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60" r:id="rId4"/>
    <p:sldId id="259" r:id="rId5"/>
    <p:sldId id="277" r:id="rId6"/>
    <p:sldId id="261" r:id="rId7"/>
    <p:sldId id="276" r:id="rId8"/>
    <p:sldId id="262" r:id="rId9"/>
    <p:sldId id="280" r:id="rId10"/>
    <p:sldId id="263" r:id="rId11"/>
    <p:sldId id="281" r:id="rId12"/>
    <p:sldId id="264" r:id="rId13"/>
    <p:sldId id="278" r:id="rId14"/>
    <p:sldId id="279" r:id="rId15"/>
    <p:sldId id="265" r:id="rId16"/>
    <p:sldId id="268" r:id="rId17"/>
    <p:sldId id="267" r:id="rId18"/>
    <p:sldId id="269" r:id="rId19"/>
    <p:sldId id="270" r:id="rId20"/>
    <p:sldId id="271" r:id="rId21"/>
    <p:sldId id="272" r:id="rId22"/>
    <p:sldId id="273" r:id="rId23"/>
    <p:sldId id="26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1BAFD-0045-4835-B1D4-ECD2BFEC38F8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1D5E3-6E14-4A70-B9FC-4D0032367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1D5E3-6E14-4A70-B9FC-4D00323674E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5000">
        <p14:window dir="vert"/>
      </p:transition>
    </mc:Choice>
    <mc:Fallback>
      <p:transition spd="slow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5000">
        <p14:window dir="vert"/>
      </p:transition>
    </mc:Choice>
    <mc:Fallback>
      <p:transition spd="slow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5000">
        <p14:window dir="vert"/>
      </p:transition>
    </mc:Choice>
    <mc:Fallback>
      <p:transition spd="slow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5000">
        <p14:window dir="vert"/>
      </p:transition>
    </mc:Choice>
    <mc:Fallback>
      <p:transition spd="slow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5000">
        <p14:window dir="vert"/>
      </p:transition>
    </mc:Choice>
    <mc:Fallback>
      <p:transition spd="slow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5000">
        <p14:window dir="vert"/>
      </p:transition>
    </mc:Choice>
    <mc:Fallback>
      <p:transition spd="slow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5000">
        <p14:window dir="vert"/>
      </p:transition>
    </mc:Choice>
    <mc:Fallback>
      <p:transition spd="slow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5000">
        <p14:window dir="vert"/>
      </p:transition>
    </mc:Choice>
    <mc:Fallback>
      <p:transition spd="slow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5000">
        <p14:window dir="vert"/>
      </p:transition>
    </mc:Choice>
    <mc:Fallback>
      <p:transition spd="slow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5000">
        <p14:window dir="vert"/>
      </p:transition>
    </mc:Choice>
    <mc:Fallback>
      <p:transition spd="slow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5000">
        <p14:window dir="vert"/>
      </p:transition>
    </mc:Choice>
    <mc:Fallback>
      <p:transition spd="slow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 advTm="15000">
        <p14:window dir="vert"/>
      </p:transition>
    </mc:Choice>
    <mc:Fallback>
      <p:transition spd="slow" advTm="1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877347/d3b05e7d-4e73-43c4-a3aa-cbedd99ecfe7/s1200?webp=false"/>
          <p:cNvPicPr>
            <a:picLocks noChangeAspect="1" noChangeArrowheads="1"/>
          </p:cNvPicPr>
          <p:nvPr/>
        </p:nvPicPr>
        <p:blipFill>
          <a:blip r:embed="rId3"/>
          <a:srcRect l="1539" r="-74"/>
          <a:stretch>
            <a:fillRect/>
          </a:stretch>
        </p:blipFill>
        <p:spPr bwMode="auto">
          <a:xfrm>
            <a:off x="0" y="1638000"/>
            <a:ext cx="9144032" cy="52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avatars.mds.yandex.net/get-pdb/877347/d3b05e7d-4e73-43c4-a3aa-cbedd99ecfe7/s1200?webp=false"/>
          <p:cNvPicPr>
            <a:picLocks noChangeAspect="1" noChangeArrowheads="1"/>
          </p:cNvPicPr>
          <p:nvPr/>
        </p:nvPicPr>
        <p:blipFill>
          <a:blip r:embed="rId3"/>
          <a:srcRect l="1539" r="-74" b="72223"/>
          <a:stretch>
            <a:fillRect/>
          </a:stretch>
        </p:blipFill>
        <p:spPr bwMode="auto">
          <a:xfrm>
            <a:off x="0" y="0"/>
            <a:ext cx="9144032" cy="264318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10800000" lon="0" rev="0"/>
            </a:camera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66"/>
            <a:ext cx="9144000" cy="2857520"/>
          </a:xfrm>
        </p:spPr>
        <p:txBody>
          <a:bodyPr>
            <a:noAutofit/>
          </a:bodyPr>
          <a:lstStyle/>
          <a:p>
            <a:pPr>
              <a:lnSpc>
                <a:spcPct val="60000"/>
              </a:lnSpc>
            </a:pPr>
            <a:r>
              <a:rPr lang="ru-RU" sz="11000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МОСТОВ связующая нить…</a:t>
            </a:r>
            <a:endParaRPr lang="ru-RU" sz="11000" dirty="0">
              <a:ln w="18415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stral" pitchFamily="66" charset="0"/>
            </a:endParaRPr>
          </a:p>
        </p:txBody>
      </p:sp>
      <p:pic>
        <p:nvPicPr>
          <p:cNvPr id="22534" name="Picture 6" descr="https://img1.picmix.com/output/stamp/thumb/5/6/6/1/901665_1e17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428604"/>
            <a:ext cx="1409700" cy="1466851"/>
          </a:xfrm>
          <a:prstGeom prst="rect">
            <a:avLst/>
          </a:prstGeom>
          <a:noFill/>
        </p:spPr>
      </p:pic>
      <p:pic>
        <p:nvPicPr>
          <p:cNvPr id="22536" name="Picture 8" descr="https://img1.picmix.com/output/stamp/thumb/5/6/6/1/901665_1e17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2247" y="5100347"/>
            <a:ext cx="1890283" cy="1966917"/>
          </a:xfrm>
          <a:prstGeom prst="rect">
            <a:avLst/>
          </a:prstGeom>
          <a:noFill/>
        </p:spPr>
      </p:pic>
      <p:pic>
        <p:nvPicPr>
          <p:cNvPr id="8" name="Picture 1" descr="D:\Users\bibl3\Documents\МА\работа\ВЫСТАВКИ\2016-2017\эмблема библиотеки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004" y="131612"/>
            <a:ext cx="1551462" cy="1297124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-71470" y="-2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spc="50" dirty="0" smtClean="0">
                <a:ln w="11430"/>
                <a:solidFill>
                  <a:srgbClr val="3366CC"/>
                </a:solidFill>
              </a:rPr>
              <a:t>Виртуальная информационная выставка </a:t>
            </a:r>
            <a:endParaRPr lang="ru-RU" sz="2400" dirty="0"/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71406" y="6357961"/>
            <a:ext cx="235743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000" b="1" dirty="0">
                <a:solidFill>
                  <a:schemeClr val="bg1"/>
                </a:solidFill>
              </a:rPr>
              <a:t>Виртуальную выставку </a:t>
            </a:r>
            <a:r>
              <a:rPr lang="ru-RU" sz="1000" b="1" dirty="0" smtClean="0">
                <a:solidFill>
                  <a:schemeClr val="bg1"/>
                </a:solidFill>
              </a:rPr>
              <a:t>подготовила </a:t>
            </a:r>
            <a:endParaRPr lang="ru-RU" sz="10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Ганихина М.А., педагог-библиотекарь</a:t>
            </a:r>
            <a:endParaRPr lang="ru-RU" sz="1000" i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6" descr="https://img1.picmix.com/output/stamp/thumb/5/6/6/1/901665_1e17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766" y="2997987"/>
            <a:ext cx="1409700" cy="14668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5000">
        <p14:window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877347/d3b05e7d-4e73-43c4-a3aa-cbedd99ecfe7/s1200?webp=false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539" t="7811" r="-74" b="71163"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8858312" cy="1857388"/>
          </a:xfrm>
        </p:spPr>
        <p:txBody>
          <a:bodyPr anchor="ctr" anchorCtr="0">
            <a:noAutofit/>
          </a:bodyPr>
          <a:lstStyle/>
          <a:p>
            <a:pPr marL="0" indent="0" algn="ctr">
              <a:buNone/>
            </a:pPr>
            <a:r>
              <a:rPr lang="ru-RU" sz="3000" b="1" dirty="0" smtClean="0"/>
              <a:t> </a:t>
            </a:r>
            <a:r>
              <a:rPr lang="ru-RU" sz="3000" b="1" i="1" dirty="0" smtClean="0">
                <a:ln w="3810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ДИМИТРОВСКИЙ МОСТ </a:t>
            </a:r>
            <a:br>
              <a:rPr lang="ru-RU" sz="3000" b="1" i="1" dirty="0" smtClean="0">
                <a:ln w="3810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</a:br>
            <a:r>
              <a:rPr lang="ru-RU" sz="3000" b="1" dirty="0" smtClean="0"/>
              <a:t>соединяет проспект Димитрова и Левобережную часть Новосибирска, открыт для движения </a:t>
            </a:r>
            <a:br>
              <a:rPr lang="ru-RU" sz="3000" b="1" dirty="0" smtClean="0"/>
            </a:br>
            <a:r>
              <a:rPr lang="ru-RU" sz="3000" b="1" dirty="0" smtClean="0"/>
              <a:t>4 ноября 1978 года</a:t>
            </a:r>
            <a:endParaRPr lang="ru-RU" sz="3000" b="1" i="1" dirty="0">
              <a:ln w="28575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" name="Picture 2" descr="https://avatars.mds.yandex.net/get-pdb/877347/d3b05e7d-4e73-43c4-a3aa-cbedd99ecfe7/s1200?webp=false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1539" t="25523" r="-74" b="73601"/>
          <a:stretch>
            <a:fillRect/>
          </a:stretch>
        </p:blipFill>
        <p:spPr bwMode="auto">
          <a:xfrm>
            <a:off x="0" y="1071546"/>
            <a:ext cx="9144032" cy="28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 t="17647"/>
          <a:stretch>
            <a:fillRect/>
          </a:stretch>
        </p:blipFill>
        <p:spPr bwMode="auto">
          <a:xfrm>
            <a:off x="0" y="142877"/>
            <a:ext cx="9144000" cy="10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 descr="https://s16.stc.all.kpcdn.net/share/i/12/10402254/inx960x640.jpg"/>
          <p:cNvPicPr>
            <a:picLocks noChangeAspect="1" noChangeArrowheads="1"/>
          </p:cNvPicPr>
          <p:nvPr/>
        </p:nvPicPr>
        <p:blipFill>
          <a:blip r:embed="rId4"/>
          <a:srcRect t="6249"/>
          <a:stretch>
            <a:fillRect/>
          </a:stretch>
        </p:blipFill>
        <p:spPr bwMode="auto">
          <a:xfrm>
            <a:off x="0" y="1142984"/>
            <a:ext cx="9144000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5000">
        <p14:window dir="vert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7814E-6 L 0 0.12653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877347/d3b05e7d-4e73-43c4-a3aa-cbedd99ecfe7/s1200?webp=false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539" t="7811" r="-74" b="71163"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858312" cy="2357454"/>
          </a:xfrm>
        </p:spPr>
        <p:txBody>
          <a:bodyPr anchor="ctr" anchorCtr="0">
            <a:noAutofit/>
          </a:bodyPr>
          <a:lstStyle/>
          <a:p>
            <a:pPr marL="0" indent="0" algn="ctr">
              <a:buNone/>
            </a:pPr>
            <a:r>
              <a:rPr lang="ru-RU" sz="3000" b="1" dirty="0" smtClean="0"/>
              <a:t>Конструктивное решение </a:t>
            </a:r>
            <a:r>
              <a:rPr lang="ru-RU" sz="3000" b="1" dirty="0" err="1" smtClean="0"/>
              <a:t>Димитровского</a:t>
            </a:r>
            <a:r>
              <a:rPr lang="ru-RU" sz="3000" b="1" dirty="0" smtClean="0"/>
              <a:t> моста </a:t>
            </a:r>
            <a:br>
              <a:rPr lang="ru-RU" sz="3000" b="1" dirty="0" smtClean="0"/>
            </a:br>
            <a:r>
              <a:rPr lang="ru-RU" sz="3000" b="1" dirty="0" smtClean="0"/>
              <a:t>является уникальным: мост цельносварной, </a:t>
            </a:r>
            <a:br>
              <a:rPr lang="ru-RU" sz="3000" b="1" dirty="0" smtClean="0"/>
            </a:br>
            <a:r>
              <a:rPr lang="ru-RU" sz="3000" b="1" dirty="0" smtClean="0"/>
              <a:t>без болтов, в «северном исполнении». </a:t>
            </a:r>
            <a:br>
              <a:rPr lang="ru-RU" sz="3000" b="1" dirty="0" smtClean="0"/>
            </a:br>
            <a:r>
              <a:rPr lang="ru-RU" sz="3000" b="1" dirty="0" smtClean="0"/>
              <a:t>До этого подобные мосты </a:t>
            </a:r>
            <a:br>
              <a:rPr lang="ru-RU" sz="3000" b="1" dirty="0" smtClean="0"/>
            </a:br>
            <a:r>
              <a:rPr lang="ru-RU" sz="3000" b="1" dirty="0" smtClean="0"/>
              <a:t>строились в Киеве и Москве</a:t>
            </a:r>
            <a:endParaRPr lang="ru-RU" sz="3000" b="1" i="1" dirty="0">
              <a:ln w="28575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" name="Picture 2" descr="https://avatars.mds.yandex.net/get-pdb/877347/d3b05e7d-4e73-43c4-a3aa-cbedd99ecfe7/s1200?webp=false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1539" t="25523" r="-74" b="73601"/>
          <a:stretch>
            <a:fillRect/>
          </a:stretch>
        </p:blipFill>
        <p:spPr bwMode="auto">
          <a:xfrm>
            <a:off x="0" y="1071546"/>
            <a:ext cx="9144032" cy="28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 t="17647"/>
          <a:stretch>
            <a:fillRect/>
          </a:stretch>
        </p:blipFill>
        <p:spPr bwMode="auto">
          <a:xfrm>
            <a:off x="0" y="142877"/>
            <a:ext cx="9144000" cy="10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/>
          <a:srcRect l="2539" t="28760" r="27734" b="30224"/>
          <a:stretch>
            <a:fillRect/>
          </a:stretch>
        </p:blipFill>
        <p:spPr bwMode="auto">
          <a:xfrm>
            <a:off x="1071538" y="3429000"/>
            <a:ext cx="7000924" cy="3294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5000">
        <p14:window dir="vert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877347/d3b05e7d-4e73-43c4-a3aa-cbedd99ecfe7/s1200?webp=false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539" t="7811" r="-74" b="71163"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858312" cy="3071834"/>
          </a:xfrm>
        </p:spPr>
        <p:txBody>
          <a:bodyPr anchor="ctr" anchorCtr="0">
            <a:noAutofit/>
          </a:bodyPr>
          <a:lstStyle/>
          <a:p>
            <a:pPr marL="0" indent="0" algn="ctr">
              <a:buNone/>
            </a:pPr>
            <a:r>
              <a:rPr lang="ru-RU" sz="3000" b="1" dirty="0" smtClean="0"/>
              <a:t> 7 января 1986 года </a:t>
            </a:r>
            <a:br>
              <a:rPr lang="ru-RU" sz="3000" b="1" dirty="0" smtClean="0"/>
            </a:br>
            <a:r>
              <a:rPr lang="ru-RU" sz="3000" b="1" dirty="0" smtClean="0"/>
              <a:t>открыто движение поездов </a:t>
            </a:r>
            <a:br>
              <a:rPr lang="ru-RU" sz="3000" b="1" dirty="0" smtClean="0"/>
            </a:br>
            <a:r>
              <a:rPr lang="ru-RU" sz="3000" b="1" dirty="0" smtClean="0"/>
              <a:t>через  </a:t>
            </a:r>
            <a:r>
              <a:rPr lang="ru-RU" sz="3000" b="1" dirty="0" err="1" smtClean="0"/>
              <a:t>семипролетный</a:t>
            </a:r>
            <a:r>
              <a:rPr lang="ru-RU" sz="3000" b="1" dirty="0" smtClean="0"/>
              <a:t> крытый </a:t>
            </a:r>
            <a:br>
              <a:rPr lang="ru-RU" sz="3000" b="1" dirty="0" smtClean="0"/>
            </a:br>
            <a:r>
              <a:rPr lang="ru-RU" sz="3000" b="1" i="1" dirty="0" smtClean="0">
                <a:ln w="3810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НОВОСИБИРСКИЙ МЕТРОМОСТ - </a:t>
            </a:r>
            <a:br>
              <a:rPr lang="ru-RU" sz="3000" b="1" i="1" dirty="0" smtClean="0">
                <a:ln w="3810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</a:br>
            <a:r>
              <a:rPr lang="ru-RU" sz="3000" b="1" dirty="0" smtClean="0"/>
              <a:t>самый длинный из подобных в мире. </a:t>
            </a:r>
          </a:p>
          <a:p>
            <a:pPr marL="0" indent="0" algn="ctr">
              <a:buNone/>
            </a:pPr>
            <a:r>
              <a:rPr lang="ru-RU" sz="3000" b="1" dirty="0" smtClean="0"/>
              <a:t>Его общая длина составляет 2145 метров</a:t>
            </a:r>
            <a:endParaRPr lang="ru-RU" sz="3000" b="1" i="1" dirty="0">
              <a:ln w="28575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" name="Picture 2" descr="https://avatars.mds.yandex.net/get-pdb/877347/d3b05e7d-4e73-43c4-a3aa-cbedd99ecfe7/s1200?webp=false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1539" t="25523" r="-74" b="73601"/>
          <a:stretch>
            <a:fillRect/>
          </a:stretch>
        </p:blipFill>
        <p:spPr bwMode="auto">
          <a:xfrm>
            <a:off x="0" y="1071546"/>
            <a:ext cx="9144032" cy="28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 t="17647"/>
          <a:stretch>
            <a:fillRect/>
          </a:stretch>
        </p:blipFill>
        <p:spPr bwMode="auto">
          <a:xfrm>
            <a:off x="0" y="142877"/>
            <a:ext cx="9144000" cy="10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 descr="https://img-2007-09.photosight.ru/23/23169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64" y="4286256"/>
            <a:ext cx="8905892" cy="22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5000">
        <p14:window dir="vert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877347/d3b05e7d-4e73-43c4-a3aa-cbedd99ecfe7/s1200?webp=false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539" t="7811" r="-74" b="71163"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858312" cy="3000396"/>
          </a:xfrm>
        </p:spPr>
        <p:txBody>
          <a:bodyPr anchor="ctr" anchorCtr="0">
            <a:noAutofit/>
          </a:bodyPr>
          <a:lstStyle/>
          <a:p>
            <a:pPr marL="0" indent="0" algn="ctr">
              <a:buNone/>
            </a:pPr>
            <a:r>
              <a:rPr lang="ru-RU" sz="3000" b="1" dirty="0" smtClean="0"/>
              <a:t>Полный вес пролетного строения метромоста составил 6,2 тыс. тонн, что почти равно весу известной 300-метровой Эйфелевой башни </a:t>
            </a:r>
            <a:br>
              <a:rPr lang="ru-RU" sz="3000" b="1" dirty="0" smtClean="0"/>
            </a:br>
            <a:r>
              <a:rPr lang="ru-RU" sz="3000" b="1" dirty="0" smtClean="0"/>
              <a:t>в Париже. Из-за больших перепадов температур, </a:t>
            </a:r>
            <a:br>
              <a:rPr lang="ru-RU" sz="3000" b="1" dirty="0" smtClean="0"/>
            </a:br>
            <a:r>
              <a:rPr lang="ru-RU" sz="3000" b="1" dirty="0" smtClean="0"/>
              <a:t>зимой метромост сокращается, а летом растягивается на 50 см</a:t>
            </a:r>
            <a:endParaRPr lang="ru-RU" sz="3000" b="1" i="1" dirty="0">
              <a:ln w="28575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" name="Picture 2" descr="https://avatars.mds.yandex.net/get-pdb/877347/d3b05e7d-4e73-43c4-a3aa-cbedd99ecfe7/s1200?webp=false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1539" t="25523" r="-74" b="73601"/>
          <a:stretch>
            <a:fillRect/>
          </a:stretch>
        </p:blipFill>
        <p:spPr bwMode="auto">
          <a:xfrm>
            <a:off x="0" y="1071546"/>
            <a:ext cx="9144032" cy="28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 t="17647"/>
          <a:stretch>
            <a:fillRect/>
          </a:stretch>
        </p:blipFill>
        <p:spPr bwMode="auto">
          <a:xfrm>
            <a:off x="0" y="142877"/>
            <a:ext cx="9144000" cy="10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http://www.mirmetro.net/uploaded/images/nsk/metromost/03506f7840c27d1d01e4fe78d87f3a2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123710"/>
            <a:ext cx="4000000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mirmetro.net/uploaded/images/nsk/metromost/75e618494b27f4569a01b44c0c77db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8290" y="4143380"/>
            <a:ext cx="377371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5000">
        <p14:window dir="vert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877347/d3b05e7d-4e73-43c4-a3aa-cbedd99ecfe7/s1200?webp=false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539" t="7811" r="-74" b="71163"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858312" cy="2857520"/>
          </a:xfrm>
        </p:spPr>
        <p:txBody>
          <a:bodyPr anchor="ctr" anchorCtr="0">
            <a:noAutofit/>
          </a:bodyPr>
          <a:lstStyle/>
          <a:p>
            <a:pPr marL="0" indent="0" algn="ctr">
              <a:buNone/>
            </a:pPr>
            <a:r>
              <a:rPr lang="ru-RU" sz="3000" b="1" dirty="0" smtClean="0"/>
              <a:t>Теперь можно будет любоваться </a:t>
            </a:r>
            <a:br>
              <a:rPr lang="ru-RU" sz="3000" b="1" dirty="0" smtClean="0"/>
            </a:br>
            <a:r>
              <a:rPr lang="ru-RU" sz="3000" b="1" dirty="0" smtClean="0"/>
              <a:t>на иллюминацию метромоста — </a:t>
            </a:r>
            <a:br>
              <a:rPr lang="ru-RU" sz="3000" b="1" dirty="0" smtClean="0"/>
            </a:br>
            <a:r>
              <a:rPr lang="ru-RU" sz="3000" b="1" dirty="0" smtClean="0"/>
              <a:t>его подсветили разноцветными лампочками.</a:t>
            </a:r>
          </a:p>
          <a:p>
            <a:pPr marL="0" indent="0" algn="ctr">
              <a:buNone/>
            </a:pPr>
            <a:r>
              <a:rPr lang="ru-RU" sz="3000" b="1" dirty="0" smtClean="0"/>
              <a:t>Первые испытания прошли вечером 6 сентября 2019 года. Как сообщили в мэрии Новосибирска, иллюминацию будут включать в праздничные дни</a:t>
            </a:r>
            <a:endParaRPr lang="ru-RU" sz="3000" b="1" i="1" dirty="0">
              <a:ln w="28575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" name="Picture 2" descr="https://avatars.mds.yandex.net/get-pdb/877347/d3b05e7d-4e73-43c4-a3aa-cbedd99ecfe7/s1200?webp=false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1539" t="25523" r="-74" b="73601"/>
          <a:stretch>
            <a:fillRect/>
          </a:stretch>
        </p:blipFill>
        <p:spPr bwMode="auto">
          <a:xfrm>
            <a:off x="0" y="1071546"/>
            <a:ext cx="9144032" cy="28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 t="17647"/>
          <a:stretch>
            <a:fillRect/>
          </a:stretch>
        </p:blipFill>
        <p:spPr bwMode="auto">
          <a:xfrm>
            <a:off x="0" y="142877"/>
            <a:ext cx="9144000" cy="10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Теперь метромост светится в темноте. Фото: Слава Степанов"/>
          <p:cNvPicPr>
            <a:picLocks noChangeAspect="1" noChangeArrowheads="1"/>
          </p:cNvPicPr>
          <p:nvPr/>
        </p:nvPicPr>
        <p:blipFill>
          <a:blip r:embed="rId4"/>
          <a:srcRect t="8500"/>
          <a:stretch>
            <a:fillRect/>
          </a:stretch>
        </p:blipFill>
        <p:spPr bwMode="auto">
          <a:xfrm>
            <a:off x="142844" y="1285860"/>
            <a:ext cx="8866292" cy="54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5000">
        <p14:window dir="vert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6572E-6 L -0.00035 0.2125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877347/d3b05e7d-4e73-43c4-a3aa-cbedd99ecfe7/s1200?webp=false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539" t="7811" r="-74" b="71163"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8858312" cy="3143272"/>
          </a:xfrm>
        </p:spPr>
        <p:txBody>
          <a:bodyPr anchor="ctr" anchorCtr="0">
            <a:noAutofit/>
          </a:bodyPr>
          <a:lstStyle/>
          <a:p>
            <a:pPr marL="0" indent="0" algn="ctr">
              <a:buNone/>
            </a:pPr>
            <a:r>
              <a:rPr lang="ru-RU" sz="3000" b="1" dirty="0" smtClean="0"/>
              <a:t>Мост через плотину Новосибирского водохранилища и саму ГЭС открыли в 1960 году. </a:t>
            </a:r>
            <a:br>
              <a:rPr lang="ru-RU" sz="3000" b="1" dirty="0" smtClean="0"/>
            </a:br>
            <a:r>
              <a:rPr lang="ru-RU" sz="3000" b="1" dirty="0" smtClean="0"/>
              <a:t>В 2007 году в Новосибирске </a:t>
            </a:r>
            <a:br>
              <a:rPr lang="ru-RU" sz="3000" b="1" dirty="0" smtClean="0"/>
            </a:br>
            <a:r>
              <a:rPr lang="ru-RU" sz="3000" b="1" dirty="0" smtClean="0"/>
              <a:t>было открыто движение по новому </a:t>
            </a:r>
            <a:br>
              <a:rPr lang="ru-RU" sz="3000" b="1" dirty="0" smtClean="0"/>
            </a:br>
            <a:r>
              <a:rPr lang="ru-RU" sz="3000" b="1" i="1" dirty="0" smtClean="0">
                <a:ln w="3810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МОСТУ ЧЕРЕЗ ШЛЮЗ НОВОСИБИРСКОЙ ГЭС –</a:t>
            </a:r>
          </a:p>
          <a:p>
            <a:pPr marL="0" indent="0" algn="ctr">
              <a:buNone/>
            </a:pPr>
            <a:r>
              <a:rPr lang="ru-RU" sz="3000" b="1" dirty="0" smtClean="0"/>
              <a:t>мосту, соединяющему берега реки Оби </a:t>
            </a:r>
            <a:br>
              <a:rPr lang="ru-RU" sz="3000" b="1" dirty="0" smtClean="0"/>
            </a:br>
            <a:r>
              <a:rPr lang="ru-RU" sz="3000" b="1" dirty="0" smtClean="0"/>
              <a:t>в Советском районе Новосибирска</a:t>
            </a:r>
          </a:p>
        </p:txBody>
      </p:sp>
      <p:pic>
        <p:nvPicPr>
          <p:cNvPr id="5" name="Picture 2" descr="https://avatars.mds.yandex.net/get-pdb/877347/d3b05e7d-4e73-43c4-a3aa-cbedd99ecfe7/s1200?webp=false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1539" t="25523" r="-74" b="73601"/>
          <a:stretch>
            <a:fillRect/>
          </a:stretch>
        </p:blipFill>
        <p:spPr bwMode="auto">
          <a:xfrm>
            <a:off x="0" y="1071546"/>
            <a:ext cx="9144032" cy="28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 t="17647"/>
          <a:stretch>
            <a:fillRect/>
          </a:stretch>
        </p:blipFill>
        <p:spPr bwMode="auto">
          <a:xfrm>
            <a:off x="0" y="142877"/>
            <a:ext cx="9144000" cy="10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 descr="http://s1.uploads.ru/t/1XM6i.jpg"/>
          <p:cNvPicPr>
            <a:picLocks noChangeAspect="1" noChangeArrowheads="1"/>
          </p:cNvPicPr>
          <p:nvPr/>
        </p:nvPicPr>
        <p:blipFill>
          <a:blip r:embed="rId4"/>
          <a:srcRect t="19445"/>
          <a:stretch>
            <a:fillRect/>
          </a:stretch>
        </p:blipFill>
        <p:spPr bwMode="auto">
          <a:xfrm>
            <a:off x="973120" y="4627148"/>
            <a:ext cx="3456004" cy="20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5"/>
          <a:srcRect l="14648" t="31815" r="15625" b="20166"/>
          <a:stretch>
            <a:fillRect/>
          </a:stretch>
        </p:blipFill>
        <p:spPr bwMode="auto">
          <a:xfrm>
            <a:off x="4429124" y="4627148"/>
            <a:ext cx="3789829" cy="20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одержимое 2"/>
          <p:cNvSpPr txBox="1">
            <a:spLocks/>
          </p:cNvSpPr>
          <p:nvPr/>
        </p:nvSpPr>
        <p:spPr>
          <a:xfrm>
            <a:off x="71406" y="6215082"/>
            <a:ext cx="1071538" cy="50006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1960 год</a:t>
            </a: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8000992" y="6286520"/>
            <a:ext cx="1143008" cy="42862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2007 год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5000">
        <p14:window dir="vert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877347/d3b05e7d-4e73-43c4-a3aa-cbedd99ecfe7/s1200?webp=false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539" t="7811" r="-74" b="71163"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avatars.mds.yandex.net/get-pdb/877347/d3b05e7d-4e73-43c4-a3aa-cbedd99ecfe7/s1200?webp=false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1539" t="25523" r="-74" b="73601"/>
          <a:stretch>
            <a:fillRect/>
          </a:stretch>
        </p:blipFill>
        <p:spPr bwMode="auto">
          <a:xfrm>
            <a:off x="0" y="1071546"/>
            <a:ext cx="9144032" cy="28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 t="17647"/>
          <a:stretch>
            <a:fillRect/>
          </a:stretch>
        </p:blipFill>
        <p:spPr bwMode="auto">
          <a:xfrm>
            <a:off x="0" y="142877"/>
            <a:ext cx="9144000" cy="10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142844" y="1285860"/>
            <a:ext cx="8929718" cy="18573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000" b="1" dirty="0" smtClean="0"/>
              <a:t>Не следует путать этот мост с более длинным мостом через плотину ГЭС, пересекающим Обь в месте её вытекания </a:t>
            </a:r>
            <a:br>
              <a:rPr lang="ru-RU" sz="3000" b="1" dirty="0" smtClean="0"/>
            </a:br>
            <a:r>
              <a:rPr lang="ru-RU" sz="3000" b="1" dirty="0" smtClean="0"/>
              <a:t>из Новосибирского водохранилища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6" name="AutoShape 2" descr="Новосибирская ГЭ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Новосибирская ГЭ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Новосибирская ГЭ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2" name="AutoShape 8" descr="Новосибирская ГЭ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4"/>
          <a:srcRect l="5273" t="37071" r="37305" b="17236"/>
          <a:stretch>
            <a:fillRect/>
          </a:stretch>
        </p:blipFill>
        <p:spPr bwMode="auto">
          <a:xfrm>
            <a:off x="1857356" y="3143248"/>
            <a:ext cx="5610858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5000">
        <p14:window dir="vert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877347/d3b05e7d-4e73-43c4-a3aa-cbedd99ecfe7/s1200?webp=false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539" t="7811" r="-74" b="71163"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avatars.mds.yandex.net/get-pdb/877347/d3b05e7d-4e73-43c4-a3aa-cbedd99ecfe7/s1200?webp=false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1539" t="25523" r="-74" b="73601"/>
          <a:stretch>
            <a:fillRect/>
          </a:stretch>
        </p:blipFill>
        <p:spPr bwMode="auto">
          <a:xfrm>
            <a:off x="0" y="1071546"/>
            <a:ext cx="9144032" cy="28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 t="17647"/>
          <a:stretch>
            <a:fillRect/>
          </a:stretch>
        </p:blipFill>
        <p:spPr bwMode="auto">
          <a:xfrm>
            <a:off x="0" y="142877"/>
            <a:ext cx="9144000" cy="10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5857884" y="1285860"/>
            <a:ext cx="3214678" cy="53578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000" b="1" dirty="0" smtClean="0"/>
              <a:t>Транспорт, идущий между левым и правым берегами Оби </a:t>
            </a:r>
            <a:br>
              <a:rPr lang="ru-RU" sz="3000" b="1" dirty="0" smtClean="0"/>
            </a:br>
            <a:r>
              <a:rPr lang="ru-RU" sz="3000" b="1" dirty="0" smtClean="0"/>
              <a:t>в Советском районе Новосибирска, </a:t>
            </a:r>
            <a:br>
              <a:rPr lang="ru-RU" sz="3000" b="1" dirty="0" smtClean="0"/>
            </a:br>
            <a:r>
              <a:rPr lang="ru-RU" sz="3000" b="1" dirty="0" smtClean="0"/>
              <a:t>неизбежно пройдёт через оба моста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6" name="AutoShape 2" descr="Новосибирская ГЭ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Новосибирская ГЭ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Новосибирская ГЭ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2" name="AutoShape 8" descr="Новосибирская ГЭ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4"/>
          <a:srcRect l="33594" t="26562" r="18945" b="18506"/>
          <a:stretch>
            <a:fillRect/>
          </a:stretch>
        </p:blipFill>
        <p:spPr bwMode="auto">
          <a:xfrm>
            <a:off x="142844" y="1357298"/>
            <a:ext cx="5786478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5000">
        <p14:window dir="vert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877347/d3b05e7d-4e73-43c4-a3aa-cbedd99ecfe7/s1200?webp=false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539" t="7811" r="-74" b="71163"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avatars.mds.yandex.net/get-pdb/877347/d3b05e7d-4e73-43c4-a3aa-cbedd99ecfe7/s1200?webp=false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1539" t="25523" r="-74" b="73601"/>
          <a:stretch>
            <a:fillRect/>
          </a:stretch>
        </p:blipFill>
        <p:spPr bwMode="auto">
          <a:xfrm>
            <a:off x="0" y="1071546"/>
            <a:ext cx="9144032" cy="28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 t="17647"/>
          <a:stretch>
            <a:fillRect/>
          </a:stretch>
        </p:blipFill>
        <p:spPr bwMode="auto">
          <a:xfrm>
            <a:off x="0" y="142877"/>
            <a:ext cx="9144000" cy="10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142844" y="1285860"/>
            <a:ext cx="8929718" cy="250033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ru-RU" sz="3000" b="1" i="1" dirty="0" smtClean="0">
                <a:ln w="3810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БУГРИНСКИЙ МОСТ </a:t>
            </a: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>не только часть транспортной магистрали, </a:t>
            </a:r>
            <a:br>
              <a:rPr lang="ru-RU" sz="3000" b="1" dirty="0" smtClean="0"/>
            </a:br>
            <a:r>
              <a:rPr lang="ru-RU" sz="3000" b="1" dirty="0" smtClean="0"/>
              <a:t>но и яркая достопримечательность Новосибирска.</a:t>
            </a:r>
            <a:r>
              <a:rPr lang="ru-RU" sz="3000" b="1" i="1" dirty="0" smtClean="0">
                <a:ln w="3810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3000" b="1" dirty="0" smtClean="0"/>
              <a:t>Он был открыт 8 октября 2014 года. </a:t>
            </a:r>
          </a:p>
          <a:p>
            <a:pPr algn="ctr">
              <a:spcBef>
                <a:spcPct val="20000"/>
              </a:spcBef>
            </a:pPr>
            <a:r>
              <a:rPr lang="ru-RU" sz="3000" b="1" i="1" dirty="0" smtClean="0">
                <a:ln w="1905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В ЭТОМ ГОДУ ЕМУ ИСПОЛНЯЕТСЯ 5 ЛЕТ</a:t>
            </a:r>
          </a:p>
        </p:txBody>
      </p:sp>
      <p:sp>
        <p:nvSpPr>
          <p:cNvPr id="26626" name="AutoShape 2" descr="Новосибирская ГЭ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Новосибирская ГЭ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Новосибирская ГЭ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2" name="AutoShape 8" descr="Новосибирская ГЭ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https://avatars.mds.yandex.net/get-pdb/877347/d3b05e7d-4e73-43c4-a3aa-cbedd99ecfe7/s1200?webp=false"/>
          <p:cNvPicPr>
            <a:picLocks noChangeAspect="1" noChangeArrowheads="1"/>
          </p:cNvPicPr>
          <p:nvPr/>
        </p:nvPicPr>
        <p:blipFill>
          <a:blip r:embed="rId2"/>
          <a:srcRect l="1539" r="-74"/>
          <a:stretch>
            <a:fillRect/>
          </a:stretch>
        </p:blipFill>
        <p:spPr bwMode="auto">
          <a:xfrm>
            <a:off x="-32" y="1285860"/>
            <a:ext cx="9144032" cy="52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://www.proloklimat.ru/published/publicdata/PROLORUPROLO/attachments/SC/images/5let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3714752"/>
            <a:ext cx="1686931" cy="24569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5000">
        <p14:window dir="vert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10000" fill="hold"/>
                                        <p:tgtEl>
                                          <p:spTgt spid="13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1.34629E-6 L 0 0.19431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877347/d3b05e7d-4e73-43c4-a3aa-cbedd99ecfe7/s1200?webp=false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539" t="7811" r="-74" b="71163"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avatars.mds.yandex.net/get-pdb/877347/d3b05e7d-4e73-43c4-a3aa-cbedd99ecfe7/s1200?webp=false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1539" t="25523" r="-74" b="73601"/>
          <a:stretch>
            <a:fillRect/>
          </a:stretch>
        </p:blipFill>
        <p:spPr bwMode="auto">
          <a:xfrm>
            <a:off x="0" y="1071546"/>
            <a:ext cx="9144032" cy="28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 t="17647"/>
          <a:stretch>
            <a:fillRect/>
          </a:stretch>
        </p:blipFill>
        <p:spPr bwMode="auto">
          <a:xfrm>
            <a:off x="0" y="142877"/>
            <a:ext cx="9144000" cy="10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142844" y="1285860"/>
            <a:ext cx="8929718" cy="264320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ru-RU" sz="3000" b="1" dirty="0" smtClean="0"/>
              <a:t>Особенностью </a:t>
            </a:r>
            <a:r>
              <a:rPr lang="ru-RU" sz="3000" b="1" dirty="0" err="1" smtClean="0"/>
              <a:t>Бугринского</a:t>
            </a:r>
            <a:r>
              <a:rPr lang="ru-RU" sz="3000" b="1" dirty="0" smtClean="0"/>
              <a:t> моста является сложная геология: створ моста пересекает разлом, поэтому надежное основание для опор обычного балочного моста в центральной части русла не удалось </a:t>
            </a:r>
            <a:br>
              <a:rPr lang="ru-RU" sz="3000" b="1" dirty="0" smtClean="0"/>
            </a:br>
            <a:r>
              <a:rPr lang="ru-RU" sz="3000" b="1" dirty="0" smtClean="0"/>
              <a:t>найти даже на глубине 90 метров. Поэтому авторы проекта предложили арочный вариант моста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6" name="AutoShape 2" descr="Новосибирская ГЭ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Новосибирская ГЭ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Новосибирская ГЭ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2" name="AutoShape 8" descr="Новосибирская ГЭ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i.ytimg.com/vi/wXggNvQm0Lw/maxres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1214422"/>
            <a:ext cx="9017060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www.proloklimat.ru/published/publicdata/PROLORUPROLO/attachments/SC/images/5let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70689" y="3972404"/>
            <a:ext cx="1686931" cy="24569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5000">
        <p14:window dir="vert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10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55000" y="5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94444E-6 1.71177E-7 L -0.00087 0.226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877347/d3b05e7d-4e73-43c4-a3aa-cbedd99ecfe7/s1200?webp=false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539" t="7811" r="-74" b="71163"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1143008"/>
          </a:xfrm>
        </p:spPr>
        <p:txBody>
          <a:bodyPr anchor="ctr" anchorCtr="0">
            <a:noAutofit/>
          </a:bodyPr>
          <a:lstStyle/>
          <a:p>
            <a:pPr marL="0" indent="0" algn="ctr">
              <a:buNone/>
            </a:pPr>
            <a:r>
              <a:rPr lang="ru-RU" sz="3000" b="1" dirty="0" smtClean="0"/>
              <a:t>Мост для Новосибирска </a:t>
            </a:r>
            <a:br>
              <a:rPr lang="ru-RU" sz="3000" b="1" dirty="0" smtClean="0"/>
            </a:br>
            <a:r>
              <a:rPr lang="ru-RU" sz="3000" b="1" dirty="0" smtClean="0"/>
              <a:t>не просто переправа через реку. </a:t>
            </a:r>
            <a:endParaRPr lang="ru-RU" sz="3000" b="1" dirty="0"/>
          </a:p>
        </p:txBody>
      </p:sp>
      <p:pic>
        <p:nvPicPr>
          <p:cNvPr id="5" name="Picture 2" descr="https://avatars.mds.yandex.net/get-pdb/877347/d3b05e7d-4e73-43c4-a3aa-cbedd99ecfe7/s1200?webp=false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1539" t="25523" r="-74" b="73601"/>
          <a:stretch>
            <a:fillRect/>
          </a:stretch>
        </p:blipFill>
        <p:spPr bwMode="auto">
          <a:xfrm>
            <a:off x="0" y="1071546"/>
            <a:ext cx="9144032" cy="28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 t="17647"/>
          <a:stretch>
            <a:fillRect/>
          </a:stretch>
        </p:blipFill>
        <p:spPr bwMode="auto">
          <a:xfrm>
            <a:off x="0" y="142877"/>
            <a:ext cx="9144000" cy="10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6000760" y="2643182"/>
            <a:ext cx="3081358" cy="407196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Город, раскинувшийся на двух </a:t>
            </a:r>
            <a:b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берегах реки, </a:t>
            </a:r>
            <a:b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без них </a:t>
            </a:r>
            <a:b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может </a:t>
            </a:r>
            <a:b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быть единым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m_ganihina\Downloads\MyColl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421316"/>
            <a:ext cx="6072230" cy="4293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5000">
        <p14:window dir="vert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877347/d3b05e7d-4e73-43c4-a3aa-cbedd99ecfe7/s1200?webp=false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539" t="7811" r="-74" b="71163"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avatars.mds.yandex.net/get-pdb/877347/d3b05e7d-4e73-43c4-a3aa-cbedd99ecfe7/s1200?webp=false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1539" t="25523" r="-74" b="73601"/>
          <a:stretch>
            <a:fillRect/>
          </a:stretch>
        </p:blipFill>
        <p:spPr bwMode="auto">
          <a:xfrm>
            <a:off x="0" y="1071546"/>
            <a:ext cx="9144032" cy="28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 t="17647"/>
          <a:stretch>
            <a:fillRect/>
          </a:stretch>
        </p:blipFill>
        <p:spPr bwMode="auto">
          <a:xfrm>
            <a:off x="0" y="142877"/>
            <a:ext cx="9144000" cy="10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142844" y="1285860"/>
            <a:ext cx="8929718" cy="114300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ru-RU" sz="3000" b="1" dirty="0" err="1" smtClean="0"/>
              <a:t>Бугринский</a:t>
            </a:r>
            <a:r>
              <a:rPr lang="ru-RU" sz="3000" b="1" dirty="0" smtClean="0"/>
              <a:t> мост – это уникальный объект по своим техническим и архитектурным характеристикам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6" name="AutoShape 2" descr="Новосибирская ГЭ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Новосибирская ГЭ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Новосибирская ГЭ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2" name="AutoShape 8" descr="Новосибирская ГЭ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 descr="стыковка_моста_февраль_2013.jpg"/>
          <p:cNvPicPr>
            <a:picLocks noChangeAspect="1" noChangeArrowheads="1"/>
          </p:cNvPicPr>
          <p:nvPr/>
        </p:nvPicPr>
        <p:blipFill>
          <a:blip r:embed="rId4"/>
          <a:srcRect b="7542"/>
          <a:stretch>
            <a:fillRect/>
          </a:stretch>
        </p:blipFill>
        <p:spPr bwMode="auto">
          <a:xfrm>
            <a:off x="71406" y="1214421"/>
            <a:ext cx="8929718" cy="5500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5000">
        <p14:window dir="vert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10000" fill="hold"/>
                                        <p:tgtEl>
                                          <p:spTgt spid="1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05556E-6 1.85751E-6 L 0.00399 0.07934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877347/d3b05e7d-4e73-43c4-a3aa-cbedd99ecfe7/s1200?webp=false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539" t="7811" r="-74" b="71163"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avatars.mds.yandex.net/get-pdb/877347/d3b05e7d-4e73-43c4-a3aa-cbedd99ecfe7/s1200?webp=false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1539" t="25523" r="-74" b="73601"/>
          <a:stretch>
            <a:fillRect/>
          </a:stretch>
        </p:blipFill>
        <p:spPr bwMode="auto">
          <a:xfrm>
            <a:off x="0" y="1071546"/>
            <a:ext cx="9144032" cy="28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 t="17647"/>
          <a:stretch>
            <a:fillRect/>
          </a:stretch>
        </p:blipFill>
        <p:spPr bwMode="auto">
          <a:xfrm>
            <a:off x="0" y="142877"/>
            <a:ext cx="9144000" cy="10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142844" y="1285860"/>
            <a:ext cx="8929718" cy="228601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ru-RU" sz="3000" b="1" dirty="0" smtClean="0"/>
              <a:t>Арочный пролет </a:t>
            </a:r>
            <a:r>
              <a:rPr lang="ru-RU" sz="3000" b="1" dirty="0" err="1" smtClean="0"/>
              <a:t>Бугринского</a:t>
            </a:r>
            <a:r>
              <a:rPr lang="ru-RU" sz="3000" b="1" dirty="0" smtClean="0"/>
              <a:t> моста </a:t>
            </a:r>
            <a:br>
              <a:rPr lang="ru-RU" sz="3000" b="1" dirty="0" smtClean="0"/>
            </a:br>
            <a:r>
              <a:rPr lang="ru-RU" sz="3000" b="1" dirty="0" smtClean="0"/>
              <a:t>длиной 380 м и высотой свода 72 м </a:t>
            </a:r>
            <a:br>
              <a:rPr lang="ru-RU" sz="3000" b="1" dirty="0" smtClean="0"/>
            </a:br>
            <a:r>
              <a:rPr lang="ru-RU" sz="3000" b="1" dirty="0" smtClean="0"/>
              <a:t>впервые в мировой практике </a:t>
            </a:r>
            <a:br>
              <a:rPr lang="ru-RU" sz="3000" b="1" dirty="0" smtClean="0"/>
            </a:br>
            <a:r>
              <a:rPr lang="ru-RU" sz="3000" b="1" dirty="0" smtClean="0"/>
              <a:t>возводился методом вертикальной </a:t>
            </a:r>
            <a:br>
              <a:rPr lang="ru-RU" sz="3000" b="1" dirty="0" smtClean="0"/>
            </a:br>
            <a:r>
              <a:rPr lang="ru-RU" sz="3000" b="1" dirty="0" smtClean="0"/>
              <a:t>радиальной </a:t>
            </a:r>
            <a:r>
              <a:rPr lang="ru-RU" sz="3000" b="1" dirty="0" err="1" smtClean="0"/>
              <a:t>надвижки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6" name="AutoShape 2" descr="Новосибирская ГЭ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Новосибирская ГЭ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Новосибирская ГЭ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2" name="AutoShape 8" descr="Новосибирская ГЭ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 descr="http://lh5.googleusercontent.com/-s2BgfgRr6WQ/UvOJRcJULQI/AAAAAAAANvw/iRf44jQ_90w/w1200-h800-no/ENN_8409_1200.jpg"/>
          <p:cNvPicPr>
            <a:picLocks noChangeAspect="1" noChangeArrowheads="1"/>
          </p:cNvPicPr>
          <p:nvPr/>
        </p:nvPicPr>
        <p:blipFill>
          <a:blip r:embed="rId4"/>
          <a:srcRect b="6485"/>
          <a:stretch>
            <a:fillRect/>
          </a:stretch>
        </p:blipFill>
        <p:spPr bwMode="auto">
          <a:xfrm>
            <a:off x="142844" y="1214422"/>
            <a:ext cx="8823214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5000">
        <p14:window dir="vert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100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7 1.85751E-6 L 0.00191 0.17395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877347/d3b05e7d-4e73-43c4-a3aa-cbedd99ecfe7/s1200?webp=false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539" t="7811" r="-74" b="71163"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avatars.mds.yandex.net/get-pdb/877347/d3b05e7d-4e73-43c4-a3aa-cbedd99ecfe7/s1200?webp=false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1539" t="25523" r="-74" b="73601"/>
          <a:stretch>
            <a:fillRect/>
          </a:stretch>
        </p:blipFill>
        <p:spPr bwMode="auto">
          <a:xfrm>
            <a:off x="0" y="1071546"/>
            <a:ext cx="9144032" cy="28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 t="17647"/>
          <a:stretch>
            <a:fillRect/>
          </a:stretch>
        </p:blipFill>
        <p:spPr bwMode="auto">
          <a:xfrm>
            <a:off x="0" y="142877"/>
            <a:ext cx="9144000" cy="10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142844" y="1285860"/>
            <a:ext cx="8929718" cy="107157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ru-RU" sz="3000" b="1" dirty="0" smtClean="0"/>
              <a:t>На территории России </a:t>
            </a:r>
            <a:br>
              <a:rPr lang="ru-RU" sz="3000" b="1" dirty="0" smtClean="0"/>
            </a:br>
            <a:r>
              <a:rPr lang="ru-RU" sz="3000" b="1" dirty="0" smtClean="0"/>
              <a:t>это самый длинный пролет подобного типа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6" name="AutoShape 2" descr="Новосибирская ГЭ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Новосибирская ГЭ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Новосибирская ГЭ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2" name="AutoShape 8" descr="Новосибирская ГЭ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6" name="Picture 6" descr="https://cdn.fishki.net/upload/post/201404/15/1261017/daaa447fdc766cd6aee540ee8f0c1f44.jpg"/>
          <p:cNvPicPr>
            <a:picLocks noChangeAspect="1" noChangeArrowheads="1"/>
          </p:cNvPicPr>
          <p:nvPr/>
        </p:nvPicPr>
        <p:blipFill>
          <a:blip r:embed="rId4"/>
          <a:srcRect b="8598"/>
          <a:stretch>
            <a:fillRect/>
          </a:stretch>
        </p:blipFill>
        <p:spPr bwMode="auto">
          <a:xfrm>
            <a:off x="71406" y="1214422"/>
            <a:ext cx="8905547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5000">
        <p14:window dir="vert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10000" fill="hold"/>
                                        <p:tgtEl>
                                          <p:spTgt spid="3072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66667E-6 9.16031E-7 L -0.0026 0.07402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877347/d3b05e7d-4e73-43c4-a3aa-cbedd99ecfe7/s1200?webp=false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539" t="7811" r="-74" b="71163"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8858312" cy="5286412"/>
          </a:xfrm>
        </p:spPr>
        <p:txBody>
          <a:bodyPr anchor="ctr" anchorCtr="0">
            <a:noAutofit/>
          </a:bodyPr>
          <a:lstStyle/>
          <a:p>
            <a:pPr marL="0" indent="0" algn="ctr">
              <a:buNone/>
            </a:pPr>
            <a:r>
              <a:rPr lang="ru-RU" sz="3000" b="1" dirty="0" smtClean="0"/>
              <a:t>Трудятся строители, строят мост на славу!</a:t>
            </a:r>
            <a:br>
              <a:rPr lang="ru-RU" sz="3000" b="1" dirty="0" smtClean="0"/>
            </a:br>
            <a:r>
              <a:rPr lang="ru-RU" sz="3000" b="1" dirty="0" smtClean="0"/>
              <a:t>Через реку делают чудо - переправу.</a:t>
            </a:r>
            <a:br>
              <a:rPr lang="ru-RU" sz="3000" b="1" dirty="0" smtClean="0"/>
            </a:br>
            <a:r>
              <a:rPr lang="ru-RU" sz="3000" b="1" dirty="0" smtClean="0"/>
              <a:t>Справный мост, огромный</a:t>
            </a:r>
            <a:br>
              <a:rPr lang="ru-RU" sz="3000" b="1" dirty="0" smtClean="0"/>
            </a:br>
            <a:r>
              <a:rPr lang="ru-RU" sz="3000" b="1" dirty="0" smtClean="0"/>
              <a:t>гордо выгнул спину,</a:t>
            </a:r>
            <a:br>
              <a:rPr lang="ru-RU" sz="3000" b="1" dirty="0" smtClean="0"/>
            </a:br>
            <a:r>
              <a:rPr lang="ru-RU" sz="3000" b="1" dirty="0" smtClean="0"/>
              <a:t>Он напоминает зверя - исполина.</a:t>
            </a:r>
            <a:br>
              <a:rPr lang="ru-RU" sz="3000" b="1" dirty="0" smtClean="0"/>
            </a:br>
            <a:r>
              <a:rPr lang="ru-RU" sz="3000" b="1" dirty="0" smtClean="0"/>
              <a:t>Люди, будто мошки под мостом снуют.</a:t>
            </a:r>
            <a:br>
              <a:rPr lang="ru-RU" sz="3000" b="1" dirty="0" smtClean="0"/>
            </a:br>
            <a:r>
              <a:rPr lang="ru-RU" sz="3000" b="1" dirty="0" smtClean="0"/>
              <a:t>Труден и опасен этих "мошек" труд.</a:t>
            </a:r>
            <a:br>
              <a:rPr lang="ru-RU" sz="3000" b="1" dirty="0" smtClean="0"/>
            </a:br>
            <a:r>
              <a:rPr lang="ru-RU" sz="3000" b="1" dirty="0" smtClean="0"/>
              <a:t>Отдыха не зная, словно муравьи,</a:t>
            </a:r>
            <a:br>
              <a:rPr lang="ru-RU" sz="3000" b="1" dirty="0" smtClean="0"/>
            </a:br>
            <a:r>
              <a:rPr lang="ru-RU" sz="3000" b="1" dirty="0" smtClean="0"/>
              <a:t>От зари до ночи трудятся они.</a:t>
            </a:r>
            <a:br>
              <a:rPr lang="ru-RU" sz="3000" b="1" dirty="0" smtClean="0"/>
            </a:br>
            <a:r>
              <a:rPr lang="ru-RU" sz="3000" b="1" dirty="0" smtClean="0"/>
              <a:t>И растёт махина, над рекой встает.</a:t>
            </a:r>
            <a:br>
              <a:rPr lang="ru-RU" sz="3000" b="1" dirty="0" smtClean="0"/>
            </a:br>
            <a:r>
              <a:rPr lang="ru-RU" sz="3000" b="1" dirty="0" smtClean="0"/>
              <a:t>Тем, кто мост построил - слава и почет!</a:t>
            </a:r>
          </a:p>
          <a:p>
            <a:pPr marL="0" indent="0" algn="r">
              <a:buNone/>
            </a:pPr>
            <a:r>
              <a:rPr lang="ru-RU" sz="2400" i="1" dirty="0" smtClean="0"/>
              <a:t>Надежда Веденяпина</a:t>
            </a:r>
            <a:endParaRPr lang="ru-RU" sz="2400" b="1" dirty="0" smtClean="0"/>
          </a:p>
        </p:txBody>
      </p:sp>
      <p:pic>
        <p:nvPicPr>
          <p:cNvPr id="5" name="Picture 2" descr="https://avatars.mds.yandex.net/get-pdb/877347/d3b05e7d-4e73-43c4-a3aa-cbedd99ecfe7/s1200?webp=false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1539" t="25523" r="-74" b="73601"/>
          <a:stretch>
            <a:fillRect/>
          </a:stretch>
        </p:blipFill>
        <p:spPr bwMode="auto">
          <a:xfrm>
            <a:off x="0" y="1071546"/>
            <a:ext cx="9144032" cy="28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 t="17647"/>
          <a:stretch>
            <a:fillRect/>
          </a:stretch>
        </p:blipFill>
        <p:spPr bwMode="auto">
          <a:xfrm>
            <a:off x="0" y="142877"/>
            <a:ext cx="9144000" cy="10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 Строительство Бугринского моста в Новосибирске мост, новосибирск, строительств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214422"/>
            <a:ext cx="8310780" cy="5534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 Строительство Бугринского моста в Новосибирске мост, новосибирск, строительств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1268760"/>
            <a:ext cx="8310780" cy="5534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9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" y="1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67176E-6 L 0.39253 0.18182 " pathEditMode="relative" rAng="0" ptsTypes="AA">
                                      <p:cBhvr>
                                        <p:cTn id="18" dur="1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91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3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877347/d3b05e7d-4e73-43c4-a3aa-cbedd99ecfe7/s1200?webp=false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539" t="7811" r="-74" b="71163"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857628"/>
            <a:ext cx="8786874" cy="2857520"/>
          </a:xfrm>
        </p:spPr>
        <p:txBody>
          <a:bodyPr anchor="ctr" anchorCtr="0">
            <a:noAutofit/>
          </a:bodyPr>
          <a:lstStyle/>
          <a:p>
            <a:pPr marL="0" indent="0" algn="ctr">
              <a:buNone/>
            </a:pPr>
            <a:r>
              <a:rPr lang="ru-RU" sz="3000" b="1" dirty="0" smtClean="0"/>
              <a:t>Место под строительство </a:t>
            </a:r>
            <a:r>
              <a:rPr lang="ru-RU" sz="3000" b="1" i="1" dirty="0" smtClean="0">
                <a:ln w="28575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ПЕРВОГО ЖЕЛЕЗНОДОРОЖНОГО МОСТА </a:t>
            </a:r>
            <a:r>
              <a:rPr lang="ru-RU" sz="3000" b="1" dirty="0" smtClean="0"/>
              <a:t>через Обь </a:t>
            </a:r>
            <a:br>
              <a:rPr lang="ru-RU" sz="3000" b="1" dirty="0" smtClean="0"/>
            </a:br>
            <a:r>
              <a:rPr lang="ru-RU" sz="3000" b="1" dirty="0" smtClean="0"/>
              <a:t>после долгих поисков было найдено в районе </a:t>
            </a:r>
            <a:br>
              <a:rPr lang="ru-RU" sz="3000" b="1" dirty="0" smtClean="0"/>
            </a:br>
            <a:r>
              <a:rPr lang="ru-RU" sz="3000" b="1" dirty="0" smtClean="0"/>
              <a:t>села </a:t>
            </a:r>
            <a:r>
              <a:rPr lang="ru-RU" sz="3000" b="1" dirty="0" err="1" smtClean="0"/>
              <a:t>Кривощеково</a:t>
            </a:r>
            <a:r>
              <a:rPr lang="ru-RU" sz="3000" b="1" dirty="0" smtClean="0"/>
              <a:t>. Мост имел девять пролетов, которые лежали на каменных опорах из местного гранита, заложенных на гранитном ложе реки</a:t>
            </a:r>
            <a:endParaRPr lang="ru-RU" sz="3000" b="1" dirty="0"/>
          </a:p>
        </p:txBody>
      </p:sp>
      <p:pic>
        <p:nvPicPr>
          <p:cNvPr id="5" name="Picture 2" descr="https://avatars.mds.yandex.net/get-pdb/877347/d3b05e7d-4e73-43c4-a3aa-cbedd99ecfe7/s1200?webp=false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1539" t="25523" r="-74" b="73601"/>
          <a:stretch>
            <a:fillRect/>
          </a:stretch>
        </p:blipFill>
        <p:spPr bwMode="auto">
          <a:xfrm>
            <a:off x="0" y="1071546"/>
            <a:ext cx="9144032" cy="28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 t="17647"/>
          <a:stretch>
            <a:fillRect/>
          </a:stretch>
        </p:blipFill>
        <p:spPr bwMode="auto">
          <a:xfrm>
            <a:off x="0" y="142877"/>
            <a:ext cx="9144000" cy="10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D:\Ганихина МА\РАБОТА\ВЫСТАВКИ\2019-2020\Новая папка\001-1_832078d96fdfa5f2344a62ab8f4d2a1b.jpg"/>
          <p:cNvPicPr>
            <a:picLocks noChangeAspect="1" noChangeArrowheads="1"/>
          </p:cNvPicPr>
          <p:nvPr/>
        </p:nvPicPr>
        <p:blipFill>
          <a:blip r:embed="rId4"/>
          <a:srcRect l="4605" t="30731" r="4605"/>
          <a:stretch>
            <a:fillRect/>
          </a:stretch>
        </p:blipFill>
        <p:spPr bwMode="auto">
          <a:xfrm>
            <a:off x="1857356" y="1285860"/>
            <a:ext cx="5315291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5000">
        <p14:window dir="vert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877347/d3b05e7d-4e73-43c4-a3aa-cbedd99ecfe7/s1200?webp=false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539" t="7811" r="-74" b="71163"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14818"/>
            <a:ext cx="8715436" cy="2500330"/>
          </a:xfrm>
        </p:spPr>
        <p:txBody>
          <a:bodyPr anchor="ctr" anchorCtr="0">
            <a:noAutofit/>
          </a:bodyPr>
          <a:lstStyle/>
          <a:p>
            <a:pPr marL="0" indent="0" algn="ctr">
              <a:buNone/>
            </a:pPr>
            <a:r>
              <a:rPr lang="ru-RU" sz="3000" b="1" dirty="0" smtClean="0"/>
              <a:t> Мост прослужил почти сто лет, а в 1990-х годах была произведена реконструкция </a:t>
            </a:r>
            <a:r>
              <a:rPr lang="ru-RU" sz="3000" b="1" i="1" dirty="0" smtClean="0">
                <a:ln w="28575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ЖЕЛЕЗНОДОРОЖНОГО МОСТА:</a:t>
            </a:r>
            <a:r>
              <a:rPr lang="ru-RU" sz="3000" b="1" dirty="0" smtClean="0"/>
              <a:t> </a:t>
            </a:r>
            <a:br>
              <a:rPr lang="ru-RU" sz="3000" b="1" dirty="0" smtClean="0"/>
            </a:br>
            <a:r>
              <a:rPr lang="ru-RU" sz="3000" b="1" dirty="0" smtClean="0"/>
              <a:t>смонтированы новые стальные пролетные строения, спроектировано устройство второго пути</a:t>
            </a:r>
            <a:endParaRPr lang="ru-RU" sz="3000" b="1" dirty="0"/>
          </a:p>
        </p:txBody>
      </p:sp>
      <p:pic>
        <p:nvPicPr>
          <p:cNvPr id="5" name="Picture 2" descr="https://avatars.mds.yandex.net/get-pdb/877347/d3b05e7d-4e73-43c4-a3aa-cbedd99ecfe7/s1200?webp=false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1539" t="25523" r="-74" b="73601"/>
          <a:stretch>
            <a:fillRect/>
          </a:stretch>
        </p:blipFill>
        <p:spPr bwMode="auto">
          <a:xfrm>
            <a:off x="0" y="1071546"/>
            <a:ext cx="9144032" cy="28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 t="17647"/>
          <a:stretch>
            <a:fillRect/>
          </a:stretch>
        </p:blipFill>
        <p:spPr bwMode="auto">
          <a:xfrm>
            <a:off x="0" y="142877"/>
            <a:ext cx="9144000" cy="10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D:\Ганихина МА\РАБОТА\ВЫСТАВКИ\2019-2020\Новая папка\жд++.jpg"/>
          <p:cNvPicPr>
            <a:picLocks noChangeAspect="1" noChangeArrowheads="1"/>
          </p:cNvPicPr>
          <p:nvPr/>
        </p:nvPicPr>
        <p:blipFill>
          <a:blip r:embed="rId4"/>
          <a:srcRect t="21092" b="17880"/>
          <a:stretch>
            <a:fillRect/>
          </a:stretch>
        </p:blipFill>
        <p:spPr bwMode="auto">
          <a:xfrm>
            <a:off x="785786" y="1428736"/>
            <a:ext cx="762000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5000">
        <p14:window dir="vert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877347/d3b05e7d-4e73-43c4-a3aa-cbedd99ecfe7/s1200?webp=false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539" t="7811" r="-74" b="71163"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857760"/>
            <a:ext cx="8715436" cy="1857388"/>
          </a:xfrm>
        </p:spPr>
        <p:txBody>
          <a:bodyPr anchor="ctr" anchorCtr="0">
            <a:noAutofit/>
          </a:bodyPr>
          <a:lstStyle/>
          <a:p>
            <a:pPr marL="0" indent="0" algn="ctr">
              <a:buNone/>
            </a:pPr>
            <a:r>
              <a:rPr lang="ru-RU" sz="3000" b="1" dirty="0" smtClean="0"/>
              <a:t>Один из пролетов оригинального моста </a:t>
            </a:r>
            <a:br>
              <a:rPr lang="ru-RU" sz="3000" b="1" dirty="0" smtClean="0"/>
            </a:br>
            <a:r>
              <a:rPr lang="ru-RU" sz="3000" b="1" dirty="0" smtClean="0"/>
              <a:t>столетней давности сохранили, — </a:t>
            </a:r>
            <a:br>
              <a:rPr lang="ru-RU" sz="3000" b="1" dirty="0" smtClean="0"/>
            </a:br>
            <a:r>
              <a:rPr lang="ru-RU" sz="3000" b="1" dirty="0" smtClean="0"/>
              <a:t>в виде памятника в парке «Городское начало» </a:t>
            </a:r>
            <a:br>
              <a:rPr lang="ru-RU" sz="3000" b="1" dirty="0" smtClean="0"/>
            </a:br>
            <a:r>
              <a:rPr lang="ru-RU" sz="3000" b="1" dirty="0" smtClean="0"/>
              <a:t>на Михайловской набережной</a:t>
            </a:r>
            <a:endParaRPr lang="ru-RU" sz="3000" b="1" dirty="0"/>
          </a:p>
        </p:txBody>
      </p:sp>
      <p:pic>
        <p:nvPicPr>
          <p:cNvPr id="5" name="Picture 2" descr="https://avatars.mds.yandex.net/get-pdb/877347/d3b05e7d-4e73-43c4-a3aa-cbedd99ecfe7/s1200?webp=false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1539" t="25523" r="-74" b="73601"/>
          <a:stretch>
            <a:fillRect/>
          </a:stretch>
        </p:blipFill>
        <p:spPr bwMode="auto">
          <a:xfrm>
            <a:off x="0" y="1071546"/>
            <a:ext cx="9144032" cy="28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 t="17647"/>
          <a:stretch>
            <a:fillRect/>
          </a:stretch>
        </p:blipFill>
        <p:spPr bwMode="auto">
          <a:xfrm>
            <a:off x="0" y="142877"/>
            <a:ext cx="9144000" cy="10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0" name="Picture 2" descr="https://www.tourprom.ru/site_media/images/poiphoto/at531066550_1.jpg"/>
          <p:cNvPicPr>
            <a:picLocks noChangeAspect="1" noChangeArrowheads="1"/>
          </p:cNvPicPr>
          <p:nvPr/>
        </p:nvPicPr>
        <p:blipFill>
          <a:blip r:embed="rId4"/>
          <a:srcRect t="21167"/>
          <a:stretch>
            <a:fillRect/>
          </a:stretch>
        </p:blipFill>
        <p:spPr bwMode="auto">
          <a:xfrm>
            <a:off x="1500166" y="1285860"/>
            <a:ext cx="6215107" cy="367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5000">
        <p14:window dir="vert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877347/d3b05e7d-4e73-43c4-a3aa-cbedd99ecfe7/s1200?webp=false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539" t="7811" r="-74" b="71163"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3714776"/>
          </a:xfrm>
        </p:spPr>
        <p:txBody>
          <a:bodyPr anchor="ctr" anchorCtr="0">
            <a:noAutofit/>
          </a:bodyPr>
          <a:lstStyle/>
          <a:p>
            <a:pPr marL="0" lvl="0" indent="0" algn="ctr">
              <a:buNone/>
            </a:pPr>
            <a:r>
              <a:rPr lang="ru-RU" sz="3000" b="1" i="1" dirty="0" smtClean="0">
                <a:ln w="28575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КОМСОМОЛЬСКИЙ МОСТ –</a:t>
            </a:r>
            <a:r>
              <a:rPr lang="ru-RU" sz="3000" b="1" dirty="0" smtClean="0"/>
              <a:t> </a:t>
            </a:r>
            <a:br>
              <a:rPr lang="ru-RU" sz="3000" b="1" dirty="0" smtClean="0"/>
            </a:br>
            <a:r>
              <a:rPr lang="ru-RU" sz="3000" b="1" dirty="0" smtClean="0"/>
              <a:t>второй железнодорожный мост через Обь. </a:t>
            </a:r>
            <a:br>
              <a:rPr lang="ru-RU" sz="3000" b="1" dirty="0" smtClean="0"/>
            </a:br>
            <a:r>
              <a:rPr lang="ru-RU" sz="3000" b="1" dirty="0" smtClean="0"/>
              <a:t>Строительство осуществлялось в два этапа: </a:t>
            </a:r>
            <a:br>
              <a:rPr lang="ru-RU" sz="3000" b="1" dirty="0" smtClean="0"/>
            </a:br>
            <a:r>
              <a:rPr lang="ru-RU" sz="3000" b="1" dirty="0" smtClean="0"/>
              <a:t>в 1931 открыто движение поездов по первому пути, а с 1939 – по второму. </a:t>
            </a:r>
          </a:p>
          <a:p>
            <a:pPr marL="0" lvl="0" indent="0" algn="ctr">
              <a:buNone/>
            </a:pPr>
            <a:r>
              <a:rPr lang="ru-RU" sz="3000" b="1" dirty="0" smtClean="0"/>
              <a:t>По мосту проходит основной грузопоток южного направления Транссиба и Кузбасского направления</a:t>
            </a:r>
          </a:p>
        </p:txBody>
      </p:sp>
      <p:pic>
        <p:nvPicPr>
          <p:cNvPr id="5" name="Picture 2" descr="https://avatars.mds.yandex.net/get-pdb/877347/d3b05e7d-4e73-43c4-a3aa-cbedd99ecfe7/s1200?webp=false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1539" t="25523" r="-74" b="73601"/>
          <a:stretch>
            <a:fillRect/>
          </a:stretch>
        </p:blipFill>
        <p:spPr bwMode="auto">
          <a:xfrm>
            <a:off x="0" y="1071546"/>
            <a:ext cx="9144032" cy="28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 t="17647"/>
          <a:stretch>
            <a:fillRect/>
          </a:stretch>
        </p:blipFill>
        <p:spPr bwMode="auto">
          <a:xfrm>
            <a:off x="0" y="142877"/>
            <a:ext cx="9144000" cy="10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/>
          <a:srcRect t="37354" r="1948" b="37011"/>
          <a:stretch>
            <a:fillRect/>
          </a:stretch>
        </p:blipFill>
        <p:spPr bwMode="auto">
          <a:xfrm>
            <a:off x="71406" y="4857760"/>
            <a:ext cx="9000000" cy="1882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5000">
        <p14:window dir="vert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877347/d3b05e7d-4e73-43c4-a3aa-cbedd99ecfe7/s1200?webp=false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539" t="7811" r="-74" b="71163"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2286016"/>
          </a:xfrm>
        </p:spPr>
        <p:txBody>
          <a:bodyPr anchor="ctr" anchorCtr="0">
            <a:noAutofit/>
          </a:bodyPr>
          <a:lstStyle/>
          <a:p>
            <a:pPr marL="0" indent="0" algn="ctr">
              <a:buNone/>
            </a:pPr>
            <a:r>
              <a:rPr lang="ru-RU" sz="3000" b="1" dirty="0" smtClean="0"/>
              <a:t>Мост состоит из 8 пролетов. Каменные опоры, выполненные из штучных камней, уходят </a:t>
            </a:r>
            <a:br>
              <a:rPr lang="ru-RU" sz="3000" b="1" dirty="0" smtClean="0"/>
            </a:br>
            <a:r>
              <a:rPr lang="ru-RU" sz="3000" b="1" dirty="0" smtClean="0"/>
              <a:t>на большую глубину. Длина Комсомольского моста — 871 метров. Часть опор моста расположена на острове Кораблик</a:t>
            </a:r>
          </a:p>
        </p:txBody>
      </p:sp>
      <p:pic>
        <p:nvPicPr>
          <p:cNvPr id="5" name="Picture 2" descr="https://avatars.mds.yandex.net/get-pdb/877347/d3b05e7d-4e73-43c4-a3aa-cbedd99ecfe7/s1200?webp=false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1539" t="25523" r="-74" b="73601"/>
          <a:stretch>
            <a:fillRect/>
          </a:stretch>
        </p:blipFill>
        <p:spPr bwMode="auto">
          <a:xfrm>
            <a:off x="0" y="1071546"/>
            <a:ext cx="9144032" cy="28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 t="17647"/>
          <a:stretch>
            <a:fillRect/>
          </a:stretch>
        </p:blipFill>
        <p:spPr bwMode="auto">
          <a:xfrm>
            <a:off x="0" y="142877"/>
            <a:ext cx="9144000" cy="10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D:\Ганихина МА\РАБОТА\ВЫСТАВКИ\2019-2020\Новая папка\комс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1214422"/>
            <a:ext cx="9001156" cy="5530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5000">
        <p14:window dir="vert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10000" fill="hold"/>
                                        <p:tgtEl>
                                          <p:spTgt spid="7"/>
                                        </p:tgtEl>
                                      </p:cBhvr>
                                      <p:by x="55000" y="5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1.35091E-6 L 0 0.17164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877347/d3b05e7d-4e73-43c4-a3aa-cbedd99ecfe7/s1200?webp=false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539" t="7811" r="-74" b="71163"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3357586"/>
          </a:xfrm>
        </p:spPr>
        <p:txBody>
          <a:bodyPr anchor="ctr" anchorCtr="0">
            <a:noAutofit/>
          </a:bodyPr>
          <a:lstStyle/>
          <a:p>
            <a:pPr marL="0" indent="0" algn="ctr">
              <a:buNone/>
            </a:pPr>
            <a:r>
              <a:rPr lang="ru-RU" sz="3000" b="1" dirty="0" smtClean="0"/>
              <a:t> Открытие третьего моста состоялось </a:t>
            </a:r>
            <a:br>
              <a:rPr lang="ru-RU" sz="3000" b="1" dirty="0" smtClean="0"/>
            </a:br>
            <a:r>
              <a:rPr lang="ru-RU" sz="3000" b="1" dirty="0" smtClean="0"/>
              <a:t>20 октября 1955 года. Он стал первым автомобильно-трамвайно-пешеходным мостом через Обь в Новосибирске.  Мост был назван </a:t>
            </a:r>
            <a:r>
              <a:rPr lang="ru-RU" sz="3000" b="1" i="1" dirty="0" smtClean="0">
                <a:ln w="3810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ОКТЯБРЬСКИМ,</a:t>
            </a:r>
            <a:r>
              <a:rPr lang="ru-RU" sz="3000" b="1" dirty="0" smtClean="0"/>
              <a:t> но, поскольку деньги </a:t>
            </a:r>
            <a:br>
              <a:rPr lang="ru-RU" sz="3000" b="1" dirty="0" smtClean="0"/>
            </a:br>
            <a:r>
              <a:rPr lang="ru-RU" sz="3000" b="1" dirty="0" smtClean="0"/>
              <a:t>на строительство собирали всем миром, в народе прижилось другое название — </a:t>
            </a:r>
            <a:r>
              <a:rPr lang="ru-RU" sz="3000" b="1" i="1" dirty="0" smtClean="0">
                <a:ln w="28575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КОММУНАЛЬНЫЙ</a:t>
            </a:r>
            <a:endParaRPr lang="ru-RU" sz="3000" b="1" i="1" dirty="0">
              <a:ln w="28575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" name="Picture 2" descr="https://avatars.mds.yandex.net/get-pdb/877347/d3b05e7d-4e73-43c4-a3aa-cbedd99ecfe7/s1200?webp=false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1539" t="25523" r="-74" b="73601"/>
          <a:stretch>
            <a:fillRect/>
          </a:stretch>
        </p:blipFill>
        <p:spPr bwMode="auto">
          <a:xfrm>
            <a:off x="0" y="1071546"/>
            <a:ext cx="9144032" cy="28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 t="17647"/>
          <a:stretch>
            <a:fillRect/>
          </a:stretch>
        </p:blipFill>
        <p:spPr bwMode="auto">
          <a:xfrm>
            <a:off x="0" y="142877"/>
            <a:ext cx="9144000" cy="10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D:\Ганихина МА\РАБОТА\ВЫСТАВКИ\2019-2020\Новая папка\октяб.jpg"/>
          <p:cNvPicPr>
            <a:picLocks noChangeAspect="1" noChangeArrowheads="1"/>
          </p:cNvPicPr>
          <p:nvPr/>
        </p:nvPicPr>
        <p:blipFill>
          <a:blip r:embed="rId4"/>
          <a:srcRect t="3668" b="3145"/>
          <a:stretch>
            <a:fillRect/>
          </a:stretch>
        </p:blipFill>
        <p:spPr bwMode="auto">
          <a:xfrm>
            <a:off x="-32" y="1142984"/>
            <a:ext cx="9138397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5000">
        <p14:window dir="vert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7814E-6 L 0.00035 0.24196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877347/d3b05e7d-4e73-43c4-a3aa-cbedd99ecfe7/s1200?webp=false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539" t="7811" r="-74" b="71163"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3214710"/>
          </a:xfrm>
        </p:spPr>
        <p:txBody>
          <a:bodyPr anchor="ctr" anchorCtr="0">
            <a:noAutofit/>
          </a:bodyPr>
          <a:lstStyle/>
          <a:p>
            <a:pPr marL="0" indent="0" algn="ctr">
              <a:buNone/>
            </a:pPr>
            <a:r>
              <a:rPr lang="ru-RU" sz="3000" b="1" dirty="0" smtClean="0"/>
              <a:t>Первоначально </a:t>
            </a:r>
            <a:br>
              <a:rPr lang="ru-RU" sz="3000" b="1" dirty="0" smtClean="0"/>
            </a:br>
            <a:r>
              <a:rPr lang="ru-RU" sz="3000" b="1" i="1" dirty="0" smtClean="0">
                <a:ln w="3810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ОКТЯБРЬСКИЙ (КОММУНАЛЬНЫЙ) МОСТ </a:t>
            </a: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>имел четыре полосы для движения транспорта — </a:t>
            </a:r>
            <a:br>
              <a:rPr lang="ru-RU" sz="3000" b="1" dirty="0" smtClean="0"/>
            </a:br>
            <a:r>
              <a:rPr lang="ru-RU" sz="3000" b="1" dirty="0" smtClean="0"/>
              <a:t>по две с каждой стороны, а по центру </a:t>
            </a:r>
            <a:br>
              <a:rPr lang="ru-RU" sz="3000" b="1" dirty="0" smtClean="0"/>
            </a:br>
            <a:r>
              <a:rPr lang="ru-RU" sz="3000" b="1" dirty="0" smtClean="0"/>
              <a:t>проходили трамвайные пути. </a:t>
            </a:r>
            <a:br>
              <a:rPr lang="ru-RU" sz="3000" b="1" dirty="0" smtClean="0"/>
            </a:br>
            <a:r>
              <a:rPr lang="ru-RU" sz="3000" b="1" dirty="0" smtClean="0"/>
              <a:t>Их убрали в 90-е годы, когда количество автомобилей начало расти</a:t>
            </a:r>
            <a:endParaRPr lang="ru-RU" sz="3000" b="1" i="1" dirty="0">
              <a:ln w="28575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" name="Picture 2" descr="https://avatars.mds.yandex.net/get-pdb/877347/d3b05e7d-4e73-43c4-a3aa-cbedd99ecfe7/s1200?webp=false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1539" t="25523" r="-74" b="73601"/>
          <a:stretch>
            <a:fillRect/>
          </a:stretch>
        </p:blipFill>
        <p:spPr bwMode="auto">
          <a:xfrm>
            <a:off x="0" y="1071546"/>
            <a:ext cx="9144032" cy="28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 t="17647"/>
          <a:stretch>
            <a:fillRect/>
          </a:stretch>
        </p:blipFill>
        <p:spPr bwMode="auto">
          <a:xfrm>
            <a:off x="0" y="142877"/>
            <a:ext cx="9144000" cy="10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/>
          <a:srcRect t="12646" b="11914"/>
          <a:stretch>
            <a:fillRect/>
          </a:stretch>
        </p:blipFill>
        <p:spPr bwMode="auto">
          <a:xfrm>
            <a:off x="71406" y="1214422"/>
            <a:ext cx="8947510" cy="54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5000">
        <p14:window dir="vert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0" fill="hold"/>
                                        <p:tgtEl>
                                          <p:spTgt spid="36867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80361E-6 L 0.00295 0.24404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190</Words>
  <Application>Microsoft Office PowerPoint</Application>
  <PresentationFormat>Экран (4:3)</PresentationFormat>
  <Paragraphs>36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МОСТОВ связующая нить…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Ганихина Марина Анатльевна</dc:creator>
  <cp:lastModifiedBy>m_ganihina</cp:lastModifiedBy>
  <cp:revision>144</cp:revision>
  <dcterms:created xsi:type="dcterms:W3CDTF">2019-10-01T03:44:38Z</dcterms:created>
  <dcterms:modified xsi:type="dcterms:W3CDTF">2019-10-07T08:50:08Z</dcterms:modified>
</cp:coreProperties>
</file>