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82" r:id="rId3"/>
    <p:sldId id="283" r:id="rId4"/>
    <p:sldId id="284" r:id="rId5"/>
    <p:sldId id="286" r:id="rId6"/>
    <p:sldId id="311" r:id="rId7"/>
    <p:sldId id="310" r:id="rId8"/>
    <p:sldId id="308" r:id="rId9"/>
    <p:sldId id="288" r:id="rId10"/>
    <p:sldId id="290" r:id="rId11"/>
    <p:sldId id="296" r:id="rId12"/>
    <p:sldId id="291" r:id="rId13"/>
    <p:sldId id="297" r:id="rId14"/>
    <p:sldId id="292" r:id="rId15"/>
    <p:sldId id="298" r:id="rId16"/>
    <p:sldId id="293" r:id="rId17"/>
    <p:sldId id="299" r:id="rId18"/>
    <p:sldId id="294" r:id="rId19"/>
    <p:sldId id="301" r:id="rId20"/>
    <p:sldId id="302" r:id="rId21"/>
    <p:sldId id="303" r:id="rId22"/>
    <p:sldId id="307" r:id="rId23"/>
    <p:sldId id="312" r:id="rId24"/>
    <p:sldId id="304" r:id="rId25"/>
    <p:sldId id="305" r:id="rId26"/>
    <p:sldId id="309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2329"/>
    <a:srgbClr val="112D35"/>
    <a:srgbClr val="1B4955"/>
    <a:srgbClr val="348AA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72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D4DE63-851B-4759-B384-DCF954222448}" type="datetimeFigureOut">
              <a:rPr lang="ru-RU" smtClean="0"/>
              <a:pPr/>
              <a:t>07.03.2018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FC347B-0705-4722-A588-73EF07C70A0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FC347B-0705-4722-A588-73EF07C70A01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FC347B-0705-4722-A588-73EF07C70A01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20000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20000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20000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20000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20000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20000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20000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20000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20000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20000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20000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20000">
    <p:newsfla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jpeg"/><Relationship Id="rId18" Type="http://schemas.openxmlformats.org/officeDocument/2006/relationships/image" Target="../media/image56.jpe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jpeg"/><Relationship Id="rId2" Type="http://schemas.openxmlformats.org/officeDocument/2006/relationships/image" Target="../media/image1.jpe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5" Type="http://schemas.openxmlformats.org/officeDocument/2006/relationships/image" Target="../media/image53.jpeg"/><Relationship Id="rId10" Type="http://schemas.openxmlformats.org/officeDocument/2006/relationships/image" Target="../media/image48.png"/><Relationship Id="rId4" Type="http://schemas.openxmlformats.org/officeDocument/2006/relationships/image" Target="../media/image3.png"/><Relationship Id="rId9" Type="http://schemas.openxmlformats.org/officeDocument/2006/relationships/image" Target="../media/image47.jpeg"/><Relationship Id="rId1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3.jpe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0.jpeg"/><Relationship Id="rId18" Type="http://schemas.openxmlformats.org/officeDocument/2006/relationships/image" Target="../media/image25.png"/><Relationship Id="rId3" Type="http://schemas.openxmlformats.org/officeDocument/2006/relationships/image" Target="../media/image11.jpeg"/><Relationship Id="rId21" Type="http://schemas.openxmlformats.org/officeDocument/2006/relationships/image" Target="../media/image28.jpeg"/><Relationship Id="rId7" Type="http://schemas.openxmlformats.org/officeDocument/2006/relationships/image" Target="../media/image15.jpeg"/><Relationship Id="rId12" Type="http://schemas.openxmlformats.org/officeDocument/2006/relationships/image" Target="../media/image3.png"/><Relationship Id="rId17" Type="http://schemas.openxmlformats.org/officeDocument/2006/relationships/image" Target="../media/image24.png"/><Relationship Id="rId2" Type="http://schemas.openxmlformats.org/officeDocument/2006/relationships/image" Target="../media/image1.jpeg"/><Relationship Id="rId16" Type="http://schemas.openxmlformats.org/officeDocument/2006/relationships/image" Target="../media/image23.jpe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5" Type="http://schemas.openxmlformats.org/officeDocument/2006/relationships/image" Target="../media/image22.jpeg"/><Relationship Id="rId10" Type="http://schemas.openxmlformats.org/officeDocument/2006/relationships/image" Target="../media/image18.png"/><Relationship Id="rId19" Type="http://schemas.openxmlformats.org/officeDocument/2006/relationships/image" Target="../media/image26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Relationship Id="rId1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youdesigner.kz/uploads/images/default/psd-fnts-thtr-tmpl-1332003844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182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714356"/>
            <a:ext cx="9144000" cy="8901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представляет Вашему вниманию</a:t>
            </a:r>
          </a:p>
          <a:p>
            <a:pPr algn="ctr">
              <a:lnSpc>
                <a:spcPct val="80000"/>
              </a:lnSpc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виртуальную информационную выставку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Трапеция 7"/>
          <p:cNvSpPr/>
          <p:nvPr/>
        </p:nvSpPr>
        <p:spPr>
          <a:xfrm>
            <a:off x="0" y="4143380"/>
            <a:ext cx="9144000" cy="2605811"/>
          </a:xfrm>
          <a:prstGeom prst="trapezoid">
            <a:avLst/>
          </a:prstGeom>
          <a:solidFill>
            <a:schemeClr val="bg1"/>
          </a:solidFill>
          <a:effectLst>
            <a:softEdge rad="317500"/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9600" b="1" cap="all" dirty="0" smtClean="0">
                <a:ln w="7620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Озаряет душу театр</a:t>
            </a:r>
            <a:endParaRPr lang="ru-RU" sz="9600" b="1" cap="all" dirty="0">
              <a:ln w="76200">
                <a:solidFill>
                  <a:schemeClr val="accent5">
                    <a:lumMod val="50000"/>
                  </a:schemeClr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86050" y="223031"/>
            <a:ext cx="3429024" cy="41988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51924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rgbClr val="348AA2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Библиотека НППК</a:t>
            </a:r>
            <a:endParaRPr lang="ru-RU" sz="5400" b="1" cap="none" spc="0" dirty="0">
              <a:ln w="1905">
                <a:solidFill>
                  <a:srgbClr val="348AA2"/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6715140" y="6357958"/>
            <a:ext cx="235743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ru-RU" sz="1000" b="1" dirty="0"/>
              <a:t>Виртуальную выставку </a:t>
            </a:r>
            <a:r>
              <a:rPr lang="ru-RU" sz="1000" b="1" dirty="0" smtClean="0"/>
              <a:t>подготовила </a:t>
            </a:r>
            <a:endParaRPr lang="ru-RU" sz="1000" b="1" dirty="0"/>
          </a:p>
          <a:p>
            <a:pPr algn="r">
              <a:defRPr/>
            </a:pPr>
            <a:r>
              <a:rPr lang="ru-RU" sz="1000" b="1" dirty="0" smtClean="0"/>
              <a:t>Ганихина М.А., педагог-библиотекарь</a:t>
            </a:r>
            <a:endParaRPr lang="ru-RU" sz="1000" i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27652" name="Picture 4" descr="http://gimn80.ucoz.ru/2016/pic/4abc56123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1357298"/>
            <a:ext cx="3500462" cy="350046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youdesigner.kz/uploads/images/default/psd-fnts-thtr-tmpl-1332003844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182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 l="31054" t="77637" r="12695" b="12109"/>
          <a:stretch>
            <a:fillRect/>
          </a:stretch>
        </p:blipFill>
        <p:spPr bwMode="auto">
          <a:xfrm rot="16200000">
            <a:off x="-2928934" y="2928934"/>
            <a:ext cx="68580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1438" y="71438"/>
            <a:ext cx="857224" cy="3571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51924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rgbClr val="348AA2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Библиотека НППК</a:t>
            </a:r>
            <a:endParaRPr lang="ru-RU" sz="5400" b="1" cap="none" spc="0" dirty="0">
              <a:ln w="1905">
                <a:solidFill>
                  <a:srgbClr val="348AA2"/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42976" y="5429264"/>
            <a:ext cx="7858180" cy="13573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Театра оперы и балета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0D2329"/>
                </a:solidFill>
              </a:rPr>
              <a:t>основан в 1928, а строительство здания продолжалось с 1931 по 1941 год</a:t>
            </a:r>
            <a:endParaRPr lang="ru-RU" sz="800" b="1" dirty="0" smtClean="0">
              <a:solidFill>
                <a:srgbClr val="0D2329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-24"/>
            <a:ext cx="8143932" cy="10001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D2329"/>
                </a:solidFill>
              </a:rPr>
              <a:t>Основные городские театры появились </a:t>
            </a:r>
            <a:br>
              <a:rPr lang="ru-RU" sz="2800" b="1" dirty="0" smtClean="0">
                <a:solidFill>
                  <a:srgbClr val="0D2329"/>
                </a:solidFill>
              </a:rPr>
            </a:br>
            <a:r>
              <a:rPr lang="ru-RU" sz="2800" b="1" dirty="0" smtClean="0">
                <a:solidFill>
                  <a:srgbClr val="0D2329"/>
                </a:solidFill>
              </a:rPr>
              <a:t>в Новосибирске в советское время:</a:t>
            </a:r>
            <a:endParaRPr lang="ru-RU" sz="800" b="1" dirty="0" smtClean="0">
              <a:solidFill>
                <a:srgbClr val="0D2329"/>
              </a:solidFill>
            </a:endParaRPr>
          </a:p>
        </p:txBody>
      </p:sp>
      <p:pic>
        <p:nvPicPr>
          <p:cNvPr id="8" name="Picture 2" descr="https://img-fotki.yandex.ru/get/6102/30348152.121/0_5f449_4b55aa22_orig"/>
          <p:cNvPicPr>
            <a:picLocks noChangeAspect="1" noChangeArrowheads="1"/>
          </p:cNvPicPr>
          <p:nvPr/>
        </p:nvPicPr>
        <p:blipFill>
          <a:blip r:embed="rId4"/>
          <a:srcRect t="15875"/>
          <a:stretch>
            <a:fillRect/>
          </a:stretch>
        </p:blipFill>
        <p:spPr bwMode="auto">
          <a:xfrm>
            <a:off x="1285852" y="1000108"/>
            <a:ext cx="7527198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20000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youdesigner.kz/uploads/images/default/psd-fnts-thtr-tmpl-1332003844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182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 l="31054" t="77637" r="12695" b="12109"/>
          <a:stretch>
            <a:fillRect/>
          </a:stretch>
        </p:blipFill>
        <p:spPr bwMode="auto">
          <a:xfrm rot="16200000">
            <a:off x="-2928934" y="2928934"/>
            <a:ext cx="68580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1438" y="71438"/>
            <a:ext cx="857224" cy="3571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51924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rgbClr val="348AA2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Библиотека НППК</a:t>
            </a:r>
            <a:endParaRPr lang="ru-RU" sz="5400" b="1" cap="none" spc="0" dirty="0">
              <a:ln w="1905">
                <a:solidFill>
                  <a:srgbClr val="348AA2"/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42976" y="71414"/>
            <a:ext cx="7858180" cy="12858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Новосибирский государственный академический театр оперы и балета</a:t>
            </a:r>
          </a:p>
        </p:txBody>
      </p:sp>
      <p:pic>
        <p:nvPicPr>
          <p:cNvPr id="29698" name="Picture 2" descr="http://sputnik-nsk.ru/uploads/publicly/c9ab720bfb5fa4dd6208b061a3ab05eb.jpg"/>
          <p:cNvPicPr>
            <a:picLocks noChangeAspect="1" noChangeArrowheads="1"/>
          </p:cNvPicPr>
          <p:nvPr/>
        </p:nvPicPr>
        <p:blipFill>
          <a:blip r:embed="rId4"/>
          <a:srcRect b="2662"/>
          <a:stretch>
            <a:fillRect/>
          </a:stretch>
        </p:blipFill>
        <p:spPr bwMode="auto">
          <a:xfrm>
            <a:off x="1263929" y="1357298"/>
            <a:ext cx="7693303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071538" y="6357958"/>
            <a:ext cx="7929618" cy="42862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800" b="1" cap="all" dirty="0" smtClean="0">
                <a:solidFill>
                  <a:srgbClr val="C00000"/>
                </a:solidFill>
              </a:rPr>
              <a:t>АДРЕС: </a:t>
            </a:r>
            <a:r>
              <a:rPr lang="ru-RU" sz="2800" b="1" dirty="0" smtClean="0">
                <a:solidFill>
                  <a:schemeClr val="tx1"/>
                </a:solidFill>
              </a:rPr>
              <a:t>Красный проспект, 36</a:t>
            </a: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1500166" y="1500174"/>
            <a:ext cx="4143404" cy="1285884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СТУДЕНТАМ</a:t>
            </a:r>
            <a:r>
              <a:rPr lang="ru-RU" sz="2000" b="1" dirty="0" smtClean="0">
                <a:solidFill>
                  <a:srgbClr val="C00000"/>
                </a:solidFill>
              </a:rPr>
              <a:t> – </a:t>
            </a:r>
            <a:r>
              <a:rPr lang="ru-RU" sz="2000" b="1" dirty="0" smtClean="0">
                <a:solidFill>
                  <a:srgbClr val="C00000"/>
                </a:solidFill>
              </a:rPr>
              <a:t>500 </a:t>
            </a:r>
            <a:r>
              <a:rPr lang="ru-RU" sz="2000" b="1" dirty="0" smtClean="0">
                <a:solidFill>
                  <a:srgbClr val="C00000"/>
                </a:solidFill>
              </a:rPr>
              <a:t>рублей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/>
              <a:t>по средам на любое место!!!</a:t>
            </a:r>
          </a:p>
          <a:p>
            <a:pPr algn="ctr"/>
            <a:r>
              <a:rPr lang="ru-RU" sz="2000" b="1" dirty="0" smtClean="0"/>
              <a:t>(кроме </a:t>
            </a:r>
            <a:r>
              <a:rPr lang="ru-RU" sz="2000" b="1" dirty="0" smtClean="0"/>
              <a:t>мест в 0 </a:t>
            </a:r>
            <a:r>
              <a:rPr lang="ru-RU" sz="2000" b="1" dirty="0" smtClean="0"/>
              <a:t>ряду)</a:t>
            </a:r>
            <a:endParaRPr lang="ru-RU" sz="2000" b="1" dirty="0"/>
          </a:p>
        </p:txBody>
      </p:sp>
    </p:spTree>
  </p:cSld>
  <p:clrMapOvr>
    <a:masterClrMapping/>
  </p:clrMapOvr>
  <p:transition spd="slow" advTm="2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youdesigner.kz/uploads/images/default/psd-fnts-thtr-tmpl-1332003844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182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 l="31054" t="77637" r="12695" b="12109"/>
          <a:stretch>
            <a:fillRect/>
          </a:stretch>
        </p:blipFill>
        <p:spPr bwMode="auto">
          <a:xfrm rot="16200000">
            <a:off x="-2928934" y="2928934"/>
            <a:ext cx="68580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1438" y="71438"/>
            <a:ext cx="857224" cy="3571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51924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rgbClr val="348AA2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Библиотека НППК</a:t>
            </a:r>
            <a:endParaRPr lang="ru-RU" sz="5400" b="1" cap="none" spc="0" dirty="0">
              <a:ln w="1905">
                <a:solidFill>
                  <a:srgbClr val="348AA2"/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42976" y="5000636"/>
            <a:ext cx="7858180" cy="17859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D2329"/>
                </a:solidFill>
              </a:rPr>
              <a:t>В 1930 году на базе Ленинградского </a:t>
            </a:r>
            <a:r>
              <a:rPr lang="ru-RU" sz="2800" b="1" dirty="0" err="1" smtClean="0">
                <a:solidFill>
                  <a:srgbClr val="0D2329"/>
                </a:solidFill>
              </a:rPr>
              <a:t>ТЮЗа</a:t>
            </a:r>
            <a:r>
              <a:rPr lang="ru-RU" sz="2800" b="1" dirty="0" smtClean="0">
                <a:solidFill>
                  <a:srgbClr val="0D2329"/>
                </a:solidFill>
              </a:rPr>
              <a:t> </a:t>
            </a:r>
            <a:br>
              <a:rPr lang="ru-RU" sz="2800" b="1" dirty="0" smtClean="0">
                <a:solidFill>
                  <a:srgbClr val="0D2329"/>
                </a:solidFill>
              </a:rPr>
            </a:br>
            <a:r>
              <a:rPr lang="ru-RU" sz="2800" b="1" dirty="0" smtClean="0">
                <a:solidFill>
                  <a:srgbClr val="0D2329"/>
                </a:solidFill>
              </a:rPr>
              <a:t>создан Краевой </a:t>
            </a:r>
            <a:r>
              <a:rPr lang="ru-RU" sz="2800" b="1" dirty="0" err="1" smtClean="0">
                <a:solidFill>
                  <a:srgbClr val="0D2329"/>
                </a:solidFill>
              </a:rPr>
              <a:t>Западно-Сибирский</a:t>
            </a:r>
            <a:r>
              <a:rPr lang="ru-RU" sz="2800" b="1" dirty="0" smtClean="0">
                <a:solidFill>
                  <a:srgbClr val="0D2329"/>
                </a:solidFill>
              </a:rPr>
              <a:t> ТЮЗ – </a:t>
            </a:r>
            <a:br>
              <a:rPr lang="ru-RU" sz="2800" b="1" dirty="0" smtClean="0">
                <a:solidFill>
                  <a:srgbClr val="0D2329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ТЕАТР ЮНОГО ЗРИТЕЛЯ.</a:t>
            </a:r>
            <a:endParaRPr lang="ru-RU" sz="2800" b="1" dirty="0" smtClean="0">
              <a:solidFill>
                <a:srgbClr val="0D2329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D2329"/>
                </a:solidFill>
              </a:rPr>
              <a:t>В 1993 году театр получил новое имя - </a:t>
            </a:r>
            <a:r>
              <a:rPr lang="ru-RU" sz="2800" b="1" dirty="0" smtClean="0">
                <a:solidFill>
                  <a:srgbClr val="C00000"/>
                </a:solidFill>
              </a:rPr>
              <a:t>«ГЛОБУС».</a:t>
            </a:r>
            <a:endParaRPr lang="ru-RU" sz="800" b="1" dirty="0" smtClean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-24"/>
            <a:ext cx="8143932" cy="10001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D2329"/>
                </a:solidFill>
              </a:rPr>
              <a:t>Основные городские театры появились </a:t>
            </a:r>
            <a:br>
              <a:rPr lang="ru-RU" sz="2800" b="1" dirty="0" smtClean="0">
                <a:solidFill>
                  <a:srgbClr val="0D2329"/>
                </a:solidFill>
              </a:rPr>
            </a:br>
            <a:r>
              <a:rPr lang="ru-RU" sz="2800" b="1" dirty="0" smtClean="0">
                <a:solidFill>
                  <a:srgbClr val="0D2329"/>
                </a:solidFill>
              </a:rPr>
              <a:t>в Новосибирске в советское время:</a:t>
            </a:r>
            <a:endParaRPr lang="ru-RU" sz="800" b="1" dirty="0" smtClean="0">
              <a:solidFill>
                <a:srgbClr val="0D2329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/>
          <a:srcRect l="1172" t="9521" r="35547" b="42871"/>
          <a:stretch>
            <a:fillRect/>
          </a:stretch>
        </p:blipFill>
        <p:spPr bwMode="auto">
          <a:xfrm>
            <a:off x="1622322" y="857232"/>
            <a:ext cx="6878768" cy="41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20000"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youdesigner.kz/uploads/images/default/psd-fnts-thtr-tmpl-1332003844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182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 l="31054" t="77637" r="12695" b="12109"/>
          <a:stretch>
            <a:fillRect/>
          </a:stretch>
        </p:blipFill>
        <p:spPr bwMode="auto">
          <a:xfrm rot="16200000">
            <a:off x="-2928934" y="2928934"/>
            <a:ext cx="68580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1438" y="71438"/>
            <a:ext cx="857224" cy="3571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51924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rgbClr val="348AA2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Библиотека НППК</a:t>
            </a:r>
            <a:endParaRPr lang="ru-RU" sz="5400" b="1" cap="none" spc="0" dirty="0">
              <a:ln w="1905">
                <a:solidFill>
                  <a:srgbClr val="348AA2"/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42976" y="71414"/>
            <a:ext cx="7858180" cy="12858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Новосибирский академический молодежный театр «Глобус»</a:t>
            </a:r>
          </a:p>
        </p:txBody>
      </p:sp>
      <p:pic>
        <p:nvPicPr>
          <p:cNvPr id="30722" name="Picture 2" descr="https://avatars.mds.yandex.net/get-pdb/34158/c3b809c3-1229-41f3-ab3b-e4396302c887/s1200?webp=false"/>
          <p:cNvPicPr>
            <a:picLocks noChangeAspect="1" noChangeArrowheads="1"/>
          </p:cNvPicPr>
          <p:nvPr/>
        </p:nvPicPr>
        <p:blipFill>
          <a:blip r:embed="rId4"/>
          <a:srcRect b="2662"/>
          <a:stretch>
            <a:fillRect/>
          </a:stretch>
        </p:blipFill>
        <p:spPr bwMode="auto">
          <a:xfrm>
            <a:off x="1285852" y="1428736"/>
            <a:ext cx="7572428" cy="4922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071538" y="6357958"/>
            <a:ext cx="7929618" cy="42862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800" b="1" cap="all" dirty="0" smtClean="0">
                <a:solidFill>
                  <a:srgbClr val="C00000"/>
                </a:solidFill>
              </a:rPr>
              <a:t>АДРЕС: </a:t>
            </a:r>
            <a:r>
              <a:rPr lang="ru-RU" sz="2800" b="1" dirty="0" smtClean="0">
                <a:solidFill>
                  <a:schemeClr val="tx1"/>
                </a:solidFill>
              </a:rPr>
              <a:t>ул. КАМЕНСКАЯ, 1</a:t>
            </a:r>
          </a:p>
        </p:txBody>
      </p:sp>
    </p:spTree>
  </p:cSld>
  <p:clrMapOvr>
    <a:masterClrMapping/>
  </p:clrMapOvr>
  <p:transition spd="slow" advTm="20000"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youdesigner.kz/uploads/images/default/psd-fnts-thtr-tmpl-1332003844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182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 l="31054" t="77637" r="12695" b="12109"/>
          <a:stretch>
            <a:fillRect/>
          </a:stretch>
        </p:blipFill>
        <p:spPr bwMode="auto">
          <a:xfrm rot="16200000">
            <a:off x="-2928934" y="2928934"/>
            <a:ext cx="68580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1438" y="71438"/>
            <a:ext cx="857224" cy="3571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51924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rgbClr val="348AA2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Библиотека НППК</a:t>
            </a:r>
            <a:endParaRPr lang="ru-RU" sz="5400" b="1" cap="none" spc="0" dirty="0">
              <a:ln w="1905">
                <a:solidFill>
                  <a:srgbClr val="348AA2"/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1538" y="4143380"/>
            <a:ext cx="8072494" cy="26432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Театр «Красный факел» </a:t>
            </a:r>
          </a:p>
          <a:p>
            <a:pPr algn="ctr"/>
            <a:r>
              <a:rPr lang="ru-RU" sz="2800" b="1" dirty="0" smtClean="0">
                <a:solidFill>
                  <a:srgbClr val="0D2329"/>
                </a:solidFill>
              </a:rPr>
              <a:t>создан в 1920 году в Одессе группой молодых актеров во главе с режиссером В.К.Татищевым.</a:t>
            </a:r>
          </a:p>
          <a:p>
            <a:pPr algn="ctr"/>
            <a:endParaRPr lang="ru-RU" sz="800" b="1" dirty="0" smtClean="0">
              <a:solidFill>
                <a:srgbClr val="0D2329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D2329"/>
                </a:solidFill>
              </a:rPr>
              <a:t>Одиннадцать лет театр был передвижным, </a:t>
            </a:r>
          </a:p>
          <a:p>
            <a:pPr algn="ctr"/>
            <a:r>
              <a:rPr lang="ru-RU" sz="2800" b="1" dirty="0" smtClean="0">
                <a:solidFill>
                  <a:srgbClr val="0D2329"/>
                </a:solidFill>
              </a:rPr>
              <a:t>а в 1932 году </a:t>
            </a:r>
            <a:r>
              <a:rPr lang="ru-RU" sz="2800" b="1" dirty="0" err="1" smtClean="0">
                <a:solidFill>
                  <a:srgbClr val="0D2329"/>
                </a:solidFill>
              </a:rPr>
              <a:t>стационировался</a:t>
            </a:r>
            <a:r>
              <a:rPr lang="ru-RU" sz="2800" b="1" dirty="0" smtClean="0">
                <a:solidFill>
                  <a:srgbClr val="0D2329"/>
                </a:solidFill>
              </a:rPr>
              <a:t> в Новосибирске.</a:t>
            </a:r>
            <a:endParaRPr lang="ru-RU" sz="800" b="1" dirty="0" smtClean="0">
              <a:solidFill>
                <a:srgbClr val="0D2329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-24"/>
            <a:ext cx="8143932" cy="10001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D2329"/>
                </a:solidFill>
              </a:rPr>
              <a:t>Основные городские театры появились </a:t>
            </a:r>
            <a:br>
              <a:rPr lang="ru-RU" sz="2800" b="1" dirty="0" smtClean="0">
                <a:solidFill>
                  <a:srgbClr val="0D2329"/>
                </a:solidFill>
              </a:rPr>
            </a:br>
            <a:r>
              <a:rPr lang="ru-RU" sz="2800" b="1" dirty="0" smtClean="0">
                <a:solidFill>
                  <a:srgbClr val="0D2329"/>
                </a:solidFill>
              </a:rPr>
              <a:t>в Новосибирске в советское время:</a:t>
            </a:r>
            <a:endParaRPr lang="ru-RU" sz="800" b="1" dirty="0" smtClean="0">
              <a:solidFill>
                <a:srgbClr val="0D2329"/>
              </a:solidFill>
            </a:endParaRPr>
          </a:p>
        </p:txBody>
      </p:sp>
      <p:pic>
        <p:nvPicPr>
          <p:cNvPr id="24578" name="Picture 2" descr="http://poezdkakira.ru/wp-content/gallery/theatre_rt/ref_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2176" y="974818"/>
            <a:ext cx="4917344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20000"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youdesigner.kz/uploads/images/default/psd-fnts-thtr-tmpl-1332003844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182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 l="31054" t="77637" r="12695" b="12109"/>
          <a:stretch>
            <a:fillRect/>
          </a:stretch>
        </p:blipFill>
        <p:spPr bwMode="auto">
          <a:xfrm rot="16200000">
            <a:off x="-2928934" y="2928934"/>
            <a:ext cx="68580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1438" y="71438"/>
            <a:ext cx="857224" cy="3571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51924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rgbClr val="348AA2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Библиотека НППК</a:t>
            </a:r>
            <a:endParaRPr lang="ru-RU" sz="5400" b="1" cap="none" spc="0" dirty="0">
              <a:ln w="1905">
                <a:solidFill>
                  <a:srgbClr val="348AA2"/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42976" y="71414"/>
            <a:ext cx="7858180" cy="15716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Новосибирский государственный академический драматический 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театр «Красный факел»</a:t>
            </a:r>
          </a:p>
        </p:txBody>
      </p:sp>
      <p:pic>
        <p:nvPicPr>
          <p:cNvPr id="31746" name="Picture 2" descr="https://regions.kidsreview.ru/sites/default/files/styles/oww/public/12/05/teatr_krasniy_fakel_nvsb25.jpg"/>
          <p:cNvPicPr>
            <a:picLocks noChangeAspect="1" noChangeArrowheads="1"/>
          </p:cNvPicPr>
          <p:nvPr/>
        </p:nvPicPr>
        <p:blipFill>
          <a:blip r:embed="rId4"/>
          <a:srcRect b="6822"/>
          <a:stretch>
            <a:fillRect/>
          </a:stretch>
        </p:blipFill>
        <p:spPr bwMode="auto">
          <a:xfrm>
            <a:off x="1571604" y="1782323"/>
            <a:ext cx="7000924" cy="4575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071538" y="6357958"/>
            <a:ext cx="7929618" cy="42862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800" b="1" cap="all" dirty="0" smtClean="0">
                <a:solidFill>
                  <a:srgbClr val="C00000"/>
                </a:solidFill>
              </a:rPr>
              <a:t>АДРЕС: </a:t>
            </a:r>
            <a:r>
              <a:rPr lang="ru-RU" sz="2800" b="1" dirty="0" smtClean="0">
                <a:solidFill>
                  <a:schemeClr val="tx1"/>
                </a:solidFill>
              </a:rPr>
              <a:t>ул. ЛЕНИНА, 19</a:t>
            </a:r>
          </a:p>
        </p:txBody>
      </p:sp>
    </p:spTree>
  </p:cSld>
  <p:clrMapOvr>
    <a:masterClrMapping/>
  </p:clrMapOvr>
  <p:transition spd="slow" advTm="20000"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youdesigner.kz/uploads/images/default/psd-fnts-thtr-tmpl-1332003844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182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 l="31054" t="77637" r="12695" b="12109"/>
          <a:stretch>
            <a:fillRect/>
          </a:stretch>
        </p:blipFill>
        <p:spPr bwMode="auto">
          <a:xfrm rot="16200000">
            <a:off x="-2928934" y="2928934"/>
            <a:ext cx="68580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1438" y="71438"/>
            <a:ext cx="857224" cy="3571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51924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rgbClr val="348AA2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Библиотека НППК</a:t>
            </a:r>
            <a:endParaRPr lang="ru-RU" sz="5400" b="1" cap="none" spc="0" dirty="0">
              <a:ln w="1905">
                <a:solidFill>
                  <a:srgbClr val="348AA2"/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43570" y="1071546"/>
            <a:ext cx="3357586" cy="35719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Театр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«Старый дом»</a:t>
            </a:r>
          </a:p>
          <a:p>
            <a:pPr algn="ctr"/>
            <a:r>
              <a:rPr lang="ru-RU" sz="2800" b="1" dirty="0" smtClean="0">
                <a:solidFill>
                  <a:srgbClr val="0D2329"/>
                </a:solidFill>
              </a:rPr>
              <a:t>История этого уникального </a:t>
            </a:r>
            <a:br>
              <a:rPr lang="ru-RU" sz="2800" b="1" dirty="0" smtClean="0">
                <a:solidFill>
                  <a:srgbClr val="0D2329"/>
                </a:solidFill>
              </a:rPr>
            </a:br>
            <a:r>
              <a:rPr lang="ru-RU" sz="2800" b="1" dirty="0" smtClean="0">
                <a:solidFill>
                  <a:srgbClr val="0D2329"/>
                </a:solidFill>
              </a:rPr>
              <a:t>театра началась </a:t>
            </a:r>
            <a:br>
              <a:rPr lang="ru-RU" sz="2800" b="1" dirty="0" smtClean="0">
                <a:solidFill>
                  <a:srgbClr val="0D2329"/>
                </a:solidFill>
              </a:rPr>
            </a:br>
            <a:r>
              <a:rPr lang="ru-RU" sz="2800" b="1" dirty="0" smtClean="0">
                <a:solidFill>
                  <a:srgbClr val="0D2329"/>
                </a:solidFill>
              </a:rPr>
              <a:t>1 октября 1933 года.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-24"/>
            <a:ext cx="8143932" cy="10001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D2329"/>
                </a:solidFill>
              </a:rPr>
              <a:t>Основные городские театры появились </a:t>
            </a:r>
            <a:br>
              <a:rPr lang="ru-RU" sz="2800" b="1" dirty="0" smtClean="0">
                <a:solidFill>
                  <a:srgbClr val="0D2329"/>
                </a:solidFill>
              </a:rPr>
            </a:br>
            <a:r>
              <a:rPr lang="ru-RU" sz="2800" b="1" dirty="0" smtClean="0">
                <a:solidFill>
                  <a:srgbClr val="0D2329"/>
                </a:solidFill>
              </a:rPr>
              <a:t>в Новосибирске в советское время:</a:t>
            </a:r>
            <a:endParaRPr lang="ru-RU" sz="800" b="1" dirty="0" smtClean="0">
              <a:solidFill>
                <a:srgbClr val="0D2329"/>
              </a:solidFill>
            </a:endParaRPr>
          </a:p>
        </p:txBody>
      </p:sp>
      <p:pic>
        <p:nvPicPr>
          <p:cNvPr id="26632" name="Picture 8" descr="http://forumuploads.ru/uploads/000a/1b/4d/705-1-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928670"/>
            <a:ext cx="4573769" cy="37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142976" y="4643446"/>
            <a:ext cx="7858180" cy="21431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D2329"/>
                </a:solidFill>
              </a:rPr>
              <a:t>В свои первые годы он существовал </a:t>
            </a:r>
            <a:br>
              <a:rPr lang="ru-RU" sz="2800" b="1" dirty="0" smtClean="0">
                <a:solidFill>
                  <a:srgbClr val="0D2329"/>
                </a:solidFill>
              </a:rPr>
            </a:br>
            <a:r>
              <a:rPr lang="ru-RU" sz="2800" b="1" dirty="0" smtClean="0">
                <a:solidFill>
                  <a:srgbClr val="0D2329"/>
                </a:solidFill>
              </a:rPr>
              <a:t>как филиал драматического театра </a:t>
            </a:r>
            <a:br>
              <a:rPr lang="ru-RU" sz="2800" b="1" dirty="0" smtClean="0">
                <a:solidFill>
                  <a:srgbClr val="0D2329"/>
                </a:solidFill>
              </a:rPr>
            </a:br>
            <a:r>
              <a:rPr lang="ru-RU" sz="2800" b="1" dirty="0" smtClean="0">
                <a:solidFill>
                  <a:srgbClr val="0D2329"/>
                </a:solidFill>
              </a:rPr>
              <a:t>«Красный факел», и давал спектакли </a:t>
            </a:r>
            <a:br>
              <a:rPr lang="ru-RU" sz="2800" b="1" dirty="0" smtClean="0">
                <a:solidFill>
                  <a:srgbClr val="0D2329"/>
                </a:solidFill>
              </a:rPr>
            </a:br>
            <a:r>
              <a:rPr lang="ru-RU" sz="2800" b="1" dirty="0" smtClean="0">
                <a:solidFill>
                  <a:srgbClr val="0D2329"/>
                </a:solidFill>
              </a:rPr>
              <a:t>в Новосибирской области. В 1967 г. театр </a:t>
            </a:r>
            <a:br>
              <a:rPr lang="ru-RU" sz="2800" b="1" dirty="0" smtClean="0">
                <a:solidFill>
                  <a:srgbClr val="0D2329"/>
                </a:solidFill>
              </a:rPr>
            </a:br>
            <a:r>
              <a:rPr lang="ru-RU" sz="2800" b="1" dirty="0" smtClean="0">
                <a:solidFill>
                  <a:srgbClr val="0D2329"/>
                </a:solidFill>
              </a:rPr>
              <a:t>«Старый дом» получил стационарную сцену. </a:t>
            </a:r>
          </a:p>
        </p:txBody>
      </p:sp>
    </p:spTree>
  </p:cSld>
  <p:clrMapOvr>
    <a:masterClrMapping/>
  </p:clrMapOvr>
  <p:transition spd="slow" advTm="20000"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youdesigner.kz/uploads/images/default/psd-fnts-thtr-tmpl-1332003844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182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 l="31054" t="77637" r="12695" b="12109"/>
          <a:stretch>
            <a:fillRect/>
          </a:stretch>
        </p:blipFill>
        <p:spPr bwMode="auto">
          <a:xfrm rot="16200000">
            <a:off x="-2928934" y="2928934"/>
            <a:ext cx="68580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1438" y="71438"/>
            <a:ext cx="857224" cy="3571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51924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rgbClr val="348AA2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Библиотека НППК</a:t>
            </a:r>
            <a:endParaRPr lang="ru-RU" sz="5400" b="1" cap="none" spc="0" dirty="0">
              <a:ln w="1905">
                <a:solidFill>
                  <a:srgbClr val="348AA2"/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42976" y="71414"/>
            <a:ext cx="7858180" cy="12858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Новосибирский государственный драматический театр «Старый дом»</a:t>
            </a:r>
          </a:p>
        </p:txBody>
      </p:sp>
      <p:pic>
        <p:nvPicPr>
          <p:cNvPr id="32772" name="Picture 4" descr="https://forum.sibmama.ru/usrpx/37854/37854_640x480__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1285860"/>
            <a:ext cx="6699934" cy="5024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071538" y="6357958"/>
            <a:ext cx="7929618" cy="42862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800" b="1" cap="all" dirty="0" smtClean="0">
                <a:solidFill>
                  <a:srgbClr val="C00000"/>
                </a:solidFill>
              </a:rPr>
              <a:t>АДРЕС: </a:t>
            </a:r>
            <a:r>
              <a:rPr lang="ru-RU" sz="2800" b="1" dirty="0" smtClean="0">
                <a:solidFill>
                  <a:schemeClr val="tx1"/>
                </a:solidFill>
              </a:rPr>
              <a:t>ул. БОЛЬШЕВИСТСКАЯ, 45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1214414" y="1500174"/>
            <a:ext cx="3500462" cy="1285884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СТУДЕНТАМ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</a:rPr>
              <a:t>– скидка </a:t>
            </a:r>
            <a:r>
              <a:rPr lang="ru-RU" sz="2000" b="1" dirty="0" smtClean="0">
                <a:solidFill>
                  <a:srgbClr val="C00000"/>
                </a:solidFill>
              </a:rPr>
              <a:t>50%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на любое свободное место (за 30 минут до спектакля)</a:t>
            </a:r>
          </a:p>
        </p:txBody>
      </p:sp>
    </p:spTree>
  </p:cSld>
  <p:clrMapOvr>
    <a:masterClrMapping/>
  </p:clrMapOvr>
  <p:transition spd="slow" advTm="2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youdesigner.kz/uploads/images/default/psd-fnts-thtr-tmpl-1332003844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182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 l="31054" t="77637" r="12695" b="12109"/>
          <a:stretch>
            <a:fillRect/>
          </a:stretch>
        </p:blipFill>
        <p:spPr bwMode="auto">
          <a:xfrm rot="16200000">
            <a:off x="-2928934" y="2928934"/>
            <a:ext cx="68580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1438" y="71438"/>
            <a:ext cx="857224" cy="3571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51924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rgbClr val="348AA2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Библиотека НППК</a:t>
            </a:r>
            <a:endParaRPr lang="ru-RU" sz="5400" b="1" cap="none" spc="0" dirty="0">
              <a:ln w="1905">
                <a:solidFill>
                  <a:srgbClr val="348AA2"/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00628" y="928670"/>
            <a:ext cx="4143372" cy="30718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Новосибирский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областной театр кукол </a:t>
            </a:r>
          </a:p>
          <a:p>
            <a:pPr algn="ctr"/>
            <a:r>
              <a:rPr lang="ru-RU" sz="2800" b="1" dirty="0" smtClean="0">
                <a:solidFill>
                  <a:srgbClr val="0D2329"/>
                </a:solidFill>
              </a:rPr>
              <a:t>основан в Новосибирске</a:t>
            </a:r>
          </a:p>
          <a:p>
            <a:pPr algn="ctr"/>
            <a:r>
              <a:rPr lang="ru-RU" sz="2800" b="1" dirty="0" smtClean="0">
                <a:solidFill>
                  <a:srgbClr val="0D2329"/>
                </a:solidFill>
              </a:rPr>
              <a:t>в 1933 году как студия кукольников при </a:t>
            </a:r>
            <a:r>
              <a:rPr lang="ru-RU" sz="2800" b="1" dirty="0" err="1" smtClean="0">
                <a:solidFill>
                  <a:srgbClr val="0D2329"/>
                </a:solidFill>
              </a:rPr>
              <a:t>ТЮЗе</a:t>
            </a:r>
            <a:r>
              <a:rPr lang="ru-RU" sz="2800" b="1" dirty="0" smtClean="0">
                <a:solidFill>
                  <a:srgbClr val="0D2329"/>
                </a:solidFill>
              </a:rPr>
              <a:t>. 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-24"/>
            <a:ext cx="8143932" cy="10001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D2329"/>
                </a:solidFill>
              </a:rPr>
              <a:t>Основные городские театры появились </a:t>
            </a:r>
            <a:br>
              <a:rPr lang="ru-RU" sz="2800" b="1" dirty="0" smtClean="0">
                <a:solidFill>
                  <a:srgbClr val="0D2329"/>
                </a:solidFill>
              </a:rPr>
            </a:br>
            <a:r>
              <a:rPr lang="ru-RU" sz="2800" b="1" dirty="0" smtClean="0">
                <a:solidFill>
                  <a:srgbClr val="0D2329"/>
                </a:solidFill>
              </a:rPr>
              <a:t>в Новосибирске в советское время:</a:t>
            </a:r>
            <a:endParaRPr lang="ru-RU" sz="800" b="1" dirty="0" smtClean="0">
              <a:solidFill>
                <a:srgbClr val="0D2329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42976" y="4000504"/>
            <a:ext cx="7858180" cy="27860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D2329"/>
                </a:solidFill>
              </a:rPr>
              <a:t> В 1936 г. театр стал самостоятельной </a:t>
            </a:r>
            <a:br>
              <a:rPr lang="ru-RU" sz="2800" b="1" dirty="0" smtClean="0">
                <a:solidFill>
                  <a:srgbClr val="0D2329"/>
                </a:solidFill>
              </a:rPr>
            </a:br>
            <a:r>
              <a:rPr lang="ru-RU" sz="2800" b="1" dirty="0" smtClean="0">
                <a:solidFill>
                  <a:srgbClr val="0D2329"/>
                </a:solidFill>
              </a:rPr>
              <a:t>творческой организацией, но долгое время </a:t>
            </a:r>
            <a:br>
              <a:rPr lang="ru-RU" sz="2800" b="1" dirty="0" smtClean="0">
                <a:solidFill>
                  <a:srgbClr val="0D2329"/>
                </a:solidFill>
              </a:rPr>
            </a:br>
            <a:r>
              <a:rPr lang="ru-RU" sz="2800" b="1" dirty="0" smtClean="0">
                <a:solidFill>
                  <a:srgbClr val="0D2329"/>
                </a:solidFill>
              </a:rPr>
              <a:t>не имел своего настоящего дома. </a:t>
            </a:r>
          </a:p>
          <a:p>
            <a:pPr algn="ctr"/>
            <a:endParaRPr lang="ru-RU" sz="800" b="1" dirty="0" smtClean="0">
              <a:solidFill>
                <a:srgbClr val="0D2329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D2329"/>
                </a:solidFill>
              </a:rPr>
              <a:t>С 1981 по 1999 год под театр кукол приспосабливали Школу рабочей молодежи. </a:t>
            </a:r>
          </a:p>
        </p:txBody>
      </p:sp>
      <p:pic>
        <p:nvPicPr>
          <p:cNvPr id="13" name="Picture 2" descr="Городская начальная школа на углу улиц Ленина и Революции (Кузнецкой и Дворцовой). 1912 год. Новосибирск - Новониколаевск. Архитектор Андрей Дмитриевич Крячков. Вид с улицы Дворцовой Революции). Фотография 1912-1917 гг."/>
          <p:cNvPicPr>
            <a:picLocks noChangeAspect="1" noChangeArrowheads="1"/>
          </p:cNvPicPr>
          <p:nvPr/>
        </p:nvPicPr>
        <p:blipFill>
          <a:blip r:embed="rId4"/>
          <a:srcRect b="-1072"/>
          <a:stretch>
            <a:fillRect/>
          </a:stretch>
        </p:blipFill>
        <p:spPr bwMode="auto">
          <a:xfrm>
            <a:off x="1142976" y="1285861"/>
            <a:ext cx="3720004" cy="250033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</p:cSld>
  <p:clrMapOvr>
    <a:masterClrMapping/>
  </p:clrMapOvr>
  <p:transition spd="slow" advTm="20000"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youdesigner.kz/uploads/images/default/psd-fnts-thtr-tmpl-1332003844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182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 l="31054" t="77637" r="12695" b="12109"/>
          <a:stretch>
            <a:fillRect/>
          </a:stretch>
        </p:blipFill>
        <p:spPr bwMode="auto">
          <a:xfrm rot="16200000">
            <a:off x="-2928934" y="2928934"/>
            <a:ext cx="68580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1438" y="71438"/>
            <a:ext cx="857224" cy="3571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51924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rgbClr val="348AA2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Библиотека НППК</a:t>
            </a:r>
            <a:endParaRPr lang="ru-RU" sz="5400" b="1" cap="none" spc="0" dirty="0">
              <a:ln w="1905">
                <a:solidFill>
                  <a:srgbClr val="348AA2"/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42976" y="71414"/>
            <a:ext cx="7858180" cy="7143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Новосибирский областной театр кукол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71538" y="6357958"/>
            <a:ext cx="7929618" cy="42862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800" b="1" cap="all" dirty="0" smtClean="0">
                <a:solidFill>
                  <a:srgbClr val="C00000"/>
                </a:solidFill>
              </a:rPr>
              <a:t>АДРЕС: </a:t>
            </a:r>
            <a:r>
              <a:rPr lang="ru-RU" sz="2800" b="1" dirty="0" smtClean="0">
                <a:solidFill>
                  <a:schemeClr val="tx1"/>
                </a:solidFill>
              </a:rPr>
              <a:t>ул. ЛЕНИНА, 22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8" name="Picture 4" descr="Городская начальная школа на углу улиц Ленина и Революции (Кузнецкой и Дворцовой). 1912 год. Новосибирск - Новониколаевск. Архитектор Андрей Дмитриевич Крячков. Фото: Степанов Слава"/>
          <p:cNvPicPr>
            <a:picLocks noChangeAspect="1" noChangeArrowheads="1"/>
          </p:cNvPicPr>
          <p:nvPr/>
        </p:nvPicPr>
        <p:blipFill>
          <a:blip r:embed="rId4"/>
          <a:srcRect l="15242" b="2298"/>
          <a:stretch>
            <a:fillRect/>
          </a:stretch>
        </p:blipFill>
        <p:spPr bwMode="auto">
          <a:xfrm>
            <a:off x="1071538" y="785794"/>
            <a:ext cx="5572132" cy="4191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http://ndn.info/images/foto/news/2016/09/21/tieatr_kukol_03.jpg"/>
          <p:cNvPicPr>
            <a:picLocks noChangeAspect="1" noChangeArrowheads="1"/>
          </p:cNvPicPr>
          <p:nvPr/>
        </p:nvPicPr>
        <p:blipFill>
          <a:blip r:embed="rId5"/>
          <a:srcRect l="7590" r="8922"/>
          <a:stretch>
            <a:fillRect/>
          </a:stretch>
        </p:blipFill>
        <p:spPr bwMode="auto">
          <a:xfrm>
            <a:off x="5500694" y="3535214"/>
            <a:ext cx="3476654" cy="2894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20000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youdesigner.kz/uploads/images/default/psd-fnts-thtr-tmpl-1332003844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182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 l="31054" t="77637" r="12695" b="12109"/>
          <a:stretch>
            <a:fillRect/>
          </a:stretch>
        </p:blipFill>
        <p:spPr bwMode="auto">
          <a:xfrm rot="16200000">
            <a:off x="-2928934" y="2928934"/>
            <a:ext cx="68580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1438" y="71438"/>
            <a:ext cx="857224" cy="3571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51924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rgbClr val="348AA2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Библиотека НППК</a:t>
            </a:r>
            <a:endParaRPr lang="ru-RU" sz="5400" b="1" cap="none" spc="0" dirty="0">
              <a:ln w="1905">
                <a:solidFill>
                  <a:srgbClr val="348AA2"/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42976" y="4857760"/>
            <a:ext cx="7858180" cy="19288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D2329"/>
                </a:solidFill>
              </a:rPr>
              <a:t>Ежегодно 27 марта по всей планете </a:t>
            </a:r>
            <a:br>
              <a:rPr lang="ru-RU" sz="2800" b="1" dirty="0" smtClean="0">
                <a:solidFill>
                  <a:srgbClr val="0D2329"/>
                </a:solidFill>
              </a:rPr>
            </a:br>
            <a:r>
              <a:rPr lang="ru-RU" sz="2800" b="1" dirty="0" smtClean="0">
                <a:solidFill>
                  <a:srgbClr val="0D2329"/>
                </a:solidFill>
              </a:rPr>
              <a:t>отмечается международный профессиональный праздник всех работников театра </a:t>
            </a:r>
            <a:br>
              <a:rPr lang="ru-RU" sz="2800" b="1" dirty="0" smtClean="0">
                <a:solidFill>
                  <a:srgbClr val="0D2329"/>
                </a:solidFill>
              </a:rPr>
            </a:br>
            <a:r>
              <a:rPr lang="ru-RU" sz="2800" b="1" dirty="0" smtClean="0">
                <a:solidFill>
                  <a:srgbClr val="0D2329"/>
                </a:solidFill>
              </a:rPr>
              <a:t>ВСЕМИРНЫЙ ДЕНЬ ТЕАТРА</a:t>
            </a:r>
            <a:endParaRPr lang="ru-RU" sz="800" b="1" dirty="0" smtClean="0">
              <a:solidFill>
                <a:srgbClr val="0D2329"/>
              </a:solidFill>
            </a:endParaRPr>
          </a:p>
        </p:txBody>
      </p:sp>
      <p:pic>
        <p:nvPicPr>
          <p:cNvPr id="36868" name="Picture 4" descr="http://4.bp.blogspot.com/-tf1IlhuIry4/UVBDF2Vi7nI/AAAAAAAADz4/N-eGxVFBhhc/s1600/%D0%94%D0%B5%D0%BD%D1%8C+%D1%82%D0%B5%D0%B0%D1%82%D1%80%D0%B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285728"/>
            <a:ext cx="6286544" cy="4499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20000"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youdesigner.kz/uploads/images/default/psd-fnts-thtr-tmpl-1332003844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182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 l="31054" t="77637" r="12695" b="12109"/>
          <a:stretch>
            <a:fillRect/>
          </a:stretch>
        </p:blipFill>
        <p:spPr bwMode="auto">
          <a:xfrm rot="16200000">
            <a:off x="-2928934" y="2928934"/>
            <a:ext cx="68580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1438" y="71438"/>
            <a:ext cx="857224" cy="3571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51924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rgbClr val="348AA2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Библиотека НППК</a:t>
            </a:r>
            <a:endParaRPr lang="ru-RU" sz="5400" b="1" cap="none" spc="0" dirty="0">
              <a:ln w="1905">
                <a:solidFill>
                  <a:srgbClr val="348AA2"/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429256" y="928670"/>
            <a:ext cx="3714744" cy="42148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Новосибирская филармония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0D2329"/>
                </a:solidFill>
              </a:rPr>
              <a:t>основана </a:t>
            </a:r>
            <a:br>
              <a:rPr lang="ru-RU" sz="2800" b="1" dirty="0" smtClean="0">
                <a:solidFill>
                  <a:srgbClr val="0D2329"/>
                </a:solidFill>
              </a:rPr>
            </a:br>
            <a:r>
              <a:rPr lang="ru-RU" sz="2800" b="1" dirty="0" smtClean="0">
                <a:solidFill>
                  <a:srgbClr val="0D2329"/>
                </a:solidFill>
              </a:rPr>
              <a:t>1 января 1937 года. </a:t>
            </a:r>
          </a:p>
          <a:p>
            <a:pPr algn="ctr"/>
            <a:endParaRPr lang="ru-RU" sz="800" b="1" dirty="0" smtClean="0">
              <a:solidFill>
                <a:srgbClr val="0D2329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D2329"/>
                </a:solidFill>
              </a:rPr>
              <a:t>Она является </a:t>
            </a:r>
            <a:br>
              <a:rPr lang="ru-RU" sz="2800" b="1" dirty="0" smtClean="0">
                <a:solidFill>
                  <a:srgbClr val="0D2329"/>
                </a:solidFill>
              </a:rPr>
            </a:br>
            <a:r>
              <a:rPr lang="ru-RU" sz="2800" b="1" dirty="0" smtClean="0">
                <a:solidFill>
                  <a:srgbClr val="0D2329"/>
                </a:solidFill>
              </a:rPr>
              <a:t>ведущей концертной организацией России, при этом самой </a:t>
            </a:r>
            <a:br>
              <a:rPr lang="ru-RU" sz="2800" b="1" dirty="0" smtClean="0">
                <a:solidFill>
                  <a:srgbClr val="0D2329"/>
                </a:solidFill>
              </a:rPr>
            </a:br>
            <a:r>
              <a:rPr lang="ru-RU" sz="2800" b="1" dirty="0" smtClean="0">
                <a:solidFill>
                  <a:srgbClr val="0D2329"/>
                </a:solidFill>
              </a:rPr>
              <a:t>крупной в стране.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-24"/>
            <a:ext cx="8143932" cy="10001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D2329"/>
                </a:solidFill>
              </a:rPr>
              <a:t>Основные городские театры появились </a:t>
            </a:r>
            <a:br>
              <a:rPr lang="ru-RU" sz="2800" b="1" dirty="0" smtClean="0">
                <a:solidFill>
                  <a:srgbClr val="0D2329"/>
                </a:solidFill>
              </a:rPr>
            </a:br>
            <a:r>
              <a:rPr lang="ru-RU" sz="2800" b="1" dirty="0" smtClean="0">
                <a:solidFill>
                  <a:srgbClr val="0D2329"/>
                </a:solidFill>
              </a:rPr>
              <a:t>в Новосибирске в советское время:</a:t>
            </a:r>
            <a:endParaRPr lang="ru-RU" sz="800" b="1" dirty="0" smtClean="0">
              <a:solidFill>
                <a:srgbClr val="0D2329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42976" y="5000636"/>
            <a:ext cx="7858180" cy="17859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D2329"/>
                </a:solidFill>
              </a:rPr>
              <a:t>С начала 2000-х годов выступления филармонических коллективов проходят </a:t>
            </a:r>
            <a:br>
              <a:rPr lang="ru-RU" sz="2800" b="1" dirty="0" smtClean="0">
                <a:solidFill>
                  <a:srgbClr val="0D2329"/>
                </a:solidFill>
              </a:rPr>
            </a:br>
            <a:r>
              <a:rPr lang="ru-RU" sz="2800" b="1" dirty="0" smtClean="0">
                <a:solidFill>
                  <a:srgbClr val="0D2329"/>
                </a:solidFill>
              </a:rPr>
              <a:t>на сцене Камерного зала филармонии (историческое здание Дом Ленина). </a:t>
            </a:r>
          </a:p>
        </p:txBody>
      </p:sp>
      <p:pic>
        <p:nvPicPr>
          <p:cNvPr id="33794" name="Picture 2" descr="Дом Ленина"/>
          <p:cNvPicPr>
            <a:picLocks noChangeAspect="1" noChangeArrowheads="1"/>
          </p:cNvPicPr>
          <p:nvPr/>
        </p:nvPicPr>
        <p:blipFill>
          <a:blip r:embed="rId4"/>
          <a:srcRect b="19839"/>
          <a:stretch>
            <a:fillRect/>
          </a:stretch>
        </p:blipFill>
        <p:spPr bwMode="auto">
          <a:xfrm>
            <a:off x="1142976" y="993195"/>
            <a:ext cx="4214842" cy="4078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20000"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youdesigner.kz/uploads/images/default/psd-fnts-thtr-tmpl-1332003844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182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 l="31054" t="77637" r="12695" b="12109"/>
          <a:stretch>
            <a:fillRect/>
          </a:stretch>
        </p:blipFill>
        <p:spPr bwMode="auto">
          <a:xfrm rot="16200000">
            <a:off x="-2928934" y="2928934"/>
            <a:ext cx="68580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1438" y="71438"/>
            <a:ext cx="857224" cy="3571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51924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rgbClr val="348AA2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Библиотека НППК</a:t>
            </a:r>
            <a:endParaRPr lang="ru-RU" sz="5400" b="1" cap="none" spc="0" dirty="0">
              <a:ln w="1905">
                <a:solidFill>
                  <a:srgbClr val="348AA2"/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42976" y="71414"/>
            <a:ext cx="7858180" cy="12858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Новосибирская 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государственная филармония</a:t>
            </a:r>
          </a:p>
        </p:txBody>
      </p:sp>
      <p:pic>
        <p:nvPicPr>
          <p:cNvPr id="35842" name="Picture 2" descr="http://fotovideoforum.ru/resources/image/29271"/>
          <p:cNvPicPr>
            <a:picLocks noChangeAspect="1" noChangeArrowheads="1"/>
          </p:cNvPicPr>
          <p:nvPr/>
        </p:nvPicPr>
        <p:blipFill>
          <a:blip r:embed="rId4"/>
          <a:srcRect b="2662"/>
          <a:stretch>
            <a:fillRect/>
          </a:stretch>
        </p:blipFill>
        <p:spPr bwMode="auto">
          <a:xfrm>
            <a:off x="1285852" y="1357298"/>
            <a:ext cx="7561376" cy="4914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071538" y="6357958"/>
            <a:ext cx="7929618" cy="42862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800" b="1" cap="all" dirty="0" smtClean="0">
                <a:solidFill>
                  <a:srgbClr val="C00000"/>
                </a:solidFill>
              </a:rPr>
              <a:t>АДРЕС: </a:t>
            </a:r>
            <a:r>
              <a:rPr lang="ru-RU" sz="2800" b="1" dirty="0" smtClean="0">
                <a:solidFill>
                  <a:schemeClr val="tx1"/>
                </a:solidFill>
              </a:rPr>
              <a:t>ул. КРАСНЫЙ ПРОСПЕКТ, 32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1214414" y="1500174"/>
            <a:ext cx="3500462" cy="1285884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СТУДЕНТАМ</a:t>
            </a:r>
            <a:r>
              <a:rPr lang="ru-RU" sz="2000" b="1" dirty="0" smtClean="0">
                <a:solidFill>
                  <a:srgbClr val="C00000"/>
                </a:solidFill>
              </a:rPr>
              <a:t> – </a:t>
            </a:r>
            <a:r>
              <a:rPr lang="ru-RU" sz="2000" b="1" dirty="0" smtClean="0">
                <a:solidFill>
                  <a:srgbClr val="C00000"/>
                </a:solidFill>
              </a:rPr>
              <a:t>150 </a:t>
            </a:r>
            <a:r>
              <a:rPr lang="ru-RU" sz="2000" b="1" dirty="0" smtClean="0">
                <a:solidFill>
                  <a:srgbClr val="C00000"/>
                </a:solidFill>
              </a:rPr>
              <a:t>р. 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на </a:t>
            </a:r>
            <a:r>
              <a:rPr lang="ru-RU" sz="2000" b="1" dirty="0" smtClean="0"/>
              <a:t>любое свободное </a:t>
            </a:r>
            <a:r>
              <a:rPr lang="ru-RU" sz="2000" b="1" dirty="0" smtClean="0"/>
              <a:t>место</a:t>
            </a:r>
            <a:r>
              <a:rPr lang="ru-RU" sz="2000" b="1" dirty="0" smtClean="0"/>
              <a:t> 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(за </a:t>
            </a:r>
            <a:r>
              <a:rPr lang="ru-RU" sz="2000" b="1" dirty="0" smtClean="0"/>
              <a:t>час до </a:t>
            </a:r>
            <a:r>
              <a:rPr lang="ru-RU" sz="2000" b="1" dirty="0" smtClean="0"/>
              <a:t>концерта)</a:t>
            </a:r>
          </a:p>
        </p:txBody>
      </p:sp>
    </p:spTree>
  </p:cSld>
  <p:clrMapOvr>
    <a:masterClrMapping/>
  </p:clrMapOvr>
  <p:transition spd="slow" advTm="2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youdesigner.kz/uploads/images/default/psd-fnts-thtr-tmpl-1332003844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182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 l="31054" t="77637" r="12695" b="12109"/>
          <a:stretch>
            <a:fillRect/>
          </a:stretch>
        </p:blipFill>
        <p:spPr bwMode="auto">
          <a:xfrm rot="16200000">
            <a:off x="-2928934" y="2928934"/>
            <a:ext cx="68580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1438" y="71438"/>
            <a:ext cx="857224" cy="3571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51924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rgbClr val="348AA2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Библиотека НППК</a:t>
            </a:r>
            <a:endParaRPr lang="ru-RU" sz="5400" b="1" cap="none" spc="0" dirty="0">
              <a:ln w="1905">
                <a:solidFill>
                  <a:srgbClr val="348AA2"/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42976" y="3714752"/>
            <a:ext cx="7858180" cy="30718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Новосибирский музыкальный театр</a:t>
            </a:r>
          </a:p>
          <a:p>
            <a:pPr algn="ctr"/>
            <a:r>
              <a:rPr lang="ru-RU" sz="2800" b="1" dirty="0" smtClean="0">
                <a:solidFill>
                  <a:srgbClr val="0D2329"/>
                </a:solidFill>
              </a:rPr>
              <a:t>основан 2 февраля 1959 года </a:t>
            </a:r>
            <a:br>
              <a:rPr lang="ru-RU" sz="2800" b="1" dirty="0" smtClean="0">
                <a:solidFill>
                  <a:srgbClr val="0D2329"/>
                </a:solidFill>
              </a:rPr>
            </a:br>
            <a:r>
              <a:rPr lang="ru-RU" sz="2800" b="1" dirty="0" smtClean="0">
                <a:solidFill>
                  <a:srgbClr val="0D2329"/>
                </a:solidFill>
              </a:rPr>
              <a:t>как </a:t>
            </a:r>
            <a:r>
              <a:rPr lang="ru-RU" sz="2800" b="1" dirty="0" smtClean="0">
                <a:solidFill>
                  <a:srgbClr val="C00000"/>
                </a:solidFill>
              </a:rPr>
              <a:t>театр музыкальной комедии, </a:t>
            </a:r>
            <a:r>
              <a:rPr lang="ru-RU" sz="2800" b="1" dirty="0" smtClean="0">
                <a:solidFill>
                  <a:srgbClr val="0D2329"/>
                </a:solidFill>
              </a:rPr>
              <a:t/>
            </a:r>
            <a:br>
              <a:rPr lang="ru-RU" sz="2800" b="1" dirty="0" smtClean="0">
                <a:solidFill>
                  <a:srgbClr val="0D2329"/>
                </a:solidFill>
              </a:rPr>
            </a:br>
            <a:r>
              <a:rPr lang="ru-RU" sz="2800" b="1" dirty="0" smtClean="0">
                <a:solidFill>
                  <a:srgbClr val="0D2329"/>
                </a:solidFill>
              </a:rPr>
              <a:t>но в репертуаре труппы есть </a:t>
            </a:r>
            <a:br>
              <a:rPr lang="ru-RU" sz="2800" b="1" dirty="0" smtClean="0">
                <a:solidFill>
                  <a:srgbClr val="0D2329"/>
                </a:solidFill>
              </a:rPr>
            </a:br>
            <a:r>
              <a:rPr lang="ru-RU" sz="2800" b="1" dirty="0" smtClean="0">
                <a:solidFill>
                  <a:srgbClr val="0D2329"/>
                </a:solidFill>
              </a:rPr>
              <a:t>и многие другие спектакли, </a:t>
            </a:r>
            <a:br>
              <a:rPr lang="ru-RU" sz="2800" b="1" dirty="0" smtClean="0">
                <a:solidFill>
                  <a:srgbClr val="0D2329"/>
                </a:solidFill>
              </a:rPr>
            </a:br>
            <a:r>
              <a:rPr lang="ru-RU" sz="2800" b="1" dirty="0" smtClean="0">
                <a:solidFill>
                  <a:srgbClr val="0D2329"/>
                </a:solidFill>
              </a:rPr>
              <a:t>имеющие сугубо драматическую основу. </a:t>
            </a:r>
            <a:br>
              <a:rPr lang="ru-RU" sz="2800" b="1" dirty="0" smtClean="0">
                <a:solidFill>
                  <a:srgbClr val="0D2329"/>
                </a:solidFill>
              </a:rPr>
            </a:br>
            <a:r>
              <a:rPr lang="ru-RU" sz="2800" b="1" dirty="0" smtClean="0">
                <a:solidFill>
                  <a:srgbClr val="0D2329"/>
                </a:solidFill>
              </a:rPr>
              <a:t>Поэтому недавно он стал Музыкальным театром. 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00100" y="-24"/>
            <a:ext cx="8143932" cy="10001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D2329"/>
                </a:solidFill>
              </a:rPr>
              <a:t>Основные городские театры появились </a:t>
            </a:r>
            <a:br>
              <a:rPr lang="ru-RU" sz="2800" b="1" dirty="0" smtClean="0">
                <a:solidFill>
                  <a:srgbClr val="0D2329"/>
                </a:solidFill>
              </a:rPr>
            </a:br>
            <a:r>
              <a:rPr lang="ru-RU" sz="2800" b="1" dirty="0" smtClean="0">
                <a:solidFill>
                  <a:srgbClr val="0D2329"/>
                </a:solidFill>
              </a:rPr>
              <a:t>в Новосибирске в советское время:</a:t>
            </a:r>
            <a:endParaRPr lang="ru-RU" sz="800" b="1" dirty="0" smtClean="0">
              <a:solidFill>
                <a:srgbClr val="0D2329"/>
              </a:solidFill>
            </a:endParaRPr>
          </a:p>
        </p:txBody>
      </p:sp>
      <p:pic>
        <p:nvPicPr>
          <p:cNvPr id="6146" name="Picture 2" descr="http://img-5.photosight.ru/741/3942260_large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1000108"/>
            <a:ext cx="6500826" cy="2760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20000"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youdesigner.kz/uploads/images/default/psd-fnts-thtr-tmpl-1332003844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182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1142976" y="-24"/>
            <a:ext cx="7858180" cy="12144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Новосибирский </a:t>
            </a:r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музыкальный </a:t>
            </a:r>
            <a:r>
              <a:rPr lang="ru-RU" sz="3200" b="1" dirty="0" smtClean="0">
                <a:solidFill>
                  <a:srgbClr val="C00000"/>
                </a:solidFill>
              </a:rPr>
              <a:t>театр</a:t>
            </a:r>
          </a:p>
        </p:txBody>
      </p:sp>
      <p:pic>
        <p:nvPicPr>
          <p:cNvPr id="42004" name="Picture 20" descr="https://muzkom.ru/images/muzkom-theater-225x337_8/media/vdrwjhazn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68162" y="3060570"/>
            <a:ext cx="961424" cy="1440000"/>
          </a:xfrm>
          <a:prstGeom prst="rect">
            <a:avLst/>
          </a:prstGeom>
          <a:noFill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/>
          <a:srcRect l="31054" t="77637" r="12695" b="12109"/>
          <a:stretch>
            <a:fillRect/>
          </a:stretch>
        </p:blipFill>
        <p:spPr bwMode="auto">
          <a:xfrm rot="16200000">
            <a:off x="-2928934" y="2928934"/>
            <a:ext cx="68580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1438" y="71438"/>
            <a:ext cx="857224" cy="3571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51924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rgbClr val="348AA2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Библиотека НППК</a:t>
            </a:r>
            <a:endParaRPr lang="ru-RU" sz="5400" b="1" cap="none" spc="0" dirty="0">
              <a:ln w="1905">
                <a:solidFill>
                  <a:srgbClr val="348AA2"/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142976" y="6215082"/>
            <a:ext cx="7858180" cy="50006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800" b="1" cap="all" dirty="0" smtClean="0">
                <a:solidFill>
                  <a:srgbClr val="C00000"/>
                </a:solidFill>
              </a:rPr>
              <a:t>АДРЕС: </a:t>
            </a:r>
            <a:r>
              <a:rPr lang="ru-RU" sz="2800" b="1" dirty="0" smtClean="0">
                <a:solidFill>
                  <a:schemeClr val="tx1"/>
                </a:solidFill>
              </a:rPr>
              <a:t>ул</a:t>
            </a:r>
            <a:r>
              <a:rPr lang="ru-RU" sz="2800" b="1" dirty="0" smtClean="0">
                <a:solidFill>
                  <a:schemeClr val="tx1"/>
                </a:solidFill>
              </a:rPr>
              <a:t>. КАМЕНСКАЯ, 43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1998" name="Picture 14" descr="https://muzkom.ru/images/muzkom-theater-225x337_8/media/xft8eb639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0246" y="285728"/>
            <a:ext cx="961424" cy="1440000"/>
          </a:xfrm>
          <a:prstGeom prst="rect">
            <a:avLst/>
          </a:prstGeom>
          <a:noFill/>
        </p:spPr>
      </p:pic>
      <p:pic>
        <p:nvPicPr>
          <p:cNvPr id="42006" name="Picture 22" descr="https://muzkom.ru/images/muzkom-theater-225x337_8/media/vx197mf0y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14546" y="1357298"/>
            <a:ext cx="961424" cy="1440000"/>
          </a:xfrm>
          <a:prstGeom prst="rect">
            <a:avLst/>
          </a:prstGeom>
          <a:noFill/>
        </p:spPr>
      </p:pic>
      <p:pic>
        <p:nvPicPr>
          <p:cNvPr id="41990" name="Picture 6" descr="https://muzkom.ru/images/muzkom-theater-225x337_8/media/3jy58onz7l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10246" y="1928802"/>
            <a:ext cx="961424" cy="1440000"/>
          </a:xfrm>
          <a:prstGeom prst="rect">
            <a:avLst/>
          </a:prstGeom>
          <a:noFill/>
        </p:spPr>
      </p:pic>
      <p:pic>
        <p:nvPicPr>
          <p:cNvPr id="42010" name="Picture 26" descr="https://muzkom.ru/images/muzkom-theater-225x337_8/media/8hhbf6gq9r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10246" y="5214950"/>
            <a:ext cx="961424" cy="1440000"/>
          </a:xfrm>
          <a:prstGeom prst="rect">
            <a:avLst/>
          </a:prstGeom>
          <a:noFill/>
        </p:spPr>
      </p:pic>
      <p:pic>
        <p:nvPicPr>
          <p:cNvPr id="42000" name="Picture 16" descr="https://muzkom.ru/images/muzkom-theater-225x337_8/media/lttmwcaqny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10246" y="3571876"/>
            <a:ext cx="961424" cy="1440000"/>
          </a:xfrm>
          <a:prstGeom prst="rect">
            <a:avLst/>
          </a:prstGeom>
          <a:noFill/>
        </p:spPr>
      </p:pic>
      <p:pic>
        <p:nvPicPr>
          <p:cNvPr id="42012" name="Picture 28" descr="https://muzkom.ru/images/muzkom-theater-225x337_8/media/cldigmenhe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72462" y="274488"/>
            <a:ext cx="961424" cy="1440000"/>
          </a:xfrm>
          <a:prstGeom prst="rect">
            <a:avLst/>
          </a:prstGeom>
          <a:noFill/>
        </p:spPr>
      </p:pic>
      <p:pic>
        <p:nvPicPr>
          <p:cNvPr id="42008" name="Picture 24" descr="https://muzkom.ru/images/muzkom-theater-225x337_8/media/0nuz5nbayf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214546" y="4714884"/>
            <a:ext cx="961424" cy="1440000"/>
          </a:xfrm>
          <a:prstGeom prst="rect">
            <a:avLst/>
          </a:prstGeom>
          <a:noFill/>
        </p:spPr>
      </p:pic>
      <p:pic>
        <p:nvPicPr>
          <p:cNvPr id="41992" name="Picture 8" descr="https://muzkom.ru/images/muzkom-theater-225x337_8/media/yugljx3e3j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072462" y="5203710"/>
            <a:ext cx="961424" cy="1440000"/>
          </a:xfrm>
          <a:prstGeom prst="rect">
            <a:avLst/>
          </a:prstGeom>
          <a:noFill/>
        </p:spPr>
      </p:pic>
      <p:sp>
        <p:nvSpPr>
          <p:cNvPr id="27" name="Прямоугольник 26"/>
          <p:cNvSpPr/>
          <p:nvPr/>
        </p:nvSpPr>
        <p:spPr>
          <a:xfrm>
            <a:off x="3214678" y="1142984"/>
            <a:ext cx="3714776" cy="10001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D2329"/>
                </a:solidFill>
              </a:rPr>
              <a:t>Вы можете </a:t>
            </a:r>
            <a:br>
              <a:rPr lang="ru-RU" sz="2800" b="1" dirty="0" smtClean="0">
                <a:solidFill>
                  <a:srgbClr val="0D2329"/>
                </a:solidFill>
              </a:rPr>
            </a:br>
            <a:r>
              <a:rPr lang="ru-RU" sz="2800" b="1" dirty="0" smtClean="0">
                <a:solidFill>
                  <a:srgbClr val="0D2329"/>
                </a:solidFill>
              </a:rPr>
              <a:t>посмотреть спектакли</a:t>
            </a:r>
            <a:endParaRPr lang="ru-RU" sz="2800" b="1" dirty="0" smtClean="0">
              <a:solidFill>
                <a:srgbClr val="0D2329"/>
              </a:solidFill>
            </a:endParaRPr>
          </a:p>
        </p:txBody>
      </p:sp>
      <p:pic>
        <p:nvPicPr>
          <p:cNvPr id="42002" name="Picture 18" descr="https://muzkom.ru/images/muzkom-theater-225x337_8/media/cpiha5o2qg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072462" y="1917562"/>
            <a:ext cx="961424" cy="1440000"/>
          </a:xfrm>
          <a:prstGeom prst="rect">
            <a:avLst/>
          </a:prstGeom>
          <a:noFill/>
        </p:spPr>
      </p:pic>
      <p:pic>
        <p:nvPicPr>
          <p:cNvPr id="41994" name="Picture 10" descr="https://muzkom.ru/images/muzkom-theater-225x337_8/media/ve1e9e8fhc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968162" y="1357298"/>
            <a:ext cx="961424" cy="1440000"/>
          </a:xfrm>
          <a:prstGeom prst="rect">
            <a:avLst/>
          </a:prstGeom>
          <a:noFill/>
        </p:spPr>
      </p:pic>
      <p:pic>
        <p:nvPicPr>
          <p:cNvPr id="41996" name="Picture 12" descr="https://muzkom.ru/images/muzkom-theater-225x337_8/media/qno45zj0po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072462" y="3560636"/>
            <a:ext cx="961424" cy="1440000"/>
          </a:xfrm>
          <a:prstGeom prst="rect">
            <a:avLst/>
          </a:prstGeom>
          <a:noFill/>
        </p:spPr>
      </p:pic>
      <p:pic>
        <p:nvPicPr>
          <p:cNvPr id="41988" name="Picture 4" descr="https://muzkom.ru/images/muzkom-theater-225x337_8/media/5qjbm6hw9z.pn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214546" y="3071810"/>
            <a:ext cx="961424" cy="1440000"/>
          </a:xfrm>
          <a:prstGeom prst="rect">
            <a:avLst/>
          </a:prstGeom>
          <a:noFill/>
        </p:spPr>
      </p:pic>
      <p:pic>
        <p:nvPicPr>
          <p:cNvPr id="42016" name="Picture 32" descr="https://muzkom.ru/images/muzkom-theater-225x337_8/media/djdmcwnlw4.jp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968162" y="4703644"/>
            <a:ext cx="961424" cy="1440000"/>
          </a:xfrm>
          <a:prstGeom prst="rect">
            <a:avLst/>
          </a:prstGeom>
          <a:noFill/>
        </p:spPr>
      </p:pic>
      <p:pic>
        <p:nvPicPr>
          <p:cNvPr id="29" name="Picture 4" descr="https://muzkom.ru/images/muzkom-theater-225x337_8/media/5qjbm6hw9z.png"/>
          <p:cNvPicPr>
            <a:picLocks noChangeAspect="1" noChangeArrowheads="1"/>
          </p:cNvPicPr>
          <p:nvPr/>
        </p:nvPicPr>
        <p:blipFill>
          <a:blip r:embed="rId16"/>
          <a:stretch>
            <a:fillRect/>
          </a:stretch>
        </p:blipFill>
        <p:spPr bwMode="auto">
          <a:xfrm>
            <a:off x="3786182" y="2214554"/>
            <a:ext cx="2403561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8" descr="https://muzkom.ru/images/muzkom-theater-225x337_8/media/cldigmenhe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86182" y="2214554"/>
            <a:ext cx="2403560" cy="3600000"/>
          </a:xfrm>
          <a:prstGeom prst="rect">
            <a:avLst/>
          </a:prstGeom>
          <a:noFill/>
        </p:spPr>
      </p:pic>
      <p:pic>
        <p:nvPicPr>
          <p:cNvPr id="31" name="Picture 6" descr="https://muzkom.ru/images/muzkom-theater-225x337_8/media/3jy58onz7l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86182" y="2214554"/>
            <a:ext cx="2403560" cy="3600000"/>
          </a:xfrm>
          <a:prstGeom prst="rect">
            <a:avLst/>
          </a:prstGeom>
          <a:noFill/>
        </p:spPr>
      </p:pic>
      <p:pic>
        <p:nvPicPr>
          <p:cNvPr id="32" name="Picture 12" descr="https://muzkom.ru/images/muzkom-theater-225x337_8/media/qno45zj0po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786182" y="2214554"/>
            <a:ext cx="2403560" cy="3600000"/>
          </a:xfrm>
          <a:prstGeom prst="rect">
            <a:avLst/>
          </a:prstGeom>
          <a:noFill/>
        </p:spPr>
      </p:pic>
      <p:pic>
        <p:nvPicPr>
          <p:cNvPr id="33" name="Picture 14" descr="https://muzkom.ru/images/muzkom-theater-225x337_8/media/xft8eb639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6182" y="2214554"/>
            <a:ext cx="2403560" cy="3600000"/>
          </a:xfrm>
          <a:prstGeom prst="rect">
            <a:avLst/>
          </a:prstGeom>
          <a:noFill/>
        </p:spPr>
      </p:pic>
      <p:pic>
        <p:nvPicPr>
          <p:cNvPr id="34" name="Picture 18" descr="https://muzkom.ru/images/muzkom-theater-225x337_8/media/cpiha5o2qg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786182" y="2214554"/>
            <a:ext cx="2403560" cy="3600000"/>
          </a:xfrm>
          <a:prstGeom prst="rect">
            <a:avLst/>
          </a:prstGeom>
          <a:noFill/>
        </p:spPr>
      </p:pic>
      <p:pic>
        <p:nvPicPr>
          <p:cNvPr id="35" name="Picture 10" descr="https://muzkom.ru/images/muzkom-theater-225x337_8/media/ve1e9e8fhc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786182" y="2214554"/>
            <a:ext cx="2403560" cy="3600000"/>
          </a:xfrm>
          <a:prstGeom prst="rect">
            <a:avLst/>
          </a:prstGeom>
          <a:noFill/>
        </p:spPr>
      </p:pic>
      <p:pic>
        <p:nvPicPr>
          <p:cNvPr id="36" name="Picture 26" descr="https://muzkom.ru/images/muzkom-theater-225x337_8/media/8hhbf6gq9r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86182" y="2214554"/>
            <a:ext cx="2403560" cy="3600000"/>
          </a:xfrm>
          <a:prstGeom prst="rect">
            <a:avLst/>
          </a:prstGeom>
          <a:noFill/>
        </p:spPr>
      </p:pic>
      <p:pic>
        <p:nvPicPr>
          <p:cNvPr id="37" name="Picture 8" descr="https://muzkom.ru/images/muzkom-theater-225x337_8/media/yugljx3e3j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786182" y="2214554"/>
            <a:ext cx="2403560" cy="3600000"/>
          </a:xfrm>
          <a:prstGeom prst="rect">
            <a:avLst/>
          </a:prstGeom>
          <a:noFill/>
        </p:spPr>
      </p:pic>
      <p:pic>
        <p:nvPicPr>
          <p:cNvPr id="38" name="Picture 22" descr="https://muzkom.ru/images/muzkom-theater-225x337_8/media/vx197mf0y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86182" y="2214554"/>
            <a:ext cx="2403560" cy="3600000"/>
          </a:xfrm>
          <a:prstGeom prst="rect">
            <a:avLst/>
          </a:prstGeom>
          <a:noFill/>
        </p:spPr>
      </p:pic>
      <p:pic>
        <p:nvPicPr>
          <p:cNvPr id="39" name="Picture 24" descr="https://muzkom.ru/images/muzkom-theater-225x337_8/media/0nuz5nbayf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786182" y="2214554"/>
            <a:ext cx="2403560" cy="3600000"/>
          </a:xfrm>
          <a:prstGeom prst="rect">
            <a:avLst/>
          </a:prstGeom>
          <a:noFill/>
        </p:spPr>
      </p:pic>
      <p:pic>
        <p:nvPicPr>
          <p:cNvPr id="40" name="Picture 20" descr="https://muzkom.ru/images/muzkom-theater-225x337_8/media/vdrwjhazn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2214554"/>
            <a:ext cx="2403560" cy="3600000"/>
          </a:xfrm>
          <a:prstGeom prst="rect">
            <a:avLst/>
          </a:prstGeom>
          <a:noFill/>
        </p:spPr>
      </p:pic>
      <p:pic>
        <p:nvPicPr>
          <p:cNvPr id="41" name="Picture 16" descr="https://muzkom.ru/images/muzkom-theater-225x337_8/media/lttmwcaqny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86182" y="2214554"/>
            <a:ext cx="2403560" cy="3600000"/>
          </a:xfrm>
          <a:prstGeom prst="rect">
            <a:avLst/>
          </a:prstGeom>
          <a:noFill/>
        </p:spPr>
      </p:pic>
      <p:pic>
        <p:nvPicPr>
          <p:cNvPr id="42018" name="Picture 34" descr="https://muzkom.ru/website/muzkom/var/custom/Image/%20%D1%81%D1%82%D1%83%D0%B4%D0%B5%D0%BD%D1%87%D0%B5%D1%81%D0%BA%D0%B8%D0%B9.jpg"/>
          <p:cNvPicPr>
            <a:picLocks noChangeAspect="1" noChangeArrowheads="1"/>
          </p:cNvPicPr>
          <p:nvPr/>
        </p:nvPicPr>
        <p:blipFill>
          <a:blip r:embed="rId18"/>
          <a:srcRect t="11003"/>
          <a:stretch>
            <a:fillRect/>
          </a:stretch>
        </p:blipFill>
        <p:spPr bwMode="auto">
          <a:xfrm>
            <a:off x="2071670" y="1071546"/>
            <a:ext cx="6000792" cy="5786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"/>
                            </p:stCondLst>
                            <p:childTnLst>
                              <p:par>
                                <p:cTn id="3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0"/>
                            </p:stCondLst>
                            <p:childTnLst>
                              <p:par>
                                <p:cTn id="3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0"/>
                            </p:stCondLst>
                            <p:childTnLst>
                              <p:par>
                                <p:cTn id="4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0"/>
                            </p:stCondLst>
                            <p:childTnLst>
                              <p:par>
                                <p:cTn id="5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0"/>
                            </p:stCondLst>
                            <p:childTnLst>
                              <p:par>
                                <p:cTn id="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0"/>
                            </p:stCondLst>
                            <p:childTnLst>
                              <p:par>
                                <p:cTn id="6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0"/>
                            </p:stCondLst>
                            <p:childTnLst>
                              <p:par>
                                <p:cTn id="7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0"/>
                            </p:stCondLst>
                            <p:childTnLst>
                              <p:par>
                                <p:cTn id="8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5000"/>
                            </p:stCondLst>
                            <p:childTnLst>
                              <p:par>
                                <p:cTn id="8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0"/>
                            </p:stCondLst>
                            <p:childTnLst>
                              <p:par>
                                <p:cTn id="9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5000"/>
                            </p:stCondLst>
                            <p:childTnLst>
                              <p:par>
                                <p:cTn id="1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0"/>
                                        <p:tgtEl>
                                          <p:spTgt spid="420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0" fill="hold"/>
                                        <p:tgtEl>
                                          <p:spTgt spid="42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0" fill="hold"/>
                                        <p:tgtEl>
                                          <p:spTgt spid="42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youdesigner.kz/uploads/images/default/psd-fnts-thtr-tmpl-1332003844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182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 l="31054" t="77637" r="12695" b="12109"/>
          <a:stretch>
            <a:fillRect/>
          </a:stretch>
        </p:blipFill>
        <p:spPr bwMode="auto">
          <a:xfrm rot="16200000">
            <a:off x="-2928934" y="2928934"/>
            <a:ext cx="68580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1438" y="71438"/>
            <a:ext cx="857224" cy="3571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51924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rgbClr val="348AA2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Библиотека НППК</a:t>
            </a:r>
            <a:endParaRPr lang="ru-RU" sz="5400" b="1" cap="none" spc="0" dirty="0">
              <a:ln w="1905">
                <a:solidFill>
                  <a:srgbClr val="348AA2"/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-24"/>
            <a:ext cx="8143932" cy="11430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D2329"/>
                </a:solidFill>
              </a:rPr>
              <a:t>В настоящее время в Новосибирске работают (помимо перечисленных) следующие театры:</a:t>
            </a:r>
            <a:endParaRPr lang="ru-RU" sz="800" b="1" dirty="0" smtClean="0">
              <a:solidFill>
                <a:srgbClr val="0D2329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57818" y="1571612"/>
            <a:ext cx="3643338" cy="42148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Новосибирский городской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драматический театр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под руководством Сергея Афанасьева</a:t>
            </a:r>
          </a:p>
          <a:p>
            <a:pPr algn="ctr"/>
            <a:endParaRPr lang="ru-RU" sz="8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D2329"/>
                </a:solidFill>
              </a:rPr>
              <a:t>Основан как профессиональный театр-студия </a:t>
            </a:r>
            <a:br>
              <a:rPr lang="ru-RU" sz="2800" b="1" dirty="0" smtClean="0">
                <a:solidFill>
                  <a:srgbClr val="0D2329"/>
                </a:solidFill>
              </a:rPr>
            </a:br>
            <a:r>
              <a:rPr lang="ru-RU" sz="2800" b="1" dirty="0" smtClean="0">
                <a:solidFill>
                  <a:srgbClr val="0D2329"/>
                </a:solidFill>
              </a:rPr>
              <a:t>в 1988 году.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71538" y="6357958"/>
            <a:ext cx="7929618" cy="42862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800" b="1" cap="all" dirty="0" smtClean="0">
                <a:solidFill>
                  <a:srgbClr val="C00000"/>
                </a:solidFill>
              </a:rPr>
              <a:t>АДРЕС: </a:t>
            </a:r>
            <a:r>
              <a:rPr lang="ru-RU" sz="2800" b="1" dirty="0" smtClean="0">
                <a:solidFill>
                  <a:schemeClr val="tx1"/>
                </a:solidFill>
              </a:rPr>
              <a:t>ул. ВОКЗАЛЬНАЯ МАГИСТРАЛЬ, 19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37891" name="Picture 3" descr="https://ndn.info/images/foto/pulikacii/2015/12/18/1.jpg"/>
          <p:cNvPicPr>
            <a:picLocks noChangeAspect="1" noChangeArrowheads="1"/>
          </p:cNvPicPr>
          <p:nvPr/>
        </p:nvPicPr>
        <p:blipFill>
          <a:blip r:embed="rId4"/>
          <a:srcRect l="21165" r="22499"/>
          <a:stretch>
            <a:fillRect/>
          </a:stretch>
        </p:blipFill>
        <p:spPr bwMode="auto">
          <a:xfrm>
            <a:off x="1071538" y="1214422"/>
            <a:ext cx="4165386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20000">
    <p:newsfla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youdesigner.kz/uploads/images/default/psd-fnts-thtr-tmpl-1332003844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182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/>
          <a:srcRect l="31054" t="77637" r="12695" b="12109"/>
          <a:stretch>
            <a:fillRect/>
          </a:stretch>
        </p:blipFill>
        <p:spPr bwMode="auto">
          <a:xfrm rot="16200000">
            <a:off x="-2928934" y="2928934"/>
            <a:ext cx="68580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1438" y="71438"/>
            <a:ext cx="857224" cy="3571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51924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rgbClr val="348AA2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Библиотека НППК</a:t>
            </a:r>
            <a:endParaRPr lang="ru-RU" sz="5400" b="1" cap="none" spc="0" dirty="0">
              <a:ln w="1905">
                <a:solidFill>
                  <a:srgbClr val="348AA2"/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-24"/>
            <a:ext cx="8143932" cy="11430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D2329"/>
                </a:solidFill>
              </a:rPr>
              <a:t>В настоящее время в Новосибирске работают (помимо перечисленных) следующие театры:</a:t>
            </a:r>
            <a:endParaRPr lang="ru-RU" sz="800" b="1" dirty="0" smtClean="0">
              <a:solidFill>
                <a:srgbClr val="0D2329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42944" y="4143380"/>
            <a:ext cx="8001056" cy="26432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Новосибирский Драматический Театр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«На Левом берегу»</a:t>
            </a:r>
          </a:p>
          <a:p>
            <a:pPr algn="ctr"/>
            <a:r>
              <a:rPr lang="ru-RU" sz="2800" b="1" dirty="0" smtClean="0">
                <a:solidFill>
                  <a:srgbClr val="0D2329"/>
                </a:solidFill>
              </a:rPr>
              <a:t>История рождения театра начинается с 1958 года, </a:t>
            </a:r>
          </a:p>
          <a:p>
            <a:pPr algn="ctr"/>
            <a:r>
              <a:rPr lang="ru-RU" sz="2800" b="1" dirty="0" smtClean="0">
                <a:solidFill>
                  <a:srgbClr val="0D2329"/>
                </a:solidFill>
              </a:rPr>
              <a:t>но только 1 апреля 1997 года он получает статус Профессионального Государственного Театра </a:t>
            </a:r>
            <a:br>
              <a:rPr lang="ru-RU" sz="2800" b="1" dirty="0" smtClean="0">
                <a:solidFill>
                  <a:srgbClr val="0D2329"/>
                </a:solidFill>
              </a:rPr>
            </a:br>
            <a:r>
              <a:rPr lang="ru-RU" sz="2800" b="1" dirty="0" smtClean="0">
                <a:solidFill>
                  <a:srgbClr val="0D2329"/>
                </a:solidFill>
              </a:rPr>
              <a:t>и обретает независимость.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00100" y="2428868"/>
            <a:ext cx="3571900" cy="135732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800" b="1" cap="all" dirty="0" smtClean="0">
                <a:solidFill>
                  <a:srgbClr val="C00000"/>
                </a:solidFill>
              </a:rPr>
              <a:t>АДРЕС: </a:t>
            </a:r>
          </a:p>
          <a:p>
            <a:pPr algn="ctr" fontAlgn="base"/>
            <a:r>
              <a:rPr lang="ru-RU" sz="2800" b="1" dirty="0" smtClean="0">
                <a:solidFill>
                  <a:schemeClr val="tx1"/>
                </a:solidFill>
              </a:rPr>
              <a:t>ул. ВЕРТКОВСКАЯ, 10 </a:t>
            </a:r>
          </a:p>
          <a:p>
            <a:pPr algn="ctr" fontAlgn="base"/>
            <a:r>
              <a:rPr lang="ru-RU" sz="2800" b="1" dirty="0" smtClean="0">
                <a:solidFill>
                  <a:schemeClr val="tx1"/>
                </a:solidFill>
              </a:rPr>
              <a:t>(Дом радио)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39938" name="Picture 2" descr="http://www.nsktv.ru/upload/iblock/aa0/aa0a584e64d67c616b14b15d51b6d910.jpg"/>
          <p:cNvPicPr>
            <a:picLocks noChangeAspect="1" noChangeArrowheads="1"/>
          </p:cNvPicPr>
          <p:nvPr/>
        </p:nvPicPr>
        <p:blipFill>
          <a:blip r:embed="rId5"/>
          <a:srcRect l="12891" b="24999"/>
          <a:stretch>
            <a:fillRect/>
          </a:stretch>
        </p:blipFill>
        <p:spPr bwMode="auto">
          <a:xfrm>
            <a:off x="4500562" y="1214422"/>
            <a:ext cx="4500594" cy="2906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6"/>
          <a:srcRect l="20507" t="12451" r="67188" b="74365"/>
          <a:stretch>
            <a:fillRect/>
          </a:stretch>
        </p:blipFill>
        <p:spPr bwMode="auto">
          <a:xfrm>
            <a:off x="2000232" y="1214422"/>
            <a:ext cx="1500198" cy="128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Горизонтальный свиток 9"/>
          <p:cNvSpPr/>
          <p:nvPr/>
        </p:nvSpPr>
        <p:spPr>
          <a:xfrm>
            <a:off x="5500694" y="928670"/>
            <a:ext cx="3500462" cy="1285884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СТУДЕНТАМ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</a:rPr>
              <a:t>– скидка 10</a:t>
            </a:r>
            <a:r>
              <a:rPr lang="ru-RU" sz="2000" b="1" dirty="0" smtClean="0">
                <a:solidFill>
                  <a:srgbClr val="C00000"/>
                </a:solidFill>
              </a:rPr>
              <a:t>%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в день спектакля (при наличии свободных мест)</a:t>
            </a:r>
          </a:p>
        </p:txBody>
      </p:sp>
    </p:spTree>
  </p:cSld>
  <p:clrMapOvr>
    <a:masterClrMapping/>
  </p:clrMapOvr>
  <p:transition spd="slow" advTm="2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youdesigner.kz/uploads/images/default/psd-fnts-thtr-tmpl-1332003844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182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/>
          <a:srcRect l="31054" t="77637" r="12695" b="12109"/>
          <a:stretch>
            <a:fillRect/>
          </a:stretch>
        </p:blipFill>
        <p:spPr bwMode="auto">
          <a:xfrm rot="16200000">
            <a:off x="-2928934" y="2928934"/>
            <a:ext cx="68580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1438" y="71438"/>
            <a:ext cx="857224" cy="3571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51924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rgbClr val="348AA2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Библиотека НППК</a:t>
            </a:r>
            <a:endParaRPr lang="ru-RU" sz="5400" b="1" cap="none" spc="0" dirty="0">
              <a:ln w="1905">
                <a:solidFill>
                  <a:srgbClr val="348AA2"/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0068" y="0"/>
            <a:ext cx="8143932" cy="15716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D2329"/>
                </a:solidFill>
              </a:rPr>
              <a:t>Наряду с профессиональными театрами, </a:t>
            </a:r>
            <a:br>
              <a:rPr lang="ru-RU" sz="2800" b="1" dirty="0" smtClean="0">
                <a:solidFill>
                  <a:srgbClr val="0D2329"/>
                </a:solidFill>
              </a:rPr>
            </a:br>
            <a:r>
              <a:rPr lang="ru-RU" sz="2800" b="1" dirty="0" smtClean="0">
                <a:solidFill>
                  <a:srgbClr val="0D2329"/>
                </a:solidFill>
              </a:rPr>
              <a:t>в Новосибирске работают многие другие театральные коллективы, студии, мастерские: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42976" y="1428736"/>
            <a:ext cx="7858180" cy="52864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0" tIns="0" rIns="0" bIns="0" anchor="ctr" anchorCtr="0">
            <a:noAutofit/>
          </a:bodyPr>
          <a:lstStyle/>
          <a:p>
            <a:pPr marL="177800" indent="268288">
              <a:buFont typeface="Wingdings" pitchFamily="2" charset="2"/>
              <a:buChar char="ü"/>
            </a:pPr>
            <a:r>
              <a:rPr lang="ru-RU" sz="1900" b="1" dirty="0" smtClean="0">
                <a:solidFill>
                  <a:srgbClr val="0D2329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ТЕАТР КУКОЛ в культурно - </a:t>
            </a:r>
            <a:r>
              <a:rPr lang="ru-RU" sz="1900" b="1" dirty="0" err="1" smtClean="0">
                <a:solidFill>
                  <a:srgbClr val="0D2329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досуговом</a:t>
            </a:r>
            <a:r>
              <a:rPr lang="ru-RU" sz="1900" b="1" dirty="0" smtClean="0">
                <a:solidFill>
                  <a:srgbClr val="0D2329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центре им. К. Станиславского</a:t>
            </a:r>
          </a:p>
          <a:p>
            <a:pPr marL="177800" indent="268288">
              <a:buFont typeface="Wingdings" pitchFamily="2" charset="2"/>
              <a:buChar char="ü"/>
            </a:pPr>
            <a:r>
              <a:rPr lang="ru-RU" sz="1900" b="1" dirty="0" smtClean="0">
                <a:solidFill>
                  <a:srgbClr val="0D2329"/>
                </a:solidFill>
              </a:rPr>
              <a:t>Новосибирский театр-студия «ПЕРВЫЙ ТЕАТР»</a:t>
            </a:r>
          </a:p>
          <a:p>
            <a:pPr marL="177800" indent="268288">
              <a:buFont typeface="Wingdings" pitchFamily="2" charset="2"/>
              <a:buChar char="ü"/>
            </a:pPr>
            <a:r>
              <a:rPr lang="ru-RU" sz="1900" b="1" dirty="0" smtClean="0">
                <a:solidFill>
                  <a:srgbClr val="0D2329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«ЗАВОДНОЙ АПЕЛЬСИН», драматический театр</a:t>
            </a:r>
          </a:p>
          <a:p>
            <a:pPr marL="177800" indent="268288">
              <a:buFont typeface="Wingdings" pitchFamily="2" charset="2"/>
              <a:buChar char="ü"/>
            </a:pPr>
            <a:r>
              <a:rPr lang="ru-RU" sz="1900" b="1" dirty="0" smtClean="0">
                <a:solidFill>
                  <a:srgbClr val="0D2329"/>
                </a:solidFill>
              </a:rPr>
              <a:t>Театр «АНТРЕПРИЗА АКТЕРОВ НОВОСИБИРСКА»</a:t>
            </a:r>
          </a:p>
          <a:p>
            <a:pPr marL="177800" indent="268288">
              <a:buFont typeface="Wingdings" pitchFamily="2" charset="2"/>
              <a:buChar char="ü"/>
            </a:pPr>
            <a:r>
              <a:rPr lang="ru-RU" sz="1900" b="1" dirty="0" smtClean="0">
                <a:solidFill>
                  <a:srgbClr val="0D2329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Творческое объединение ДОМ АКТЕРА</a:t>
            </a:r>
          </a:p>
          <a:p>
            <a:pPr marL="177800" indent="268288">
              <a:buFont typeface="Wingdings" pitchFamily="2" charset="2"/>
              <a:buChar char="ü"/>
            </a:pPr>
            <a:r>
              <a:rPr lang="ru-RU" sz="1900" b="1" dirty="0" smtClean="0">
                <a:solidFill>
                  <a:srgbClr val="0D2329"/>
                </a:solidFill>
              </a:rPr>
              <a:t>Новосибирский КЛАССИЧЕСКИЙ ТЕАТР</a:t>
            </a:r>
          </a:p>
          <a:p>
            <a:pPr marL="177800" indent="268288">
              <a:buFont typeface="Wingdings" pitchFamily="2" charset="2"/>
              <a:buChar char="ü"/>
            </a:pPr>
            <a:r>
              <a:rPr lang="ru-RU" sz="1900" b="1" dirty="0" smtClean="0">
                <a:solidFill>
                  <a:srgbClr val="0D2329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Музыкальный театр «СИНЯЯ ПТИЦА»</a:t>
            </a:r>
          </a:p>
          <a:p>
            <a:pPr marL="177800" indent="268288">
              <a:buFont typeface="Wingdings" pitchFamily="2" charset="2"/>
              <a:buChar char="ü"/>
            </a:pPr>
            <a:r>
              <a:rPr lang="ru-RU" sz="1900" b="1" dirty="0" smtClean="0">
                <a:solidFill>
                  <a:srgbClr val="0D2329"/>
                </a:solidFill>
              </a:rPr>
              <a:t>Театр «АРТИСТИЧЕСКОЕ СОЗВЕЗДИЕ»</a:t>
            </a:r>
          </a:p>
          <a:p>
            <a:pPr marL="177800" indent="268288">
              <a:buFont typeface="Wingdings" pitchFamily="2" charset="2"/>
              <a:buChar char="ü"/>
            </a:pPr>
            <a:r>
              <a:rPr lang="ru-RU" sz="1900" b="1" dirty="0" smtClean="0">
                <a:solidFill>
                  <a:srgbClr val="0D2329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ТЕАТР ТАНЦА Андрея Степанова</a:t>
            </a:r>
          </a:p>
          <a:p>
            <a:pPr marL="177800" indent="268288">
              <a:buFont typeface="Wingdings" pitchFamily="2" charset="2"/>
              <a:buChar char="ü"/>
            </a:pPr>
            <a:r>
              <a:rPr lang="ru-RU" sz="1900" b="1" dirty="0" smtClean="0">
                <a:solidFill>
                  <a:srgbClr val="0D2329"/>
                </a:solidFill>
              </a:rPr>
              <a:t>ТЕАТР имени Игоря РЫБАЛОВА</a:t>
            </a:r>
          </a:p>
          <a:p>
            <a:pPr marL="177800" indent="268288">
              <a:buFont typeface="Wingdings" pitchFamily="2" charset="2"/>
              <a:buChar char="ü"/>
            </a:pPr>
            <a:r>
              <a:rPr lang="ru-RU" sz="1900" b="1" dirty="0" smtClean="0">
                <a:solidFill>
                  <a:srgbClr val="0D2329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Театр ХУДОЖЕСТВЕННОЙ КУКЛЫ</a:t>
            </a:r>
          </a:p>
          <a:p>
            <a:pPr marL="177800" indent="268288">
              <a:buFont typeface="Wingdings" pitchFamily="2" charset="2"/>
              <a:buChar char="ü"/>
            </a:pPr>
            <a:r>
              <a:rPr lang="ru-RU" sz="1900" b="1" dirty="0" smtClean="0">
                <a:solidFill>
                  <a:srgbClr val="0D2329"/>
                </a:solidFill>
              </a:rPr>
              <a:t>Молодежный театр «БРАВО»</a:t>
            </a:r>
          </a:p>
          <a:p>
            <a:pPr marL="177800" indent="268288">
              <a:buFont typeface="Wingdings" pitchFamily="2" charset="2"/>
              <a:buChar char="ü"/>
            </a:pPr>
            <a:r>
              <a:rPr lang="ru-RU" sz="1900" b="1" dirty="0" smtClean="0">
                <a:solidFill>
                  <a:srgbClr val="0D2329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Театр танца «ПАРАDOGS»</a:t>
            </a:r>
          </a:p>
          <a:p>
            <a:pPr marL="177800" indent="268288">
              <a:buFont typeface="Wingdings" pitchFamily="2" charset="2"/>
              <a:buChar char="ü"/>
            </a:pPr>
            <a:r>
              <a:rPr lang="ru-RU" sz="1900" b="1" dirty="0" smtClean="0">
                <a:solidFill>
                  <a:srgbClr val="0D2329"/>
                </a:solidFill>
              </a:rPr>
              <a:t>Синтез-театр «ОСТРОВ»</a:t>
            </a:r>
          </a:p>
          <a:p>
            <a:pPr marL="177800" indent="268288">
              <a:buFont typeface="Wingdings" pitchFamily="2" charset="2"/>
              <a:buChar char="ü"/>
            </a:pPr>
            <a:r>
              <a:rPr lang="ru-RU" sz="1900" b="1" dirty="0" smtClean="0">
                <a:solidFill>
                  <a:srgbClr val="0D2329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Театр-студия «</a:t>
            </a:r>
            <a:r>
              <a:rPr lang="en-US" sz="1900" b="1" dirty="0" smtClean="0">
                <a:solidFill>
                  <a:srgbClr val="0D2329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DRIVE</a:t>
            </a:r>
            <a:r>
              <a:rPr lang="ru-RU" sz="1900" b="1" dirty="0" smtClean="0">
                <a:solidFill>
                  <a:srgbClr val="0D2329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»</a:t>
            </a:r>
          </a:p>
          <a:p>
            <a:pPr marL="177800" indent="268288">
              <a:buFont typeface="Wingdings" pitchFamily="2" charset="2"/>
              <a:buChar char="ü"/>
            </a:pPr>
            <a:r>
              <a:rPr lang="ru-RU" sz="1900" b="1" dirty="0" smtClean="0">
                <a:solidFill>
                  <a:srgbClr val="0D2329"/>
                </a:solidFill>
              </a:rPr>
              <a:t>Театр-студия "ДЕБЮТ" </a:t>
            </a:r>
          </a:p>
          <a:p>
            <a:pPr marL="177800" indent="268288">
              <a:buFont typeface="Wingdings" pitchFamily="2" charset="2"/>
              <a:buChar char="ü"/>
            </a:pPr>
            <a:r>
              <a:rPr lang="ru-RU" sz="1900" b="1" dirty="0" smtClean="0">
                <a:solidFill>
                  <a:srgbClr val="0D2329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«ТЕАТР ЛЮДЕЙ» и др.</a:t>
            </a:r>
          </a:p>
        </p:txBody>
      </p:sp>
      <p:pic>
        <p:nvPicPr>
          <p:cNvPr id="49158" name="Picture 6" descr="http://clipground.com/images/wells-theatre-clipart-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3000372"/>
            <a:ext cx="3286148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20000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youdesigner.kz/uploads/images/default/psd-fnts-thtr-tmpl-1332003844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182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 l="31054" t="77637" r="12695" b="12109"/>
          <a:stretch>
            <a:fillRect/>
          </a:stretch>
        </p:blipFill>
        <p:spPr bwMode="auto">
          <a:xfrm rot="16200000">
            <a:off x="-2928934" y="2928934"/>
            <a:ext cx="68580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1438" y="71438"/>
            <a:ext cx="857224" cy="3571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51924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rgbClr val="348AA2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Библиотека НППК</a:t>
            </a:r>
            <a:endParaRPr lang="ru-RU" sz="5400" b="1" cap="none" spc="0" dirty="0">
              <a:ln w="1905">
                <a:solidFill>
                  <a:srgbClr val="348AA2"/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00100" y="214290"/>
            <a:ext cx="8072462" cy="2928958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0" tIns="0" rIns="0" bIns="0" anchor="ctr" anchorCtr="0">
            <a:prstTxWarp prst="textFadeUp">
              <a:avLst/>
            </a:prstTxWarp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D2329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Этот праздник </a:t>
            </a:r>
            <a:br>
              <a:rPr lang="ru-RU" sz="2800" b="1" dirty="0" smtClean="0">
                <a:solidFill>
                  <a:srgbClr val="0D2329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</a:br>
            <a:r>
              <a:rPr lang="ru-RU" sz="2800" b="1" dirty="0" smtClean="0">
                <a:solidFill>
                  <a:srgbClr val="0D2329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традиционно </a:t>
            </a:r>
            <a:br>
              <a:rPr lang="ru-RU" sz="2800" b="1" dirty="0" smtClean="0">
                <a:solidFill>
                  <a:srgbClr val="0D2329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</a:br>
            <a:r>
              <a:rPr lang="ru-RU" sz="2800" b="1" dirty="0" smtClean="0">
                <a:solidFill>
                  <a:srgbClr val="0D2329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проходит под девизом: </a:t>
            </a:r>
            <a:br>
              <a:rPr lang="ru-RU" sz="2800" b="1" dirty="0" smtClean="0">
                <a:solidFill>
                  <a:srgbClr val="0D2329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</a:br>
            <a:r>
              <a:rPr lang="ru-RU" sz="2800" b="1" dirty="0" smtClean="0">
                <a:solidFill>
                  <a:srgbClr val="0D2329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«Театр как средство </a:t>
            </a:r>
            <a:br>
              <a:rPr lang="ru-RU" sz="2800" b="1" dirty="0" smtClean="0">
                <a:solidFill>
                  <a:srgbClr val="0D2329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</a:br>
            <a:r>
              <a:rPr lang="ru-RU" sz="2800" b="1" dirty="0" smtClean="0">
                <a:solidFill>
                  <a:srgbClr val="0D2329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взаимопонимания </a:t>
            </a:r>
            <a:br>
              <a:rPr lang="ru-RU" sz="2800" b="1" dirty="0" smtClean="0">
                <a:solidFill>
                  <a:srgbClr val="0D2329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</a:br>
            <a:r>
              <a:rPr lang="ru-RU" sz="2800" b="1" dirty="0" smtClean="0">
                <a:solidFill>
                  <a:srgbClr val="0D2329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и укрепления мира </a:t>
            </a:r>
            <a:br>
              <a:rPr lang="ru-RU" sz="2800" b="1" dirty="0" smtClean="0">
                <a:solidFill>
                  <a:srgbClr val="0D2329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</a:br>
            <a:r>
              <a:rPr lang="ru-RU" sz="2800" b="1" dirty="0" smtClean="0">
                <a:solidFill>
                  <a:srgbClr val="0D2329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между народами»</a:t>
            </a:r>
            <a:endParaRPr lang="ru-RU" sz="800" b="1" dirty="0" smtClean="0">
              <a:solidFill>
                <a:srgbClr val="0D2329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</p:txBody>
      </p:sp>
      <p:pic>
        <p:nvPicPr>
          <p:cNvPr id="37890" name="Picture 2" descr="http://cs6.pikabu.ru/images/big_size_comm/2015-01_4/1421508719367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0769" y="3258000"/>
            <a:ext cx="8163263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2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youdesigner.kz/uploads/images/default/psd-fnts-thtr-tmpl-1332003844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182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 l="31054" t="77637" r="12695" b="12109"/>
          <a:stretch>
            <a:fillRect/>
          </a:stretch>
        </p:blipFill>
        <p:spPr bwMode="auto">
          <a:xfrm rot="16200000">
            <a:off x="-2928934" y="2928934"/>
            <a:ext cx="68580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1438" y="71438"/>
            <a:ext cx="857224" cy="3571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51924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rgbClr val="348AA2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Библиотека НППК</a:t>
            </a:r>
            <a:endParaRPr lang="ru-RU" sz="5400" b="1" cap="none" spc="0" dirty="0">
              <a:ln w="1905">
                <a:solidFill>
                  <a:srgbClr val="348AA2"/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42976" y="4857760"/>
            <a:ext cx="7858180" cy="19288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D2329"/>
                </a:solidFill>
              </a:rPr>
              <a:t>«Всемирный день театра» </a:t>
            </a:r>
            <a:br>
              <a:rPr lang="ru-RU" sz="2800" b="1" dirty="0" smtClean="0">
                <a:solidFill>
                  <a:srgbClr val="0D2329"/>
                </a:solidFill>
              </a:rPr>
            </a:br>
            <a:r>
              <a:rPr lang="ru-RU" sz="2800" b="1" dirty="0" smtClean="0">
                <a:solidFill>
                  <a:srgbClr val="0D2329"/>
                </a:solidFill>
              </a:rPr>
              <a:t>установлен в 1961 году. </a:t>
            </a:r>
          </a:p>
          <a:p>
            <a:pPr algn="ctr"/>
            <a:endParaRPr lang="ru-RU" sz="800" b="1" dirty="0" smtClean="0">
              <a:solidFill>
                <a:srgbClr val="0D2329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D2329"/>
                </a:solidFill>
              </a:rPr>
              <a:t>В России в марте проходит фестиваль </a:t>
            </a:r>
            <a:br>
              <a:rPr lang="ru-RU" sz="2800" b="1" dirty="0" smtClean="0">
                <a:solidFill>
                  <a:srgbClr val="0D2329"/>
                </a:solidFill>
              </a:rPr>
            </a:br>
            <a:r>
              <a:rPr lang="ru-RU" sz="2800" b="1" dirty="0" smtClean="0">
                <a:solidFill>
                  <a:srgbClr val="0D2329"/>
                </a:solidFill>
              </a:rPr>
              <a:t>«Золотая маска», в котором участвуют 125 стран. </a:t>
            </a:r>
          </a:p>
          <a:p>
            <a:pPr algn="ctr"/>
            <a:endParaRPr lang="ru-RU" sz="800" b="1" dirty="0" smtClean="0">
              <a:solidFill>
                <a:srgbClr val="0D2329"/>
              </a:solidFill>
            </a:endParaRPr>
          </a:p>
        </p:txBody>
      </p:sp>
      <p:pic>
        <p:nvPicPr>
          <p:cNvPr id="39940" name="Picture 4" descr="http://severpost.ru/docs/upload/14549487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2"/>
            <a:ext cx="6769269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4" name="Picture 8" descr="https://cdnimg.rg.ru/i/gallery/e2e0cc6d/47a1ed3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2656" y="2266322"/>
            <a:ext cx="37485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20000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youdesigner.kz/uploads/images/default/psd-fnts-thtr-tmpl-1332003844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182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 l="31054" t="77637" r="12695" b="12109"/>
          <a:stretch>
            <a:fillRect/>
          </a:stretch>
        </p:blipFill>
        <p:spPr bwMode="auto">
          <a:xfrm rot="16200000">
            <a:off x="-2928934" y="2928934"/>
            <a:ext cx="68580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1438" y="71438"/>
            <a:ext cx="857224" cy="3571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51924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rgbClr val="348AA2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Библиотека НППК</a:t>
            </a:r>
            <a:endParaRPr lang="ru-RU" sz="5400" b="1" cap="none" spc="0" dirty="0">
              <a:ln w="1905">
                <a:solidFill>
                  <a:srgbClr val="348AA2"/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42976" y="71414"/>
            <a:ext cx="7858180" cy="20717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D2329"/>
                </a:solidFill>
              </a:rPr>
              <a:t>Никто точно не знает, </a:t>
            </a:r>
            <a:br>
              <a:rPr lang="ru-RU" sz="2800" b="1" dirty="0" smtClean="0">
                <a:solidFill>
                  <a:srgbClr val="0D2329"/>
                </a:solidFill>
              </a:rPr>
            </a:br>
            <a:r>
              <a:rPr lang="ru-RU" sz="2800" b="1" dirty="0" smtClean="0">
                <a:solidFill>
                  <a:srgbClr val="0D2329"/>
                </a:solidFill>
              </a:rPr>
              <a:t>когда появилось театральное искусство. </a:t>
            </a:r>
          </a:p>
          <a:p>
            <a:pPr algn="ctr"/>
            <a:endParaRPr lang="ru-RU" sz="800" b="1" dirty="0" smtClean="0">
              <a:solidFill>
                <a:srgbClr val="0D2329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D2329"/>
                </a:solidFill>
              </a:rPr>
              <a:t>Оно было актуально и являлось показателем высокой культуры практически во все времена. </a:t>
            </a:r>
          </a:p>
        </p:txBody>
      </p:sp>
      <p:pic>
        <p:nvPicPr>
          <p:cNvPr id="7" name="Picture 2" descr="http://img-fotki.yandex.ru/get/9165/981986.65/0_8b7a4_96af1c7a_or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2071678"/>
            <a:ext cx="6286544" cy="250524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071538" y="4714884"/>
            <a:ext cx="7929618" cy="20717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D2329"/>
                </a:solidFill>
              </a:rPr>
              <a:t>В чем же заключается ценность </a:t>
            </a:r>
          </a:p>
          <a:p>
            <a:pPr algn="ctr"/>
            <a:r>
              <a:rPr lang="ru-RU" sz="2800" b="1" dirty="0" smtClean="0">
                <a:solidFill>
                  <a:srgbClr val="0D2329"/>
                </a:solidFill>
              </a:rPr>
              <a:t>театрального искусства? </a:t>
            </a:r>
          </a:p>
          <a:p>
            <a:pPr algn="ctr"/>
            <a:endParaRPr lang="ru-RU" sz="800" b="1" dirty="0" smtClean="0">
              <a:solidFill>
                <a:srgbClr val="0D2329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D2329"/>
                </a:solidFill>
              </a:rPr>
              <a:t>Почему оно не утрачивает </a:t>
            </a:r>
          </a:p>
          <a:p>
            <a:pPr algn="ctr"/>
            <a:r>
              <a:rPr lang="ru-RU" sz="2800" b="1" dirty="0" smtClean="0">
                <a:solidFill>
                  <a:srgbClr val="0D2329"/>
                </a:solidFill>
              </a:rPr>
              <a:t>своей популярности и сегодня? </a:t>
            </a:r>
            <a:endParaRPr lang="ru-RU" sz="800" b="1" dirty="0" smtClean="0">
              <a:solidFill>
                <a:srgbClr val="0D2329"/>
              </a:solidFill>
            </a:endParaRPr>
          </a:p>
        </p:txBody>
      </p:sp>
    </p:spTree>
  </p:cSld>
  <p:clrMapOvr>
    <a:masterClrMapping/>
  </p:clrMapOvr>
  <p:transition spd="slow" advTm="20000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youdesigner.kz/uploads/images/default/psd-fnts-thtr-tmpl-1332003844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182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 l="31054" t="77637" r="12695" b="12109"/>
          <a:stretch>
            <a:fillRect/>
          </a:stretch>
        </p:blipFill>
        <p:spPr bwMode="auto">
          <a:xfrm rot="16200000">
            <a:off x="-2928934" y="2928934"/>
            <a:ext cx="68580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1438" y="71438"/>
            <a:ext cx="857224" cy="3571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51924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rgbClr val="348AA2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Библиотека НППК</a:t>
            </a:r>
            <a:endParaRPr lang="ru-RU" sz="5400" b="1" cap="none" spc="0" dirty="0">
              <a:ln w="1905">
                <a:solidFill>
                  <a:srgbClr val="348AA2"/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42976" y="4071942"/>
            <a:ext cx="7858180" cy="27146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D2329"/>
                </a:solidFill>
              </a:rPr>
              <a:t>Театр </a:t>
            </a:r>
            <a:r>
              <a:rPr lang="ru-RU" sz="2800" b="1" dirty="0" smtClean="0">
                <a:solidFill>
                  <a:srgbClr val="0D2329"/>
                </a:solidFill>
              </a:rPr>
              <a:t>знаменит </a:t>
            </a:r>
            <a:r>
              <a:rPr lang="ru-RU" sz="2800" b="1" dirty="0" smtClean="0">
                <a:solidFill>
                  <a:srgbClr val="0D2329"/>
                </a:solidFill>
              </a:rPr>
              <a:t>своей </a:t>
            </a:r>
            <a:r>
              <a:rPr lang="ru-RU" sz="2800" b="1" dirty="0" smtClean="0">
                <a:solidFill>
                  <a:srgbClr val="0D2329"/>
                </a:solidFill>
              </a:rPr>
              <a:t>неповторимой </a:t>
            </a:r>
            <a:r>
              <a:rPr lang="ru-RU" sz="2800" b="1" dirty="0" smtClean="0">
                <a:solidFill>
                  <a:srgbClr val="0D2329"/>
                </a:solidFill>
              </a:rPr>
              <a:t/>
            </a:r>
            <a:br>
              <a:rPr lang="ru-RU" sz="2800" b="1" dirty="0" smtClean="0">
                <a:solidFill>
                  <a:srgbClr val="0D2329"/>
                </a:solidFill>
              </a:rPr>
            </a:br>
            <a:r>
              <a:rPr lang="ru-RU" sz="2800" b="1" dirty="0" smtClean="0">
                <a:solidFill>
                  <a:srgbClr val="0D2329"/>
                </a:solidFill>
              </a:rPr>
              <a:t>сказочной </a:t>
            </a:r>
            <a:r>
              <a:rPr lang="ru-RU" sz="2800" b="1" dirty="0" smtClean="0">
                <a:solidFill>
                  <a:srgbClr val="0D2329"/>
                </a:solidFill>
              </a:rPr>
              <a:t>атмосферой</a:t>
            </a:r>
            <a:r>
              <a:rPr lang="ru-RU" sz="2800" b="1" dirty="0" smtClean="0">
                <a:solidFill>
                  <a:srgbClr val="0D2329"/>
                </a:solidFill>
              </a:rPr>
              <a:t>.</a:t>
            </a:r>
          </a:p>
          <a:p>
            <a:pPr algn="ctr"/>
            <a:endParaRPr lang="ru-RU" sz="800" b="1" dirty="0" smtClean="0">
              <a:solidFill>
                <a:srgbClr val="0D2329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D2329"/>
                </a:solidFill>
              </a:rPr>
              <a:t>Для </a:t>
            </a:r>
            <a:r>
              <a:rPr lang="ru-RU" sz="2800" b="1" dirty="0" smtClean="0">
                <a:solidFill>
                  <a:srgbClr val="0D2329"/>
                </a:solidFill>
              </a:rPr>
              <a:t>театральной постановки необходимо гармоничное взаимодействие </a:t>
            </a:r>
            <a:r>
              <a:rPr lang="ru-RU" sz="2800" b="1" dirty="0" smtClean="0">
                <a:solidFill>
                  <a:srgbClr val="0D2329"/>
                </a:solidFill>
              </a:rPr>
              <a:t>множества деталей: декорации</a:t>
            </a:r>
            <a:r>
              <a:rPr lang="ru-RU" sz="2800" b="1" dirty="0" smtClean="0">
                <a:solidFill>
                  <a:srgbClr val="0D2329"/>
                </a:solidFill>
              </a:rPr>
              <a:t>, </a:t>
            </a:r>
            <a:r>
              <a:rPr lang="ru-RU" sz="2800" b="1" dirty="0" smtClean="0">
                <a:solidFill>
                  <a:srgbClr val="0D2329"/>
                </a:solidFill>
              </a:rPr>
              <a:t>игра </a:t>
            </a:r>
            <a:r>
              <a:rPr lang="ru-RU" sz="2800" b="1" dirty="0" smtClean="0">
                <a:solidFill>
                  <a:srgbClr val="0D2329"/>
                </a:solidFill>
              </a:rPr>
              <a:t>актеров</a:t>
            </a:r>
            <a:r>
              <a:rPr lang="ru-RU" sz="2800" b="1" dirty="0" smtClean="0">
                <a:solidFill>
                  <a:srgbClr val="0D2329"/>
                </a:solidFill>
              </a:rPr>
              <a:t>, </a:t>
            </a:r>
            <a:r>
              <a:rPr lang="ru-RU" sz="2800" b="1" dirty="0" smtClean="0">
                <a:solidFill>
                  <a:srgbClr val="0D2329"/>
                </a:solidFill>
              </a:rPr>
              <a:t>сам сценарий. </a:t>
            </a:r>
            <a:endParaRPr lang="ru-RU" sz="800" b="1" dirty="0" smtClean="0">
              <a:solidFill>
                <a:srgbClr val="0D2329"/>
              </a:solidFill>
            </a:endParaRPr>
          </a:p>
        </p:txBody>
      </p:sp>
      <p:pic>
        <p:nvPicPr>
          <p:cNvPr id="22532" name="Picture 4" descr="https://b1.culture.ru/c/38049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142852"/>
            <a:ext cx="644800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20000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youdesigner.kz/uploads/images/default/psd-fnts-thtr-tmpl-1332003844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182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 l="31054" t="77637" r="12695" b="12109"/>
          <a:stretch>
            <a:fillRect/>
          </a:stretch>
        </p:blipFill>
        <p:spPr bwMode="auto">
          <a:xfrm rot="16200000">
            <a:off x="-2928934" y="2928934"/>
            <a:ext cx="68580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1438" y="71438"/>
            <a:ext cx="857224" cy="3571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51924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rgbClr val="348AA2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Библиотека НППК</a:t>
            </a:r>
            <a:endParaRPr lang="ru-RU" sz="5400" b="1" cap="none" spc="0" dirty="0">
              <a:ln w="1905">
                <a:solidFill>
                  <a:srgbClr val="348AA2"/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42976" y="5143512"/>
            <a:ext cx="7858180" cy="16430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D2329"/>
                </a:solidFill>
              </a:rPr>
              <a:t>Театральное искусство поистине уникально </a:t>
            </a:r>
            <a:br>
              <a:rPr lang="ru-RU" sz="2800" b="1" dirty="0" smtClean="0">
                <a:solidFill>
                  <a:srgbClr val="0D2329"/>
                </a:solidFill>
              </a:rPr>
            </a:br>
            <a:r>
              <a:rPr lang="ru-RU" sz="2800" b="1" dirty="0" smtClean="0">
                <a:solidFill>
                  <a:srgbClr val="0D2329"/>
                </a:solidFill>
              </a:rPr>
              <a:t>даже в наш современный век, </a:t>
            </a:r>
            <a:br>
              <a:rPr lang="ru-RU" sz="2800" b="1" dirty="0" smtClean="0">
                <a:solidFill>
                  <a:srgbClr val="0D2329"/>
                </a:solidFill>
              </a:rPr>
            </a:br>
            <a:r>
              <a:rPr lang="ru-RU" sz="2800" b="1" dirty="0" smtClean="0">
                <a:solidFill>
                  <a:srgbClr val="0D2329"/>
                </a:solidFill>
              </a:rPr>
              <a:t>богатый разнообразными развлечениями.</a:t>
            </a:r>
            <a:endParaRPr lang="ru-RU" sz="800" b="1" dirty="0" smtClean="0">
              <a:solidFill>
                <a:srgbClr val="0D2329"/>
              </a:solidFill>
            </a:endParaRPr>
          </a:p>
        </p:txBody>
      </p:sp>
      <p:pic>
        <p:nvPicPr>
          <p:cNvPr id="21508" name="Picture 4" descr="https://novat.nsk.ru/upload/iblock/89d/carmen_opera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63315" y="142852"/>
            <a:ext cx="7423527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20000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youdesigner.kz/uploads/images/default/psd-fnts-thtr-tmpl-1332003844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182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142976" y="142852"/>
            <a:ext cx="7858180" cy="12858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D2329"/>
                </a:solidFill>
              </a:rPr>
              <a:t>ТЕАТРЫ города являются одной из культурных достопримечательностей НОВОСИБИРСКА</a:t>
            </a:r>
            <a:br>
              <a:rPr lang="ru-RU" sz="2800" b="1" dirty="0" smtClean="0">
                <a:solidFill>
                  <a:srgbClr val="0D2329"/>
                </a:solidFill>
              </a:rPr>
            </a:br>
            <a:endParaRPr lang="ru-RU" sz="800" b="1" dirty="0" smtClean="0">
              <a:solidFill>
                <a:srgbClr val="0D2329"/>
              </a:solidFill>
            </a:endParaRPr>
          </a:p>
        </p:txBody>
      </p:sp>
      <p:pic>
        <p:nvPicPr>
          <p:cNvPr id="15" name="Picture 2" descr="http://sputnik-nsk.ru/uploads/publicly/c9ab720bfb5fa4dd6208b061a3ab05eb.jpg"/>
          <p:cNvPicPr>
            <a:picLocks noChangeAspect="1" noChangeArrowheads="1"/>
          </p:cNvPicPr>
          <p:nvPr/>
        </p:nvPicPr>
        <p:blipFill>
          <a:blip r:embed="rId3" cstate="print"/>
          <a:srcRect b="2662"/>
          <a:stretch>
            <a:fillRect/>
          </a:stretch>
        </p:blipFill>
        <p:spPr bwMode="auto">
          <a:xfrm rot="21212318">
            <a:off x="1281664" y="1428736"/>
            <a:ext cx="2769223" cy="18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2" descr="https://avatars.mds.yandex.net/get-pdb/34158/c3b809c3-1229-41f3-ab3b-e4396302c887/s1200?webp=false"/>
          <p:cNvPicPr>
            <a:picLocks noChangeAspect="1" noChangeArrowheads="1"/>
          </p:cNvPicPr>
          <p:nvPr/>
        </p:nvPicPr>
        <p:blipFill>
          <a:blip r:embed="rId4" cstate="print"/>
          <a:srcRect b="2662"/>
          <a:stretch>
            <a:fillRect/>
          </a:stretch>
        </p:blipFill>
        <p:spPr bwMode="auto">
          <a:xfrm>
            <a:off x="3428992" y="1428736"/>
            <a:ext cx="2769212" cy="18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2" descr="https://regions.kidsreview.ru/sites/default/files/styles/oww/public/12/05/teatr_krasniy_fakel_nvsb25.jpg"/>
          <p:cNvPicPr>
            <a:picLocks noChangeAspect="1" noChangeArrowheads="1"/>
          </p:cNvPicPr>
          <p:nvPr/>
        </p:nvPicPr>
        <p:blipFill>
          <a:blip r:embed="rId5"/>
          <a:srcRect b="6822"/>
          <a:stretch>
            <a:fillRect/>
          </a:stretch>
        </p:blipFill>
        <p:spPr bwMode="auto">
          <a:xfrm rot="320747">
            <a:off x="6104200" y="1486124"/>
            <a:ext cx="2754080" cy="18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4" descr="https://forum.sibmama.ru/usrpx/37854/37854_640x480__.jpg"/>
          <p:cNvPicPr>
            <a:picLocks noChangeAspect="1" noChangeArrowheads="1"/>
          </p:cNvPicPr>
          <p:nvPr/>
        </p:nvPicPr>
        <p:blipFill>
          <a:blip r:embed="rId6"/>
          <a:srcRect l="5953"/>
          <a:stretch>
            <a:fillRect/>
          </a:stretch>
        </p:blipFill>
        <p:spPr bwMode="auto">
          <a:xfrm>
            <a:off x="1142976" y="3200636"/>
            <a:ext cx="2257124" cy="18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2" descr="http://fotovideoforum.ru/resources/image/29271"/>
          <p:cNvPicPr>
            <a:picLocks noChangeAspect="1" noChangeArrowheads="1"/>
          </p:cNvPicPr>
          <p:nvPr/>
        </p:nvPicPr>
        <p:blipFill>
          <a:blip r:embed="rId7" cstate="print"/>
          <a:srcRect b="2662"/>
          <a:stretch>
            <a:fillRect/>
          </a:stretch>
        </p:blipFill>
        <p:spPr bwMode="auto">
          <a:xfrm>
            <a:off x="6231944" y="3057760"/>
            <a:ext cx="2769212" cy="18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4" descr="http://eng.nssb.ru/images/partner/6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1211706">
            <a:off x="1272651" y="1503101"/>
            <a:ext cx="2003623" cy="362511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9"/>
          <a:srcRect l="72169" t="6592" r="12793" b="82422"/>
          <a:stretch>
            <a:fillRect/>
          </a:stretch>
        </p:blipFill>
        <p:spPr bwMode="auto">
          <a:xfrm>
            <a:off x="3500430" y="1500174"/>
            <a:ext cx="1214446" cy="496819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0" cstate="print"/>
          <a:srcRect t="8789" r="76563" b="78759"/>
          <a:stretch>
            <a:fillRect/>
          </a:stretch>
        </p:blipFill>
        <p:spPr bwMode="auto">
          <a:xfrm rot="283082">
            <a:off x="6218278" y="1469527"/>
            <a:ext cx="1009516" cy="429049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29" name="Picture 8" descr="http://miraman.ru/uploads/20160224/sd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14414" y="3286124"/>
            <a:ext cx="932721" cy="785818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12"/>
          <a:srcRect l="31054" t="77637" r="12695" b="12109"/>
          <a:stretch>
            <a:fillRect/>
          </a:stretch>
        </p:blipFill>
        <p:spPr bwMode="auto">
          <a:xfrm rot="16200000">
            <a:off x="-2928934" y="2928934"/>
            <a:ext cx="68580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1406" y="71438"/>
            <a:ext cx="857224" cy="3571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51924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rgbClr val="348AA2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Библиотека НППК</a:t>
            </a:r>
            <a:endParaRPr lang="ru-RU" sz="5400" b="1" cap="none" spc="0" dirty="0">
              <a:ln w="1905">
                <a:solidFill>
                  <a:srgbClr val="348AA2"/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7106" name="Picture 2" descr="http://mw2.google.com/mw-panoramio/photos/medium/69746296.jpg"/>
          <p:cNvPicPr>
            <a:picLocks noChangeAspect="1" noChangeArrowheads="1"/>
          </p:cNvPicPr>
          <p:nvPr/>
        </p:nvPicPr>
        <p:blipFill>
          <a:blip r:embed="rId13"/>
          <a:srcRect l="4092" r="5290" b="13737"/>
          <a:stretch>
            <a:fillRect/>
          </a:stretch>
        </p:blipFill>
        <p:spPr bwMode="auto">
          <a:xfrm rot="21103125">
            <a:off x="3351294" y="3091040"/>
            <a:ext cx="3020558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6" descr="http://album.foto.ru/photos/pr0/27506/885310.jpg"/>
          <p:cNvPicPr>
            <a:picLocks noChangeAspect="1" noChangeArrowheads="1"/>
          </p:cNvPicPr>
          <p:nvPr/>
        </p:nvPicPr>
        <p:blipFill>
          <a:blip r:embed="rId14"/>
          <a:srcRect l="3516" t="8824" r="1562" b="7610"/>
          <a:stretch>
            <a:fillRect/>
          </a:stretch>
        </p:blipFill>
        <p:spPr bwMode="auto">
          <a:xfrm rot="21316580">
            <a:off x="1138414" y="4862866"/>
            <a:ext cx="3078947" cy="18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3" descr="https://ndn.info/images/foto/pulikacii/2015/12/18/1.jpg"/>
          <p:cNvPicPr>
            <a:picLocks noChangeAspect="1" noChangeArrowheads="1"/>
          </p:cNvPicPr>
          <p:nvPr/>
        </p:nvPicPr>
        <p:blipFill>
          <a:blip r:embed="rId15"/>
          <a:srcRect l="21165" r="22499"/>
          <a:stretch>
            <a:fillRect/>
          </a:stretch>
        </p:blipFill>
        <p:spPr bwMode="auto">
          <a:xfrm rot="429777">
            <a:off x="4282105" y="4668598"/>
            <a:ext cx="1673177" cy="198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" descr="http://www.nsktv.ru/upload/iblock/aa0/aa0a584e64d67c616b14b15d51b6d910.jpg"/>
          <p:cNvPicPr>
            <a:picLocks noChangeAspect="1" noChangeArrowheads="1"/>
          </p:cNvPicPr>
          <p:nvPr/>
        </p:nvPicPr>
        <p:blipFill>
          <a:blip r:embed="rId16"/>
          <a:srcRect l="12891" b="24999"/>
          <a:stretch>
            <a:fillRect/>
          </a:stretch>
        </p:blipFill>
        <p:spPr bwMode="auto">
          <a:xfrm rot="21254932">
            <a:off x="6130507" y="4851452"/>
            <a:ext cx="2787477" cy="18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Picture 9"/>
          <p:cNvPicPr>
            <a:picLocks noChangeAspect="1" noChangeArrowheads="1"/>
          </p:cNvPicPr>
          <p:nvPr/>
        </p:nvPicPr>
        <p:blipFill>
          <a:blip r:embed="rId17"/>
          <a:srcRect l="4687" t="6592" r="84766" b="77295"/>
          <a:stretch>
            <a:fillRect/>
          </a:stretch>
        </p:blipFill>
        <p:spPr bwMode="auto">
          <a:xfrm rot="21093231">
            <a:off x="3366708" y="3325176"/>
            <a:ext cx="584493" cy="71438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32" name="Picture 11"/>
          <p:cNvPicPr>
            <a:picLocks noChangeAspect="1" noChangeArrowheads="1"/>
          </p:cNvPicPr>
          <p:nvPr/>
        </p:nvPicPr>
        <p:blipFill>
          <a:blip r:embed="rId18"/>
          <a:srcRect l="8789" t="10253" r="61328" b="78759"/>
          <a:stretch>
            <a:fillRect/>
          </a:stretch>
        </p:blipFill>
        <p:spPr bwMode="auto">
          <a:xfrm rot="21280447">
            <a:off x="1400543" y="6141596"/>
            <a:ext cx="2691316" cy="41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33" name="Picture 2" descr="https://hh.kz/employer-logo/1380570.jpeg"/>
          <p:cNvPicPr>
            <a:picLocks noChangeAspect="1" noChangeArrowheads="1"/>
          </p:cNvPicPr>
          <p:nvPr/>
        </p:nvPicPr>
        <p:blipFill>
          <a:blip r:embed="rId19"/>
          <a:srcRect l="6452" t="14286" r="3226" b="14286"/>
          <a:stretch>
            <a:fillRect/>
          </a:stretch>
        </p:blipFill>
        <p:spPr bwMode="auto">
          <a:xfrm>
            <a:off x="6572264" y="4357694"/>
            <a:ext cx="2214578" cy="35719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20"/>
          <a:srcRect l="20507" t="12451" r="67188" b="74365"/>
          <a:stretch>
            <a:fillRect/>
          </a:stretch>
        </p:blipFill>
        <p:spPr bwMode="auto">
          <a:xfrm rot="21088529">
            <a:off x="7641950" y="5441023"/>
            <a:ext cx="1199107" cy="1027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10" name="Picture 6" descr="http://pensioner54.ru/images/ka/afan.jpeg"/>
          <p:cNvPicPr>
            <a:picLocks noChangeAspect="1" noChangeArrowheads="1"/>
          </p:cNvPicPr>
          <p:nvPr/>
        </p:nvPicPr>
        <p:blipFill>
          <a:blip r:embed="rId21"/>
          <a:srcRect l="20710" t="35527" r="21597" b="34868"/>
          <a:stretch>
            <a:fillRect/>
          </a:stretch>
        </p:blipFill>
        <p:spPr bwMode="auto">
          <a:xfrm rot="460131">
            <a:off x="4423150" y="6152988"/>
            <a:ext cx="1406447" cy="450050"/>
          </a:xfrm>
          <a:prstGeom prst="rect">
            <a:avLst/>
          </a:prstGeom>
          <a:noFill/>
          <a:effectLst>
            <a:softEdge rad="31750"/>
          </a:effectLst>
        </p:spPr>
      </p:pic>
    </p:spTree>
  </p:cSld>
  <p:clrMapOvr>
    <a:masterClrMapping/>
  </p:clrMapOvr>
  <p:transition spd="slow" advTm="2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0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8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20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4000"/>
                            </p:stCondLst>
                            <p:childTnLst>
                              <p:par>
                                <p:cTn id="7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8000"/>
                            </p:stCondLst>
                            <p:childTnLst>
                              <p:par>
                                <p:cTn id="8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0"/>
                            </p:stCondLst>
                            <p:childTnLst>
                              <p:par>
                                <p:cTn id="9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20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2000"/>
                            </p:stCondLst>
                            <p:childTnLst>
                              <p:par>
                                <p:cTn id="9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youdesigner.kz/uploads/images/default/psd-fnts-thtr-tmpl-1332003844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182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 l="31054" t="77637" r="12695" b="12109"/>
          <a:stretch>
            <a:fillRect/>
          </a:stretch>
        </p:blipFill>
        <p:spPr bwMode="auto">
          <a:xfrm rot="16200000">
            <a:off x="-2928934" y="2928934"/>
            <a:ext cx="68580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1438" y="71438"/>
            <a:ext cx="857224" cy="3571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51924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rgbClr val="348AA2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Библиотека НППК</a:t>
            </a:r>
            <a:endParaRPr lang="ru-RU" sz="5400" b="1" cap="none" spc="0" dirty="0">
              <a:ln w="1905">
                <a:solidFill>
                  <a:srgbClr val="348AA2"/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42976" y="3786190"/>
            <a:ext cx="7858180" cy="30003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Первым Новосибирским театром считается летний театр «</a:t>
            </a:r>
            <a:r>
              <a:rPr lang="ru-RU" sz="2800" b="1" dirty="0" err="1" smtClean="0">
                <a:solidFill>
                  <a:srgbClr val="C00000"/>
                </a:solidFill>
              </a:rPr>
              <a:t>Альгамбра</a:t>
            </a:r>
            <a:r>
              <a:rPr lang="ru-RU" sz="2800" b="1" dirty="0" smtClean="0">
                <a:solidFill>
                  <a:srgbClr val="C00000"/>
                </a:solidFill>
              </a:rPr>
              <a:t>». </a:t>
            </a:r>
            <a:r>
              <a:rPr lang="ru-RU" sz="2800" b="1" dirty="0" smtClean="0">
                <a:solidFill>
                  <a:srgbClr val="0D2329"/>
                </a:solidFill>
              </a:rPr>
              <a:t>Строительство его началось в 1905 году </a:t>
            </a:r>
            <a:br>
              <a:rPr lang="ru-RU" sz="2800" b="1" dirty="0" smtClean="0">
                <a:solidFill>
                  <a:srgbClr val="0D2329"/>
                </a:solidFill>
              </a:rPr>
            </a:br>
            <a:r>
              <a:rPr lang="ru-RU" sz="2800" b="1" dirty="0" smtClean="0">
                <a:solidFill>
                  <a:srgbClr val="0D2329"/>
                </a:solidFill>
              </a:rPr>
              <a:t>в городском саду, тоже называвшемся «</a:t>
            </a:r>
            <a:r>
              <a:rPr lang="ru-RU" sz="2800" b="1" dirty="0" err="1" smtClean="0">
                <a:solidFill>
                  <a:srgbClr val="0D2329"/>
                </a:solidFill>
              </a:rPr>
              <a:t>Альгамбра</a:t>
            </a:r>
            <a:r>
              <a:rPr lang="ru-RU" sz="2800" b="1" dirty="0" smtClean="0">
                <a:solidFill>
                  <a:srgbClr val="0D2329"/>
                </a:solidFill>
              </a:rPr>
              <a:t>» и находившемся на пересечении улиц </a:t>
            </a:r>
            <a:r>
              <a:rPr lang="ru-RU" sz="2800" b="1" dirty="0" err="1" smtClean="0">
                <a:solidFill>
                  <a:srgbClr val="0D2329"/>
                </a:solidFill>
              </a:rPr>
              <a:t>Нарымской</a:t>
            </a:r>
            <a:r>
              <a:rPr lang="ru-RU" sz="2800" b="1" dirty="0" smtClean="0">
                <a:solidFill>
                  <a:srgbClr val="0D2329"/>
                </a:solidFill>
              </a:rPr>
              <a:t> и Сибирской. </a:t>
            </a:r>
            <a:endParaRPr lang="ru-RU" sz="800" b="1" dirty="0" smtClean="0">
              <a:solidFill>
                <a:srgbClr val="0D2329"/>
              </a:solidFill>
            </a:endParaRPr>
          </a:p>
        </p:txBody>
      </p:sp>
      <p:pic>
        <p:nvPicPr>
          <p:cNvPr id="43010" name="Picture 2" descr="Сад «Альгамбра». Новосибирск-Новониколаевск. Вид из Андреевской школы (улица Сибирская, 54). Фотография сделана после 1912 г."/>
          <p:cNvPicPr>
            <a:picLocks noChangeAspect="1" noChangeArrowheads="1"/>
          </p:cNvPicPr>
          <p:nvPr/>
        </p:nvPicPr>
        <p:blipFill>
          <a:blip r:embed="rId4"/>
          <a:srcRect t="22959"/>
          <a:stretch>
            <a:fillRect/>
          </a:stretch>
        </p:blipFill>
        <p:spPr bwMode="auto">
          <a:xfrm>
            <a:off x="1563130" y="214290"/>
            <a:ext cx="7152274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20000"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2205</TotalTime>
  <Words>487</Words>
  <PresentationFormat>Экран (4:3)</PresentationFormat>
  <Paragraphs>136</Paragraphs>
  <Slides>26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Ганихина Марина Анатльевна</dc:creator>
  <cp:lastModifiedBy>m_ganihina</cp:lastModifiedBy>
  <cp:revision>216</cp:revision>
  <dcterms:created xsi:type="dcterms:W3CDTF">2018-01-29T07:46:38Z</dcterms:created>
  <dcterms:modified xsi:type="dcterms:W3CDTF">2018-03-07T07:43:10Z</dcterms:modified>
</cp:coreProperties>
</file>