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311" r:id="rId3"/>
    <p:sldId id="328" r:id="rId4"/>
    <p:sldId id="352" r:id="rId5"/>
    <p:sldId id="354" r:id="rId6"/>
    <p:sldId id="353" r:id="rId7"/>
    <p:sldId id="356" r:id="rId8"/>
    <p:sldId id="357" r:id="rId9"/>
    <p:sldId id="358" r:id="rId10"/>
    <p:sldId id="360" r:id="rId11"/>
    <p:sldId id="359" r:id="rId12"/>
    <p:sldId id="361" r:id="rId13"/>
    <p:sldId id="362" r:id="rId14"/>
    <p:sldId id="363" r:id="rId15"/>
    <p:sldId id="364" r:id="rId16"/>
    <p:sldId id="365" r:id="rId17"/>
    <p:sldId id="366" r:id="rId18"/>
    <p:sldId id="367" r:id="rId19"/>
    <p:sldId id="368" r:id="rId20"/>
    <p:sldId id="370" r:id="rId21"/>
    <p:sldId id="369" r:id="rId22"/>
    <p:sldId id="371" r:id="rId23"/>
    <p:sldId id="372" r:id="rId24"/>
    <p:sldId id="373" r:id="rId25"/>
    <p:sldId id="374" r:id="rId26"/>
    <p:sldId id="375" r:id="rId27"/>
    <p:sldId id="376" r:id="rId28"/>
    <p:sldId id="377" r:id="rId29"/>
    <p:sldId id="378" r:id="rId30"/>
    <p:sldId id="379" r:id="rId31"/>
    <p:sldId id="380" r:id="rId32"/>
    <p:sldId id="381" r:id="rId33"/>
    <p:sldId id="382" r:id="rId34"/>
    <p:sldId id="386" r:id="rId35"/>
    <p:sldId id="387" r:id="rId36"/>
    <p:sldId id="388" r:id="rId37"/>
    <p:sldId id="389" r:id="rId38"/>
    <p:sldId id="390" r:id="rId39"/>
    <p:sldId id="391" r:id="rId40"/>
    <p:sldId id="392" r:id="rId41"/>
    <p:sldId id="383" r:id="rId42"/>
    <p:sldId id="385" r:id="rId43"/>
    <p:sldId id="384" r:id="rId44"/>
    <p:sldId id="327" r:id="rId4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990099"/>
    <a:srgbClr val="6600FF"/>
    <a:srgbClr val="9900CC"/>
    <a:srgbClr val="CC3399"/>
    <a:srgbClr val="CC0099"/>
    <a:srgbClr val="CC0066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09073-D31E-4001-B506-E845DDAFF2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20000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0D978-CDED-40CD-A51B-CD8B658023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20000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76948-E95A-49C5-B84A-761A43079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20000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7314A-7C34-4256-9473-A3001893B4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20000"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EBC16-808F-4C3B-9EF1-986AAFEA07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20000"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B1557-FE8A-4125-8B9B-6136DC93D4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20000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8B610-8768-479E-833B-84B8770334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20000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1E89D-1A22-4E46-B7BF-11746253B9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20000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598A3-A6BE-415D-BA70-D2E7A5004A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20000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03CDB-DB91-42EC-8DFD-5FCC6626DC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20000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692C2-541B-46AC-BD7F-B3E69C1A7F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20000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331DF-AFBC-4CA0-AC2D-FF5060EF4A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20000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631D8-935E-409A-8F6B-028233AD2C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20000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825FC-0A35-49A5-9C3E-F82F4510B0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20000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77E1FF2-E844-47EB-84F0-1A119478BB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 advTm="20000"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26" Type="http://schemas.openxmlformats.org/officeDocument/2006/relationships/image" Target="../media/image27.jpeg"/><Relationship Id="rId39" Type="http://schemas.openxmlformats.org/officeDocument/2006/relationships/image" Target="../media/image40.jpeg"/><Relationship Id="rId3" Type="http://schemas.openxmlformats.org/officeDocument/2006/relationships/image" Target="../media/image4.jpeg"/><Relationship Id="rId21" Type="http://schemas.openxmlformats.org/officeDocument/2006/relationships/image" Target="../media/image22.jpeg"/><Relationship Id="rId34" Type="http://schemas.openxmlformats.org/officeDocument/2006/relationships/image" Target="../media/image35.jpeg"/><Relationship Id="rId42" Type="http://schemas.openxmlformats.org/officeDocument/2006/relationships/image" Target="../media/image43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5" Type="http://schemas.openxmlformats.org/officeDocument/2006/relationships/image" Target="../media/image26.jpeg"/><Relationship Id="rId33" Type="http://schemas.openxmlformats.org/officeDocument/2006/relationships/image" Target="../media/image34.jpeg"/><Relationship Id="rId38" Type="http://schemas.openxmlformats.org/officeDocument/2006/relationships/image" Target="../media/image39.jpeg"/><Relationship Id="rId2" Type="http://schemas.openxmlformats.org/officeDocument/2006/relationships/image" Target="../media/image3.jpeg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29" Type="http://schemas.openxmlformats.org/officeDocument/2006/relationships/image" Target="../media/image30.jpeg"/><Relationship Id="rId41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24" Type="http://schemas.openxmlformats.org/officeDocument/2006/relationships/image" Target="../media/image25.jpeg"/><Relationship Id="rId32" Type="http://schemas.openxmlformats.org/officeDocument/2006/relationships/image" Target="../media/image33.jpeg"/><Relationship Id="rId37" Type="http://schemas.openxmlformats.org/officeDocument/2006/relationships/image" Target="../media/image38.jpeg"/><Relationship Id="rId40" Type="http://schemas.openxmlformats.org/officeDocument/2006/relationships/image" Target="../media/image41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23" Type="http://schemas.openxmlformats.org/officeDocument/2006/relationships/image" Target="../media/image24.jpeg"/><Relationship Id="rId28" Type="http://schemas.openxmlformats.org/officeDocument/2006/relationships/image" Target="../media/image29.jpeg"/><Relationship Id="rId36" Type="http://schemas.openxmlformats.org/officeDocument/2006/relationships/image" Target="../media/image37.jpe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31" Type="http://schemas.openxmlformats.org/officeDocument/2006/relationships/image" Target="../media/image32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Relationship Id="rId22" Type="http://schemas.openxmlformats.org/officeDocument/2006/relationships/image" Target="../media/image23.jpeg"/><Relationship Id="rId27" Type="http://schemas.openxmlformats.org/officeDocument/2006/relationships/image" Target="../media/image28.jpeg"/><Relationship Id="rId30" Type="http://schemas.openxmlformats.org/officeDocument/2006/relationships/image" Target="../media/image31.jpeg"/><Relationship Id="rId35" Type="http://schemas.openxmlformats.org/officeDocument/2006/relationships/image" Target="../media/image36.jpeg"/><Relationship Id="rId43" Type="http://schemas.openxmlformats.org/officeDocument/2006/relationships/image" Target="../media/image4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5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E:\Мои документы\библ\на сайт\фон без фот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>
          <a:xfrm>
            <a:off x="142875" y="285750"/>
            <a:ext cx="5143500" cy="571500"/>
          </a:xfrm>
        </p:spPr>
        <p:txBody>
          <a:bodyPr/>
          <a:lstStyle/>
          <a:p>
            <a:pPr algn="l" eaLnBrk="1" hangingPunct="1"/>
            <a:r>
              <a:rPr lang="ru-RU" sz="1800" b="1" i="1" smtClean="0">
                <a:solidFill>
                  <a:schemeClr val="accent2"/>
                </a:solidFill>
              </a:rPr>
              <a:t>«Библиотека – это ключ, которым </a:t>
            </a:r>
            <a:br>
              <a:rPr lang="ru-RU" sz="1800" b="1" i="1" smtClean="0">
                <a:solidFill>
                  <a:schemeClr val="accent2"/>
                </a:solidFill>
              </a:rPr>
            </a:br>
            <a:r>
              <a:rPr lang="ru-RU" sz="1800" b="1" i="1" smtClean="0">
                <a:solidFill>
                  <a:schemeClr val="accent2"/>
                </a:solidFill>
              </a:rPr>
              <a:t>открывается дверь в обучение» </a:t>
            </a:r>
            <a:r>
              <a:rPr lang="ru-RU" sz="1800" i="1" smtClean="0">
                <a:solidFill>
                  <a:schemeClr val="accent2"/>
                </a:solidFill>
              </a:rPr>
              <a:t>А. Моруа</a:t>
            </a: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0" y="1719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42875" y="1214439"/>
            <a:ext cx="8715375" cy="442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000" b="1" i="1" kern="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Уважаемые </a:t>
            </a:r>
          </a:p>
          <a:p>
            <a:pPr algn="ctr">
              <a:defRPr/>
            </a:pPr>
            <a:r>
              <a:rPr lang="ru-RU" sz="4000" b="1" i="1" kern="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преподаватели и студенты! </a:t>
            </a:r>
          </a:p>
          <a:p>
            <a:pPr algn="r">
              <a:defRPr/>
            </a:pPr>
            <a:endParaRPr lang="ru-RU" sz="4000" b="1" i="1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r">
              <a:defRPr/>
            </a:pPr>
            <a:r>
              <a:rPr lang="ru-RU" sz="4000" b="1" i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Продолжаем рубрику</a:t>
            </a:r>
            <a:r>
              <a:rPr lang="ru-RU" sz="4000" b="1" i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: </a:t>
            </a:r>
          </a:p>
          <a:p>
            <a:pPr algn="r">
              <a:defRPr/>
            </a:pPr>
            <a:endParaRPr lang="ru-RU" sz="4000" b="1" i="1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r">
              <a:defRPr/>
            </a:pPr>
            <a:r>
              <a:rPr lang="ru-RU" sz="4000" b="1" i="1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«Виртуальная </a:t>
            </a:r>
          </a:p>
          <a:p>
            <a:pPr algn="r">
              <a:defRPr/>
            </a:pPr>
            <a:r>
              <a:rPr lang="ru-RU" sz="4000" b="1" i="1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выставка»</a:t>
            </a:r>
            <a:r>
              <a:rPr lang="ru-RU" sz="4000" b="1" i="1" kern="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ru-RU" sz="4000" i="1" kern="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" name="Picture 4" descr="http://nppk54.ru/images/%D0%91%D0%B8%D0%B1%D0%BB/IMG_82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071942"/>
            <a:ext cx="3508287" cy="23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 advTm="20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E:\Мои документы\библ\на сайт\фон без фот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429000" y="1714500"/>
            <a:ext cx="5357813" cy="4102100"/>
          </a:xfrm>
          <a:prstGeom prst="rect">
            <a:avLst/>
          </a:prstGeom>
          <a:blipFill dpi="0" rotWithShape="1"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 w="381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1600" dirty="0"/>
              <a:t>65.31я723</a:t>
            </a:r>
            <a:br>
              <a:rPr lang="ru-RU" sz="1600" dirty="0"/>
            </a:br>
            <a:r>
              <a:rPr lang="ru-RU" sz="1600" dirty="0"/>
              <a:t>Д 53</a:t>
            </a:r>
          </a:p>
          <a:p>
            <a:pPr eaLnBrk="0" hangingPunct="0">
              <a:defRPr/>
            </a:pP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/>
              <a:t>Дмитриенко, Т. В. </a:t>
            </a:r>
          </a:p>
          <a:p>
            <a:pPr algn="just" eaLnBrk="0" hangingPunct="0">
              <a:defRPr/>
            </a:pPr>
            <a:r>
              <a:rPr lang="ru-RU" sz="1600" b="1" dirty="0"/>
              <a:t>	Проектно-сметное дело </a:t>
            </a:r>
            <a:r>
              <a:rPr lang="ru-RU" sz="1600" dirty="0"/>
              <a:t>[Текст] : контрольные материалы: учебное пособие / </a:t>
            </a:r>
            <a:r>
              <a:rPr lang="ru-RU" sz="1600" dirty="0" smtClean="0"/>
              <a:t>Т.В.Дмитриенко</a:t>
            </a:r>
            <a:r>
              <a:rPr lang="ru-RU" sz="1600" dirty="0"/>
              <a:t>. - М. : Академия, 2012. - 144 с. : ил. - (Среднее профессиональное образование</a:t>
            </a:r>
            <a:r>
              <a:rPr lang="ru-RU" sz="1600" dirty="0" smtClean="0"/>
              <a:t>).</a:t>
            </a:r>
          </a:p>
          <a:p>
            <a:pPr algn="just" eaLnBrk="0" hangingPunct="0">
              <a:defRPr/>
            </a:pPr>
            <a:r>
              <a:rPr lang="ru-RU" sz="1600" kern="0" dirty="0">
                <a:solidFill>
                  <a:schemeClr val="tx2"/>
                </a:solidFill>
              </a:rPr>
              <a:t/>
            </a:r>
            <a:br>
              <a:rPr lang="ru-RU" sz="1600" kern="0" dirty="0">
                <a:solidFill>
                  <a:schemeClr val="tx2"/>
                </a:solidFill>
              </a:rPr>
            </a:br>
            <a:r>
              <a:rPr lang="ru-RU" sz="1600" kern="0" dirty="0">
                <a:solidFill>
                  <a:schemeClr val="tx2"/>
                </a:solidFill>
              </a:rPr>
              <a:t>	</a:t>
            </a:r>
            <a:r>
              <a:rPr lang="ru-RU" sz="1600" dirty="0"/>
              <a:t>Рассмотрены основы организации строительного проектирования и сметного нормирования и основы ценообразования и сметного нормирования в строительстве. Приведены задания для контроля знаний. </a:t>
            </a:r>
            <a:endParaRPr lang="ru-RU" sz="16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4" descr="http://online-bibliograph.ru/files/orig/4/b/1/4b1337a317ed2352d1cdf2a4bb273e5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1785938"/>
            <a:ext cx="2754312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0" dist="2540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 advTm="20000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E:\Мои документы\библ\на сайт\фон без фот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143240" y="1428736"/>
            <a:ext cx="5786478" cy="507209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381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1600" dirty="0"/>
              <a:t>38.711</a:t>
            </a:r>
            <a:br>
              <a:rPr lang="ru-RU" sz="1600" dirty="0"/>
            </a:br>
            <a:r>
              <a:rPr lang="ru-RU" sz="1600" dirty="0"/>
              <a:t>К 59</a:t>
            </a:r>
          </a:p>
          <a:p>
            <a:pPr eaLnBrk="0" hangingPunct="0">
              <a:defRPr/>
            </a:pP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 err="1"/>
              <a:t>Козачун</a:t>
            </a:r>
            <a:r>
              <a:rPr lang="ru-RU" sz="1600" b="1" dirty="0"/>
              <a:t>, Г. У. </a:t>
            </a:r>
          </a:p>
          <a:p>
            <a:pPr algn="just" eaLnBrk="0" hangingPunct="0">
              <a:defRPr/>
            </a:pPr>
            <a:r>
              <a:rPr lang="ru-RU" sz="1600" b="1" dirty="0"/>
              <a:t>	Типы жилых зданий </a:t>
            </a:r>
            <a:r>
              <a:rPr lang="ru-RU" sz="1600" dirty="0"/>
              <a:t>[Текст] : учебное пособие / </a:t>
            </a:r>
            <a:r>
              <a:rPr lang="ru-RU" sz="1600" dirty="0" err="1" smtClean="0"/>
              <a:t>Г.У.Козачун</a:t>
            </a:r>
            <a:r>
              <a:rPr lang="ru-RU" sz="1600" dirty="0"/>
              <a:t>. - Ростов </a:t>
            </a:r>
            <a:r>
              <a:rPr lang="ru-RU" sz="1600" dirty="0" err="1"/>
              <a:t>н</a:t>
            </a:r>
            <a:r>
              <a:rPr lang="ru-RU" sz="1600" dirty="0"/>
              <a:t>/Д. : Феникс, 2011. - 399 с. : ил. - (Высшее образование</a:t>
            </a:r>
            <a:r>
              <a:rPr lang="ru-RU" sz="1600" dirty="0" smtClean="0"/>
              <a:t>).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1600" dirty="0" smtClean="0"/>
              <a:t> </a:t>
            </a:r>
            <a:r>
              <a:rPr lang="ru-RU" sz="1600" kern="0" dirty="0">
                <a:solidFill>
                  <a:schemeClr val="tx2"/>
                </a:solidFill>
              </a:rPr>
              <a:t/>
            </a:r>
            <a:br>
              <a:rPr lang="ru-RU" sz="1600" kern="0" dirty="0">
                <a:solidFill>
                  <a:schemeClr val="tx2"/>
                </a:solidFill>
              </a:rPr>
            </a:br>
            <a:r>
              <a:rPr lang="ru-RU" sz="1600" kern="0" dirty="0">
                <a:solidFill>
                  <a:schemeClr val="tx2"/>
                </a:solidFill>
              </a:rPr>
              <a:t>	</a:t>
            </a:r>
            <a:r>
              <a:rPr lang="ru-RU" sz="1600" kern="0" dirty="0" smtClean="0">
                <a:solidFill>
                  <a:schemeClr val="tx2"/>
                </a:solidFill>
              </a:rPr>
              <a:t> В учебном пособии дается понятие о зданиях </a:t>
            </a:r>
            <a:br>
              <a:rPr lang="ru-RU" sz="1600" kern="0" dirty="0" smtClean="0">
                <a:solidFill>
                  <a:schemeClr val="tx2"/>
                </a:solidFill>
              </a:rPr>
            </a:br>
            <a:r>
              <a:rPr lang="ru-RU" sz="1600" kern="0" dirty="0" smtClean="0">
                <a:solidFill>
                  <a:schemeClr val="tx2"/>
                </a:solidFill>
              </a:rPr>
              <a:t>и сооружения, рассматриваются формирование жилых территорий населенных мест </a:t>
            </a:r>
            <a:br>
              <a:rPr lang="ru-RU" sz="1600" kern="0" dirty="0" smtClean="0">
                <a:solidFill>
                  <a:schemeClr val="tx2"/>
                </a:solidFill>
              </a:rPr>
            </a:br>
            <a:r>
              <a:rPr lang="ru-RU" sz="1600" kern="0" dirty="0" smtClean="0">
                <a:solidFill>
                  <a:schemeClr val="tx2"/>
                </a:solidFill>
              </a:rPr>
              <a:t>в историческом плане, факторы, влияющие на типы жилой застройки, ее эволюция и взаимосвязь </a:t>
            </a:r>
            <a:br>
              <a:rPr lang="ru-RU" sz="1600" kern="0" dirty="0" smtClean="0">
                <a:solidFill>
                  <a:schemeClr val="tx2"/>
                </a:solidFill>
              </a:rPr>
            </a:br>
            <a:r>
              <a:rPr lang="ru-RU" sz="1600" kern="0" dirty="0" smtClean="0">
                <a:solidFill>
                  <a:schemeClr val="tx2"/>
                </a:solidFill>
              </a:rPr>
              <a:t>с жилыми зданиями. Освещается исторический путь развития жилища в различные эпохи, степень влияния классового характера на типы жилища, состав </a:t>
            </a:r>
            <a:br>
              <a:rPr lang="ru-RU" sz="1600" kern="0" dirty="0" smtClean="0">
                <a:solidFill>
                  <a:schemeClr val="tx2"/>
                </a:solidFill>
              </a:rPr>
            </a:br>
            <a:r>
              <a:rPr lang="ru-RU" sz="1600" kern="0" dirty="0" smtClean="0">
                <a:solidFill>
                  <a:schemeClr val="tx2"/>
                </a:solidFill>
              </a:rPr>
              <a:t>и содержание квартир и жилых домов для различных социальных слоев населения в условиях рынка. Особое внимание уделено усадебным жилым домам, в том числе жилым домам с обслуживанием, доходным жилым домам.</a:t>
            </a:r>
            <a:endParaRPr lang="ru-RU" sz="16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8434" name="Picture 2" descr="G:\мари\книги\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752206"/>
            <a:ext cx="2691815" cy="4320000"/>
          </a:xfrm>
          <a:prstGeom prst="rect">
            <a:avLst/>
          </a:prstGeom>
          <a:noFill/>
          <a:effectLst>
            <a:outerShdw blurRad="381000" dist="2540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 advTm="20000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E:\Мои документы\библ\на сайт\фон без фот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214678" y="1428736"/>
            <a:ext cx="5715040" cy="5214974"/>
          </a:xfrm>
          <a:prstGeom prst="rect">
            <a:avLst/>
          </a:prstGeom>
          <a:blipFill dpi="0" rotWithShape="1"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 w="381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1600" dirty="0"/>
              <a:t>38.639.1я722</a:t>
            </a:r>
            <a:br>
              <a:rPr lang="ru-RU" sz="1600" dirty="0"/>
            </a:br>
            <a:r>
              <a:rPr lang="ru-RU" sz="1600" dirty="0"/>
              <a:t>Ч-49</a:t>
            </a:r>
          </a:p>
          <a:p>
            <a:pPr eaLnBrk="0" hangingPunct="0">
              <a:defRPr/>
            </a:pP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/>
              <a:t>Черноус, Г. Г. </a:t>
            </a:r>
          </a:p>
          <a:p>
            <a:pPr algn="just" eaLnBrk="0" hangingPunct="0">
              <a:defRPr/>
            </a:pPr>
            <a:r>
              <a:rPr lang="ru-RU" sz="1600" b="1" dirty="0"/>
              <a:t>	Технология штукатурных работ </a:t>
            </a:r>
            <a:r>
              <a:rPr lang="ru-RU" sz="1600" dirty="0"/>
              <a:t>[Текст] : учебник / </a:t>
            </a:r>
            <a:r>
              <a:rPr lang="ru-RU" sz="1600" dirty="0" smtClean="0"/>
              <a:t>Г.Г.Черноус</a:t>
            </a:r>
            <a:r>
              <a:rPr lang="ru-RU" sz="1600" dirty="0"/>
              <a:t>. - 2 изд., стер. - М. : Академия, 2013. - 240 с. : ил. - (Начальное профессиональное образование). </a:t>
            </a:r>
          </a:p>
          <a:p>
            <a:pPr algn="just" eaLnBrk="0" hangingPunct="0">
              <a:defRPr/>
            </a:pPr>
            <a:endParaRPr lang="ru-RU" sz="1600" i="1" dirty="0"/>
          </a:p>
          <a:p>
            <a:pPr algn="just" eaLnBrk="0" hangingPunct="0">
              <a:defRPr/>
            </a:pPr>
            <a:r>
              <a:rPr lang="ru-RU" sz="1600" dirty="0"/>
              <a:t>	</a:t>
            </a:r>
            <a:r>
              <a:rPr lang="ru-RU" sz="1600" dirty="0" smtClean="0"/>
              <a:t> Рассмотрены классификация зданий, </a:t>
            </a:r>
            <a:br>
              <a:rPr lang="ru-RU" sz="1600" dirty="0" smtClean="0"/>
            </a:br>
            <a:r>
              <a:rPr lang="ru-RU" sz="1600" dirty="0" smtClean="0"/>
              <a:t>их конструктивные элементы. Представлены </a:t>
            </a:r>
            <a:br>
              <a:rPr lang="ru-RU" sz="1600" dirty="0" smtClean="0"/>
            </a:br>
            <a:r>
              <a:rPr lang="ru-RU" sz="1600" dirty="0" smtClean="0"/>
              <a:t>как традиционные, так и современные материалы, применяемые при оштукатуривании поверхностей. Даны необходимые сведения об инструментах, механизмах </a:t>
            </a:r>
            <a:br>
              <a:rPr lang="ru-RU" sz="1600" dirty="0" smtClean="0"/>
            </a:br>
            <a:r>
              <a:rPr lang="ru-RU" sz="1600" dirty="0" smtClean="0"/>
              <a:t>и приспособлениях. Изложена технологическая последовательность выполнения штукатурных работ </a:t>
            </a:r>
            <a:br>
              <a:rPr lang="ru-RU" sz="1600" dirty="0" smtClean="0"/>
            </a:br>
            <a:r>
              <a:rPr lang="ru-RU" sz="1600" dirty="0" smtClean="0"/>
              <a:t>с учетом современных требований строительного производства. Приведены основные требования безопасности при производстве штукатурных работ, рассмотрены вопросы охраны труда.</a:t>
            </a:r>
            <a:endParaRPr lang="ru-RU" sz="1400" kern="0" dirty="0">
              <a:solidFill>
                <a:schemeClr val="tx2"/>
              </a:solidFill>
            </a:endParaRPr>
          </a:p>
        </p:txBody>
      </p:sp>
      <p:pic>
        <p:nvPicPr>
          <p:cNvPr id="19458" name="Picture 2" descr="G:\мари\книги\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823644"/>
            <a:ext cx="2806656" cy="4320000"/>
          </a:xfrm>
          <a:prstGeom prst="rect">
            <a:avLst/>
          </a:prstGeom>
          <a:noFill/>
          <a:effectLst>
            <a:outerShdw blurRad="3810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 advTm="20000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E:\Мои документы\библ\на сайт\фон без фот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429000" y="1714500"/>
            <a:ext cx="5572156" cy="4572020"/>
          </a:xfrm>
          <a:prstGeom prst="rect">
            <a:avLst/>
          </a:prstGeom>
          <a:blipFill dpi="0" rotWithShape="1"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tile tx="0" ty="0" sx="100000" sy="100000" flip="none" algn="tl"/>
          </a:blipFill>
          <a:ln w="381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1600" dirty="0"/>
              <a:t>38.72</a:t>
            </a:r>
            <a:br>
              <a:rPr lang="ru-RU" sz="1600" dirty="0"/>
            </a:br>
            <a:r>
              <a:rPr lang="ru-RU" sz="1600" dirty="0"/>
              <a:t>Ш 49</a:t>
            </a:r>
          </a:p>
          <a:p>
            <a:pPr eaLnBrk="0" hangingPunct="0">
              <a:defRPr/>
            </a:pP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/>
              <a:t>Шерешевский, И. А. </a:t>
            </a:r>
          </a:p>
          <a:p>
            <a:pPr algn="just" eaLnBrk="0" hangingPunct="0">
              <a:defRPr/>
            </a:pPr>
            <a:r>
              <a:rPr lang="ru-RU" sz="1600" b="1" dirty="0"/>
              <a:t>	Конструирование промышленных зданий и сооружений </a:t>
            </a:r>
            <a:r>
              <a:rPr lang="ru-RU" sz="1600" dirty="0"/>
              <a:t>[Текст] : учебное пособие для строительных специальностей / </a:t>
            </a:r>
            <a:r>
              <a:rPr lang="ru-RU" sz="1600" dirty="0" smtClean="0"/>
              <a:t>И.А.Шерешевский</a:t>
            </a:r>
            <a:r>
              <a:rPr lang="ru-RU" sz="1600" dirty="0"/>
              <a:t>. </a:t>
            </a:r>
            <a:r>
              <a:rPr lang="ru-RU" sz="1600" dirty="0" smtClean="0"/>
              <a:t>– </a:t>
            </a:r>
            <a:br>
              <a:rPr lang="ru-RU" sz="1600" dirty="0" smtClean="0"/>
            </a:br>
            <a:r>
              <a:rPr lang="ru-RU" sz="1600" dirty="0" smtClean="0"/>
              <a:t>М</a:t>
            </a:r>
            <a:r>
              <a:rPr lang="ru-RU" sz="1600" dirty="0"/>
              <a:t>. : Архитектура-С, 2010. - 168 с. : ил. </a:t>
            </a:r>
          </a:p>
          <a:p>
            <a:pPr algn="just" eaLnBrk="0" hangingPunct="0">
              <a:defRPr/>
            </a:pPr>
            <a:r>
              <a:rPr lang="ru-RU" sz="1600" kern="0" dirty="0">
                <a:solidFill>
                  <a:schemeClr val="tx2"/>
                </a:solidFill>
              </a:rPr>
              <a:t/>
            </a:r>
            <a:br>
              <a:rPr lang="ru-RU" sz="1600" kern="0" dirty="0">
                <a:solidFill>
                  <a:schemeClr val="tx2"/>
                </a:solidFill>
              </a:rPr>
            </a:br>
            <a:r>
              <a:rPr lang="ru-RU" sz="1600" kern="0" dirty="0">
                <a:solidFill>
                  <a:schemeClr val="tx2"/>
                </a:solidFill>
              </a:rPr>
              <a:t>	</a:t>
            </a:r>
            <a:r>
              <a:rPr lang="ru-RU" sz="1600" dirty="0"/>
              <a:t>Книга представляет собой альбом чертежей типовых унифицированных конструкций промышленных зданий общего назначения </a:t>
            </a:r>
            <a:r>
              <a:rPr lang="ru-RU" sz="1600" dirty="0" smtClean="0"/>
              <a:t>и сопутствующих </a:t>
            </a:r>
            <a:br>
              <a:rPr lang="ru-RU" sz="1600" dirty="0" smtClean="0"/>
            </a:br>
            <a:r>
              <a:rPr lang="ru-RU" sz="1600" dirty="0" smtClean="0"/>
              <a:t>им </a:t>
            </a:r>
            <a:r>
              <a:rPr lang="ru-RU" sz="1600" dirty="0"/>
              <a:t>сооружений-коммуникаций </a:t>
            </a:r>
            <a:r>
              <a:rPr lang="ru-RU" sz="1600" dirty="0" smtClean="0"/>
              <a:t>и емкостей, предназначенных для перемещения и </a:t>
            </a:r>
            <a:r>
              <a:rPr lang="ru-RU" sz="1600" dirty="0"/>
              <a:t>хранения различных материалов</a:t>
            </a:r>
            <a:r>
              <a:rPr lang="ru-RU" sz="1600" dirty="0" smtClean="0"/>
              <a:t>. Чертежи сборника составлены по действующим сериям утвержденных Госстроем типовых проектов и по материалам ведущих проектных и научно-исследовательских институтов. </a:t>
            </a:r>
            <a:endParaRPr lang="ru-RU" sz="16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483" name="Picture 3" descr="G:\мари\книги\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167" y="1752206"/>
            <a:ext cx="3056511" cy="4320000"/>
          </a:xfrm>
          <a:prstGeom prst="rect">
            <a:avLst/>
          </a:prstGeom>
          <a:noFill/>
          <a:effectLst>
            <a:outerShdw blurRad="381000" dist="2540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 advTm="20000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E:\Мои документы\библ\на сайт\фон без фот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286116" y="1214422"/>
            <a:ext cx="5715040" cy="5500726"/>
          </a:xfrm>
          <a:prstGeom prst="rect">
            <a:avLst/>
          </a:prstGeom>
          <a:blipFill dpi="0"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 w="381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1600" dirty="0"/>
              <a:t>38.71я723</a:t>
            </a:r>
            <a:br>
              <a:rPr lang="ru-RU" sz="1600" dirty="0"/>
            </a:br>
            <a:r>
              <a:rPr lang="ru-RU" sz="1600" dirty="0"/>
              <a:t>Ш 49</a:t>
            </a:r>
          </a:p>
          <a:p>
            <a:pPr eaLnBrk="0" hangingPunct="0">
              <a:defRPr/>
            </a:pP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/>
              <a:t>Шерешевский, И. А. </a:t>
            </a:r>
          </a:p>
          <a:p>
            <a:pPr algn="just" eaLnBrk="0" hangingPunct="0">
              <a:defRPr/>
            </a:pPr>
            <a:r>
              <a:rPr lang="ru-RU" sz="1600" b="1" dirty="0"/>
              <a:t>	Конструирование гражданских зданий </a:t>
            </a:r>
            <a:r>
              <a:rPr lang="ru-RU" sz="1600" dirty="0"/>
              <a:t>[Текст] : учебное пособие для техникумов / </a:t>
            </a:r>
            <a:r>
              <a:rPr lang="ru-RU" sz="1600" dirty="0" smtClean="0"/>
              <a:t>И.А.Шерешевский</a:t>
            </a:r>
            <a:r>
              <a:rPr lang="ru-RU" sz="1600" dirty="0"/>
              <a:t>. - изд., стер. - М. : Архитектура-С, 2011. - 176 с. : ил</a:t>
            </a:r>
            <a:r>
              <a:rPr lang="ru-RU" sz="1600" dirty="0" smtClean="0"/>
              <a:t>.</a:t>
            </a:r>
          </a:p>
          <a:p>
            <a:pPr algn="just" eaLnBrk="0" hangingPunct="0">
              <a:defRPr/>
            </a:pPr>
            <a:endParaRPr lang="ru-RU" sz="1600" i="1" dirty="0"/>
          </a:p>
          <a:p>
            <a:pPr algn="just" eaLnBrk="0" hangingPunct="0">
              <a:defRPr/>
            </a:pPr>
            <a:r>
              <a:rPr lang="ru-RU" sz="1600" dirty="0"/>
              <a:t>	</a:t>
            </a:r>
            <a:r>
              <a:rPr lang="ru-RU" sz="1600" dirty="0" smtClean="0"/>
              <a:t>  Книга является пособием для учащихся строительных техникумов и содержит материалы для учебного строительного проектирования гражданских зданий, основанные на сериях типовых конструктивных элементов и систем, применяемых в гражданском строительстве. Наряду с ними в учебном пособии показаны экспериментальные конструкции, разработанные ведущими проектными институтами </a:t>
            </a:r>
            <a:br>
              <a:rPr lang="ru-RU" sz="1600" dirty="0" smtClean="0"/>
            </a:br>
            <a:r>
              <a:rPr lang="ru-RU" sz="1600" dirty="0" smtClean="0"/>
              <a:t>и отдельными иностранными фирмами. Представленные </a:t>
            </a:r>
            <a:br>
              <a:rPr lang="ru-RU" sz="1600" dirty="0" smtClean="0"/>
            </a:br>
            <a:r>
              <a:rPr lang="ru-RU" sz="1600" dirty="0" smtClean="0"/>
              <a:t>в книге чертежи сопровождаются пояснительным текстом. Ортогональные проекции широко проиллюстрированы общими </a:t>
            </a:r>
            <a:r>
              <a:rPr lang="ru-RU" sz="1600" dirty="0" err="1" smtClean="0"/>
              <a:t>аксионометрическими</a:t>
            </a:r>
            <a:r>
              <a:rPr lang="ru-RU" sz="1600" dirty="0" smtClean="0"/>
              <a:t> изображениями. В приложениях даны таблицы технико-экономических показателей.</a:t>
            </a:r>
            <a:endParaRPr lang="ru-RU" sz="16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4" descr="http://profsmeta3dn.ru/_nw/3/99933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714500"/>
            <a:ext cx="3065462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0" dist="2540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 advTm="20000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E:\Мои документы\библ\на сайт\фон без фот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143240" y="1214422"/>
            <a:ext cx="5929354" cy="5500726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381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1600" dirty="0"/>
              <a:t>38.7-09</a:t>
            </a:r>
            <a:br>
              <a:rPr lang="ru-RU" sz="1600" dirty="0"/>
            </a:br>
            <a:r>
              <a:rPr lang="ru-RU" sz="1600" dirty="0"/>
              <a:t>Ю 16</a:t>
            </a:r>
          </a:p>
          <a:p>
            <a:pPr eaLnBrk="0" hangingPunct="0">
              <a:defRPr/>
            </a:pP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/>
              <a:t>Юдина, А. Ф. </a:t>
            </a:r>
          </a:p>
          <a:p>
            <a:pPr algn="just" eaLnBrk="0" hangingPunct="0">
              <a:defRPr/>
            </a:pPr>
            <a:r>
              <a:rPr lang="ru-RU" sz="1600" b="1" dirty="0"/>
              <a:t>	Реконструкция и техническая реставрация зданий и сооружений </a:t>
            </a:r>
            <a:r>
              <a:rPr lang="ru-RU" sz="1600" dirty="0"/>
              <a:t>[Текст] : учебное пособие /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А.Ф.Юдина</a:t>
            </a:r>
            <a:r>
              <a:rPr lang="ru-RU" sz="1600" dirty="0"/>
              <a:t>. - М. : Академия, 2010. - 320 с. : ил. - (Среднее профессиональное образование). </a:t>
            </a:r>
          </a:p>
          <a:p>
            <a:pPr algn="just" eaLnBrk="0" hangingPunct="0">
              <a:defRPr/>
            </a:pPr>
            <a:r>
              <a:rPr lang="ru-RU" sz="1600" kern="0" dirty="0">
                <a:solidFill>
                  <a:schemeClr val="tx2"/>
                </a:solidFill>
              </a:rPr>
              <a:t/>
            </a:r>
            <a:br>
              <a:rPr lang="ru-RU" sz="1600" kern="0" dirty="0">
                <a:solidFill>
                  <a:schemeClr val="tx2"/>
                </a:solidFill>
              </a:rPr>
            </a:br>
            <a:r>
              <a:rPr lang="ru-RU" sz="1600" b="1" kern="0" dirty="0">
                <a:solidFill>
                  <a:schemeClr val="tx2"/>
                </a:solidFill>
              </a:rPr>
              <a:t> 	</a:t>
            </a:r>
            <a:r>
              <a:rPr lang="ru-RU" sz="1600" kern="0" dirty="0" smtClean="0">
                <a:solidFill>
                  <a:schemeClr val="tx2"/>
                </a:solidFill>
              </a:rPr>
              <a:t> Изложены вопросы реконструкции гражданских зданий и сооружений, включающие в себя основные определения и понятия, принципы проектирования </a:t>
            </a:r>
            <a:br>
              <a:rPr lang="ru-RU" sz="1600" kern="0" dirty="0" smtClean="0">
                <a:solidFill>
                  <a:schemeClr val="tx2"/>
                </a:solidFill>
              </a:rPr>
            </a:br>
            <a:r>
              <a:rPr lang="ru-RU" sz="1600" kern="0" dirty="0" smtClean="0">
                <a:solidFill>
                  <a:schemeClr val="tx2"/>
                </a:solidFill>
              </a:rPr>
              <a:t>и обследования состояния зданий и сооружений, усиления и замены конструкций; производство строительно-монтажных работ в условиях реконструкции: подготовительные (демонтаж, разработка и разрушение строительных конструкций), земляные, свайные, монтажные, бетонные работы, а также работы по усилению и замене несущих конструкций. Рассмотрена техника безопасности выполнения работ при диагностике зданий </a:t>
            </a:r>
            <a:br>
              <a:rPr lang="ru-RU" sz="1600" kern="0" dirty="0" smtClean="0">
                <a:solidFill>
                  <a:schemeClr val="tx2"/>
                </a:solidFill>
              </a:rPr>
            </a:br>
            <a:r>
              <a:rPr lang="ru-RU" sz="1600" kern="0" dirty="0" smtClean="0">
                <a:solidFill>
                  <a:schemeClr val="tx2"/>
                </a:solidFill>
              </a:rPr>
              <a:t>и сооружений, при производстве земляных, монтажных </a:t>
            </a:r>
            <a:br>
              <a:rPr lang="ru-RU" sz="1600" kern="0" dirty="0" smtClean="0">
                <a:solidFill>
                  <a:schemeClr val="tx2"/>
                </a:solidFill>
              </a:rPr>
            </a:br>
            <a:r>
              <a:rPr lang="ru-RU" sz="1600" kern="0" dirty="0" smtClean="0">
                <a:solidFill>
                  <a:schemeClr val="tx2"/>
                </a:solidFill>
              </a:rPr>
              <a:t>и демонтажных работ в условиях реконструкции.</a:t>
            </a:r>
            <a:endParaRPr lang="ru-RU" sz="16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6388" name="Picture 2" descr="http://www.ipk.spbgasu.ru/uimg/big/4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06" y="1714488"/>
            <a:ext cx="2937163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0" dist="2540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 advTm="20000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E:\Мои документы\библ\на сайт\фон без фот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2500298" y="1142984"/>
            <a:ext cx="6500858" cy="5572164"/>
          </a:xfrm>
          <a:prstGeom prst="rect">
            <a:avLst/>
          </a:prstGeom>
          <a:blipFill dpi="0" rotWithShape="1"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 w="381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1600" dirty="0"/>
              <a:t>38.625</a:t>
            </a:r>
            <a:br>
              <a:rPr lang="ru-RU" sz="1600" dirty="0"/>
            </a:br>
            <a:r>
              <a:rPr lang="ru-RU" sz="1600" dirty="0"/>
              <a:t>Ж 91</a:t>
            </a:r>
          </a:p>
          <a:p>
            <a:pPr eaLnBrk="0" hangingPunct="0">
              <a:defRPr/>
            </a:pP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/>
              <a:t>Журавлев, И. П. </a:t>
            </a:r>
          </a:p>
          <a:p>
            <a:pPr algn="just" eaLnBrk="0" hangingPunct="0">
              <a:defRPr/>
            </a:pPr>
            <a:r>
              <a:rPr lang="ru-RU" sz="1600" b="1" dirty="0"/>
              <a:t>	Каменщик </a:t>
            </a:r>
            <a:r>
              <a:rPr lang="ru-RU" sz="1600" dirty="0"/>
              <a:t>[Текст] : учебное пособие для учащихся профессиональных лицеев и училищ / </a:t>
            </a:r>
            <a:r>
              <a:rPr lang="ru-RU" sz="1600" dirty="0" smtClean="0"/>
              <a:t>И.П.Журавлев</a:t>
            </a:r>
            <a:r>
              <a:rPr lang="ru-RU" sz="1600" dirty="0"/>
              <a:t>,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П.А.Лапшин</a:t>
            </a:r>
            <a:r>
              <a:rPr lang="ru-RU" sz="1600" dirty="0"/>
              <a:t>. - 9 изд., доп. и </a:t>
            </a:r>
            <a:r>
              <a:rPr lang="ru-RU" sz="1600" dirty="0" err="1"/>
              <a:t>перераб</a:t>
            </a:r>
            <a:r>
              <a:rPr lang="ru-RU" sz="1600" dirty="0"/>
              <a:t>. - Ростов </a:t>
            </a:r>
            <a:r>
              <a:rPr lang="ru-RU" sz="1600" dirty="0" err="1"/>
              <a:t>н</a:t>
            </a:r>
            <a:r>
              <a:rPr lang="ru-RU" sz="1600" dirty="0"/>
              <a:t>/Д. : Феникс, 2010. - 410 с. : ил. - (Начальное профессиональное образование). </a:t>
            </a:r>
          </a:p>
          <a:p>
            <a:pPr algn="just" eaLnBrk="0" hangingPunct="0">
              <a:defRPr/>
            </a:pPr>
            <a:endParaRPr lang="ru-RU" sz="1600" dirty="0"/>
          </a:p>
          <a:p>
            <a:pPr algn="just" eaLnBrk="0" hangingPunct="0">
              <a:defRPr/>
            </a:pPr>
            <a:r>
              <a:rPr lang="ru-RU" sz="1600" dirty="0"/>
              <a:t>	</a:t>
            </a:r>
            <a:r>
              <a:rPr lang="ru-RU" sz="1600" dirty="0" smtClean="0"/>
              <a:t> Учебное пособие соответствует государственному образовательному стандарту Министерства образования РФ. </a:t>
            </a:r>
            <a:br>
              <a:rPr lang="ru-RU" sz="1600" dirty="0" smtClean="0"/>
            </a:br>
            <a:r>
              <a:rPr lang="ru-RU" sz="1600" dirty="0" smtClean="0"/>
              <a:t>В книге подробно описаны виды кладок и системы </a:t>
            </a:r>
            <a:br>
              <a:rPr lang="ru-RU" sz="1600" dirty="0" smtClean="0"/>
            </a:br>
            <a:r>
              <a:rPr lang="ru-RU" sz="1600" dirty="0" smtClean="0"/>
              <a:t>их перевязки, даны сведения о свойствах строительных материалов, каменных изделиях, вяжущих веществах, растворах и бетонах, сборных бетонных и железобетонных конструкциях. Главы о конструктивных схемах и элементах зданий </a:t>
            </a:r>
            <a:br>
              <a:rPr lang="ru-RU" sz="1600" dirty="0" smtClean="0"/>
            </a:br>
            <a:r>
              <a:rPr lang="ru-RU" sz="1600" dirty="0" smtClean="0"/>
              <a:t>и сооружений, об организации строительство </a:t>
            </a:r>
            <a:br>
              <a:rPr lang="ru-RU" sz="1600" dirty="0" smtClean="0"/>
            </a:br>
            <a:r>
              <a:rPr lang="ru-RU" sz="1600" dirty="0" smtClean="0"/>
              <a:t>и технической документации на производстве работ значительно расширят знания учащихся по избранной профессии, роли </a:t>
            </a:r>
            <a:br>
              <a:rPr lang="ru-RU" sz="1600" dirty="0" smtClean="0"/>
            </a:br>
            <a:r>
              <a:rPr lang="ru-RU" sz="1600" dirty="0" smtClean="0"/>
              <a:t>и месте каменщика в строительном производстве. Контрольные вопросы, сопровождающие изложение теоретического материала, позволят учащимися глубже освоить тонкости профессии.</a:t>
            </a:r>
            <a:endParaRPr lang="ru-RU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1506" name="Picture 2" descr="G:\мари\книги\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752206"/>
            <a:ext cx="2265502" cy="3780000"/>
          </a:xfrm>
          <a:prstGeom prst="rect">
            <a:avLst/>
          </a:prstGeom>
          <a:noFill/>
          <a:effectLst>
            <a:outerShdw blurRad="381000" dist="2540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 advTm="20000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E:\Мои документы\библ\на сайт\фон без фот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286116" y="1714500"/>
            <a:ext cx="5715040" cy="4572020"/>
          </a:xfrm>
          <a:prstGeom prst="rect">
            <a:avLst/>
          </a:prstGeom>
          <a:blipFill dpi="0" rotWithShape="1"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tile tx="0" ty="0" sx="100000" sy="100000" flip="none" algn="tl"/>
          </a:blipFill>
          <a:ln w="381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1600" dirty="0"/>
              <a:t>65.247</a:t>
            </a:r>
            <a:br>
              <a:rPr lang="ru-RU" sz="1600" dirty="0"/>
            </a:br>
            <a:r>
              <a:rPr lang="ru-RU" sz="1600" dirty="0"/>
              <a:t>С 91</a:t>
            </a:r>
          </a:p>
          <a:p>
            <a:pPr eaLnBrk="0" hangingPunct="0">
              <a:defRPr/>
            </a:pP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/>
              <a:t>Сухачев, А. А. </a:t>
            </a:r>
          </a:p>
          <a:p>
            <a:pPr algn="just" eaLnBrk="0" hangingPunct="0">
              <a:defRPr/>
            </a:pPr>
            <a:r>
              <a:rPr lang="ru-RU" sz="1600" b="1" dirty="0"/>
              <a:t>	Охрана труда в строительстве </a:t>
            </a:r>
            <a:r>
              <a:rPr lang="ru-RU" sz="1600" dirty="0"/>
              <a:t>[Текст] : учебник / </a:t>
            </a:r>
            <a:r>
              <a:rPr lang="ru-RU" sz="1600" dirty="0" smtClean="0"/>
              <a:t>А.А.Сухачев</a:t>
            </a:r>
            <a:r>
              <a:rPr lang="ru-RU" sz="1600" dirty="0"/>
              <a:t>. - М. : КНОРУС, 2011. - 271 с. :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ил</a:t>
            </a:r>
            <a:r>
              <a:rPr lang="ru-RU" sz="1600" dirty="0"/>
              <a:t>. - (Среднее профессиональное образование</a:t>
            </a:r>
            <a:r>
              <a:rPr lang="ru-RU" sz="1600" dirty="0" smtClean="0"/>
              <a:t>).</a:t>
            </a:r>
          </a:p>
          <a:p>
            <a:pPr algn="just" eaLnBrk="0" hangingPunct="0">
              <a:defRPr/>
            </a:pPr>
            <a:r>
              <a:rPr lang="ru-RU" sz="1600" dirty="0" smtClean="0"/>
              <a:t> </a:t>
            </a:r>
            <a:r>
              <a:rPr lang="ru-RU" sz="1600" kern="0" dirty="0">
                <a:solidFill>
                  <a:schemeClr val="tx2"/>
                </a:solidFill>
              </a:rPr>
              <a:t/>
            </a:r>
            <a:br>
              <a:rPr lang="ru-RU" sz="1600" kern="0" dirty="0">
                <a:solidFill>
                  <a:schemeClr val="tx2"/>
                </a:solidFill>
              </a:rPr>
            </a:br>
            <a:r>
              <a:rPr lang="ru-RU" sz="1600" kern="0" dirty="0">
                <a:solidFill>
                  <a:schemeClr val="tx2"/>
                </a:solidFill>
              </a:rPr>
              <a:t> </a:t>
            </a:r>
            <a:r>
              <a:rPr lang="ru-RU" sz="1600" i="1" kern="0" dirty="0">
                <a:solidFill>
                  <a:schemeClr val="tx2"/>
                </a:solidFill>
              </a:rPr>
              <a:t>	</a:t>
            </a:r>
            <a:r>
              <a:rPr lang="ru-RU" sz="1600" dirty="0" smtClean="0"/>
              <a:t> Изложены основные сведения </a:t>
            </a:r>
            <a:br>
              <a:rPr lang="ru-RU" sz="1600" dirty="0" smtClean="0"/>
            </a:br>
            <a:r>
              <a:rPr lang="ru-RU" sz="1600" dirty="0" smtClean="0"/>
              <a:t>по охране труда в строительстве. Представлены источники опасных факторов производственной строительной среды, характер и предельно допустимые уровни их воздействия на человека. Охарактеризованы методы и средства защиты работников, меры </a:t>
            </a:r>
            <a:br>
              <a:rPr lang="ru-RU" sz="1600" dirty="0" smtClean="0"/>
            </a:br>
            <a:r>
              <a:rPr lang="ru-RU" sz="1600" dirty="0" smtClean="0"/>
              <a:t>по созданию комфортных условий в рабочей зоне, причины травматизма, организационные, законодательные и экономические методы управления охраной труда.</a:t>
            </a:r>
            <a:endParaRPr lang="ru-RU" sz="16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http://static.ozone.ru/multimedia/books_covers/10055352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643063"/>
            <a:ext cx="28416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0" dist="2540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 advTm="20000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E:\Мои документы\библ\на сайт\фон без фот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429000" y="1714500"/>
            <a:ext cx="5500718" cy="4786334"/>
          </a:xfrm>
          <a:prstGeom prst="rect">
            <a:avLst/>
          </a:prstGeom>
          <a:blipFill dpi="0"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 w="381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1600" dirty="0"/>
              <a:t>38.639</a:t>
            </a:r>
            <a:br>
              <a:rPr lang="ru-RU" sz="1600" dirty="0"/>
            </a:br>
            <a:r>
              <a:rPr lang="ru-RU" sz="1600" dirty="0"/>
              <a:t>Д 64</a:t>
            </a:r>
          </a:p>
          <a:p>
            <a:pPr eaLnBrk="0" hangingPunct="0">
              <a:defRPr/>
            </a:pP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/>
              <a:t>Долгих, А. И. </a:t>
            </a:r>
          </a:p>
          <a:p>
            <a:pPr algn="just" eaLnBrk="0" hangingPunct="0">
              <a:defRPr/>
            </a:pPr>
            <a:r>
              <a:rPr lang="ru-RU" sz="1600" b="1" dirty="0"/>
              <a:t>	Отделочные работы </a:t>
            </a:r>
            <a:r>
              <a:rPr lang="ru-RU" sz="1600" dirty="0"/>
              <a:t>[Текст] : учебное пособие / </a:t>
            </a:r>
            <a:r>
              <a:rPr lang="ru-RU" sz="1600" dirty="0" smtClean="0"/>
              <a:t>А.И.Долгих</a:t>
            </a:r>
            <a:r>
              <a:rPr lang="ru-RU" sz="1600" dirty="0"/>
              <a:t>. - М. : </a:t>
            </a:r>
            <a:r>
              <a:rPr lang="ru-RU" sz="1600" dirty="0" err="1"/>
              <a:t>Альфа-М</a:t>
            </a:r>
            <a:r>
              <a:rPr lang="ru-RU" sz="1600" dirty="0"/>
              <a:t> : ИНФРА-М, 2010. - 366 с. : ил. - (Мастер). </a:t>
            </a:r>
            <a:endParaRPr lang="ru-RU" sz="1600" dirty="0" smtClean="0"/>
          </a:p>
          <a:p>
            <a:pPr algn="just" eaLnBrk="0" hangingPunct="0">
              <a:defRPr/>
            </a:pPr>
            <a:endParaRPr lang="ru-RU" sz="1600" i="1" dirty="0"/>
          </a:p>
          <a:p>
            <a:pPr algn="just" eaLnBrk="0" hangingPunct="0">
              <a:defRPr/>
            </a:pPr>
            <a:r>
              <a:rPr lang="ru-RU" sz="1600" dirty="0"/>
              <a:t>	</a:t>
            </a:r>
            <a:r>
              <a:rPr lang="ru-RU" sz="1600" dirty="0" smtClean="0"/>
              <a:t> Приводятся сведения о назначении, материалах, инструментах и приспособлениях, а также процессах производства конкретных отделочных работ (от подготовительных до завершающих, включая вопросы техники безопасности). Особое внимание уделяется новым технологиям и материалам. Содержит контрольные вопросы и большое число подробных иллюстраций. Соответствует государственному образовательному стандарту по профессии "Мастер строительного производства". </a:t>
            </a:r>
            <a:endParaRPr lang="ru-RU" sz="16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4" descr="http://www.knigisosklada.ru/images/books/2910/big/29106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1714500"/>
            <a:ext cx="2886075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0" dist="2540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 advTm="20000"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E:\Мои документы\библ\на сайт\фон без фот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429000" y="1714500"/>
            <a:ext cx="5357813" cy="421481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381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600" dirty="0"/>
              <a:t>31.19</a:t>
            </a:r>
          </a:p>
          <a:p>
            <a:pPr>
              <a:defRPr/>
            </a:pPr>
            <a:r>
              <a:rPr lang="ru-RU" sz="1600" dirty="0"/>
              <a:t>К 63</a:t>
            </a:r>
          </a:p>
          <a:p>
            <a:pPr>
              <a:defRPr/>
            </a:pPr>
            <a:endParaRPr lang="ru-RU" sz="1600" dirty="0"/>
          </a:p>
          <a:p>
            <a:pPr>
              <a:defRPr/>
            </a:pPr>
            <a:r>
              <a:rPr lang="ru-RU" sz="1600" b="1" dirty="0"/>
              <a:t>Комков, В. А. </a:t>
            </a:r>
          </a:p>
          <a:p>
            <a:pPr algn="just">
              <a:defRPr/>
            </a:pPr>
            <a:r>
              <a:rPr lang="ru-RU" sz="1600" b="1" dirty="0"/>
              <a:t>	Энергосбережение в жилищно-коммунальном хозяйстве </a:t>
            </a:r>
            <a:r>
              <a:rPr lang="ru-RU" sz="1600" dirty="0"/>
              <a:t>[Текст] : учебное пособие / </a:t>
            </a:r>
            <a:r>
              <a:rPr lang="ru-RU" sz="1600" dirty="0" smtClean="0"/>
              <a:t>В.А.Комков</a:t>
            </a:r>
            <a:r>
              <a:rPr lang="ru-RU" sz="1600" dirty="0"/>
              <a:t>, </a:t>
            </a:r>
            <a:r>
              <a:rPr lang="ru-RU" sz="1600" dirty="0" err="1" smtClean="0"/>
              <a:t>Н.С.Тимахова</a:t>
            </a:r>
            <a:r>
              <a:rPr lang="ru-RU" sz="1600" dirty="0"/>
              <a:t>. - М. : ИНФРА-М, 2010. - 320 с. : ил. - (Среднее профессиональное образование). </a:t>
            </a:r>
            <a:endParaRPr lang="ru-RU" sz="1600" dirty="0" smtClean="0"/>
          </a:p>
          <a:p>
            <a:pPr algn="just">
              <a:defRPr/>
            </a:pPr>
            <a:r>
              <a:rPr lang="ru-RU" sz="1600" kern="0" dirty="0">
                <a:solidFill>
                  <a:schemeClr val="tx2"/>
                </a:solidFill>
              </a:rPr>
              <a:t/>
            </a:r>
            <a:br>
              <a:rPr lang="ru-RU" sz="1600" kern="0" dirty="0">
                <a:solidFill>
                  <a:schemeClr val="tx2"/>
                </a:solidFill>
              </a:rPr>
            </a:br>
            <a:r>
              <a:rPr lang="ru-RU" sz="1600" kern="0" dirty="0">
                <a:solidFill>
                  <a:schemeClr val="tx2"/>
                </a:solidFill>
              </a:rPr>
              <a:t> 	</a:t>
            </a:r>
            <a:r>
              <a:rPr lang="ru-RU" sz="1600" kern="0" dirty="0" smtClean="0">
                <a:solidFill>
                  <a:schemeClr val="tx2"/>
                </a:solidFill>
              </a:rPr>
              <a:t> В учебном пособии рассмотрены вопросы обследования и анализа состояния энергетического обеспечения зданий, организации контроля и учета энергопотребления, рассмотрены основные направления энергосберегающих технологий </a:t>
            </a:r>
            <a:br>
              <a:rPr lang="ru-RU" sz="1600" kern="0" dirty="0" smtClean="0">
                <a:solidFill>
                  <a:schemeClr val="tx2"/>
                </a:solidFill>
              </a:rPr>
            </a:br>
            <a:r>
              <a:rPr lang="ru-RU" sz="1600" kern="0" dirty="0" smtClean="0">
                <a:solidFill>
                  <a:schemeClr val="tx2"/>
                </a:solidFill>
              </a:rPr>
              <a:t>и мероприятий, применяемых на объектах ЖКХ </a:t>
            </a:r>
            <a:br>
              <a:rPr lang="ru-RU" sz="1600" kern="0" dirty="0" smtClean="0">
                <a:solidFill>
                  <a:schemeClr val="tx2"/>
                </a:solidFill>
              </a:rPr>
            </a:br>
            <a:r>
              <a:rPr lang="ru-RU" sz="1600" kern="0" dirty="0" smtClean="0">
                <a:solidFill>
                  <a:schemeClr val="tx2"/>
                </a:solidFill>
              </a:rPr>
              <a:t>и в строительстве.</a:t>
            </a:r>
            <a:endParaRPr lang="ru-RU" sz="1600" dirty="0"/>
          </a:p>
        </p:txBody>
      </p:sp>
      <p:pic>
        <p:nvPicPr>
          <p:cNvPr id="20486" name="Picture 6" descr="http://www.100book.ru/b46918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714488"/>
            <a:ext cx="2928094" cy="4320000"/>
          </a:xfrm>
          <a:prstGeom prst="rect">
            <a:avLst/>
          </a:prstGeom>
          <a:noFill/>
          <a:effectLst>
            <a:outerShdw blurRad="381000" dist="2540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 advTm="20000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Библиотека\Documents\Мои документы БИБЛИОТЕКА\ГАНИХИНА\БИБЛИОТЕКА\мероприятия\абитуриент\фон готов меньш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5429255" cy="1285897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Литература, поступившая </a:t>
            </a:r>
            <a:br>
              <a:rPr lang="ru-RU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библиотеку </a:t>
            </a:r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2400" b="1" i="1" dirty="0" smtClean="0">
                <a:solidFill>
                  <a:srgbClr val="0070C0"/>
                </a:solidFill>
              </a:rPr>
              <a:t> (за последние пять лет)</a:t>
            </a:r>
            <a:endParaRPr lang="ru-RU" sz="2400" i="1" dirty="0" smtClean="0">
              <a:solidFill>
                <a:srgbClr val="0070C0"/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1714511" y="5000658"/>
            <a:ext cx="7286645" cy="1571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ru-RU" sz="2400" b="1" i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по </a:t>
            </a:r>
            <a:r>
              <a:rPr lang="ru-RU" sz="2400" b="1" i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специальности </a:t>
            </a:r>
            <a:endParaRPr lang="ru-RU" sz="2400" b="1" i="1" kern="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Times New Roman" pitchFamily="18" charset="0"/>
            </a:endParaRPr>
          </a:p>
          <a:p>
            <a:pPr algn="r" eaLnBrk="0" hangingPunct="0">
              <a:defRPr/>
            </a:pPr>
            <a:r>
              <a:rPr lang="ru-RU" sz="3200" b="1" i="1" kern="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Строительство </a:t>
            </a:r>
          </a:p>
          <a:p>
            <a:pPr algn="r" eaLnBrk="0" hangingPunct="0">
              <a:defRPr/>
            </a:pPr>
            <a:r>
              <a:rPr lang="ru-RU" sz="3200" b="1" i="1" kern="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и </a:t>
            </a:r>
            <a:r>
              <a:rPr lang="ru-RU" sz="3200" b="1" i="1" kern="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эксплуатация </a:t>
            </a:r>
            <a:br>
              <a:rPr lang="ru-RU" sz="3200" b="1" i="1" kern="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</a:br>
            <a:r>
              <a:rPr lang="ru-RU" sz="3200" b="1" i="1" kern="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зданий и </a:t>
            </a:r>
            <a:r>
              <a:rPr lang="ru-RU" sz="3200" b="1" i="1" kern="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сооружений</a:t>
            </a:r>
            <a:endParaRPr lang="ru-RU" sz="3200" i="1" kern="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G:\мари\книги\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571612"/>
            <a:ext cx="691757" cy="1080000"/>
          </a:xfrm>
          <a:prstGeom prst="rect">
            <a:avLst/>
          </a:prstGeom>
          <a:noFill/>
          <a:ln w="19050">
            <a:noFill/>
          </a:ln>
          <a:effectLst/>
        </p:spPr>
      </p:pic>
      <p:pic>
        <p:nvPicPr>
          <p:cNvPr id="7" name="Picture 2" descr="http://gazeta.rgazu.ru/img/library/newentries/tech/959209201212202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214554"/>
            <a:ext cx="737861" cy="1080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8" name="Picture 11" descr="http://s2.goods.ozstatic.by/200/103/281/10/10281103_0_Stroitelnie_materiali_i_izdeliya_Yu_Kireeva_O_Lazorenk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2706190"/>
            <a:ext cx="685865" cy="1080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19" name="Picture 2" descr="http://www.ipk.spbgasu.ru/uimg/big/4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1670" y="1500174"/>
            <a:ext cx="734291" cy="1080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10" name="Picture 4" descr="http://er.semgu.kz/ebooks/ebook_54/img/Cov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00166" y="1714488"/>
            <a:ext cx="719207" cy="1080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12" name="Picture 4" descr="http://online-bibliograph.ru/files/orig/4/b/1/4b1337a317ed2352d1cdf2a4bb273e5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86050" y="1571612"/>
            <a:ext cx="688644" cy="1080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11" name="Picture 3" descr="http://www.100book.ru/b53344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57554" y="1857364"/>
            <a:ext cx="739449" cy="1080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5" name="Picture 2" descr="C:\Users\Bibl-2\Desktop\Скан\книги\1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57356" y="2285992"/>
            <a:ext cx="684868" cy="1080000"/>
          </a:xfrm>
          <a:prstGeom prst="rect">
            <a:avLst/>
          </a:prstGeom>
          <a:noFill/>
          <a:ln w="19050">
            <a:noFill/>
          </a:ln>
          <a:effectLst/>
        </p:spPr>
      </p:pic>
      <p:pic>
        <p:nvPicPr>
          <p:cNvPr id="9" name="Picture 2" descr="http://www.char.ru/books/2639500_Grif_UMO_MO_RF_Uchebnoe_posobie_dlya_vuzov_Praktikum_po_geodezii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5786" y="3420570"/>
            <a:ext cx="750166" cy="1080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28" name="Picture 2" descr="E:\Мои документы\библ\на сайт\книги\соколов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71538" y="3920636"/>
            <a:ext cx="729923" cy="1080000"/>
          </a:xfrm>
          <a:prstGeom prst="rect">
            <a:avLst/>
          </a:prstGeom>
          <a:noFill/>
          <a:ln w="19050">
            <a:noFill/>
          </a:ln>
          <a:effectLst/>
        </p:spPr>
      </p:pic>
      <p:pic>
        <p:nvPicPr>
          <p:cNvPr id="24" name="Picture 7" descr="C:\Users\Библиотека\Documents\Мои документы БИБЛИОТЕКА\ГАНИХИНА\БИБЛИОТЕКА\виртуальные выставки\книги\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00166" y="4349264"/>
            <a:ext cx="734220" cy="1080000"/>
          </a:xfrm>
          <a:prstGeom prst="rect">
            <a:avLst/>
          </a:prstGeom>
          <a:noFill/>
          <a:ln w="19050">
            <a:noFill/>
          </a:ln>
          <a:effectLst/>
        </p:spPr>
      </p:pic>
      <p:pic>
        <p:nvPicPr>
          <p:cNvPr id="16" name="Picture 4" descr="http://profsmeta3dn.ru/_nw/3/99933001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14546" y="2706190"/>
            <a:ext cx="766439" cy="1080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15" name="Picture 3" descr="G:\мари\книги\15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21988" y="3134818"/>
            <a:ext cx="764128" cy="1080000"/>
          </a:xfrm>
          <a:prstGeom prst="rect">
            <a:avLst/>
          </a:prstGeom>
          <a:noFill/>
          <a:ln w="19050">
            <a:noFill/>
          </a:ln>
          <a:effectLst/>
        </p:spPr>
      </p:pic>
      <p:pic>
        <p:nvPicPr>
          <p:cNvPr id="23" name="Picture 6" descr="http://www.100book.ru/b469185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125597" y="3492008"/>
            <a:ext cx="732023" cy="1080000"/>
          </a:xfrm>
          <a:prstGeom prst="rect">
            <a:avLst/>
          </a:prstGeom>
          <a:noFill/>
          <a:ln w="19050">
            <a:noFill/>
          </a:ln>
          <a:effectLst/>
        </p:spPr>
      </p:pic>
      <p:pic>
        <p:nvPicPr>
          <p:cNvPr id="29" name="Picture 2" descr="E:\Мои документы\библ\на сайт\книги\карнаух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570898" y="3992074"/>
            <a:ext cx="786788" cy="1080000"/>
          </a:xfrm>
          <a:prstGeom prst="rect">
            <a:avLst/>
          </a:prstGeom>
          <a:noFill/>
          <a:effectLst/>
        </p:spPr>
      </p:pic>
      <p:pic>
        <p:nvPicPr>
          <p:cNvPr id="14" name="Picture 2" descr="G:\мари\книги\12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857620" y="2071678"/>
            <a:ext cx="701664" cy="1080000"/>
          </a:xfrm>
          <a:prstGeom prst="rect">
            <a:avLst/>
          </a:prstGeom>
          <a:noFill/>
          <a:ln w="19050">
            <a:noFill/>
          </a:ln>
          <a:effectLst/>
        </p:spPr>
      </p:pic>
      <p:pic>
        <p:nvPicPr>
          <p:cNvPr id="35" name="Picture 2" descr="E:\Мои документы\библ\на сайт\книги\аверин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143768" y="571480"/>
            <a:ext cx="722857" cy="1080000"/>
          </a:xfrm>
          <a:prstGeom prst="rect">
            <a:avLst/>
          </a:prstGeom>
          <a:noFill/>
          <a:effectLst/>
        </p:spPr>
      </p:pic>
      <p:pic>
        <p:nvPicPr>
          <p:cNvPr id="34" name="Picture 2" descr="E:\Мои документы\библ\на сайт\книги\мельникова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572264" y="71414"/>
            <a:ext cx="708093" cy="1080000"/>
          </a:xfrm>
          <a:prstGeom prst="rect">
            <a:avLst/>
          </a:prstGeom>
          <a:noFill/>
          <a:effectLst/>
        </p:spPr>
      </p:pic>
      <p:pic>
        <p:nvPicPr>
          <p:cNvPr id="33" name="Picture 2" descr="G:\мари\книги\10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215074" y="500042"/>
            <a:ext cx="676470" cy="1080000"/>
          </a:xfrm>
          <a:prstGeom prst="rect">
            <a:avLst/>
          </a:prstGeom>
          <a:noFill/>
          <a:effectLst/>
        </p:spPr>
      </p:pic>
      <p:pic>
        <p:nvPicPr>
          <p:cNvPr id="32" name="Picture 2" descr="G:\мари\книги\6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715008" y="928670"/>
            <a:ext cx="668529" cy="1080000"/>
          </a:xfrm>
          <a:prstGeom prst="rect">
            <a:avLst/>
          </a:prstGeom>
          <a:noFill/>
          <a:effectLst/>
        </p:spPr>
      </p:pic>
      <p:pic>
        <p:nvPicPr>
          <p:cNvPr id="22" name="Picture 4" descr="http://www.knigisosklada.ru/images/books/2910/big/2910650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214942" y="1500174"/>
            <a:ext cx="721588" cy="1080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27" name="Picture 2" descr="E:\Мои документы\библ\на сайт\книги\синянский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714876" y="1785926"/>
            <a:ext cx="681896" cy="1080000"/>
          </a:xfrm>
          <a:prstGeom prst="rect">
            <a:avLst/>
          </a:prstGeom>
          <a:noFill/>
          <a:ln w="19050">
            <a:noFill/>
          </a:ln>
          <a:effectLst/>
        </p:spPr>
      </p:pic>
      <p:pic>
        <p:nvPicPr>
          <p:cNvPr id="13" name="Picture 2" descr="G:\мари\книги\9.jp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4286248" y="2500306"/>
            <a:ext cx="672954" cy="1080000"/>
          </a:xfrm>
          <a:prstGeom prst="rect">
            <a:avLst/>
          </a:prstGeom>
          <a:noFill/>
          <a:ln w="19050">
            <a:noFill/>
          </a:ln>
          <a:effectLst/>
        </p:spPr>
      </p:pic>
      <p:pic>
        <p:nvPicPr>
          <p:cNvPr id="36" name="Picture 4" descr="C:\Users\Библиотека\Documents\Мои документы БИБЛИОТЕКА\ГАНИХИНА\БИБЛИОТЕКА\виртуальные выставки\книги\хейфец.jp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7572396" y="1205992"/>
            <a:ext cx="749520" cy="1080000"/>
          </a:xfrm>
          <a:prstGeom prst="rect">
            <a:avLst/>
          </a:prstGeom>
          <a:noFill/>
          <a:effectLst/>
        </p:spPr>
      </p:pic>
      <p:pic>
        <p:nvPicPr>
          <p:cNvPr id="30" name="Picture 2" descr="E:\Мои документы\библ\на сайт\книги\гумба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8001024" y="1571612"/>
            <a:ext cx="697680" cy="1080000"/>
          </a:xfrm>
          <a:prstGeom prst="rect">
            <a:avLst/>
          </a:prstGeom>
          <a:noFill/>
          <a:effectLst/>
        </p:spPr>
      </p:pic>
      <p:pic>
        <p:nvPicPr>
          <p:cNvPr id="31" name="Picture 2" descr="E:\Мои документы\библ\на сайт\книги\ильин+.jp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8358214" y="2071678"/>
            <a:ext cx="685469" cy="1080000"/>
          </a:xfrm>
          <a:prstGeom prst="rect">
            <a:avLst/>
          </a:prstGeom>
          <a:noFill/>
          <a:effectLst/>
        </p:spPr>
      </p:pic>
      <p:pic>
        <p:nvPicPr>
          <p:cNvPr id="37" name="Picture 2" descr="G:\мари\книги\8.jp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8001024" y="2786058"/>
            <a:ext cx="688702" cy="1080000"/>
          </a:xfrm>
          <a:prstGeom prst="rect">
            <a:avLst/>
          </a:prstGeom>
          <a:noFill/>
          <a:effectLst/>
        </p:spPr>
      </p:pic>
      <p:pic>
        <p:nvPicPr>
          <p:cNvPr id="38" name="Picture 4" descr="http://www.lib.vsu.by/web_resurs/new_post/postfile/2012_02/face/23_3115.jp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8233533" y="3563446"/>
            <a:ext cx="696185" cy="1080000"/>
          </a:xfrm>
          <a:prstGeom prst="rect">
            <a:avLst/>
          </a:prstGeom>
          <a:noFill/>
          <a:effectLst/>
        </p:spPr>
      </p:pic>
      <p:pic>
        <p:nvPicPr>
          <p:cNvPr id="40" name="Picture 4" descr="E:\Мои документы\библ\на сайт\мари\книги\1.jpg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7429520" y="3429000"/>
            <a:ext cx="710474" cy="1080000"/>
          </a:xfrm>
          <a:prstGeom prst="rect">
            <a:avLst/>
          </a:prstGeom>
          <a:noFill/>
          <a:effectLst/>
        </p:spPr>
      </p:pic>
      <p:pic>
        <p:nvPicPr>
          <p:cNvPr id="25" name="Picture 2" descr="C:\Users\Библиотека\Documents\Мои документы БИБЛИОТЕКА\ГАНИХИНА\БИБЛИОТЕКА\виртуальные выставки\книги\кукушин.jpg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2786050" y="5643578"/>
            <a:ext cx="731510" cy="1080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26" name="Picture 4" descr="http://www.char.ru/books/1809270_Vvedenie_v_pedagogicheskuyu_deyatelnost_Uchebnoe_posobie.jpg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7072330" y="2500306"/>
            <a:ext cx="720000" cy="1080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41" name="Picture 4" descr="E:\Мои документы\библ\на сайт\мари\книги\3.jpg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6643702" y="1857364"/>
            <a:ext cx="697773" cy="1080000"/>
          </a:xfrm>
          <a:prstGeom prst="rect">
            <a:avLst/>
          </a:prstGeom>
          <a:noFill/>
          <a:effectLst/>
        </p:spPr>
      </p:pic>
      <p:pic>
        <p:nvPicPr>
          <p:cNvPr id="42" name="Picture 4" descr="E:\Мои документы\библ\на сайт\мари\книги\5.jpg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6000760" y="2285992"/>
            <a:ext cx="713252" cy="1080000"/>
          </a:xfrm>
          <a:prstGeom prst="rect">
            <a:avLst/>
          </a:prstGeom>
          <a:noFill/>
          <a:effectLst/>
        </p:spPr>
      </p:pic>
      <p:pic>
        <p:nvPicPr>
          <p:cNvPr id="43" name="Picture 4" descr="E:\Мои документы\библ\на сайт\мари\книги\4.jpg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5751858" y="2706190"/>
            <a:ext cx="677530" cy="1080000"/>
          </a:xfrm>
          <a:prstGeom prst="rect">
            <a:avLst/>
          </a:prstGeom>
          <a:noFill/>
          <a:effectLst/>
        </p:spPr>
      </p:pic>
      <p:pic>
        <p:nvPicPr>
          <p:cNvPr id="44" name="Picture 4" descr="E:\Мои документы\библ\на сайт\мари\книги\2.jpg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5429256" y="3286124"/>
            <a:ext cx="647365" cy="1080000"/>
          </a:xfrm>
          <a:prstGeom prst="rect">
            <a:avLst/>
          </a:prstGeom>
          <a:noFill/>
          <a:effectLst/>
        </p:spPr>
      </p:pic>
      <p:pic>
        <p:nvPicPr>
          <p:cNvPr id="47" name="Picture 8" descr="http://vsem-jurnal.ru/uploads/posts/2013-01/1359464145_2013-01-29_041613.jpg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2163330" y="4277826"/>
            <a:ext cx="765596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6" descr="\\192.168.1.52\мои документы\библ\1.jpg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2571736" y="4635016"/>
            <a:ext cx="73225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" name="Picture 7" descr="\\192.168.1.52\мои документы\библ\2+.jpg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3217206" y="4777892"/>
            <a:ext cx="78329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 descr="G:\мари\книги\11.jpg"/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4924846" y="4000504"/>
            <a:ext cx="647286" cy="1080000"/>
          </a:xfrm>
          <a:prstGeom prst="rect">
            <a:avLst/>
          </a:prstGeom>
          <a:noFill/>
          <a:ln w="19050">
            <a:noFill/>
          </a:ln>
          <a:effectLst/>
        </p:spPr>
      </p:pic>
      <p:pic>
        <p:nvPicPr>
          <p:cNvPr id="21" name="Picture 2" descr="http://static.ozone.ru/multimedia/books_covers/1005535208.jpg"/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4218716" y="3857628"/>
            <a:ext cx="710474" cy="1080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39" name="Picture 2" descr="http://vuz-uchebniki.ru/img/1005558374.jpg"/>
          <p:cNvPicPr>
            <a:picLocks noChangeAspect="1" noChangeArrowheads="1"/>
          </p:cNvPicPr>
          <p:nvPr/>
        </p:nvPicPr>
        <p:blipFill>
          <a:blip r:embed="rId43"/>
          <a:srcRect/>
          <a:stretch>
            <a:fillRect/>
          </a:stretch>
        </p:blipFill>
        <p:spPr bwMode="auto">
          <a:xfrm>
            <a:off x="3714744" y="5643578"/>
            <a:ext cx="737033" cy="1080000"/>
          </a:xfrm>
          <a:prstGeom prst="rect">
            <a:avLst/>
          </a:prstGeom>
          <a:noFill/>
          <a:effectLst/>
        </p:spPr>
      </p:pic>
    </p:spTree>
  </p:cSld>
  <p:clrMapOvr>
    <a:masterClrMapping/>
  </p:clrMapOvr>
  <p:transition spd="med" advTm="20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E:\Мои документы\библ\на сайт\фон без фот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429000" y="1357313"/>
            <a:ext cx="5357813" cy="4786312"/>
          </a:xfrm>
          <a:prstGeom prst="rect">
            <a:avLst/>
          </a:prstGeom>
          <a:blipFill dpi="0" rotWithShape="1"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 w="381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600" dirty="0"/>
              <a:t>74.560</a:t>
            </a:r>
          </a:p>
          <a:p>
            <a:pPr>
              <a:defRPr/>
            </a:pPr>
            <a:r>
              <a:rPr lang="ru-RU" sz="1600" dirty="0"/>
              <a:t>К 84</a:t>
            </a:r>
          </a:p>
          <a:p>
            <a:pPr>
              <a:defRPr/>
            </a:pPr>
            <a:endParaRPr lang="ru-RU" sz="1600" dirty="0"/>
          </a:p>
          <a:p>
            <a:pPr>
              <a:defRPr/>
            </a:pPr>
            <a:r>
              <a:rPr lang="ru-RU" sz="1600" b="1" dirty="0"/>
              <a:t>Кругликов, Г. И. </a:t>
            </a:r>
          </a:p>
          <a:p>
            <a:pPr algn="just">
              <a:defRPr/>
            </a:pPr>
            <a:r>
              <a:rPr lang="ru-RU" sz="1600" b="1" dirty="0"/>
              <a:t>	Методическая работа мастера профессионального обучения </a:t>
            </a:r>
            <a:r>
              <a:rPr lang="ru-RU" sz="1600" dirty="0"/>
              <a:t>[Текст] : учебно-методическое пособие / </a:t>
            </a:r>
            <a:r>
              <a:rPr lang="ru-RU" sz="1600" dirty="0" smtClean="0"/>
              <a:t>Г.И.Кругликов</a:t>
            </a:r>
            <a:r>
              <a:rPr lang="ru-RU" sz="1600" dirty="0"/>
              <a:t>. - М. : Академия, 2010. - 155 с. : ил. - (Библиотечка мастера профессионального обучения).</a:t>
            </a:r>
          </a:p>
          <a:p>
            <a:pPr algn="just" eaLnBrk="0" hangingPunct="0">
              <a:defRPr/>
            </a:pPr>
            <a:endParaRPr lang="ru-RU" sz="1600" i="1" dirty="0"/>
          </a:p>
          <a:p>
            <a:pPr algn="just" eaLnBrk="0" hangingPunct="0">
              <a:defRPr/>
            </a:pPr>
            <a:r>
              <a:rPr lang="ru-RU" sz="1600" dirty="0"/>
              <a:t>	Цель пособия - оказать помощь педагогам, особенно начинающим, в овладении методическими приемами организации производственного обучения будущих специалистов. Особое внимание уделяется  методическим вопросам работы педагога профессионального обучения в группе. Даются рекомендации по организации методической работы мастера и преподавателя в системе профессионального образования.</a:t>
            </a:r>
          </a:p>
        </p:txBody>
      </p:sp>
      <p:pic>
        <p:nvPicPr>
          <p:cNvPr id="21511" name="Picture 7" descr="C:\Users\Библиотека\Documents\Мои документы БИБЛИОТЕКА\ГАНИХИНА\БИБЛИОТЕКА\виртуальные выставки\книги\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714488"/>
            <a:ext cx="2936881" cy="4320000"/>
          </a:xfrm>
          <a:prstGeom prst="rect">
            <a:avLst/>
          </a:prstGeom>
          <a:noFill/>
          <a:effectLst>
            <a:outerShdw blurRad="381000" dist="2540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 advTm="20000"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E:\Мои документы\библ\на сайт\фон без фот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429000" y="1714500"/>
            <a:ext cx="5357813" cy="4102100"/>
          </a:xfrm>
          <a:prstGeom prst="rect">
            <a:avLst/>
          </a:prstGeom>
          <a:blipFill dpi="0" rotWithShape="1"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tile tx="0" ty="0" sx="100000" sy="100000" flip="none" algn="tl"/>
          </a:blipFill>
          <a:ln w="381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600" dirty="0"/>
              <a:t>74.202</a:t>
            </a:r>
            <a:br>
              <a:rPr lang="ru-RU" sz="1600" dirty="0"/>
            </a:br>
            <a:r>
              <a:rPr lang="ru-RU" sz="1600" dirty="0"/>
              <a:t>К 89</a:t>
            </a:r>
            <a:br>
              <a:rPr lang="ru-RU" sz="1600" dirty="0"/>
            </a:br>
            <a:endParaRPr lang="ru-RU" sz="1600" dirty="0"/>
          </a:p>
          <a:p>
            <a:pPr algn="just">
              <a:defRPr/>
            </a:pPr>
            <a:r>
              <a:rPr lang="ru-RU" sz="1600" b="1" dirty="0" err="1"/>
              <a:t>Кукушин</a:t>
            </a:r>
            <a:r>
              <a:rPr lang="ru-RU" sz="1600" b="1" dirty="0"/>
              <a:t>, В. С</a:t>
            </a:r>
            <a:r>
              <a:rPr lang="ru-RU" sz="1600" b="1" dirty="0" smtClean="0"/>
              <a:t>.</a:t>
            </a:r>
            <a:r>
              <a:rPr lang="ru-RU" sz="1600" b="1" dirty="0"/>
              <a:t> </a:t>
            </a:r>
            <a:endParaRPr lang="ru-RU" sz="1600" b="1" dirty="0" smtClean="0"/>
          </a:p>
          <a:p>
            <a:pPr algn="just">
              <a:defRPr/>
            </a:pPr>
            <a:r>
              <a:rPr lang="ru-RU" sz="1600" b="1" dirty="0" smtClean="0"/>
              <a:t>	Дидактика </a:t>
            </a:r>
            <a:r>
              <a:rPr lang="ru-RU" sz="1600" b="1" dirty="0"/>
              <a:t>(теория обучения) </a:t>
            </a:r>
            <a:r>
              <a:rPr lang="ru-RU" sz="1600" dirty="0"/>
              <a:t>[Текст] : учебное пособие / </a:t>
            </a:r>
            <a:r>
              <a:rPr lang="ru-RU" sz="1600" dirty="0" err="1" smtClean="0"/>
              <a:t>В.С.Кукушин</a:t>
            </a:r>
            <a:r>
              <a:rPr lang="ru-RU" sz="1600" dirty="0"/>
              <a:t>. - Ростов </a:t>
            </a:r>
            <a:r>
              <a:rPr lang="ru-RU" sz="1600" dirty="0" err="1"/>
              <a:t>н</a:t>
            </a:r>
            <a:r>
              <a:rPr lang="ru-RU" sz="1600" dirty="0"/>
              <a:t>/Д. : </a:t>
            </a:r>
            <a:r>
              <a:rPr lang="ru-RU" sz="1600" dirty="0" err="1"/>
              <a:t>МарТ</a:t>
            </a:r>
            <a:r>
              <a:rPr lang="ru-RU" sz="1600" dirty="0"/>
              <a:t> : Феникс, 2010. - 368 с. - (Педагогическое образование).  </a:t>
            </a:r>
          </a:p>
          <a:p>
            <a:pPr algn="just">
              <a:defRPr/>
            </a:pPr>
            <a:endParaRPr lang="ru-RU" sz="1600" dirty="0"/>
          </a:p>
          <a:p>
            <a:pPr algn="just">
              <a:defRPr/>
            </a:pPr>
            <a:r>
              <a:rPr lang="ru-RU" sz="1600" dirty="0"/>
              <a:t>	В учебном пособии сформулированы методологические основы дидактики; изложены принципы, методы и средства обучения школьников; приведена технология уроков и даны различные схемы их психолого-педагогического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и </a:t>
            </a:r>
            <a:r>
              <a:rPr lang="ru-RU" sz="1600" dirty="0"/>
              <a:t>валеологического анализа; описаны суть, принципы и методы контроля знаний учащихся </a:t>
            </a:r>
            <a:endParaRPr lang="ru-RU" sz="16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C:\Users\Библиотека\Documents\Мои документы БИБЛИОТЕКА\ГАНИХИНА\БИБЛИОТЕКА\виртуальные выставки\книги\кукушин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1643063"/>
            <a:ext cx="2925762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0" dist="2540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 advTm="20000"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E:\Мои документы\библ\на сайт\фон без фот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429000" y="1714500"/>
            <a:ext cx="5357813" cy="4102100"/>
          </a:xfrm>
          <a:prstGeom prst="rect">
            <a:avLst/>
          </a:prstGeom>
          <a:blipFill dpi="0"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 w="381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600" dirty="0"/>
              <a:t>74.00</a:t>
            </a:r>
            <a:br>
              <a:rPr lang="ru-RU" sz="1600" dirty="0"/>
            </a:br>
            <a:r>
              <a:rPr lang="ru-RU" sz="1600" dirty="0"/>
              <a:t>К 90</a:t>
            </a:r>
            <a:br>
              <a:rPr lang="ru-RU" sz="1600" dirty="0"/>
            </a:br>
            <a:endParaRPr lang="ru-RU" sz="1600" dirty="0"/>
          </a:p>
          <a:p>
            <a:pPr algn="just">
              <a:defRPr/>
            </a:pPr>
            <a:r>
              <a:rPr lang="ru-RU" sz="1600" b="1" dirty="0" err="1"/>
              <a:t>Кукушин</a:t>
            </a:r>
            <a:r>
              <a:rPr lang="ru-RU" sz="1600" b="1" dirty="0"/>
              <a:t>, В. С</a:t>
            </a:r>
            <a:r>
              <a:rPr lang="ru-RU" sz="1600" b="1" dirty="0" smtClean="0"/>
              <a:t>.</a:t>
            </a:r>
          </a:p>
          <a:p>
            <a:pPr algn="just">
              <a:defRPr/>
            </a:pPr>
            <a:r>
              <a:rPr lang="ru-RU" sz="1600" b="1" dirty="0" smtClean="0"/>
              <a:t>	Введение </a:t>
            </a:r>
            <a:r>
              <a:rPr lang="ru-RU" sz="1600" b="1" dirty="0"/>
              <a:t>в педагогическую деятельность </a:t>
            </a:r>
            <a:r>
              <a:rPr lang="ru-RU" sz="1600" dirty="0"/>
              <a:t>[Текст] : учебное пособие / </a:t>
            </a:r>
            <a:r>
              <a:rPr lang="ru-RU" sz="1600" dirty="0" err="1" smtClean="0"/>
              <a:t>В.С.Кукушин</a:t>
            </a:r>
            <a:r>
              <a:rPr lang="ru-RU" sz="1600" dirty="0"/>
              <a:t>. - 3 изд., </a:t>
            </a:r>
            <a:r>
              <a:rPr lang="ru-RU" sz="1600" dirty="0" err="1"/>
              <a:t>испр</a:t>
            </a:r>
            <a:r>
              <a:rPr lang="ru-RU" sz="1600" dirty="0"/>
              <a:t>. и доп. - Ростов </a:t>
            </a:r>
            <a:r>
              <a:rPr lang="ru-RU" sz="1600" dirty="0" err="1"/>
              <a:t>н</a:t>
            </a:r>
            <a:r>
              <a:rPr lang="ru-RU" sz="1600" dirty="0"/>
              <a:t>/Д. : </a:t>
            </a:r>
            <a:r>
              <a:rPr lang="ru-RU" sz="1600" dirty="0" err="1"/>
              <a:t>МарТ</a:t>
            </a:r>
            <a:r>
              <a:rPr lang="ru-RU" sz="1600" dirty="0"/>
              <a:t>, 2010. - 256 с. : ил. - (Педагогическое образование).</a:t>
            </a:r>
          </a:p>
          <a:p>
            <a:pPr algn="just">
              <a:defRPr/>
            </a:pPr>
            <a:endParaRPr lang="ru-RU" sz="1600" kern="0" dirty="0">
              <a:solidFill>
                <a:schemeClr val="tx2"/>
              </a:solidFill>
            </a:endParaRPr>
          </a:p>
          <a:p>
            <a:pPr algn="just">
              <a:defRPr/>
            </a:pPr>
            <a:r>
              <a:rPr lang="ru-RU" sz="1600" kern="0" dirty="0">
                <a:solidFill>
                  <a:schemeClr val="tx2"/>
                </a:solidFill>
              </a:rPr>
              <a:t>	В пособии, адресованном будущим педагогам, изложены основы педагогической деятельности и общения, освещены критерии уровня педагогической культуры, сформированы основные принципы педагогической этики.</a:t>
            </a:r>
          </a:p>
        </p:txBody>
      </p:sp>
      <p:pic>
        <p:nvPicPr>
          <p:cNvPr id="5" name="Picture 4" descr="http://www.char.ru/books/1809270_Vvedenie_v_pedagogicheskuyu_deyatelnost_Uchebnoe_posobi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1714500"/>
            <a:ext cx="2879725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0" dist="2540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 advTm="20000"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E:\Мои документы\библ\на сайт\фон без фот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143250" y="1357313"/>
            <a:ext cx="5857875" cy="52863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381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600" dirty="0"/>
              <a:t>38.7я723</a:t>
            </a:r>
            <a:br>
              <a:rPr lang="ru-RU" sz="1600" dirty="0"/>
            </a:br>
            <a:r>
              <a:rPr lang="ru-RU" sz="1600" dirty="0"/>
              <a:t>С 38</a:t>
            </a:r>
            <a:br>
              <a:rPr lang="ru-RU" sz="1600" dirty="0"/>
            </a:br>
            <a:endParaRPr lang="ru-RU" sz="1600" dirty="0"/>
          </a:p>
          <a:p>
            <a:pPr algn="just">
              <a:defRPr/>
            </a:pPr>
            <a:r>
              <a:rPr lang="ru-RU" sz="1600" b="1" dirty="0" err="1"/>
              <a:t>Синянский</a:t>
            </a:r>
            <a:r>
              <a:rPr lang="ru-RU" sz="1600" b="1" dirty="0"/>
              <a:t>, И. А. </a:t>
            </a:r>
            <a:endParaRPr lang="ru-RU" sz="1600" b="1" dirty="0" smtClean="0"/>
          </a:p>
          <a:p>
            <a:pPr algn="just">
              <a:defRPr/>
            </a:pPr>
            <a:r>
              <a:rPr lang="ru-RU" sz="1600" b="1" dirty="0" smtClean="0"/>
              <a:t>	Типология</a:t>
            </a:r>
            <a:r>
              <a:rPr lang="ru-RU" sz="1600" b="1" dirty="0"/>
              <a:t> зданий и сооружений </a:t>
            </a:r>
            <a:r>
              <a:rPr lang="ru-RU" sz="1600" dirty="0"/>
              <a:t>[Текст] : учебное пособие / </a:t>
            </a:r>
            <a:r>
              <a:rPr lang="ru-RU" sz="1600" dirty="0" err="1" smtClean="0"/>
              <a:t>И.А.Синянский</a:t>
            </a:r>
            <a:r>
              <a:rPr lang="ru-RU" sz="1600" dirty="0"/>
              <a:t>, </a:t>
            </a:r>
            <a:r>
              <a:rPr lang="ru-RU" sz="1600" dirty="0" err="1" smtClean="0"/>
              <a:t>Н.И.Манешина</a:t>
            </a:r>
            <a:r>
              <a:rPr lang="ru-RU" sz="1600" dirty="0"/>
              <a:t>. </a:t>
            </a:r>
            <a:r>
              <a:rPr lang="ru-RU" sz="1600" dirty="0" smtClean="0"/>
              <a:t>– </a:t>
            </a:r>
            <a:br>
              <a:rPr lang="ru-RU" sz="1600" dirty="0" smtClean="0"/>
            </a:br>
            <a:r>
              <a:rPr lang="ru-RU" sz="1600" dirty="0" smtClean="0"/>
              <a:t>6 </a:t>
            </a:r>
            <a:r>
              <a:rPr lang="ru-RU" sz="1600" dirty="0"/>
              <a:t>изд., стер. - М. : Академия, 2013. - 224 с. : ил. - (Среднее профессиональное образование).  </a:t>
            </a:r>
          </a:p>
          <a:p>
            <a:pPr algn="just">
              <a:defRPr/>
            </a:pPr>
            <a:endParaRPr lang="ru-RU" sz="1600" dirty="0"/>
          </a:p>
          <a:p>
            <a:pPr algn="just">
              <a:defRPr/>
            </a:pPr>
            <a:r>
              <a:rPr lang="ru-RU" sz="1600" dirty="0"/>
              <a:t>	В учебном пособии представлены основные сведения о типах гражданских, производственных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и </a:t>
            </a:r>
            <a:r>
              <a:rPr lang="ru-RU" sz="1600" dirty="0"/>
              <a:t>сельскохозяйственных зданий. Большое внимание уделено их классификации, функциональным характеристикам и особенностям. Рассмотрены принципы объемно-планировочных решений, показана экономическая эффективность эксплуатации различных типов зданий. Классификация общественных </a:t>
            </a:r>
            <a:endParaRPr lang="ru-RU" sz="1600" dirty="0" smtClean="0"/>
          </a:p>
          <a:p>
            <a:pPr algn="just">
              <a:defRPr/>
            </a:pPr>
            <a:r>
              <a:rPr lang="ru-RU" sz="1600" dirty="0" smtClean="0"/>
              <a:t>и </a:t>
            </a:r>
            <a:r>
              <a:rPr lang="ru-RU" sz="1600" dirty="0"/>
              <a:t>производственных зданий, а также требования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к </a:t>
            </a:r>
            <a:r>
              <a:rPr lang="ru-RU" sz="1600" dirty="0"/>
              <a:t>проектной документации приведены в соответствии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с </a:t>
            </a:r>
            <a:r>
              <a:rPr lang="ru-RU" sz="1600" dirty="0"/>
              <a:t>нормами Гражданского кодекса и технического регламента о безопасности зданий и сооружений.</a:t>
            </a:r>
            <a:endParaRPr lang="ru-RU" sz="1600" kern="0" dirty="0">
              <a:solidFill>
                <a:schemeClr val="tx2"/>
              </a:solidFill>
            </a:endParaRPr>
          </a:p>
        </p:txBody>
      </p:sp>
      <p:pic>
        <p:nvPicPr>
          <p:cNvPr id="45058" name="Picture 2" descr="E:\Мои документы\библ\на сайт\книги\синянский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1681163"/>
            <a:ext cx="2727325" cy="4319587"/>
          </a:xfrm>
          <a:prstGeom prst="rect">
            <a:avLst/>
          </a:prstGeom>
          <a:noFill/>
          <a:effectLst>
            <a:outerShdw blurRad="381000" dist="2540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 advTm="20000"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E:\Мои документы\библ\на сайт\фон без фот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429000" y="1357313"/>
            <a:ext cx="5429250" cy="5072062"/>
          </a:xfrm>
          <a:prstGeom prst="rect">
            <a:avLst/>
          </a:prstGeom>
          <a:blipFill dpi="0" rotWithShape="1"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 w="381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600" dirty="0"/>
              <a:t>38.621я723</a:t>
            </a:r>
            <a:br>
              <a:rPr lang="ru-RU" sz="1600" dirty="0"/>
            </a:br>
            <a:r>
              <a:rPr lang="ru-RU" sz="1600" dirty="0"/>
              <a:t>С 59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/>
              <a:t>Соколов, Г. К</a:t>
            </a:r>
            <a:r>
              <a:rPr lang="ru-RU" sz="1600" b="1" dirty="0" smtClean="0"/>
              <a:t>.</a:t>
            </a:r>
          </a:p>
          <a:p>
            <a:pPr algn="just">
              <a:defRPr/>
            </a:pPr>
            <a:r>
              <a:rPr lang="ru-RU" sz="1600" b="1" dirty="0"/>
              <a:t>	Технология и организация строительства</a:t>
            </a:r>
            <a:r>
              <a:rPr lang="ru-RU" sz="1600" dirty="0"/>
              <a:t> [Текст] : учебник / </a:t>
            </a:r>
            <a:r>
              <a:rPr lang="ru-RU" sz="1600" dirty="0" smtClean="0"/>
              <a:t>Г.К.Соколов</a:t>
            </a:r>
            <a:r>
              <a:rPr lang="ru-RU" sz="1600" dirty="0"/>
              <a:t>. - 10 изд., стер. - М. : Академия, 2013. - 528 с. : ил. - (Среднее профессиональное образование).</a:t>
            </a:r>
          </a:p>
          <a:p>
            <a:pPr algn="just">
              <a:defRPr/>
            </a:pPr>
            <a:endParaRPr lang="ru-RU" sz="1600" kern="0" dirty="0"/>
          </a:p>
          <a:p>
            <a:pPr algn="just">
              <a:defRPr/>
            </a:pPr>
            <a:r>
              <a:rPr lang="ru-RU" sz="1600" dirty="0"/>
              <a:t>	Изложены методы возведения промышленных и гражданских зданий и сооружений, основные положения в области организации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и </a:t>
            </a:r>
            <a:r>
              <a:rPr lang="ru-RU" sz="1600" dirty="0"/>
              <a:t>управления строительным производством, вопросы охраны труда и трудового законодательства. Описаны механизированные способы выполнения строительных процессов и мероприятия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по </a:t>
            </a:r>
            <a:r>
              <a:rPr lang="ru-RU" sz="1600" dirty="0"/>
              <a:t>повышению производительности труда. Рассмотрены особенности выполнения строительных работ при применении новых строительных материалов и машин. </a:t>
            </a:r>
            <a:endParaRPr lang="ru-RU" sz="16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6082" name="Picture 2" descr="E:\Мои документы\библ\на сайт\книги\соколов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1785938"/>
            <a:ext cx="2919413" cy="4319587"/>
          </a:xfrm>
          <a:prstGeom prst="rect">
            <a:avLst/>
          </a:prstGeom>
          <a:noFill/>
          <a:effectLst>
            <a:outerShdw blurRad="381000" dist="2540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 advTm="20000"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E:\Мои документы\библ\на сайт\фон без фот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643313" y="1714500"/>
            <a:ext cx="5214937" cy="4102100"/>
          </a:xfrm>
          <a:prstGeom prst="rect">
            <a:avLst/>
          </a:prstGeom>
          <a:blipFill dpi="0" rotWithShape="1"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tile tx="0" ty="0" sx="100000" sy="100000" flip="none" algn="tl"/>
          </a:blipFill>
          <a:ln w="381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600" dirty="0"/>
              <a:t>65.247</a:t>
            </a:r>
            <a:br>
              <a:rPr lang="ru-RU" sz="1600" dirty="0"/>
            </a:br>
            <a:r>
              <a:rPr lang="ru-RU" sz="1600" dirty="0"/>
              <a:t>К 24</a:t>
            </a:r>
            <a:br>
              <a:rPr lang="ru-RU" sz="1600" dirty="0"/>
            </a:br>
            <a:endParaRPr lang="ru-RU" sz="1600" b="1" dirty="0"/>
          </a:p>
          <a:p>
            <a:pPr>
              <a:defRPr/>
            </a:pPr>
            <a:r>
              <a:rPr lang="ru-RU" sz="1600" b="1" dirty="0" err="1"/>
              <a:t>Карнаух</a:t>
            </a:r>
            <a:r>
              <a:rPr lang="ru-RU" sz="1600" b="1" dirty="0"/>
              <a:t>, Н. Н. </a:t>
            </a:r>
          </a:p>
          <a:p>
            <a:pPr algn="just">
              <a:defRPr/>
            </a:pPr>
            <a:r>
              <a:rPr lang="ru-RU" sz="1600" b="1" dirty="0"/>
              <a:t>	Охрана труда </a:t>
            </a:r>
            <a:r>
              <a:rPr lang="ru-RU" sz="1600" dirty="0"/>
              <a:t>[Текст] : учебник /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err="1" smtClean="0"/>
              <a:t>Н.Н.Карнаух</a:t>
            </a:r>
            <a:r>
              <a:rPr lang="ru-RU" sz="1600" dirty="0"/>
              <a:t>. - М. : </a:t>
            </a:r>
            <a:r>
              <a:rPr lang="ru-RU" sz="1600" dirty="0" err="1"/>
              <a:t>Юрайт</a:t>
            </a:r>
            <a:r>
              <a:rPr lang="ru-RU" sz="1600" dirty="0"/>
              <a:t>, 2011. - 381 с. - (Кристалл знаний).</a:t>
            </a:r>
          </a:p>
          <a:p>
            <a:pPr algn="just">
              <a:defRPr/>
            </a:pPr>
            <a:endParaRPr lang="ru-RU" sz="1600" kern="0" dirty="0">
              <a:solidFill>
                <a:schemeClr val="tx2"/>
              </a:solidFill>
            </a:endParaRPr>
          </a:p>
          <a:p>
            <a:pPr algn="just">
              <a:defRPr/>
            </a:pPr>
            <a:r>
              <a:rPr lang="ru-RU" sz="1600" kern="0" dirty="0">
                <a:solidFill>
                  <a:schemeClr val="tx2"/>
                </a:solidFill>
              </a:rPr>
              <a:t>	Учебник разработан на основе российского законодательства в соответствии </a:t>
            </a:r>
            <a:r>
              <a:rPr lang="ru-RU" sz="1600" kern="0" dirty="0" smtClean="0">
                <a:solidFill>
                  <a:schemeClr val="tx2"/>
                </a:solidFill>
              </a:rPr>
              <a:t/>
            </a:r>
            <a:br>
              <a:rPr lang="ru-RU" sz="1600" kern="0" dirty="0" smtClean="0">
                <a:solidFill>
                  <a:schemeClr val="tx2"/>
                </a:solidFill>
              </a:rPr>
            </a:br>
            <a:r>
              <a:rPr lang="ru-RU" sz="1600" kern="0" dirty="0" smtClean="0">
                <a:solidFill>
                  <a:schemeClr val="tx2"/>
                </a:solidFill>
              </a:rPr>
              <a:t>с </a:t>
            </a:r>
            <a:r>
              <a:rPr lang="ru-RU" sz="1600" kern="0" dirty="0">
                <a:solidFill>
                  <a:schemeClr val="tx2"/>
                </a:solidFill>
              </a:rPr>
              <a:t>требованиями Министерства образования и науки Российской Федерации. В нем содержатся учебно-методические материалы, учитывающие опыт российских организаций в области охраны труда.</a:t>
            </a:r>
          </a:p>
        </p:txBody>
      </p:sp>
      <p:pic>
        <p:nvPicPr>
          <p:cNvPr id="47106" name="Picture 2" descr="E:\Мои документы\библ\на сайт\книги\карнаух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1857375"/>
            <a:ext cx="3067050" cy="4210050"/>
          </a:xfrm>
          <a:prstGeom prst="rect">
            <a:avLst/>
          </a:prstGeom>
          <a:noFill/>
          <a:effectLst>
            <a:outerShdw blurRad="381000" dist="2540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 advTm="20000">
    <p:strips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E:\Мои документы\библ\на сайт\фон без фот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429000" y="1214438"/>
            <a:ext cx="5500688" cy="5357812"/>
          </a:xfrm>
          <a:prstGeom prst="rect">
            <a:avLst/>
          </a:prstGeom>
          <a:blipFill dpi="0"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 w="381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600" dirty="0"/>
              <a:t>65.31</a:t>
            </a:r>
            <a:br>
              <a:rPr lang="ru-RU" sz="1600" dirty="0"/>
            </a:br>
            <a:r>
              <a:rPr lang="ru-RU" sz="1600" dirty="0"/>
              <a:t>И 46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/>
              <a:t>Ильин, В. Н</a:t>
            </a:r>
            <a:r>
              <a:rPr lang="ru-RU" sz="1600" b="1" dirty="0" smtClean="0"/>
              <a:t>.</a:t>
            </a:r>
          </a:p>
          <a:p>
            <a:pPr algn="just">
              <a:defRPr/>
            </a:pPr>
            <a:r>
              <a:rPr lang="ru-RU" sz="1600" b="1" dirty="0"/>
              <a:t>	Сметное ценообразование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в </a:t>
            </a:r>
            <a:r>
              <a:rPr lang="ru-RU" sz="1600" b="1" dirty="0"/>
              <a:t>строительстве </a:t>
            </a:r>
            <a:r>
              <a:rPr lang="ru-RU" sz="1600" dirty="0"/>
              <a:t>[Текст] : учебное пособие /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В.Н.Ильин</a:t>
            </a:r>
            <a:r>
              <a:rPr lang="ru-RU" sz="1600" dirty="0"/>
              <a:t>, </a:t>
            </a:r>
            <a:r>
              <a:rPr lang="ru-RU" sz="1600" dirty="0" smtClean="0"/>
              <a:t>А.Н.Плотников</a:t>
            </a:r>
            <a:r>
              <a:rPr lang="ru-RU" sz="1600" dirty="0"/>
              <a:t>. - Ростов </a:t>
            </a:r>
            <a:r>
              <a:rPr lang="ru-RU" sz="1600" dirty="0" err="1"/>
              <a:t>н</a:t>
            </a:r>
            <a:r>
              <a:rPr lang="ru-RU" sz="1600" dirty="0"/>
              <a:t>/Д. : Феникс, 2011. - 319 с. : ил. - (Высшее образование).</a:t>
            </a:r>
          </a:p>
          <a:p>
            <a:pPr algn="just">
              <a:defRPr/>
            </a:pPr>
            <a:endParaRPr lang="ru-RU" sz="1600" kern="0" dirty="0">
              <a:solidFill>
                <a:schemeClr val="tx2"/>
              </a:solidFill>
            </a:endParaRPr>
          </a:p>
          <a:p>
            <a:pPr algn="just">
              <a:defRPr/>
            </a:pPr>
            <a:r>
              <a:rPr lang="ru-RU" sz="1600" kern="0" dirty="0">
                <a:solidFill>
                  <a:schemeClr val="tx2"/>
                </a:solidFill>
              </a:rPr>
              <a:t>	В книге рассматриваются теоретические вопросы ценообразования в соответствии с условиями рыночных отношений, изложенные с учетом действующего законодательства Российской Федерации, нормативных актов Правительства России и Министерства регионального развития РФ. В пособии приводятся практические примеры расчета сметной документации и договорных цен на строительную продукцию, даются разъяснения и методическое обеспечение, связанное с подготовкой сметной документации, проверкой ее достоверности, согласования цен, экспертизы сметной документации.</a:t>
            </a:r>
          </a:p>
        </p:txBody>
      </p:sp>
      <p:pic>
        <p:nvPicPr>
          <p:cNvPr id="48130" name="Picture 2" descr="E:\Мои документы\библ\на сайт\книги\ильин+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2071688"/>
            <a:ext cx="2741612" cy="4319587"/>
          </a:xfrm>
          <a:prstGeom prst="rect">
            <a:avLst/>
          </a:prstGeom>
          <a:noFill/>
          <a:effectLst>
            <a:outerShdw blurRad="381000" dist="2540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 advTm="20000">
    <p:strips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E:\Мои документы\библ\на сайт\фон без фот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357554" y="1214438"/>
            <a:ext cx="5643602" cy="5500687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381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600" dirty="0"/>
              <a:t>65.31</a:t>
            </a:r>
            <a:br>
              <a:rPr lang="ru-RU" sz="1600" dirty="0"/>
            </a:br>
            <a:r>
              <a:rPr lang="ru-RU" sz="1600" dirty="0"/>
              <a:t>Г 94</a:t>
            </a:r>
            <a:br>
              <a:rPr lang="ru-RU" sz="1600" dirty="0"/>
            </a:br>
            <a:endParaRPr lang="ru-RU" sz="1600" dirty="0"/>
          </a:p>
          <a:p>
            <a:pPr algn="just">
              <a:defRPr/>
            </a:pPr>
            <a:r>
              <a:rPr lang="ru-RU" sz="1600" b="1" dirty="0" err="1" smtClean="0"/>
              <a:t>Гумба</a:t>
            </a:r>
            <a:r>
              <a:rPr lang="ru-RU" sz="1600" b="1" dirty="0"/>
              <a:t>, Х. М. </a:t>
            </a:r>
            <a:endParaRPr lang="ru-RU" sz="1600" b="1" dirty="0" smtClean="0"/>
          </a:p>
          <a:p>
            <a:pPr algn="just">
              <a:defRPr/>
            </a:pPr>
            <a:r>
              <a:rPr lang="ru-RU" sz="1600" b="1" dirty="0"/>
              <a:t>    Ценообразование и сметное дело в строительстве </a:t>
            </a:r>
            <a:r>
              <a:rPr lang="ru-RU" sz="1600" dirty="0"/>
              <a:t>[Текст] : учебно-практическое пособие / </a:t>
            </a:r>
            <a:r>
              <a:rPr lang="ru-RU" sz="1600" dirty="0" err="1" smtClean="0"/>
              <a:t>Х.М.Гумба</a:t>
            </a:r>
            <a:r>
              <a:rPr lang="ru-RU" sz="1600" dirty="0"/>
              <a:t>,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Е.Е.Ермолаев</a:t>
            </a:r>
            <a:r>
              <a:rPr lang="ru-RU" sz="1600" dirty="0"/>
              <a:t>, </a:t>
            </a:r>
            <a:r>
              <a:rPr lang="ru-RU" sz="1600" dirty="0" smtClean="0"/>
              <a:t>С.С.Уварова</a:t>
            </a:r>
            <a:r>
              <a:rPr lang="ru-RU" sz="1600" dirty="0"/>
              <a:t>. - 2 изд., </a:t>
            </a:r>
            <a:r>
              <a:rPr lang="ru-RU" sz="1600" dirty="0" err="1"/>
              <a:t>перераб</a:t>
            </a:r>
            <a:r>
              <a:rPr lang="ru-RU" sz="1600" dirty="0"/>
              <a:t>. и доп. - М. : </a:t>
            </a:r>
            <a:r>
              <a:rPr lang="ru-RU" sz="1600" dirty="0" err="1"/>
              <a:t>Юрайт</a:t>
            </a:r>
            <a:r>
              <a:rPr lang="ru-RU" sz="1600" dirty="0"/>
              <a:t> : Высшее образование, 2010. - 420 с. : ил. </a:t>
            </a:r>
          </a:p>
          <a:p>
            <a:pPr algn="just">
              <a:defRPr/>
            </a:pPr>
            <a:endParaRPr lang="ru-RU" sz="1600" kern="0" dirty="0">
              <a:solidFill>
                <a:schemeClr val="tx2"/>
              </a:solidFill>
            </a:endParaRPr>
          </a:p>
          <a:p>
            <a:pPr algn="just">
              <a:defRPr/>
            </a:pPr>
            <a:r>
              <a:rPr lang="ru-RU" sz="1600" kern="0" dirty="0" smtClean="0">
                <a:solidFill>
                  <a:schemeClr val="tx2"/>
                </a:solidFill>
              </a:rPr>
              <a:t>	Рассмотрены </a:t>
            </a:r>
            <a:r>
              <a:rPr lang="ru-RU" sz="1600" kern="0" dirty="0">
                <a:solidFill>
                  <a:schemeClr val="tx2"/>
                </a:solidFill>
              </a:rPr>
              <a:t>цели, задачи и методы ценообразования на строительную и проектную продукцию. Представлены основные положения по определению стоимости строительной продукции, методы расчета составляющих стоимости объектов жилищно-гражданского и промышленного назначения. Изложены основы действующей в Российской Федерации системы ценообразования и сметного нормирования в строительстве. Предложена методика определения стоимости проектных работ на основе укрупненных показателей. Особое внимание уделено влиянию договорных отношений на стоимость строительной продукции.</a:t>
            </a:r>
          </a:p>
        </p:txBody>
      </p:sp>
      <p:pic>
        <p:nvPicPr>
          <p:cNvPr id="49154" name="Picture 2" descr="E:\Мои документы\библ\на сайт\книги\гумб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357313"/>
            <a:ext cx="3076575" cy="4762500"/>
          </a:xfrm>
          <a:prstGeom prst="rect">
            <a:avLst/>
          </a:prstGeom>
          <a:noFill/>
          <a:effectLst>
            <a:outerShdw blurRad="381000" dist="2540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 advTm="20000">
    <p:strips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E:\Мои документы\библ\на сайт\фон без фот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071802" y="1285859"/>
            <a:ext cx="5929323" cy="5214975"/>
          </a:xfrm>
          <a:prstGeom prst="rect">
            <a:avLst/>
          </a:prstGeom>
          <a:blipFill dpi="0" rotWithShape="1"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 w="381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600" dirty="0"/>
              <a:t>30.11</a:t>
            </a:r>
            <a:br>
              <a:rPr lang="ru-RU" sz="1600" dirty="0"/>
            </a:br>
            <a:r>
              <a:rPr lang="ru-RU" sz="1600" dirty="0"/>
              <a:t>Ч-90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/>
              <a:t>Чумаченко, Г. В. </a:t>
            </a:r>
            <a:endParaRPr lang="ru-RU" sz="1600" b="1" dirty="0" smtClean="0"/>
          </a:p>
          <a:p>
            <a:pPr algn="just">
              <a:defRPr/>
            </a:pPr>
            <a:r>
              <a:rPr lang="ru-RU" sz="1600" b="1" dirty="0"/>
              <a:t>	Техническое черчение </a:t>
            </a:r>
            <a:r>
              <a:rPr lang="ru-RU" sz="1600" dirty="0"/>
              <a:t>[Текст] : учебное пособие / </a:t>
            </a:r>
            <a:r>
              <a:rPr lang="ru-RU" sz="1600" dirty="0" smtClean="0"/>
              <a:t>Г.В.Чумаченко</a:t>
            </a:r>
            <a:r>
              <a:rPr lang="ru-RU" sz="1600" dirty="0"/>
              <a:t>. - 4 изд. - Ростов </a:t>
            </a:r>
            <a:r>
              <a:rPr lang="ru-RU" sz="1600" dirty="0" err="1"/>
              <a:t>н</a:t>
            </a:r>
            <a:r>
              <a:rPr lang="ru-RU" sz="1600" dirty="0"/>
              <a:t>/Д. : Феникс, 2010. </a:t>
            </a:r>
            <a:r>
              <a:rPr lang="ru-RU" sz="1600" dirty="0" smtClean="0"/>
              <a:t>– </a:t>
            </a:r>
            <a:br>
              <a:rPr lang="ru-RU" sz="1600" dirty="0" smtClean="0"/>
            </a:br>
            <a:r>
              <a:rPr lang="ru-RU" sz="1600" dirty="0" smtClean="0"/>
              <a:t>350 </a:t>
            </a:r>
            <a:r>
              <a:rPr lang="ru-RU" sz="1600" dirty="0"/>
              <a:t>с. : ил. - (Начальное профессиональное образование). </a:t>
            </a:r>
          </a:p>
          <a:p>
            <a:pPr algn="just">
              <a:defRPr/>
            </a:pPr>
            <a:endParaRPr lang="ru-RU" sz="1600" kern="0" dirty="0">
              <a:solidFill>
                <a:schemeClr val="tx2"/>
              </a:solidFill>
            </a:endParaRPr>
          </a:p>
          <a:p>
            <a:pPr algn="just">
              <a:defRPr/>
            </a:pPr>
            <a:r>
              <a:rPr lang="ru-RU" sz="1600" kern="0" dirty="0">
                <a:solidFill>
                  <a:schemeClr val="tx2"/>
                </a:solidFill>
              </a:rPr>
              <a:t>	В учебном пособии изложены основные вопросы технического черчения: оформление чертежей, проекционное черчение, технические измерения, нанесение размеров и обозначений на чертежах, геометрические построения, виды разъемных </a:t>
            </a:r>
            <a:r>
              <a:rPr lang="ru-RU" sz="1600" kern="0" dirty="0" smtClean="0">
                <a:solidFill>
                  <a:schemeClr val="tx2"/>
                </a:solidFill>
              </a:rPr>
              <a:t/>
            </a:r>
            <a:br>
              <a:rPr lang="ru-RU" sz="1600" kern="0" dirty="0" smtClean="0">
                <a:solidFill>
                  <a:schemeClr val="tx2"/>
                </a:solidFill>
              </a:rPr>
            </a:br>
            <a:r>
              <a:rPr lang="ru-RU" sz="1600" kern="0" dirty="0" smtClean="0">
                <a:solidFill>
                  <a:schemeClr val="tx2"/>
                </a:solidFill>
              </a:rPr>
              <a:t>и </a:t>
            </a:r>
            <a:r>
              <a:rPr lang="ru-RU" sz="1600" kern="0" dirty="0">
                <a:solidFill>
                  <a:schemeClr val="tx2"/>
                </a:solidFill>
              </a:rPr>
              <a:t>неразъемных соединений, выполнение эскизов и рабочих чертежей деталей, сборочных чертежей и спецификаций. Приведены основные правила выполнения и чтения рабочих чертежей в соответствии со стандартами Единой системы конструкторской документации. Содержит необходимый теоретический материал, практические задания, примеры их выполнения и вопросы </a:t>
            </a:r>
            <a:r>
              <a:rPr lang="ru-RU" sz="1600" kern="0" dirty="0" smtClean="0">
                <a:solidFill>
                  <a:schemeClr val="tx2"/>
                </a:solidFill>
              </a:rPr>
              <a:t/>
            </a:r>
            <a:br>
              <a:rPr lang="ru-RU" sz="1600" kern="0" dirty="0" smtClean="0">
                <a:solidFill>
                  <a:schemeClr val="tx2"/>
                </a:solidFill>
              </a:rPr>
            </a:br>
            <a:r>
              <a:rPr lang="ru-RU" sz="1600" kern="0" dirty="0" smtClean="0">
                <a:solidFill>
                  <a:schemeClr val="tx2"/>
                </a:solidFill>
              </a:rPr>
              <a:t>для </a:t>
            </a:r>
            <a:r>
              <a:rPr lang="ru-RU" sz="1600" kern="0" dirty="0">
                <a:solidFill>
                  <a:schemeClr val="tx2"/>
                </a:solidFill>
              </a:rPr>
              <a:t>самопроверки. </a:t>
            </a:r>
          </a:p>
        </p:txBody>
      </p:sp>
      <p:pic>
        <p:nvPicPr>
          <p:cNvPr id="22530" name="Picture 2" descr="G:\мари\книги\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371" y="1857364"/>
            <a:ext cx="2674117" cy="4320000"/>
          </a:xfrm>
          <a:prstGeom prst="rect">
            <a:avLst/>
          </a:prstGeom>
          <a:noFill/>
          <a:effectLst>
            <a:outerShdw blurRad="381000" dist="2540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 advTm="20000">
    <p:strips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E:\Мои документы\библ\на сайт\фон без фот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214678" y="1214422"/>
            <a:ext cx="5786446" cy="5429265"/>
          </a:xfrm>
          <a:prstGeom prst="rect">
            <a:avLst/>
          </a:prstGeom>
          <a:blipFill dpi="0" rotWithShape="1"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tile tx="0" ty="0" sx="100000" sy="100000" flip="none" algn="tl"/>
          </a:blipFill>
          <a:ln w="381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600" dirty="0"/>
              <a:t>85.11</a:t>
            </a:r>
            <a:br>
              <a:rPr lang="ru-RU" sz="1600" dirty="0"/>
            </a:br>
            <a:r>
              <a:rPr lang="ru-RU" sz="1600" dirty="0"/>
              <a:t>С 74</a:t>
            </a:r>
          </a:p>
          <a:p>
            <a:pPr>
              <a:defRPr/>
            </a:pPr>
            <a:r>
              <a:rPr lang="ru-RU" sz="1600" dirty="0"/>
              <a:t>	</a:t>
            </a:r>
          </a:p>
          <a:p>
            <a:pPr algn="just">
              <a:defRPr/>
            </a:pPr>
            <a:r>
              <a:rPr lang="ru-RU" sz="1600" dirty="0"/>
              <a:t>	</a:t>
            </a:r>
            <a:r>
              <a:rPr lang="ru-RU" sz="1600" b="1" dirty="0"/>
              <a:t>Справочник современного архитектора</a:t>
            </a:r>
            <a:r>
              <a:rPr lang="ru-RU" sz="1600" dirty="0"/>
              <a:t> [Текст] / ред. </a:t>
            </a:r>
            <a:r>
              <a:rPr lang="ru-RU" sz="1600" dirty="0" err="1" smtClean="0"/>
              <a:t>Л.Р.Маиляна</a:t>
            </a:r>
            <a:r>
              <a:rPr lang="ru-RU" sz="1600" dirty="0"/>
              <a:t>. - Ростов </a:t>
            </a:r>
            <a:r>
              <a:rPr lang="ru-RU" sz="1600" dirty="0" err="1"/>
              <a:t>н</a:t>
            </a:r>
            <a:r>
              <a:rPr lang="ru-RU" sz="1600" dirty="0"/>
              <a:t>/Д. : Феникс, 2010. - 634 с. : ил. - (Строительство и дизайн). </a:t>
            </a:r>
          </a:p>
          <a:p>
            <a:pPr algn="just">
              <a:defRPr/>
            </a:pPr>
            <a:endParaRPr lang="ru-RU" sz="1600" kern="0" dirty="0">
              <a:solidFill>
                <a:schemeClr val="tx2"/>
              </a:solidFill>
            </a:endParaRPr>
          </a:p>
          <a:p>
            <a:pPr algn="just">
              <a:defRPr/>
            </a:pPr>
            <a:r>
              <a:rPr lang="ru-RU" sz="1600" kern="0" dirty="0">
                <a:solidFill>
                  <a:schemeClr val="tx2"/>
                </a:solidFill>
              </a:rPr>
              <a:t>	В последние годы теория и практика архитектуры получили свое дальнейшее развитие. </a:t>
            </a:r>
            <a:r>
              <a:rPr lang="ru-RU" sz="1600" kern="0" dirty="0" smtClean="0">
                <a:solidFill>
                  <a:schemeClr val="tx2"/>
                </a:solidFill>
              </a:rPr>
              <a:t/>
            </a:r>
            <a:br>
              <a:rPr lang="ru-RU" sz="1600" kern="0" dirty="0" smtClean="0">
                <a:solidFill>
                  <a:schemeClr val="tx2"/>
                </a:solidFill>
              </a:rPr>
            </a:br>
            <a:r>
              <a:rPr lang="ru-RU" sz="1600" kern="0" dirty="0" smtClean="0">
                <a:solidFill>
                  <a:schemeClr val="tx2"/>
                </a:solidFill>
              </a:rPr>
              <a:t>К </a:t>
            </a:r>
            <a:r>
              <a:rPr lang="ru-RU" sz="1600" kern="0" dirty="0">
                <a:solidFill>
                  <a:schemeClr val="tx2"/>
                </a:solidFill>
              </a:rPr>
              <a:t>важнейшим проблемам отнесено обеспечение сочетания передовых достижений в сфере строительных материалов и конструкций с архитектурным творчеством, в том числе для определенного места строительства </a:t>
            </a:r>
            <a:r>
              <a:rPr lang="ru-RU" sz="1600" kern="0" dirty="0" smtClean="0">
                <a:solidFill>
                  <a:schemeClr val="tx2"/>
                </a:solidFill>
              </a:rPr>
              <a:t/>
            </a:r>
            <a:br>
              <a:rPr lang="ru-RU" sz="1600" kern="0" dirty="0" smtClean="0">
                <a:solidFill>
                  <a:schemeClr val="tx2"/>
                </a:solidFill>
              </a:rPr>
            </a:br>
            <a:r>
              <a:rPr lang="ru-RU" sz="1600" kern="0" dirty="0" smtClean="0">
                <a:solidFill>
                  <a:schemeClr val="tx2"/>
                </a:solidFill>
              </a:rPr>
              <a:t>с </a:t>
            </a:r>
            <a:r>
              <a:rPr lang="ru-RU" sz="1600" kern="0" dirty="0">
                <a:solidFill>
                  <a:schemeClr val="tx2"/>
                </a:solidFill>
              </a:rPr>
              <a:t>учетом всех его особенностей. Актуальным является создание новых типов домов, повышающих плотность застройки при одновременном решении архитектурно-художественных и экономических задач, модернизация планировочных решений, применение смешанной этажности и поиски новых путей проектирования жилища. В </a:t>
            </a:r>
            <a:r>
              <a:rPr lang="ru-RU" sz="1600" kern="0" dirty="0" smtClean="0">
                <a:solidFill>
                  <a:schemeClr val="tx2"/>
                </a:solidFill>
              </a:rPr>
              <a:t>справочнике </a:t>
            </a:r>
            <a:r>
              <a:rPr lang="ru-RU" sz="1600" kern="0" dirty="0">
                <a:solidFill>
                  <a:schemeClr val="tx2"/>
                </a:solidFill>
              </a:rPr>
              <a:t>дано краткое изложение основных принципов и сведений архитектурного проектирования </a:t>
            </a:r>
            <a:r>
              <a:rPr lang="ru-RU" sz="1600" kern="0" dirty="0" smtClean="0">
                <a:solidFill>
                  <a:schemeClr val="tx2"/>
                </a:solidFill>
              </a:rPr>
              <a:t/>
            </a:r>
            <a:br>
              <a:rPr lang="ru-RU" sz="1600" kern="0" dirty="0" smtClean="0">
                <a:solidFill>
                  <a:schemeClr val="tx2"/>
                </a:solidFill>
              </a:rPr>
            </a:br>
            <a:r>
              <a:rPr lang="ru-RU" sz="1600" kern="0" dirty="0" smtClean="0">
                <a:solidFill>
                  <a:schemeClr val="tx2"/>
                </a:solidFill>
              </a:rPr>
              <a:t>на </a:t>
            </a:r>
            <a:r>
              <a:rPr lang="ru-RU" sz="1600" kern="0" dirty="0">
                <a:solidFill>
                  <a:schemeClr val="tx2"/>
                </a:solidFill>
              </a:rPr>
              <a:t>современном уровне</a:t>
            </a:r>
          </a:p>
        </p:txBody>
      </p:sp>
      <p:pic>
        <p:nvPicPr>
          <p:cNvPr id="23554" name="Picture 2" descr="G:\мари\книги\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048" y="1785926"/>
            <a:ext cx="2705878" cy="4320000"/>
          </a:xfrm>
          <a:prstGeom prst="rect">
            <a:avLst/>
          </a:prstGeom>
          <a:noFill/>
          <a:effectLst>
            <a:outerShdw blurRad="381000" dist="2540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 advTm="20000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E:\Мои документы\библ\на сайт\фон без фот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500467" y="1714500"/>
            <a:ext cx="5357813" cy="41021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381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30.10я723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Ш </a:t>
            </a:r>
            <a:r>
              <a:rPr lang="ru-RU" sz="1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65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1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1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1600" b="1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Шишмарев</a:t>
            </a:r>
            <a:r>
              <a:rPr lang="ru-RU" sz="16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В. Ю</a:t>
            </a:r>
            <a:r>
              <a:rPr lang="ru-RU" sz="16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16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</a:t>
            </a:r>
            <a:r>
              <a:rPr lang="ru-RU" sz="16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Метрология</a:t>
            </a:r>
            <a:r>
              <a:rPr lang="ru-RU" sz="16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стандартизация, сертификация </a:t>
            </a:r>
            <a:r>
              <a:rPr lang="ru-RU" sz="16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16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16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 </a:t>
            </a:r>
            <a:r>
              <a:rPr lang="ru-RU" sz="16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техническое регулирование </a:t>
            </a:r>
            <a:r>
              <a:rPr lang="ru-RU" sz="1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[Текст] : учебник / </a:t>
            </a:r>
            <a:r>
              <a:rPr lang="ru-RU" sz="16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В.Ю.Шишмарев</a:t>
            </a:r>
            <a:r>
              <a:rPr lang="ru-RU" sz="1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- 4 изд., стер. - М. : Академия, </a:t>
            </a: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2014. – 320 </a:t>
            </a:r>
            <a:r>
              <a:rPr lang="ru-RU" sz="1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с. : ил. - (Среднее </a:t>
            </a: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профессиональное образование).</a:t>
            </a:r>
            <a:endParaRPr lang="ru-RU" sz="16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just" eaLnBrk="0" hangingPunct="0">
              <a:defRPr/>
            </a:pPr>
            <a:endParaRPr lang="ru-RU" sz="16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1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Приведены положения современных стандартов, касающиеся технического регулирования, метрологии, стандартизации, сертификации и оценки качества. Рассмотрена специфика технологии измерений и измерительных приборов. Изложены требования по электромагнитной совместимости технических средств и требования.</a:t>
            </a:r>
            <a:endParaRPr lang="ru-RU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7410" name="Picture 2" descr="C:\Users\Bibl-2\Desktop\Скан\книги\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714488"/>
            <a:ext cx="2739471" cy="4320000"/>
          </a:xfrm>
          <a:prstGeom prst="rect">
            <a:avLst/>
          </a:prstGeom>
          <a:noFill/>
          <a:effectLst>
            <a:outerShdw blurRad="381000" dist="2540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 advTm="20000">
    <p:strips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E:\Мои документы\библ\на сайт\фон без фот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286116" y="1285875"/>
            <a:ext cx="5643572" cy="5072063"/>
          </a:xfrm>
          <a:prstGeom prst="rect">
            <a:avLst/>
          </a:prstGeom>
          <a:blipFill dpi="0"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 w="381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600" dirty="0"/>
              <a:t>38.7-09я723</a:t>
            </a:r>
            <a:br>
              <a:rPr lang="ru-RU" sz="1600" dirty="0"/>
            </a:br>
            <a:r>
              <a:rPr lang="ru-RU" sz="1600" dirty="0"/>
              <a:t>М 48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/>
              <a:t>Мельникова, И. А. </a:t>
            </a:r>
            <a:endParaRPr lang="ru-RU" sz="1600" b="1" dirty="0" smtClean="0"/>
          </a:p>
          <a:p>
            <a:pPr algn="just">
              <a:defRPr/>
            </a:pPr>
            <a:r>
              <a:rPr lang="ru-RU" sz="1600" b="1" dirty="0" smtClean="0"/>
              <a:t>	Организация</a:t>
            </a:r>
            <a:r>
              <a:rPr lang="ru-RU" sz="1600" b="1" dirty="0"/>
              <a:t> видов работ при эксплуатации и реконструкции строительных объектов</a:t>
            </a:r>
            <a:r>
              <a:rPr lang="ru-RU" sz="1600" dirty="0"/>
              <a:t> [Текст] : учебник / </a:t>
            </a:r>
            <a:r>
              <a:rPr lang="ru-RU" sz="1600" dirty="0" smtClean="0"/>
              <a:t>И.А.Мельникова</a:t>
            </a:r>
            <a:r>
              <a:rPr lang="ru-RU" sz="1600" dirty="0"/>
              <a:t>. - М. : Академия, 2012. </a:t>
            </a:r>
            <a:r>
              <a:rPr lang="ru-RU" sz="1600" dirty="0" smtClean="0"/>
              <a:t>– </a:t>
            </a:r>
            <a:br>
              <a:rPr lang="ru-RU" sz="1600" dirty="0" smtClean="0"/>
            </a:br>
            <a:r>
              <a:rPr lang="ru-RU" sz="1600" dirty="0" smtClean="0"/>
              <a:t>176 </a:t>
            </a:r>
            <a:r>
              <a:rPr lang="ru-RU" sz="1600" dirty="0"/>
              <a:t>с. : ил. - (Среднее профессиональное образование). </a:t>
            </a:r>
          </a:p>
          <a:p>
            <a:pPr algn="just">
              <a:defRPr/>
            </a:pPr>
            <a:endParaRPr lang="ru-RU" sz="1600" kern="0" dirty="0">
              <a:solidFill>
                <a:schemeClr val="tx2"/>
              </a:solidFill>
            </a:endParaRPr>
          </a:p>
          <a:p>
            <a:pPr algn="just">
              <a:tabLst>
                <a:tab pos="355600" algn="l"/>
              </a:tabLst>
              <a:defRPr/>
            </a:pPr>
            <a:r>
              <a:rPr lang="ru-RU" sz="1600" kern="0" dirty="0">
                <a:solidFill>
                  <a:schemeClr val="tx2"/>
                </a:solidFill>
              </a:rPr>
              <a:t>	Рассмотрены организация технической </a:t>
            </a:r>
            <a:r>
              <a:rPr lang="ru-RU" sz="1600" kern="0" dirty="0" smtClean="0">
                <a:solidFill>
                  <a:schemeClr val="tx2"/>
                </a:solidFill>
              </a:rPr>
              <a:t>эксплуатации и </a:t>
            </a:r>
            <a:r>
              <a:rPr lang="ru-RU" sz="1600" kern="0" dirty="0">
                <a:solidFill>
                  <a:schemeClr val="tx2"/>
                </a:solidFill>
              </a:rPr>
              <a:t>обслуживания гражданских зданий и сооружений, проведение мероприятий по оценке технического состояния зданий и сооружений, организация видов работ по реконструкции зданий и сооружений. Особое внимание уделено влиянию сложных мерзлотно-грунтовых и климатических условий регионов Крайнего Севера на повышение трудовых, материальных </a:t>
            </a:r>
            <a:r>
              <a:rPr lang="ru-RU" sz="1600" kern="0" dirty="0" smtClean="0">
                <a:solidFill>
                  <a:schemeClr val="tx2"/>
                </a:solidFill>
              </a:rPr>
              <a:t/>
            </a:r>
            <a:br>
              <a:rPr lang="ru-RU" sz="1600" kern="0" dirty="0" smtClean="0">
                <a:solidFill>
                  <a:schemeClr val="tx2"/>
                </a:solidFill>
              </a:rPr>
            </a:br>
            <a:r>
              <a:rPr lang="ru-RU" sz="1600" kern="0" dirty="0" smtClean="0">
                <a:solidFill>
                  <a:schemeClr val="tx2"/>
                </a:solidFill>
              </a:rPr>
              <a:t>и </a:t>
            </a:r>
            <a:r>
              <a:rPr lang="ru-RU" sz="1600" kern="0" dirty="0">
                <a:solidFill>
                  <a:schemeClr val="tx2"/>
                </a:solidFill>
              </a:rPr>
              <a:t>стоимостных затрат на эксплуатацию и реконструкцию зданий и инженерных систем.</a:t>
            </a:r>
          </a:p>
        </p:txBody>
      </p:sp>
      <p:pic>
        <p:nvPicPr>
          <p:cNvPr id="52226" name="Picture 2" descr="E:\Мои документы\библ\на сайт\книги\мельников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1714500"/>
            <a:ext cx="2832100" cy="4319588"/>
          </a:xfrm>
          <a:prstGeom prst="rect">
            <a:avLst/>
          </a:prstGeom>
          <a:noFill/>
          <a:effectLst>
            <a:outerShdw blurRad="381000" dist="2540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 advTm="20000">
    <p:strips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E:\Мои документы\библ\на сайт\фон без фот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2643188" y="1214438"/>
            <a:ext cx="6357937" cy="557212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381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600" dirty="0"/>
              <a:t>32.973я723</a:t>
            </a:r>
            <a:br>
              <a:rPr lang="ru-RU" sz="1600" dirty="0"/>
            </a:br>
            <a:r>
              <a:rPr lang="ru-RU" sz="1600" dirty="0"/>
              <a:t>А 19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 err="1"/>
              <a:t>Аверин</a:t>
            </a:r>
            <a:r>
              <a:rPr lang="ru-RU" sz="1600" b="1" dirty="0"/>
              <a:t>, В. Н. </a:t>
            </a:r>
            <a:endParaRPr lang="ru-RU" sz="1600" b="1" dirty="0" smtClean="0"/>
          </a:p>
          <a:p>
            <a:pPr algn="just">
              <a:defRPr/>
            </a:pPr>
            <a:r>
              <a:rPr lang="ru-RU" sz="1600" b="1" dirty="0" smtClean="0"/>
              <a:t>	Компьютерная</a:t>
            </a:r>
            <a:r>
              <a:rPr lang="ru-RU" sz="1600" b="1" dirty="0"/>
              <a:t> инженерная графика</a:t>
            </a:r>
            <a:r>
              <a:rPr lang="ru-RU" sz="1600" dirty="0"/>
              <a:t> [Текст] : учебное пособие / </a:t>
            </a:r>
            <a:r>
              <a:rPr lang="ru-RU" sz="1600" dirty="0" err="1" smtClean="0"/>
              <a:t>В.Н.Аверин</a:t>
            </a:r>
            <a:r>
              <a:rPr lang="ru-RU" sz="1600" dirty="0"/>
              <a:t>. - 5 изд., стер. - М. : Академия, 2013. - 224 с. : ил. - (Среднее профессиональное образование). </a:t>
            </a:r>
          </a:p>
          <a:p>
            <a:pPr algn="just">
              <a:defRPr/>
            </a:pPr>
            <a:endParaRPr lang="ru-RU" sz="1600" kern="0" dirty="0">
              <a:solidFill>
                <a:schemeClr val="tx2"/>
              </a:solidFill>
            </a:endParaRPr>
          </a:p>
          <a:p>
            <a:pPr algn="just">
              <a:defRPr/>
            </a:pPr>
            <a:r>
              <a:rPr lang="ru-RU" sz="1600" kern="0" dirty="0">
                <a:solidFill>
                  <a:schemeClr val="tx2"/>
                </a:solidFill>
              </a:rPr>
              <a:t>	Излагаются основы компьютерного создания конструкторской документации на основе профессиональной версии системы КОМПАС. Описан интерфейс этой системы, рассмотрены примеры построения изображений простейших геометрических фигур и возможности их редактирования. Приведены примеры создания в системе КОМПАС различных чертежей с использованием библиотек данной системы, спецификацией сборочных единиц и таблиц. Рассмотрены </a:t>
            </a:r>
            <a:r>
              <a:rPr lang="ru-RU" sz="1600" kern="0" dirty="0" err="1">
                <a:solidFill>
                  <a:schemeClr val="tx2"/>
                </a:solidFill>
              </a:rPr>
              <a:t>особонности</a:t>
            </a:r>
            <a:r>
              <a:rPr lang="ru-RU" sz="1600" kern="0" dirty="0">
                <a:solidFill>
                  <a:schemeClr val="tx2"/>
                </a:solidFill>
              </a:rPr>
              <a:t> и основные операции создания объемных моделей деталей с применением системы КОМПАС-3D, приведены примеры создания трехмерных сборок и построения </a:t>
            </a:r>
            <a:r>
              <a:rPr lang="ru-RU" sz="1600" kern="0" dirty="0" smtClean="0">
                <a:solidFill>
                  <a:schemeClr val="tx2"/>
                </a:solidFill>
              </a:rPr>
              <a:t/>
            </a:r>
            <a:br>
              <a:rPr lang="ru-RU" sz="1600" kern="0" dirty="0" smtClean="0">
                <a:solidFill>
                  <a:schemeClr val="tx2"/>
                </a:solidFill>
              </a:rPr>
            </a:br>
            <a:r>
              <a:rPr lang="ru-RU" sz="1600" kern="0" dirty="0" smtClean="0">
                <a:solidFill>
                  <a:schemeClr val="tx2"/>
                </a:solidFill>
              </a:rPr>
              <a:t>на </a:t>
            </a:r>
            <a:r>
              <a:rPr lang="ru-RU" sz="1600" kern="0" dirty="0">
                <a:solidFill>
                  <a:schemeClr val="tx2"/>
                </a:solidFill>
              </a:rPr>
              <a:t>их основе сборочных чертежей. Показана возможность экспорта чертежей в систему </a:t>
            </a:r>
            <a:r>
              <a:rPr lang="ru-RU" sz="1600" kern="0" dirty="0" err="1">
                <a:solidFill>
                  <a:schemeClr val="tx2"/>
                </a:solidFill>
              </a:rPr>
              <a:t>AutoCAD</a:t>
            </a:r>
            <a:r>
              <a:rPr lang="ru-RU" sz="1600" kern="0" dirty="0">
                <a:solidFill>
                  <a:schemeClr val="tx2"/>
                </a:solidFill>
              </a:rPr>
              <a:t> и импорта чертежей </a:t>
            </a:r>
            <a:r>
              <a:rPr lang="ru-RU" sz="1600" kern="0" dirty="0" smtClean="0">
                <a:solidFill>
                  <a:schemeClr val="tx2"/>
                </a:solidFill>
              </a:rPr>
              <a:t/>
            </a:r>
            <a:br>
              <a:rPr lang="ru-RU" sz="1600" kern="0" dirty="0" smtClean="0">
                <a:solidFill>
                  <a:schemeClr val="tx2"/>
                </a:solidFill>
              </a:rPr>
            </a:br>
            <a:r>
              <a:rPr lang="ru-RU" sz="1600" kern="0" dirty="0" smtClean="0">
                <a:solidFill>
                  <a:schemeClr val="tx2"/>
                </a:solidFill>
              </a:rPr>
              <a:t>из </a:t>
            </a:r>
            <a:r>
              <a:rPr lang="ru-RU" sz="1600" kern="0" dirty="0">
                <a:solidFill>
                  <a:schemeClr val="tx2"/>
                </a:solidFill>
              </a:rPr>
              <a:t>этой системы. </a:t>
            </a:r>
          </a:p>
        </p:txBody>
      </p:sp>
      <p:pic>
        <p:nvPicPr>
          <p:cNvPr id="53250" name="Picture 2" descr="E:\Мои документы\библ\на сайт\книги\аверин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2143125"/>
            <a:ext cx="2409825" cy="3600450"/>
          </a:xfrm>
          <a:prstGeom prst="rect">
            <a:avLst/>
          </a:prstGeom>
          <a:noFill/>
          <a:effectLst>
            <a:outerShdw blurRad="381000" dist="2540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 advTm="20000">
    <p:strips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E:\Мои документы\библ\на сайт\фон без фот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000364" y="1214422"/>
            <a:ext cx="6000792" cy="5572164"/>
          </a:xfrm>
          <a:prstGeom prst="rect">
            <a:avLst/>
          </a:prstGeom>
          <a:blipFill dpi="0" rotWithShape="1"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 w="381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600" dirty="0"/>
              <a:t>30.11я73</a:t>
            </a:r>
            <a:br>
              <a:rPr lang="ru-RU" sz="1600" dirty="0"/>
            </a:br>
            <a:r>
              <a:rPr lang="ru-RU" sz="1600" dirty="0"/>
              <a:t>И 62</a:t>
            </a:r>
            <a:br>
              <a:rPr lang="ru-RU" sz="1600" dirty="0"/>
            </a:br>
            <a:endParaRPr lang="ru-RU" sz="1600" dirty="0" smtClean="0"/>
          </a:p>
          <a:p>
            <a:pPr algn="just">
              <a:defRPr/>
            </a:pPr>
            <a:r>
              <a:rPr lang="ru-RU" sz="1600" dirty="0"/>
              <a:t>	</a:t>
            </a:r>
            <a:r>
              <a:rPr lang="ru-RU" sz="1600" b="1" dirty="0" smtClean="0"/>
              <a:t>Инженерная</a:t>
            </a:r>
            <a:r>
              <a:rPr lang="ru-RU" sz="1600" b="1" dirty="0"/>
              <a:t> 3D-компьютерная графика</a:t>
            </a:r>
            <a:r>
              <a:rPr lang="ru-RU" sz="1600" dirty="0"/>
              <a:t> [Текст] : учебное пособие для бакалавров / </a:t>
            </a:r>
            <a:r>
              <a:rPr lang="ru-RU" sz="1600" dirty="0" smtClean="0"/>
              <a:t>А.Л.Хейфец</a:t>
            </a:r>
            <a:r>
              <a:rPr lang="ru-RU" sz="1600" dirty="0"/>
              <a:t>,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err="1" smtClean="0"/>
              <a:t>А.Н.Логиновский</a:t>
            </a:r>
            <a:r>
              <a:rPr lang="ru-RU" sz="1600" dirty="0"/>
              <a:t>, </a:t>
            </a:r>
            <a:r>
              <a:rPr lang="ru-RU" sz="1600" dirty="0" err="1" smtClean="0"/>
              <a:t>И.В.Буторина</a:t>
            </a:r>
            <a:r>
              <a:rPr lang="ru-RU" sz="1600" dirty="0" smtClean="0"/>
              <a:t> </a:t>
            </a:r>
            <a:r>
              <a:rPr lang="ru-RU" sz="1600" dirty="0"/>
              <a:t>; ред. </a:t>
            </a:r>
            <a:r>
              <a:rPr lang="ru-RU" sz="1600" dirty="0" smtClean="0"/>
              <a:t>А.Л.Хейфец</a:t>
            </a:r>
            <a:r>
              <a:rPr lang="ru-RU" sz="1600" dirty="0"/>
              <a:t>. </a:t>
            </a:r>
            <a:r>
              <a:rPr lang="ru-RU" sz="1600" dirty="0" smtClean="0"/>
              <a:t>– </a:t>
            </a:r>
            <a:br>
              <a:rPr lang="ru-RU" sz="1600" dirty="0" smtClean="0"/>
            </a:br>
            <a:r>
              <a:rPr lang="ru-RU" sz="1600" dirty="0" smtClean="0"/>
              <a:t>2 </a:t>
            </a:r>
            <a:r>
              <a:rPr lang="ru-RU" sz="1600" dirty="0"/>
              <a:t>изд., </a:t>
            </a:r>
            <a:r>
              <a:rPr lang="ru-RU" sz="1600" dirty="0" err="1"/>
              <a:t>перераб</a:t>
            </a:r>
            <a:r>
              <a:rPr lang="ru-RU" sz="1600" dirty="0"/>
              <a:t>. и доп. - М. : </a:t>
            </a:r>
            <a:r>
              <a:rPr lang="ru-RU" sz="1600" dirty="0" err="1"/>
              <a:t>Юрайт</a:t>
            </a:r>
            <a:r>
              <a:rPr lang="ru-RU" sz="1600" dirty="0"/>
              <a:t>, 2012. - 464 с. : ил. - (Бакалавр).</a:t>
            </a:r>
          </a:p>
          <a:p>
            <a:pPr algn="just">
              <a:defRPr/>
            </a:pPr>
            <a:endParaRPr lang="ru-RU" sz="1600" kern="0" dirty="0">
              <a:solidFill>
                <a:schemeClr val="tx2"/>
              </a:solidFill>
            </a:endParaRPr>
          </a:p>
          <a:p>
            <a:pPr algn="just">
              <a:defRPr/>
            </a:pPr>
            <a:r>
              <a:rPr lang="ru-RU" sz="1600" kern="0" dirty="0" smtClean="0">
                <a:solidFill>
                  <a:schemeClr val="tx2"/>
                </a:solidFill>
              </a:rPr>
              <a:t>	Приведены </a:t>
            </a:r>
            <a:r>
              <a:rPr lang="ru-RU" sz="1600" kern="0" dirty="0">
                <a:solidFill>
                  <a:schemeClr val="tx2"/>
                </a:solidFill>
              </a:rPr>
              <a:t>методические разработки авторов, составляющие основу современного курса инженерной графики, отвечающего требования ФГОС </a:t>
            </a:r>
            <a:r>
              <a:rPr lang="ru-RU" sz="1600" kern="0" dirty="0" smtClean="0">
                <a:solidFill>
                  <a:schemeClr val="tx2"/>
                </a:solidFill>
              </a:rPr>
              <a:t>третьего поколения. Рассмотрено </a:t>
            </a:r>
            <a:r>
              <a:rPr lang="ru-RU" sz="1600" kern="0" dirty="0">
                <a:solidFill>
                  <a:schemeClr val="tx2"/>
                </a:solidFill>
              </a:rPr>
              <a:t>создание геометрически точных моделей резьбовых, зубчатых и червячных передач, основанных на компьютерном </a:t>
            </a:r>
            <a:r>
              <a:rPr lang="ru-RU" sz="1600" kern="0" dirty="0" smtClean="0">
                <a:solidFill>
                  <a:schemeClr val="tx2"/>
                </a:solidFill>
              </a:rPr>
              <a:t>3D-моделировании. Включены </a:t>
            </a:r>
            <a:r>
              <a:rPr lang="ru-RU" sz="1600" kern="0" dirty="0">
                <a:solidFill>
                  <a:schemeClr val="tx2"/>
                </a:solidFill>
              </a:rPr>
              <a:t>элементы программирования и основы фотореалистичной визуализации. Содержатся примеры выполнения контрольно-графических работ по курсу инженерной графики на основе 3D-технологий моделирования, проектирования и построения чертежа </a:t>
            </a:r>
            <a:r>
              <a:rPr lang="ru-RU" sz="1600" kern="0" dirty="0" smtClean="0">
                <a:solidFill>
                  <a:schemeClr val="tx2"/>
                </a:solidFill>
              </a:rPr>
              <a:t/>
            </a:r>
            <a:br>
              <a:rPr lang="ru-RU" sz="1600" kern="0" dirty="0" smtClean="0">
                <a:solidFill>
                  <a:schemeClr val="tx2"/>
                </a:solidFill>
              </a:rPr>
            </a:br>
            <a:r>
              <a:rPr lang="ru-RU" sz="1600" kern="0" dirty="0" smtClean="0">
                <a:solidFill>
                  <a:schemeClr val="tx2"/>
                </a:solidFill>
              </a:rPr>
              <a:t>на </a:t>
            </a:r>
            <a:r>
              <a:rPr lang="ru-RU" sz="1600" kern="0" dirty="0">
                <a:solidFill>
                  <a:schemeClr val="tx2"/>
                </a:solidFill>
              </a:rPr>
              <a:t>базе пакета </a:t>
            </a:r>
            <a:r>
              <a:rPr lang="ru-RU" sz="1600" kern="0" dirty="0" err="1">
                <a:solidFill>
                  <a:schemeClr val="tx2"/>
                </a:solidFill>
              </a:rPr>
              <a:t>AutoCAD</a:t>
            </a:r>
            <a:r>
              <a:rPr lang="ru-RU" sz="1600" kern="0" dirty="0">
                <a:solidFill>
                  <a:schemeClr val="tx2"/>
                </a:solidFill>
              </a:rPr>
              <a:t>. Обобщен многолетний опыт преподавания компьютерных 3D-технологий в инженерной графике на кафедре графики </a:t>
            </a:r>
            <a:r>
              <a:rPr lang="ru-RU" sz="1600" kern="0" dirty="0" err="1">
                <a:solidFill>
                  <a:schemeClr val="tx2"/>
                </a:solidFill>
              </a:rPr>
              <a:t>ЮУрГУ</a:t>
            </a:r>
            <a:r>
              <a:rPr lang="ru-RU" sz="1600" kern="0" dirty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33796" name="Picture 4" descr="C:\Users\Библиотека\Documents\Мои документы БИБЛИОТЕКА\ГАНИХИНА\БИБЛИОТЕКА\виртуальные выставки\книги\хейфец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06" y="2040768"/>
            <a:ext cx="2748240" cy="3960000"/>
          </a:xfrm>
          <a:prstGeom prst="rect">
            <a:avLst/>
          </a:prstGeom>
          <a:noFill/>
          <a:effectLst>
            <a:outerShdw blurRad="381000" dist="2540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 advTm="20000">
    <p:strips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E:\Мои документы\библ\на сайт\фон без фот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143240" y="1285860"/>
            <a:ext cx="5786478" cy="5429288"/>
          </a:xfrm>
          <a:prstGeom prst="rect">
            <a:avLst/>
          </a:prstGeom>
          <a:blipFill dpi="0" rotWithShape="1"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tile tx="0" ty="0" sx="100000" sy="100000" flip="none" algn="tl"/>
          </a:blipFill>
          <a:ln w="381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600" dirty="0"/>
              <a:t>32.973я723</a:t>
            </a:r>
            <a:br>
              <a:rPr lang="ru-RU" sz="1600" dirty="0"/>
            </a:br>
            <a:r>
              <a:rPr lang="ru-RU" sz="1600" dirty="0"/>
              <a:t>П 84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 err="1" smtClean="0"/>
              <a:t>Прохорский</a:t>
            </a:r>
            <a:r>
              <a:rPr lang="ru-RU" sz="1600" b="1" dirty="0"/>
              <a:t>, Г. В</a:t>
            </a:r>
            <a:r>
              <a:rPr lang="ru-RU" sz="1600" b="1" dirty="0" smtClean="0"/>
              <a:t>.</a:t>
            </a:r>
          </a:p>
          <a:p>
            <a:pPr algn="just">
              <a:defRPr/>
            </a:pPr>
            <a:r>
              <a:rPr lang="ru-RU" sz="1600" b="1" dirty="0" smtClean="0"/>
              <a:t>	Информационные </a:t>
            </a:r>
            <a:r>
              <a:rPr lang="ru-RU" sz="1600" b="1" dirty="0"/>
              <a:t>технологии в архитектуре и строительстве </a:t>
            </a:r>
            <a:r>
              <a:rPr lang="ru-RU" sz="1600" dirty="0"/>
              <a:t>[Текст] : учебное пособие /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err="1" smtClean="0"/>
              <a:t>Г.В.Прохорский</a:t>
            </a:r>
            <a:r>
              <a:rPr lang="ru-RU" sz="1600" dirty="0"/>
              <a:t>. - 2 изд., стер. - М. : КНОРУС, 2012. </a:t>
            </a:r>
            <a:r>
              <a:rPr lang="ru-RU" sz="1600" dirty="0" smtClean="0"/>
              <a:t>– </a:t>
            </a:r>
            <a:br>
              <a:rPr lang="ru-RU" sz="1600" dirty="0" smtClean="0"/>
            </a:br>
            <a:r>
              <a:rPr lang="ru-RU" sz="1600" dirty="0" smtClean="0"/>
              <a:t>264 </a:t>
            </a:r>
            <a:r>
              <a:rPr lang="ru-RU" sz="1600" dirty="0"/>
              <a:t>с. : ил. - (Среднее профессиональное образование).</a:t>
            </a:r>
          </a:p>
          <a:p>
            <a:pPr algn="just">
              <a:defRPr/>
            </a:pPr>
            <a:endParaRPr lang="ru-RU" sz="1600" kern="0" dirty="0">
              <a:solidFill>
                <a:schemeClr val="tx2"/>
              </a:solidFill>
            </a:endParaRPr>
          </a:p>
          <a:p>
            <a:pPr algn="just">
              <a:defRPr/>
            </a:pPr>
            <a:r>
              <a:rPr lang="ru-RU" sz="1600" kern="0" dirty="0" smtClean="0">
                <a:solidFill>
                  <a:schemeClr val="tx2"/>
                </a:solidFill>
              </a:rPr>
              <a:t>	Излагаются </a:t>
            </a:r>
            <a:r>
              <a:rPr lang="ru-RU" sz="1600" kern="0" dirty="0">
                <a:solidFill>
                  <a:schemeClr val="tx2"/>
                </a:solidFill>
              </a:rPr>
              <a:t>систематизированные сведения </a:t>
            </a:r>
            <a:r>
              <a:rPr lang="ru-RU" sz="1600" kern="0" dirty="0" smtClean="0">
                <a:solidFill>
                  <a:schemeClr val="tx2"/>
                </a:solidFill>
              </a:rPr>
              <a:t/>
            </a:r>
            <a:br>
              <a:rPr lang="ru-RU" sz="1600" kern="0" dirty="0" smtClean="0">
                <a:solidFill>
                  <a:schemeClr val="tx2"/>
                </a:solidFill>
              </a:rPr>
            </a:br>
            <a:r>
              <a:rPr lang="ru-RU" sz="1600" kern="0" dirty="0" smtClean="0">
                <a:solidFill>
                  <a:schemeClr val="tx2"/>
                </a:solidFill>
              </a:rPr>
              <a:t>по </a:t>
            </a:r>
            <a:r>
              <a:rPr lang="ru-RU" sz="1600" kern="0" dirty="0">
                <a:solidFill>
                  <a:schemeClr val="tx2"/>
                </a:solidFill>
              </a:rPr>
              <a:t>основам компьютерных технологий и их применению </a:t>
            </a:r>
            <a:endParaRPr lang="ru-RU" sz="1600" kern="0" dirty="0" smtClean="0">
              <a:solidFill>
                <a:schemeClr val="tx2"/>
              </a:solidFill>
            </a:endParaRPr>
          </a:p>
          <a:p>
            <a:pPr algn="just">
              <a:defRPr/>
            </a:pPr>
            <a:r>
              <a:rPr lang="ru-RU" sz="1600" kern="0" dirty="0" smtClean="0">
                <a:solidFill>
                  <a:schemeClr val="tx2"/>
                </a:solidFill>
              </a:rPr>
              <a:t>в </a:t>
            </a:r>
            <a:r>
              <a:rPr lang="ru-RU" sz="1600" kern="0" dirty="0">
                <a:solidFill>
                  <a:schemeClr val="tx2"/>
                </a:solidFill>
              </a:rPr>
              <a:t>профессиональной деятельности архитектора </a:t>
            </a:r>
            <a:r>
              <a:rPr lang="ru-RU" sz="1600" kern="0" dirty="0" smtClean="0">
                <a:solidFill>
                  <a:schemeClr val="tx2"/>
                </a:solidFill>
              </a:rPr>
              <a:t/>
            </a:r>
            <a:br>
              <a:rPr lang="ru-RU" sz="1600" kern="0" dirty="0" smtClean="0">
                <a:solidFill>
                  <a:schemeClr val="tx2"/>
                </a:solidFill>
              </a:rPr>
            </a:br>
            <a:r>
              <a:rPr lang="ru-RU" sz="1600" kern="0" dirty="0" smtClean="0">
                <a:solidFill>
                  <a:schemeClr val="tx2"/>
                </a:solidFill>
              </a:rPr>
              <a:t>и </a:t>
            </a:r>
            <a:r>
              <a:rPr lang="ru-RU" sz="1600" kern="0" dirty="0">
                <a:solidFill>
                  <a:schemeClr val="tx2"/>
                </a:solidFill>
              </a:rPr>
              <a:t>строителя. Приводятся сведения о технических средствах и методах сбора, накопления, обработки </a:t>
            </a:r>
            <a:endParaRPr lang="ru-RU" sz="1600" kern="0" dirty="0" smtClean="0">
              <a:solidFill>
                <a:schemeClr val="tx2"/>
              </a:solidFill>
            </a:endParaRPr>
          </a:p>
          <a:p>
            <a:pPr algn="just">
              <a:defRPr/>
            </a:pPr>
            <a:r>
              <a:rPr lang="ru-RU" sz="1600" kern="0" dirty="0" smtClean="0">
                <a:solidFill>
                  <a:schemeClr val="tx2"/>
                </a:solidFill>
              </a:rPr>
              <a:t>и использования </a:t>
            </a:r>
            <a:r>
              <a:rPr lang="ru-RU" sz="1600" kern="0" dirty="0">
                <a:solidFill>
                  <a:schemeClr val="tx2"/>
                </a:solidFill>
              </a:rPr>
              <a:t>информации различного характера (текстовой, числовой, табличной, графической, пространственно-распределенной). Освещаются методы разработки и создания баз данных. Рассматриваются возможности наиболее распространенных программных пакетов компьютерной графики, автоматизированного черчения и проектирования. Подробно рассмотрены вопросы практической работы в Интернете.</a:t>
            </a:r>
          </a:p>
        </p:txBody>
      </p:sp>
      <p:pic>
        <p:nvPicPr>
          <p:cNvPr id="24578" name="Picture 2" descr="G:\мари\книги\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785926"/>
            <a:ext cx="2754807" cy="4320000"/>
          </a:xfrm>
          <a:prstGeom prst="rect">
            <a:avLst/>
          </a:prstGeom>
          <a:noFill/>
          <a:effectLst>
            <a:outerShdw blurRad="381000" dist="2540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 advTm="20000">
    <p:strips dir="r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E:\Мои документы\библ\на сайт\фон без фот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Прямоугольник 4"/>
          <p:cNvSpPr>
            <a:spLocks noChangeArrowheads="1"/>
          </p:cNvSpPr>
          <p:nvPr/>
        </p:nvSpPr>
        <p:spPr bwMode="auto">
          <a:xfrm>
            <a:off x="3143240" y="1214422"/>
            <a:ext cx="5857906" cy="5509200"/>
          </a:xfrm>
          <a:prstGeom prst="rect">
            <a:avLst/>
          </a:prstGeom>
          <a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 w="381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/>
              <a:t>74.04</a:t>
            </a:r>
            <a:br>
              <a:rPr lang="ru-RU" sz="1600" dirty="0"/>
            </a:br>
            <a:r>
              <a:rPr lang="ru-RU" sz="1600" dirty="0"/>
              <a:t>М 74</a:t>
            </a:r>
          </a:p>
          <a:p>
            <a:endParaRPr lang="ru-RU" sz="1600" b="1" dirty="0"/>
          </a:p>
          <a:p>
            <a:pPr algn="just"/>
            <a:r>
              <a:rPr lang="ru-RU" sz="1600" b="1" dirty="0"/>
              <a:t>	Модульные технологии: проектирование</a:t>
            </a:r>
            <a:r>
              <a:rPr lang="ru-RU" sz="1600" dirty="0"/>
              <a:t> </a:t>
            </a:r>
            <a:r>
              <a:rPr lang="ru-RU" sz="1600" b="1" dirty="0"/>
              <a:t>и разработка образовательных программ </a:t>
            </a:r>
            <a:r>
              <a:rPr lang="ru-RU" sz="1600" dirty="0"/>
              <a:t>[Текст] : учебное пособие / </a:t>
            </a:r>
            <a:r>
              <a:rPr lang="ru-RU" sz="1600" dirty="0" err="1" smtClean="0"/>
              <a:t>О.Н.Олейникова</a:t>
            </a:r>
            <a:r>
              <a:rPr lang="ru-RU" sz="1600" dirty="0"/>
              <a:t>, </a:t>
            </a:r>
            <a:r>
              <a:rPr lang="ru-RU" sz="1600" dirty="0" smtClean="0"/>
              <a:t>А.А.Муравьева</a:t>
            </a:r>
            <a:r>
              <a:rPr lang="ru-RU" sz="1600" dirty="0"/>
              <a:t>,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Ю.Н.Коновалова</a:t>
            </a:r>
            <a:r>
              <a:rPr lang="ru-RU" sz="1600" dirty="0"/>
              <a:t>. - 2 изд., </a:t>
            </a:r>
            <a:r>
              <a:rPr lang="ru-RU" sz="1600" dirty="0" err="1"/>
              <a:t>перераб</a:t>
            </a:r>
            <a:r>
              <a:rPr lang="ru-RU" sz="1600" dirty="0"/>
              <a:t>. и доп. - М. : </a:t>
            </a:r>
            <a:r>
              <a:rPr lang="ru-RU" sz="1600" dirty="0" err="1"/>
              <a:t>Альфа-М;ИНФРА-М</a:t>
            </a:r>
            <a:r>
              <a:rPr lang="ru-RU" sz="1600" dirty="0"/>
              <a:t>, 2010. - 254 с. : ил.</a:t>
            </a:r>
          </a:p>
          <a:p>
            <a:pPr algn="just"/>
            <a:endParaRPr lang="ru-RU" sz="1600" i="1" dirty="0"/>
          </a:p>
          <a:p>
            <a:pPr algn="just"/>
            <a:r>
              <a:rPr lang="ru-RU" sz="1600" dirty="0">
                <a:solidFill>
                  <a:schemeClr val="tx2"/>
                </a:solidFill>
              </a:rPr>
              <a:t>	Рассматриваются принципы и процедуры разработки модульных программ, основанных </a:t>
            </a:r>
            <a:r>
              <a:rPr lang="ru-RU" sz="1600" dirty="0" smtClean="0">
                <a:solidFill>
                  <a:schemeClr val="tx2"/>
                </a:solidFill>
              </a:rPr>
              <a:t/>
            </a:r>
            <a:br>
              <a:rPr lang="ru-RU" sz="1600" dirty="0" smtClean="0">
                <a:solidFill>
                  <a:schemeClr val="tx2"/>
                </a:solidFill>
              </a:rPr>
            </a:br>
            <a:r>
              <a:rPr lang="ru-RU" sz="1600" dirty="0" smtClean="0">
                <a:solidFill>
                  <a:schemeClr val="tx2"/>
                </a:solidFill>
              </a:rPr>
              <a:t>на </a:t>
            </a:r>
            <a:r>
              <a:rPr lang="ru-RU" sz="1600" dirty="0">
                <a:solidFill>
                  <a:schemeClr val="tx2"/>
                </a:solidFill>
              </a:rPr>
              <a:t>компетенциях. Приводятся рекомендации </a:t>
            </a:r>
            <a:r>
              <a:rPr lang="ru-RU" sz="1600" dirty="0" smtClean="0">
                <a:solidFill>
                  <a:schemeClr val="tx2"/>
                </a:solidFill>
              </a:rPr>
              <a:t/>
            </a:r>
            <a:br>
              <a:rPr lang="ru-RU" sz="1600" dirty="0" smtClean="0">
                <a:solidFill>
                  <a:schemeClr val="tx2"/>
                </a:solidFill>
              </a:rPr>
            </a:br>
            <a:r>
              <a:rPr lang="ru-RU" sz="1600" dirty="0" smtClean="0">
                <a:solidFill>
                  <a:schemeClr val="tx2"/>
                </a:solidFill>
              </a:rPr>
              <a:t>по </a:t>
            </a:r>
            <a:r>
              <a:rPr lang="ru-RU" sz="1600" dirty="0">
                <a:solidFill>
                  <a:schemeClr val="tx2"/>
                </a:solidFill>
              </a:rPr>
              <a:t>их реализации. В отличие от первого издания </a:t>
            </a:r>
            <a:r>
              <a:rPr lang="ru-RU" sz="1600" dirty="0" smtClean="0">
                <a:solidFill>
                  <a:schemeClr val="tx2"/>
                </a:solidFill>
              </a:rPr>
              <a:t/>
            </a:r>
            <a:br>
              <a:rPr lang="ru-RU" sz="1600" dirty="0" smtClean="0">
                <a:solidFill>
                  <a:schemeClr val="tx2"/>
                </a:solidFill>
              </a:rPr>
            </a:br>
            <a:r>
              <a:rPr lang="ru-RU" sz="1600" dirty="0" smtClean="0">
                <a:solidFill>
                  <a:schemeClr val="tx2"/>
                </a:solidFill>
              </a:rPr>
              <a:t>в </a:t>
            </a:r>
            <a:r>
              <a:rPr lang="ru-RU" sz="1600" dirty="0">
                <a:solidFill>
                  <a:schemeClr val="tx2"/>
                </a:solidFill>
              </a:rPr>
              <a:t>предлагаемом пособии анализируется влияние перехода к обществу, основанному на знаниях, на развитие профессионального образования, обобщаются аспекты, связанные с распространением </a:t>
            </a:r>
            <a:r>
              <a:rPr lang="ru-RU" sz="1600" dirty="0" smtClean="0">
                <a:solidFill>
                  <a:schemeClr val="tx2"/>
                </a:solidFill>
              </a:rPr>
              <a:t/>
            </a:r>
            <a:br>
              <a:rPr lang="ru-RU" sz="1600" dirty="0" smtClean="0">
                <a:solidFill>
                  <a:schemeClr val="tx2"/>
                </a:solidFill>
              </a:rPr>
            </a:br>
            <a:r>
              <a:rPr lang="ru-RU" sz="1600" dirty="0" smtClean="0">
                <a:solidFill>
                  <a:schemeClr val="tx2"/>
                </a:solidFill>
              </a:rPr>
              <a:t>в </a:t>
            </a:r>
            <a:r>
              <a:rPr lang="ru-RU" sz="1600" dirty="0">
                <a:solidFill>
                  <a:schemeClr val="tx2"/>
                </a:solidFill>
              </a:rPr>
              <a:t>международной практике технологий модульного обучения, раскрывается соответствие предлагаемых технологий и федеральных государственных образовательных стандартов НПО и СПО третьего поколения.</a:t>
            </a:r>
            <a:endParaRPr lang="ru-RU" sz="1600" dirty="0"/>
          </a:p>
        </p:txBody>
      </p:sp>
      <p:pic>
        <p:nvPicPr>
          <p:cNvPr id="30724" name="Picture 4" descr="http://www.lib.vsu.by/web_resurs/new_post/postfile/2012_02/face/23_31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1500188"/>
            <a:ext cx="2784475" cy="4319587"/>
          </a:xfrm>
          <a:prstGeom prst="rect">
            <a:avLst/>
          </a:prstGeom>
          <a:noFill/>
          <a:effectLst>
            <a:outerShdw blurRad="342900" dist="1016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 advTm="20000">
    <p:strips dir="r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E:\Мои документы\библ\на сайт\фон без фот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Прямоугольник 4"/>
          <p:cNvSpPr>
            <a:spLocks noChangeArrowheads="1"/>
          </p:cNvSpPr>
          <p:nvPr/>
        </p:nvSpPr>
        <p:spPr bwMode="auto">
          <a:xfrm>
            <a:off x="2857500" y="1206500"/>
            <a:ext cx="6143625" cy="5509200"/>
          </a:xfrm>
          <a:prstGeom prst="rect">
            <a:avLst/>
          </a:prstGeom>
          <a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lum bright="37000"/>
            </a:blip>
            <a:tile tx="0" ty="0" sx="100000" sy="100000" flip="none" algn="tl"/>
          </a:blipFill>
          <a:ln w="381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/>
              <a:t>74.202.5я723</a:t>
            </a:r>
            <a:br>
              <a:rPr lang="ru-RU" sz="1600" dirty="0"/>
            </a:br>
            <a:r>
              <a:rPr lang="ru-RU" sz="1600" dirty="0"/>
              <a:t>П 19</a:t>
            </a:r>
            <a:br>
              <a:rPr lang="ru-RU" sz="1600" dirty="0"/>
            </a:br>
            <a:endParaRPr lang="ru-RU" sz="1600" dirty="0"/>
          </a:p>
          <a:p>
            <a:pPr algn="just">
              <a:tabLst>
                <a:tab pos="355600" algn="l"/>
              </a:tabLst>
              <a:defRPr/>
            </a:pPr>
            <a:r>
              <a:rPr lang="ru-RU" sz="1600" b="1" dirty="0"/>
              <a:t>Пастухова, И. П. </a:t>
            </a:r>
            <a:endParaRPr lang="ru-RU" sz="1600" b="1" dirty="0" smtClean="0"/>
          </a:p>
          <a:p>
            <a:pPr algn="just">
              <a:tabLst>
                <a:tab pos="355600" algn="l"/>
              </a:tabLst>
              <a:defRPr/>
            </a:pPr>
            <a:r>
              <a:rPr lang="ru-RU" sz="1600" b="1" dirty="0"/>
              <a:t>	Основы учебно-исследовательской деятельности студентов </a:t>
            </a:r>
            <a:r>
              <a:rPr lang="ru-RU" sz="1600" dirty="0"/>
              <a:t>[Текст] : учебное пособие для студ. учреждений сред. проф. образования / </a:t>
            </a:r>
            <a:r>
              <a:rPr lang="ru-RU" sz="1600" dirty="0" smtClean="0"/>
              <a:t>И.П.Пастухова</a:t>
            </a:r>
            <a:r>
              <a:rPr lang="ru-RU" sz="1600" dirty="0"/>
              <a:t>, </a:t>
            </a:r>
            <a:r>
              <a:rPr lang="ru-RU" sz="1600" dirty="0" smtClean="0"/>
              <a:t>Н.В.Тарасова</a:t>
            </a:r>
            <a:r>
              <a:rPr lang="ru-RU" sz="1600" dirty="0"/>
              <a:t>. </a:t>
            </a:r>
            <a:r>
              <a:rPr lang="ru-RU" sz="1600" dirty="0" smtClean="0"/>
              <a:t>– </a:t>
            </a:r>
            <a:br>
              <a:rPr lang="ru-RU" sz="1600" dirty="0" smtClean="0"/>
            </a:br>
            <a:r>
              <a:rPr lang="ru-RU" sz="1600" dirty="0" smtClean="0"/>
              <a:t>4 </a:t>
            </a:r>
            <a:r>
              <a:rPr lang="ru-RU" sz="1600" dirty="0"/>
              <a:t>изд., стер. - М. : Академия, 2014. - 160 с. : ил. - (Профессиональное образование). </a:t>
            </a:r>
          </a:p>
          <a:p>
            <a:pPr algn="just">
              <a:defRPr/>
            </a:pPr>
            <a:endParaRPr lang="ru-RU" sz="1600" i="1" dirty="0"/>
          </a:p>
          <a:p>
            <a:pPr algn="just">
              <a:tabLst>
                <a:tab pos="355600" algn="l"/>
              </a:tabLst>
              <a:defRPr/>
            </a:pPr>
            <a:r>
              <a:rPr lang="ru-RU" sz="1600" dirty="0"/>
              <a:t>	Учебное пособие создано в соответствии с Федеральным государственным образовательным стандартами среднего профессионального образования по педагогическим специальностям, ОП.01 "Педагогика". В данном учебном пособии рассмотрены психолого-педагогические аспекты организации учебно-исследовательской работы студентов учреждений среднего педагогического образования. Определены цели, задачи, содержание, формы и методы работы студентов, показаны различные подходы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к </a:t>
            </a:r>
            <a:r>
              <a:rPr lang="ru-RU" sz="1600" dirty="0"/>
              <a:t>организации учебно-исследовательской деятельности. Предложены рекомендации студентам по самоорганизации исследовательской работы.</a:t>
            </a:r>
            <a:endParaRPr lang="ru-RU" sz="1400" dirty="0"/>
          </a:p>
        </p:txBody>
      </p:sp>
      <p:pic>
        <p:nvPicPr>
          <p:cNvPr id="46082" name="Picture 2" descr="http://vuz-uchebniki.ru/img/100555837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775" y="1785938"/>
            <a:ext cx="2701925" cy="3959225"/>
          </a:xfrm>
          <a:prstGeom prst="rect">
            <a:avLst/>
          </a:prstGeom>
          <a:noFill/>
          <a:effectLst>
            <a:outerShdw blurRad="419100" dist="2667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 advTm="20000">
    <p:strips dir="r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E:\Мои документы\библ\на сайт\фон без фот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3643313" y="1500188"/>
            <a:ext cx="5040312" cy="5016758"/>
          </a:xfrm>
          <a:prstGeom prst="rect">
            <a:avLst/>
          </a:prstGeom>
          <a:blipFill dpi="0" rotWithShape="1">
            <a:blip r:embed="rId3">
              <a:alphaModFix amt="54000"/>
              <a:duotone>
                <a:schemeClr val="accent6">
                  <a:shade val="45000"/>
                  <a:satMod val="135000"/>
                </a:schemeClr>
                <a:prstClr val="white"/>
              </a:duotone>
              <a:lum/>
            </a:blip>
            <a:srcRect/>
            <a:tile tx="0" ty="0" sx="100000" sy="100000" flip="none" algn="tl"/>
          </a:blipFill>
          <a:ln w="381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/>
              <a:t>74.202</a:t>
            </a:r>
            <a:br>
              <a:rPr lang="ru-RU" sz="1600" dirty="0"/>
            </a:br>
            <a:r>
              <a:rPr lang="ru-RU" sz="1600" dirty="0"/>
              <a:t>П 24</a:t>
            </a:r>
          </a:p>
          <a:p>
            <a:endParaRPr lang="ru-RU" sz="1600" b="1" dirty="0"/>
          </a:p>
          <a:p>
            <a:pPr algn="just"/>
            <a:r>
              <a:rPr lang="ru-RU" sz="1600" b="1" dirty="0"/>
              <a:t>	Педагогические технологии</a:t>
            </a:r>
            <a:r>
              <a:rPr lang="ru-RU" sz="1600" dirty="0"/>
              <a:t> [Текст] : учебное пособие / </a:t>
            </a:r>
            <a:r>
              <a:rPr lang="ru-RU" sz="1600" dirty="0" err="1" smtClean="0"/>
              <a:t>М.В.Буланова-Топоркова</a:t>
            </a:r>
            <a:r>
              <a:rPr lang="ru-RU" sz="1600" dirty="0"/>
              <a:t>,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err="1" smtClean="0"/>
              <a:t>А.В.Духавнева</a:t>
            </a:r>
            <a:r>
              <a:rPr lang="ru-RU" sz="1600" dirty="0"/>
              <a:t>, </a:t>
            </a:r>
            <a:r>
              <a:rPr lang="ru-RU" sz="1600" dirty="0" err="1" smtClean="0"/>
              <a:t>В.С.Кукушин</a:t>
            </a:r>
            <a:r>
              <a:rPr lang="ru-RU" sz="1600" dirty="0" smtClean="0"/>
              <a:t> </a:t>
            </a:r>
            <a:r>
              <a:rPr lang="ru-RU" sz="1600" dirty="0"/>
              <a:t>; ред.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В</a:t>
            </a:r>
            <a:r>
              <a:rPr lang="ru-RU" sz="1600" dirty="0"/>
              <a:t>. С. </a:t>
            </a:r>
            <a:r>
              <a:rPr lang="ru-RU" sz="1600" dirty="0" err="1"/>
              <a:t>Кукушина</a:t>
            </a:r>
            <a:r>
              <a:rPr lang="ru-RU" sz="1600" dirty="0"/>
              <a:t> . - 4 </a:t>
            </a:r>
            <a:r>
              <a:rPr lang="ru-RU" sz="1600" dirty="0" err="1"/>
              <a:t>изд.,перераб.и</a:t>
            </a:r>
            <a:r>
              <a:rPr lang="ru-RU" sz="1600" dirty="0"/>
              <a:t> доп. - Ростов </a:t>
            </a:r>
            <a:r>
              <a:rPr lang="ru-RU" sz="1600" dirty="0" err="1"/>
              <a:t>н</a:t>
            </a:r>
            <a:r>
              <a:rPr lang="ru-RU" sz="1600" dirty="0"/>
              <a:t>/Д : </a:t>
            </a:r>
            <a:r>
              <a:rPr lang="ru-RU" sz="1600" dirty="0" err="1"/>
              <a:t>МарТ</a:t>
            </a:r>
            <a:r>
              <a:rPr lang="ru-RU" sz="1600" dirty="0"/>
              <a:t> : Феникс, 2010. - 334 с. : ил. - (Педагогическое образование</a:t>
            </a:r>
            <a:r>
              <a:rPr lang="ru-RU" sz="1600" dirty="0" smtClean="0"/>
              <a:t>).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b="1" dirty="0"/>
              <a:t> 	</a:t>
            </a:r>
            <a:r>
              <a:rPr lang="ru-RU" sz="1600" dirty="0"/>
              <a:t>В учебном пособии, адресованном студентам педагогических вузов, сформулирована проблема педагогических технологий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в </a:t>
            </a:r>
            <a:r>
              <a:rPr lang="ru-RU" sz="1600" dirty="0"/>
              <a:t>исторической ретроспективе, дана теоретическая характеристика и изложена сущность современных педагогических технологий. Освещена методика оценки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их </a:t>
            </a:r>
            <a:r>
              <a:rPr lang="ru-RU" sz="1600" dirty="0"/>
              <a:t>эффективности. Пособие написано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в </a:t>
            </a:r>
            <a:r>
              <a:rPr lang="ru-RU" sz="1600" dirty="0"/>
              <a:t>соответствии с государственным образовательным стандартом.</a:t>
            </a:r>
          </a:p>
        </p:txBody>
      </p:sp>
      <p:pic>
        <p:nvPicPr>
          <p:cNvPr id="14340" name="Picture 4" descr="E:\Мои документы\библ\на сайт\мари\книги\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1643063"/>
            <a:ext cx="2841625" cy="4319587"/>
          </a:xfrm>
          <a:prstGeom prst="rect">
            <a:avLst/>
          </a:prstGeom>
          <a:noFill/>
          <a:effectLst>
            <a:outerShdw blurRad="381000" dist="2540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 advTm="20000">
    <p:strips dir="r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E:\Мои документы\библ\на сайт\фон без фот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>
            <a:off x="3571875" y="1357313"/>
            <a:ext cx="5040313" cy="4770537"/>
          </a:xfrm>
          <a:prstGeom prst="rect">
            <a:avLst/>
          </a:prstGeom>
          <a:blipFill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  <a:lum bright="42000"/>
            </a:blip>
            <a:tile tx="0" ty="0" sx="100000" sy="100000" flip="none" algn="tl"/>
          </a:blipFill>
          <a:ln w="381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355600" algn="l"/>
              </a:tabLst>
            </a:pPr>
            <a:r>
              <a:rPr lang="ru-RU" sz="1600" dirty="0"/>
              <a:t>74.202</a:t>
            </a:r>
            <a:br>
              <a:rPr lang="ru-RU" sz="1600" dirty="0"/>
            </a:br>
            <a:r>
              <a:rPr lang="ru-RU" sz="1600" dirty="0"/>
              <a:t>С </a:t>
            </a:r>
            <a:r>
              <a:rPr lang="ru-RU" sz="1600" dirty="0" smtClean="0"/>
              <a:t>56</a:t>
            </a:r>
          </a:p>
          <a:p>
            <a:pPr algn="just">
              <a:tabLst>
                <a:tab pos="355600" algn="l"/>
              </a:tabLst>
            </a:pPr>
            <a:endParaRPr lang="ru-RU" sz="1600" dirty="0" smtClean="0"/>
          </a:p>
          <a:p>
            <a:pPr algn="just">
              <a:tabLst>
                <a:tab pos="355600" algn="l"/>
              </a:tabLst>
            </a:pPr>
            <a:r>
              <a:rPr lang="ru-RU" sz="1600" dirty="0"/>
              <a:t>	</a:t>
            </a:r>
            <a:r>
              <a:rPr lang="ru-RU" sz="1600" b="1" dirty="0"/>
              <a:t>Современные образовательные технологии</a:t>
            </a:r>
            <a:r>
              <a:rPr lang="ru-RU" sz="1600" dirty="0"/>
              <a:t> [Текст] : учебное пособие / ред.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err="1" smtClean="0"/>
              <a:t>Н.В.Бордовской</a:t>
            </a:r>
            <a:r>
              <a:rPr lang="ru-RU" sz="1600" dirty="0"/>
              <a:t>. - М. : КНОРУС, 2010. - 432 с. : ил. </a:t>
            </a:r>
          </a:p>
          <a:p>
            <a:pPr algn="just">
              <a:tabLst>
                <a:tab pos="355600" algn="l"/>
              </a:tabLst>
            </a:pPr>
            <a:endParaRPr lang="ru-RU" sz="1600" dirty="0"/>
          </a:p>
          <a:p>
            <a:pPr algn="just">
              <a:tabLst>
                <a:tab pos="355600" algn="l"/>
              </a:tabLst>
            </a:pPr>
            <a:r>
              <a:rPr lang="ru-RU" sz="1600" dirty="0"/>
              <a:t>	Раскрываются подходы к пониманию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и </a:t>
            </a:r>
            <a:r>
              <a:rPr lang="ru-RU" sz="1600" dirty="0"/>
              <a:t>определению специфики образовательных технологий, принципы и методы проектирования, а также анализируется опыт их применения. Содержательно описаны технологии, применяемые в учебной среде, при организации самостоятельной образовательной деятельности, в процессе определения учебных достижений, актуализации творческого потенциала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и </a:t>
            </a:r>
            <a:r>
              <a:rPr lang="ru-RU" sz="1600" dirty="0"/>
              <a:t>саморазвития, оказания психолого-педагогической поддержки в контексте приоритетов общечеловеческих ценностей.</a:t>
            </a:r>
          </a:p>
        </p:txBody>
      </p:sp>
      <p:pic>
        <p:nvPicPr>
          <p:cNvPr id="15364" name="Picture 4" descr="E:\Мои документы\библ\на сайт\мари\книги\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1571625"/>
            <a:ext cx="2790825" cy="4319588"/>
          </a:xfrm>
          <a:prstGeom prst="rect">
            <a:avLst/>
          </a:prstGeom>
          <a:noFill/>
          <a:effectLst>
            <a:outerShdw blurRad="381000" dist="2540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 advTm="20000">
    <p:strips dir="r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E:\Мои документы\библ\на сайт\фон без фот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Прямоугольник 4"/>
          <p:cNvSpPr>
            <a:spLocks noChangeArrowheads="1"/>
          </p:cNvSpPr>
          <p:nvPr/>
        </p:nvSpPr>
        <p:spPr bwMode="auto">
          <a:xfrm>
            <a:off x="3429000" y="1238271"/>
            <a:ext cx="5429250" cy="5262979"/>
          </a:xfrm>
          <a:prstGeom prst="rect">
            <a:avLst/>
          </a:prstGeom>
          <a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lum bright="28000"/>
            </a:blip>
            <a:tile tx="0" ty="0" sx="100000" sy="100000" flip="none" algn="tl"/>
          </a:blipFill>
          <a:ln w="381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355600" algn="l"/>
              </a:tabLst>
            </a:pPr>
            <a:r>
              <a:rPr lang="ru-RU" sz="1600" dirty="0"/>
              <a:t>74.202.5я723</a:t>
            </a:r>
            <a:br>
              <a:rPr lang="ru-RU" sz="1600" dirty="0"/>
            </a:br>
            <a:r>
              <a:rPr lang="ru-RU" sz="1600" dirty="0"/>
              <a:t>В 49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/>
              <a:t>Виноградова, Н. А. </a:t>
            </a:r>
            <a:endParaRPr lang="ru-RU" sz="1600" b="1" dirty="0" smtClean="0"/>
          </a:p>
          <a:p>
            <a:pPr algn="just">
              <a:tabLst>
                <a:tab pos="355600" algn="l"/>
              </a:tabLst>
            </a:pPr>
            <a:r>
              <a:rPr lang="ru-RU" sz="1600" b="1" dirty="0"/>
              <a:t>	Научно-исследовательская работа студента </a:t>
            </a:r>
            <a:r>
              <a:rPr lang="ru-RU" sz="1600" dirty="0"/>
              <a:t>[Текст] : технология написания и оформления доклада, реферата, курсовой и выпускной квалификационной работы / </a:t>
            </a:r>
            <a:r>
              <a:rPr lang="ru-RU" sz="1600" dirty="0" smtClean="0"/>
              <a:t>Н.А.Виноградова</a:t>
            </a:r>
            <a:r>
              <a:rPr lang="ru-RU" sz="1600" dirty="0"/>
              <a:t>,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err="1" smtClean="0"/>
              <a:t>Н.В.Микляева</a:t>
            </a:r>
            <a:r>
              <a:rPr lang="ru-RU" sz="1600" dirty="0"/>
              <a:t>. - 10 изд., </a:t>
            </a:r>
            <a:r>
              <a:rPr lang="ru-RU" sz="1600" dirty="0" err="1"/>
              <a:t>перераб</a:t>
            </a:r>
            <a:r>
              <a:rPr lang="ru-RU" sz="1600" dirty="0"/>
              <a:t>. и доп. - М. : Академия, 2013. - 128 с. - (Среднее профессиональное образование). </a:t>
            </a:r>
          </a:p>
          <a:p>
            <a:pPr algn="just">
              <a:tabLst>
                <a:tab pos="355600" algn="l"/>
              </a:tabLst>
            </a:pPr>
            <a:endParaRPr lang="ru-RU" sz="1600" dirty="0"/>
          </a:p>
          <a:p>
            <a:pPr algn="just">
              <a:tabLst>
                <a:tab pos="355600" algn="l"/>
              </a:tabLst>
            </a:pPr>
            <a:r>
              <a:rPr lang="ru-RU" sz="1600" dirty="0"/>
              <a:t>	В учебном пособии охарактеризованы основные виды учебно-исследовательских и научно- исследовательских работ студентов (доклад, реферат, курсовая и выпускная квалификационная работа). Рассмотрены подходы к выбору темы, представлена технология организации и написания работы, приведены примерная структура и требования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к </a:t>
            </a:r>
            <a:r>
              <a:rPr lang="ru-RU" sz="1600" dirty="0"/>
              <a:t>оформлению текста. Описана процедура защиты научной работы, критерии ее оценивания.</a:t>
            </a:r>
          </a:p>
        </p:txBody>
      </p:sp>
      <p:pic>
        <p:nvPicPr>
          <p:cNvPr id="16388" name="Picture 4" descr="E:\Мои документы\библ\на сайт\мари\книги\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1571625"/>
            <a:ext cx="2852737" cy="4319588"/>
          </a:xfrm>
          <a:prstGeom prst="rect">
            <a:avLst/>
          </a:prstGeom>
          <a:noFill/>
          <a:effectLst>
            <a:outerShdw blurRad="381000" dist="2540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 advTm="20000">
    <p:strips dir="r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E:\Мои документы\библ\на сайт\фон без фот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Прямоугольник 4"/>
          <p:cNvSpPr>
            <a:spLocks noChangeArrowheads="1"/>
          </p:cNvSpPr>
          <p:nvPr/>
        </p:nvSpPr>
        <p:spPr bwMode="auto">
          <a:xfrm>
            <a:off x="3714744" y="2285992"/>
            <a:ext cx="5040312" cy="2800767"/>
          </a:xfrm>
          <a:prstGeom prst="rect">
            <a:avLst/>
          </a:prstGeom>
          <a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lum bright="35000"/>
            </a:blip>
            <a:tile tx="0" ty="0" sx="100000" sy="100000" flip="none" algn="tl"/>
          </a:blipFill>
          <a:ln w="381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355600" algn="l"/>
              </a:tabLst>
            </a:pPr>
            <a:r>
              <a:rPr lang="ru-RU" sz="1600" dirty="0"/>
              <a:t>67.404</a:t>
            </a:r>
            <a:br>
              <a:rPr lang="ru-RU" sz="1600" dirty="0"/>
            </a:br>
            <a:r>
              <a:rPr lang="ru-RU" sz="1600" dirty="0"/>
              <a:t>К </a:t>
            </a:r>
            <a:r>
              <a:rPr lang="ru-RU" sz="1600" dirty="0" smtClean="0"/>
              <a:t>64</a:t>
            </a:r>
          </a:p>
          <a:p>
            <a:pPr algn="just">
              <a:tabLst>
                <a:tab pos="355600" algn="l"/>
              </a:tabLst>
            </a:pPr>
            <a:r>
              <a:rPr lang="ru-RU" sz="1600" dirty="0"/>
              <a:t> </a:t>
            </a:r>
            <a:br>
              <a:rPr lang="ru-RU" sz="1600" dirty="0"/>
            </a:br>
            <a:r>
              <a:rPr lang="ru-RU" sz="1600" dirty="0"/>
              <a:t>    </a:t>
            </a:r>
            <a:r>
              <a:rPr lang="ru-RU" sz="1600" b="1" dirty="0" smtClean="0"/>
              <a:t>Конвенция</a:t>
            </a:r>
            <a:r>
              <a:rPr lang="ru-RU" sz="1600" b="1" dirty="0"/>
              <a:t> о правах</a:t>
            </a:r>
            <a:r>
              <a:rPr lang="ru-RU" sz="1600" dirty="0"/>
              <a:t> </a:t>
            </a:r>
            <a:r>
              <a:rPr lang="ru-RU" sz="1600" b="1" dirty="0"/>
              <a:t>ребенка</a:t>
            </a:r>
            <a:r>
              <a:rPr lang="ru-RU" sz="1600" dirty="0"/>
              <a:t> [Текст] : конвенция ООН. - М. : РИОР, 2011. - 24 с. </a:t>
            </a:r>
          </a:p>
          <a:p>
            <a:pPr algn="just">
              <a:tabLst>
                <a:tab pos="355600" algn="l"/>
              </a:tabLst>
            </a:pPr>
            <a:endParaRPr lang="ru-RU" sz="1600" dirty="0"/>
          </a:p>
          <a:p>
            <a:pPr algn="just">
              <a:tabLst>
                <a:tab pos="355600" algn="l"/>
              </a:tabLst>
            </a:pPr>
            <a:r>
              <a:rPr lang="ru-RU" sz="1600" dirty="0"/>
              <a:t>	Приводится текст Конвенции ООН о правах ребенка - международного закона, имеющего высокое социально-нравственное, правовое, педагогическое значение для развития человеческого сообщества.</a:t>
            </a:r>
          </a:p>
        </p:txBody>
      </p:sp>
      <p:pic>
        <p:nvPicPr>
          <p:cNvPr id="17412" name="Picture 4" descr="E:\Мои документы\библ\на сайт\мари\книги\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1643063"/>
            <a:ext cx="2709862" cy="4319587"/>
          </a:xfrm>
          <a:prstGeom prst="rect">
            <a:avLst/>
          </a:prstGeom>
          <a:noFill/>
          <a:effectLst>
            <a:outerShdw blurRad="381000" dist="2540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 advTm="20000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E:\Мои документы\библ\на сайт\фон без фот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428992" y="1357298"/>
            <a:ext cx="5500726" cy="5000660"/>
          </a:xfrm>
          <a:prstGeom prst="rect">
            <a:avLst/>
          </a:prstGeom>
          <a:blipFill dpi="0" rotWithShape="1"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/>
            <a:tile tx="0" ty="0" sx="100000" sy="100000" flip="none" algn="tl"/>
          </a:blipFill>
          <a:ln w="381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tabLst>
                <a:tab pos="357188" algn="l"/>
              </a:tabLst>
              <a:defRPr/>
            </a:pPr>
            <a:r>
              <a:rPr lang="ru-RU" sz="1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30.10</a:t>
            </a:r>
            <a:br>
              <a:rPr lang="ru-RU" sz="1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1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Х 95</a:t>
            </a:r>
          </a:p>
          <a:p>
            <a:pPr eaLnBrk="0" hangingPunct="0">
              <a:tabLst>
                <a:tab pos="357188" algn="l"/>
              </a:tabLst>
              <a:defRPr/>
            </a:pPr>
            <a:r>
              <a:rPr lang="ru-RU" sz="1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1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16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Хрусталева, Э. А.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16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Метрология, стандартизация и сертификация. Практикум </a:t>
            </a:r>
            <a:r>
              <a:rPr lang="ru-RU" sz="1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[Текст] : учебное пособие / </a:t>
            </a: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Э.А.Хрусталева</a:t>
            </a:r>
            <a:r>
              <a:rPr lang="ru-RU" sz="1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- М. : КНОРУС, 2011. - 171 с. : ил. - (Среднее профессиональное образование</a:t>
            </a: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).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endParaRPr lang="ru-RU" sz="1600" kern="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В каждой работе практикума приведена краткая теоретическая часть, акцентирующая внимание пользователя на ключевых моментах темы </a:t>
            </a:r>
            <a:b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 создающая основу для осознанного и правильного выполнения собственно работы. Кроме того, в пособии приведена методика выполнения работы, содержание отчета, а также контрольные вопросы для защиты. </a:t>
            </a:r>
            <a:b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По некоторым работам приведены варианты индивидуальных заданий, что ориентирует данное пособие не только на студентов, </a:t>
            </a:r>
            <a:b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но и на преподавателей.</a:t>
            </a:r>
            <a:endParaRPr lang="ru-RU" sz="16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7410" name="Picture 2" descr="G:\мари\книги\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857364"/>
            <a:ext cx="2767025" cy="4320000"/>
          </a:xfrm>
          <a:prstGeom prst="rect">
            <a:avLst/>
          </a:prstGeom>
          <a:noFill/>
          <a:effectLst>
            <a:outerShdw blurRad="381000" dist="2540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 advTm="20000">
    <p:strips dir="r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E:\Мои документы\библ\на сайт\фон без фот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Прямоугольник 4"/>
          <p:cNvSpPr>
            <a:spLocks noChangeArrowheads="1"/>
          </p:cNvSpPr>
          <p:nvPr/>
        </p:nvSpPr>
        <p:spPr bwMode="auto">
          <a:xfrm>
            <a:off x="3357555" y="1444545"/>
            <a:ext cx="5572164" cy="4770537"/>
          </a:xfrm>
          <a:prstGeom prst="rect">
            <a:avLst/>
          </a:prstGeom>
          <a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lum bright="37000"/>
            </a:blip>
            <a:tile tx="0" ty="0" sx="100000" sy="100000" flip="none" algn="tl"/>
          </a:blipFill>
          <a:ln w="381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/>
              <a:t>67.4</a:t>
            </a:r>
            <a:br>
              <a:rPr lang="ru-RU" sz="1600" dirty="0"/>
            </a:br>
            <a:r>
              <a:rPr lang="ru-RU" sz="1600" dirty="0"/>
              <a:t>Р 76</a:t>
            </a:r>
            <a:br>
              <a:rPr lang="ru-RU" sz="1600" dirty="0"/>
            </a:br>
            <a:endParaRPr lang="ru-RU" sz="1600" dirty="0"/>
          </a:p>
          <a:p>
            <a:pPr algn="just"/>
            <a:r>
              <a:rPr lang="ru-RU" sz="1600" b="1" dirty="0"/>
              <a:t>Российская Федерация. </a:t>
            </a:r>
            <a:r>
              <a:rPr lang="ru-RU" sz="1600" b="1" dirty="0" smtClean="0"/>
              <a:t>Законы</a:t>
            </a:r>
          </a:p>
          <a:p>
            <a:pPr algn="just"/>
            <a:r>
              <a:rPr lang="ru-RU" sz="1600" b="1" dirty="0"/>
              <a:t>	Федеральный закон "Об образовании 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в</a:t>
            </a:r>
            <a:r>
              <a:rPr lang="ru-RU" sz="1600" b="1" dirty="0"/>
              <a:t> Российской Федерации" </a:t>
            </a:r>
            <a:r>
              <a:rPr lang="ru-RU" sz="1600" dirty="0"/>
              <a:t>[Текст] / Российская Федерация. Законы. - М. : Омега-Л, 2013. - 134 с. - (Законы Российской Федерации).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	30 декабря 2012 г. Владимир Путин подписал Федеральный закон «Об образовании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в </a:t>
            </a:r>
            <a:r>
              <a:rPr lang="ru-RU" sz="1600" dirty="0"/>
              <a:t>Российской Федерации». Федеральный закон принят Государственной Думой 21 декабря 2012 года и одобрен Советом Федерации 26 декабря 2012 года. Завершилась почти пятилетняя эпопея с разработкой нового закона, и с 1 сентября 2013 года он вступил в силу. Еще ни один закон РФ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так </a:t>
            </a:r>
            <a:r>
              <a:rPr lang="ru-RU" sz="1600" dirty="0"/>
              <a:t>долго не разрабатывался и не обсуждался общественностью.</a:t>
            </a:r>
          </a:p>
        </p:txBody>
      </p:sp>
      <p:pic>
        <p:nvPicPr>
          <p:cNvPr id="18436" name="Picture 4" descr="E:\Мои документы\библ\на сайт\мари\книги\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151" y="1643063"/>
            <a:ext cx="2589213" cy="4319587"/>
          </a:xfrm>
          <a:prstGeom prst="rect">
            <a:avLst/>
          </a:prstGeom>
          <a:noFill/>
          <a:effectLst>
            <a:outerShdw blurRad="279400" dist="2540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 advTm="20000">
    <p:strips dir="r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E:\Мои документы\библ\на сайт\фон без фот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500430" y="1826454"/>
            <a:ext cx="5400000" cy="3960000"/>
          </a:xfrm>
          <a:prstGeom prst="rect">
            <a:avLst/>
          </a:prstGeom>
          <a:blipFill dpi="0"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 w="381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/>
              <a:t>Журнал «Технологии строительства»</a:t>
            </a:r>
          </a:p>
          <a:p>
            <a:pPr>
              <a:defRPr/>
            </a:pPr>
            <a:endParaRPr lang="ru-RU" sz="1600" i="1" dirty="0"/>
          </a:p>
          <a:p>
            <a:pPr algn="just">
              <a:tabLst>
                <a:tab pos="355600" algn="l"/>
              </a:tabLst>
              <a:defRPr/>
            </a:pPr>
            <a:r>
              <a:rPr lang="ru-RU" sz="1600" dirty="0" smtClean="0"/>
              <a:t>	Консультационное </a:t>
            </a:r>
            <a:r>
              <a:rPr lang="ru-RU" sz="1600" dirty="0"/>
              <a:t>издание </a:t>
            </a:r>
            <a:r>
              <a:rPr lang="ru-RU" sz="1600" dirty="0" smtClean="0"/>
              <a:t>по </a:t>
            </a:r>
            <a:r>
              <a:rPr lang="ru-RU" sz="1600" dirty="0"/>
              <a:t>строительным, ремонтным и отделочным работам. </a:t>
            </a:r>
            <a:endParaRPr lang="ru-RU" sz="1600" dirty="0" smtClean="0"/>
          </a:p>
          <a:p>
            <a:pPr algn="just">
              <a:tabLst>
                <a:tab pos="355600" algn="l"/>
              </a:tabLst>
              <a:defRPr/>
            </a:pPr>
            <a:r>
              <a:rPr lang="ru-RU" sz="1600" dirty="0" smtClean="0"/>
              <a:t>	В </a:t>
            </a:r>
            <a:r>
              <a:rPr lang="ru-RU" sz="1600" dirty="0"/>
              <a:t>журнале публикуются статьи о технологиях применения современных строительных и отделочных материалов, новых марках продукции, которые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в </a:t>
            </a:r>
            <a:r>
              <a:rPr lang="ru-RU" sz="1600" dirty="0"/>
              <a:t>изобилии появляются на российском строительном рынке. </a:t>
            </a:r>
            <a:endParaRPr lang="ru-RU" sz="1600" dirty="0" smtClean="0"/>
          </a:p>
          <a:p>
            <a:pPr algn="just">
              <a:tabLst>
                <a:tab pos="355600" algn="l"/>
              </a:tabLst>
              <a:defRPr/>
            </a:pPr>
            <a:r>
              <a:rPr lang="ru-RU" sz="1600" dirty="0" smtClean="0"/>
              <a:t>	Кроме </a:t>
            </a:r>
            <a:r>
              <a:rPr lang="ru-RU" sz="1600" dirty="0"/>
              <a:t>того, в рубриках журнала вы найдете обзорную информацию на темы, связанные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с </a:t>
            </a:r>
            <a:r>
              <a:rPr lang="ru-RU" sz="1600" dirty="0"/>
              <a:t>проектированием и производством различных видов строительных и ремонтных работ.</a:t>
            </a:r>
          </a:p>
        </p:txBody>
      </p:sp>
      <p:pic>
        <p:nvPicPr>
          <p:cNvPr id="4" name="Picture 7" descr="\\192.168.1.52\мои документы\библ\2+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714488"/>
            <a:ext cx="3133158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0" dist="2540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 advTm="20000">
    <p:strips dir="r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E:\Мои документы\библ\на сайт\фон без фот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357554" y="1785926"/>
            <a:ext cx="5400000" cy="3960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381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dirty="0" smtClean="0"/>
              <a:t>Журнал «Проектирование и строительство </a:t>
            </a:r>
            <a:br>
              <a:rPr lang="ru-RU" sz="1600" b="1" dirty="0" smtClean="0"/>
            </a:br>
            <a:r>
              <a:rPr lang="ru-RU" sz="1600" b="1" dirty="0" smtClean="0"/>
              <a:t>в Сибири"</a:t>
            </a:r>
          </a:p>
          <a:p>
            <a:endParaRPr lang="ru-RU" sz="1600" i="1" dirty="0" smtClean="0"/>
          </a:p>
          <a:p>
            <a:pPr algn="just"/>
            <a:r>
              <a:rPr lang="ru-RU" sz="1600" dirty="0" smtClean="0"/>
              <a:t>	Информационно – аналитический </a:t>
            </a:r>
            <a:br>
              <a:rPr lang="ru-RU" sz="1600" dirty="0" smtClean="0"/>
            </a:br>
            <a:r>
              <a:rPr lang="ru-RU" sz="1600" dirty="0" smtClean="0"/>
              <a:t>и производственный журнал для проектировщиков, строителей и работников стройиндустрии. </a:t>
            </a:r>
          </a:p>
          <a:p>
            <a:pPr algn="just"/>
            <a:r>
              <a:rPr lang="ru-RU" sz="1600" dirty="0" smtClean="0"/>
              <a:t>	Публикуемые в журнале материалы адресованы руководителям и специалистам </a:t>
            </a:r>
            <a:r>
              <a:rPr lang="ru-RU" sz="1600" dirty="0" err="1" smtClean="0"/>
              <a:t>инвестиционно</a:t>
            </a:r>
            <a:r>
              <a:rPr lang="ru-RU" sz="1600" dirty="0" smtClean="0"/>
              <a:t> - строительного комплекса.</a:t>
            </a:r>
            <a:endParaRPr lang="ru-RU" sz="1600" dirty="0"/>
          </a:p>
        </p:txBody>
      </p:sp>
      <p:pic>
        <p:nvPicPr>
          <p:cNvPr id="4" name="Picture 6" descr="\\192.168.1.52\мои документы\библ\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714488"/>
            <a:ext cx="2928999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0" dist="2540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 advTm="20000">
    <p:strips dir="r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E:\Мои документы\библ\на сайт\фон без фот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500430" y="1785926"/>
            <a:ext cx="5400000" cy="3960000"/>
          </a:xfrm>
          <a:prstGeom prst="rect">
            <a:avLst/>
          </a:prstGeom>
          <a:blipFill dpi="0" rotWithShape="1"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 w="381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dirty="0" smtClean="0"/>
              <a:t>Журнал «Современный дом"</a:t>
            </a:r>
          </a:p>
          <a:p>
            <a:endParaRPr lang="ru-RU" sz="1600" i="1" dirty="0" smtClean="0"/>
          </a:p>
          <a:p>
            <a:pPr algn="just"/>
            <a:r>
              <a:rPr lang="ru-RU" sz="1600" dirty="0" smtClean="0"/>
              <a:t>	</a:t>
            </a:r>
            <a:r>
              <a:rPr lang="ru-RU" sz="1600" dirty="0" err="1" smtClean="0"/>
              <a:t>Полноцветный</a:t>
            </a:r>
            <a:r>
              <a:rPr lang="ru-RU" sz="1600" dirty="0" smtClean="0"/>
              <a:t> иллюстрированный журнал - практическая энциклопедия по архитектуре, строительству и дизайну. На страницах: проекты загородных домов, перепланировка квартир, статьи </a:t>
            </a:r>
            <a:br>
              <a:rPr lang="ru-RU" sz="1600" dirty="0" smtClean="0"/>
            </a:br>
            <a:r>
              <a:rPr lang="ru-RU" sz="1600" dirty="0" smtClean="0"/>
              <a:t>о недвижимости, ландшафтном дизайне, обзоры строительных материалов и оборудования, советы застройщику.</a:t>
            </a:r>
            <a:endParaRPr lang="ru-RU" sz="1600" dirty="0"/>
          </a:p>
        </p:txBody>
      </p:sp>
      <p:pic>
        <p:nvPicPr>
          <p:cNvPr id="4" name="Picture 8" descr="http://vsem-jurnal.ru/uploads/posts/2013-01/1359464145_2013-01-29_0416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714488"/>
            <a:ext cx="3062382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0" dist="2540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 advTm="20000">
    <p:strips dir="r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Библиотека\Documents\Мои документы БИБЛИОТЕКА\ГАНИХИНА\БИБЛИОТЕКА\мероприятия\абитуриент\фон готов меньш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28625" y="1000125"/>
            <a:ext cx="8429625" cy="4572000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Уважаемые читатели! </a:t>
            </a:r>
            <a:br>
              <a:rPr lang="ru-RU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Представленные вашему </a:t>
            </a:r>
            <a:br>
              <a:rPr lang="ru-RU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вниманию учебные пособия </a:t>
            </a:r>
            <a:br>
              <a:rPr lang="ru-RU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периодические издания </a:t>
            </a:r>
            <a:br>
              <a:rPr lang="ru-RU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можете взять</a:t>
            </a:r>
            <a:r>
              <a:rPr lang="ru-RU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cap="all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библиотеке </a:t>
            </a:r>
            <a:r>
              <a:rPr lang="ru-RU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(кабинет 110) </a:t>
            </a:r>
            <a:endParaRPr lang="ru-RU" sz="4000" i="1" dirty="0" smtClean="0">
              <a:solidFill>
                <a:srgbClr val="0070C0"/>
              </a:solidFill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5929313" y="6143625"/>
            <a:ext cx="307181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ru-RU" sz="1200" b="1" dirty="0">
                <a:solidFill>
                  <a:schemeClr val="accent2"/>
                </a:solidFill>
              </a:rPr>
              <a:t>Виртуальную выставку подготовил </a:t>
            </a:r>
          </a:p>
          <a:p>
            <a:pPr algn="r">
              <a:defRPr/>
            </a:pPr>
            <a:r>
              <a:rPr lang="ru-RU" sz="1200" b="1" dirty="0">
                <a:solidFill>
                  <a:schemeClr val="accent2"/>
                </a:solidFill>
              </a:rPr>
              <a:t>педагог-библиотекарь М.А. Ганихина</a:t>
            </a:r>
            <a:endParaRPr lang="ru-RU" sz="1200" i="1" kern="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 advTm="20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E:\Мои документы\библ\на сайт\фон без фот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571905" y="1714500"/>
            <a:ext cx="5357813" cy="4102100"/>
          </a:xfrm>
          <a:prstGeom prst="rect">
            <a:avLst/>
          </a:prstGeom>
          <a:blipFill dpi="0" rotWithShape="1"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tile tx="0" ty="0" sx="100000" sy="100000" flip="none" algn="tl"/>
          </a:blipFill>
          <a:ln w="381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1600" dirty="0">
                <a:latin typeface="+mn-lt"/>
              </a:rPr>
              <a:t>38.5я723</a:t>
            </a:r>
            <a:br>
              <a:rPr lang="ru-RU" sz="1600" dirty="0">
                <a:latin typeface="+mn-lt"/>
              </a:rPr>
            </a:br>
            <a:r>
              <a:rPr lang="ru-RU" sz="1600" dirty="0">
                <a:latin typeface="+mn-lt"/>
              </a:rPr>
              <a:t>С 33</a:t>
            </a:r>
          </a:p>
          <a:p>
            <a:pPr eaLnBrk="0" hangingPunct="0">
              <a:defRPr/>
            </a:pPr>
            <a:r>
              <a:rPr lang="ru-RU" sz="1600" dirty="0">
                <a:latin typeface="+mn-lt"/>
              </a:rPr>
              <a:t/>
            </a:r>
            <a:br>
              <a:rPr lang="ru-RU" sz="1600" dirty="0">
                <a:latin typeface="+mn-lt"/>
              </a:rPr>
            </a:br>
            <a:r>
              <a:rPr lang="ru-RU" sz="1600" b="1" dirty="0" err="1">
                <a:latin typeface="+mn-lt"/>
              </a:rPr>
              <a:t>Сетков</a:t>
            </a:r>
            <a:r>
              <a:rPr lang="ru-RU" sz="1600" b="1" dirty="0">
                <a:latin typeface="+mn-lt"/>
              </a:rPr>
              <a:t>, В. И. </a:t>
            </a:r>
          </a:p>
          <a:p>
            <a:pPr algn="just" eaLnBrk="0" hangingPunct="0">
              <a:defRPr/>
            </a:pPr>
            <a:r>
              <a:rPr lang="ru-RU" sz="1600" b="1" dirty="0">
                <a:latin typeface="+mn-lt"/>
              </a:rPr>
              <a:t>	Строительные конструкции. Расчет и проектирование </a:t>
            </a:r>
            <a:r>
              <a:rPr lang="ru-RU" sz="1600" dirty="0">
                <a:latin typeface="+mn-lt"/>
              </a:rPr>
              <a:t>[Текст] : учебник / </a:t>
            </a:r>
            <a:r>
              <a:rPr lang="ru-RU" sz="1600" dirty="0" err="1" smtClean="0">
                <a:latin typeface="+mn-lt"/>
              </a:rPr>
              <a:t>В.И.Сетков</a:t>
            </a:r>
            <a:r>
              <a:rPr lang="ru-RU" sz="1600" dirty="0">
                <a:latin typeface="+mn-lt"/>
              </a:rPr>
              <a:t>, </a:t>
            </a:r>
            <a:r>
              <a:rPr lang="ru-RU" sz="1600" dirty="0" smtClean="0">
                <a:latin typeface="+mn-lt"/>
              </a:rPr>
              <a:t>Е.П.Сербин </a:t>
            </a:r>
            <a:r>
              <a:rPr lang="ru-RU" sz="1600" dirty="0">
                <a:latin typeface="+mn-lt"/>
              </a:rPr>
              <a:t>. - 3 изд., доп.и </a:t>
            </a:r>
            <a:r>
              <a:rPr lang="ru-RU" sz="1600" dirty="0" err="1">
                <a:latin typeface="+mn-lt"/>
              </a:rPr>
              <a:t>испр</a:t>
            </a:r>
            <a:r>
              <a:rPr lang="ru-RU" sz="1600" dirty="0">
                <a:latin typeface="+mn-lt"/>
              </a:rPr>
              <a:t>. - [Б. м.] : ИНФРА-М, 2013. - 444 с. : ил. - (Среднее профессиональное образование).</a:t>
            </a:r>
          </a:p>
          <a:p>
            <a:pPr algn="just" eaLnBrk="0" hangingPunct="0">
              <a:defRPr/>
            </a:pPr>
            <a:endParaRPr lang="ru-RU" sz="1600" kern="0" dirty="0">
              <a:solidFill>
                <a:schemeClr val="tx2"/>
              </a:solidFill>
              <a:latin typeface="+mn-lt"/>
              <a:ea typeface="+mj-ea"/>
              <a:cs typeface="+mj-cs"/>
            </a:endParaRPr>
          </a:p>
          <a:p>
            <a:pPr algn="just" eaLnBrk="0" hangingPunct="0">
              <a:defRPr/>
            </a:pPr>
            <a:r>
              <a:rPr lang="ru-RU" sz="1600" kern="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	</a:t>
            </a:r>
            <a:r>
              <a:rPr lang="ru-RU" sz="1600" kern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В учебнике излагаются основы проектирования и расчета наиболее простых </a:t>
            </a:r>
            <a:br>
              <a:rPr lang="ru-RU" sz="1600" kern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</a:br>
            <a:r>
              <a:rPr lang="ru-RU" sz="1600" kern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и широко распространенных в строительной практике несущих конструкций.</a:t>
            </a:r>
            <a:endParaRPr lang="ru-RU" sz="1600" kern="0" dirty="0">
              <a:solidFill>
                <a:schemeClr val="tx2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4" name="Picture 2" descr="http://gazeta.rgazu.ru/img/library/newentries/tech/9592092012122020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1643063"/>
            <a:ext cx="2951163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0" dist="2540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 advTm="20000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E:\Мои документы\библ\на сайт\фон без фот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500430" y="1714500"/>
            <a:ext cx="5357813" cy="4102100"/>
          </a:xfrm>
          <a:prstGeom prst="rect">
            <a:avLst/>
          </a:prstGeom>
          <a:blipFill dpi="0" rotWithShape="1"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 w="381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1600" dirty="0"/>
              <a:t>38.3</a:t>
            </a:r>
            <a:br>
              <a:rPr lang="ru-RU" sz="1600" dirty="0"/>
            </a:br>
            <a:r>
              <a:rPr lang="ru-RU" sz="1600" dirty="0"/>
              <a:t>К 43</a:t>
            </a:r>
          </a:p>
          <a:p>
            <a:pPr eaLnBrk="0" hangingPunct="0">
              <a:defRPr/>
            </a:pP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/>
              <a:t>Киреева, Ю. И. </a:t>
            </a:r>
          </a:p>
          <a:p>
            <a:pPr algn="just" eaLnBrk="0" hangingPunct="0">
              <a:defRPr/>
            </a:pPr>
            <a:r>
              <a:rPr lang="ru-RU" sz="1600" b="1" dirty="0"/>
              <a:t>	Строительные материалы и изделия </a:t>
            </a:r>
            <a:r>
              <a:rPr lang="ru-RU" sz="1600" dirty="0"/>
              <a:t>[Текст] : учебное пособие / </a:t>
            </a:r>
            <a:r>
              <a:rPr lang="ru-RU" sz="1600" dirty="0" smtClean="0"/>
              <a:t>Ю.И.Киреева</a:t>
            </a:r>
            <a:r>
              <a:rPr lang="ru-RU" sz="1600" dirty="0"/>
              <a:t>, </a:t>
            </a:r>
            <a:r>
              <a:rPr lang="ru-RU" sz="1600" dirty="0" err="1" smtClean="0"/>
              <a:t>О.В.Лазоренко</a:t>
            </a:r>
            <a:r>
              <a:rPr lang="ru-RU" sz="1600" dirty="0"/>
              <a:t>. - 3 изд., доп. - Ростов </a:t>
            </a:r>
            <a:r>
              <a:rPr lang="ru-RU" sz="1600" dirty="0" err="1"/>
              <a:t>н</a:t>
            </a:r>
            <a:r>
              <a:rPr lang="ru-RU" sz="1600" dirty="0"/>
              <a:t>/Д. : Феникс, 2010. - 350 с. : ил. - (Среднее </a:t>
            </a:r>
            <a:r>
              <a:rPr lang="ru-RU" sz="1600" dirty="0" smtClean="0"/>
              <a:t>профессиональное образование).</a:t>
            </a:r>
            <a:endParaRPr lang="ru-RU" sz="1600" dirty="0"/>
          </a:p>
          <a:p>
            <a:pPr algn="just" eaLnBrk="0" hangingPunct="0">
              <a:defRPr/>
            </a:pPr>
            <a:r>
              <a:rPr lang="ru-RU" sz="1600" kern="0" dirty="0">
                <a:solidFill>
                  <a:schemeClr val="tx2"/>
                </a:solidFill>
              </a:rPr>
              <a:t/>
            </a:r>
            <a:br>
              <a:rPr lang="ru-RU" sz="1600" kern="0" dirty="0">
                <a:solidFill>
                  <a:schemeClr val="tx2"/>
                </a:solidFill>
              </a:rPr>
            </a:br>
            <a:r>
              <a:rPr lang="ru-RU" sz="1600" kern="0" dirty="0">
                <a:solidFill>
                  <a:schemeClr val="tx2"/>
                </a:solidFill>
              </a:rPr>
              <a:t>	</a:t>
            </a:r>
            <a:r>
              <a:rPr lang="ru-RU" sz="1600" dirty="0"/>
              <a:t>Изложены основы материаловедения, рассмотрено влияние используемого сырья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и </a:t>
            </a:r>
            <a:r>
              <a:rPr lang="ru-RU" sz="1600" dirty="0"/>
              <a:t>технологии производства на состав, структуру, свойства и применение материалов. Пособие содержит 9 лабораторных и самостоятельных </a:t>
            </a:r>
            <a:r>
              <a:rPr lang="ru-RU" sz="1600" dirty="0" smtClean="0"/>
              <a:t>работ.</a:t>
            </a:r>
            <a:endParaRPr lang="ru-RU" sz="16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11" descr="http://s2.goods.ozstatic.by/200/103/281/10/10281103_0_Stroitelnie_materiali_i_izdeliya_Yu_Kireeva_O_Lazorenk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1571625"/>
            <a:ext cx="2743200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0" dist="2540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 advTm="20000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E:\Мои документы\библ\на сайт\фон без фот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2786050" y="1142984"/>
            <a:ext cx="6215106" cy="564357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381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tabLst>
                <a:tab pos="357188" algn="l"/>
              </a:tabLst>
              <a:defRPr/>
            </a:pPr>
            <a:r>
              <a:rPr lang="ru-RU" sz="1600" dirty="0"/>
              <a:t>26.12</a:t>
            </a:r>
            <a:br>
              <a:rPr lang="ru-RU" sz="1600" dirty="0"/>
            </a:br>
            <a:r>
              <a:rPr lang="ru-RU" sz="1600" dirty="0"/>
              <a:t>П 69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	</a:t>
            </a:r>
            <a:r>
              <a:rPr lang="ru-RU" sz="1600" b="1" dirty="0"/>
              <a:t>Практикум по геодезии </a:t>
            </a:r>
            <a:r>
              <a:rPr lang="ru-RU" sz="1600" dirty="0"/>
              <a:t>[Текст] : учебное </a:t>
            </a:r>
            <a:r>
              <a:rPr lang="ru-RU" sz="1600" dirty="0" smtClean="0"/>
              <a:t>пособие / ред</a:t>
            </a:r>
            <a:r>
              <a:rPr lang="ru-RU" sz="1600" dirty="0"/>
              <a:t>.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err="1" smtClean="0"/>
              <a:t>Г.Г.Поклада</a:t>
            </a:r>
            <a:r>
              <a:rPr lang="ru-RU" sz="1600" dirty="0"/>
              <a:t>. - 2 изд. - М. : Академический Проект : Гаудеамус, 2012. - 487 с. : ил. - (Фундаментальный учебник: библиотека геодезиста и картографа). (Академический проект). </a:t>
            </a:r>
            <a:endParaRPr lang="ru-RU" sz="1600" kern="0" dirty="0">
              <a:solidFill>
                <a:schemeClr val="tx2"/>
              </a:solidFill>
            </a:endParaRP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1600" kern="0" dirty="0">
                <a:solidFill>
                  <a:schemeClr val="tx2"/>
                </a:solidFill>
              </a:rPr>
              <a:t/>
            </a:r>
            <a:br>
              <a:rPr lang="ru-RU" sz="1600" kern="0" dirty="0">
                <a:solidFill>
                  <a:schemeClr val="tx2"/>
                </a:solidFill>
              </a:rPr>
            </a:br>
            <a:r>
              <a:rPr lang="ru-RU" sz="1600" kern="0" dirty="0">
                <a:solidFill>
                  <a:schemeClr val="tx2"/>
                </a:solidFill>
              </a:rPr>
              <a:t> 	</a:t>
            </a:r>
            <a:r>
              <a:rPr lang="ru-RU" sz="1600" dirty="0"/>
              <a:t>Приведен комплекс лабораторных, расчетных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и </a:t>
            </a:r>
            <a:r>
              <a:rPr lang="ru-RU" sz="1600" dirty="0"/>
              <a:t>расчетно-графических </a:t>
            </a:r>
            <a:r>
              <a:rPr lang="ru-RU" sz="1600" dirty="0" smtClean="0"/>
              <a:t>работ. Рассмотрены вопросы устройства, исследований, проверок и юстировок геодезических приборов, методы производства измерений </a:t>
            </a:r>
            <a:br>
              <a:rPr lang="ru-RU" sz="1600" dirty="0" smtClean="0"/>
            </a:br>
            <a:r>
              <a:rPr lang="ru-RU" sz="1600" dirty="0" smtClean="0"/>
              <a:t>при создании съемочных сетей, сетей сгущения и выполнения топографических съемок, обработки результатов измерений </a:t>
            </a:r>
            <a:br>
              <a:rPr lang="ru-RU" sz="1600" dirty="0" smtClean="0"/>
            </a:br>
            <a:r>
              <a:rPr lang="ru-RU" sz="1600" dirty="0" smtClean="0"/>
              <a:t>с оценкой их точности, построения планов и профилей </a:t>
            </a:r>
            <a:br>
              <a:rPr lang="ru-RU" sz="1600" dirty="0" smtClean="0"/>
            </a:br>
            <a:r>
              <a:rPr lang="ru-RU" sz="1600" dirty="0" smtClean="0"/>
              <a:t>и их использования для решения инженерных задач. Особое внимание уделено изучению новых решений инженерных геодезических приборов и методов их использования </a:t>
            </a:r>
            <a:br>
              <a:rPr lang="ru-RU" sz="1600" dirty="0" smtClean="0"/>
            </a:br>
            <a:r>
              <a:rPr lang="ru-RU" sz="1600" dirty="0" smtClean="0"/>
              <a:t>для автоматизации геодезических измерений и съемок. Подробно рассмотрены вопросы определения дополнительных опорных пунктов, вычислительной обработки и уравнивания геодезических сетей сгущения и съемочных сетей. Предусмотрено повариантное выполнение заданий.</a:t>
            </a:r>
            <a:endParaRPr lang="ru-RU" sz="16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http://www.char.ru/books/2639500_Grif_UMO_MO_RF_Uchebnoe_posobie_dlya_vuzov_Praktikum_po_geodezi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285992"/>
            <a:ext cx="2500552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0" dist="2540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 advTm="20000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E:\Мои документы\библ\на сайт\фон без фот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429000" y="1714500"/>
            <a:ext cx="5357813" cy="4102100"/>
          </a:xfrm>
          <a:prstGeom prst="rect">
            <a:avLst/>
          </a:prstGeom>
          <a:blipFill dpi="0" rotWithShape="1"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 w="381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1600" dirty="0"/>
              <a:t>38.683я723</a:t>
            </a:r>
            <a:br>
              <a:rPr lang="ru-RU" sz="1600" dirty="0"/>
            </a:br>
            <a:r>
              <a:rPr lang="ru-RU" sz="1600" dirty="0"/>
              <a:t>К 63</a:t>
            </a:r>
            <a:br>
              <a:rPr lang="ru-RU" sz="1600" dirty="0"/>
            </a:br>
            <a:endParaRPr lang="ru-RU" sz="1600" dirty="0"/>
          </a:p>
          <a:p>
            <a:pPr eaLnBrk="0" hangingPunct="0">
              <a:defRPr/>
            </a:pPr>
            <a:r>
              <a:rPr lang="ru-RU" sz="1600" b="1" dirty="0"/>
              <a:t>Комков, В. А. </a:t>
            </a:r>
          </a:p>
          <a:p>
            <a:pPr algn="just" eaLnBrk="0" hangingPunct="0">
              <a:defRPr/>
            </a:pPr>
            <a:r>
              <a:rPr lang="ru-RU" sz="1600" b="1" dirty="0"/>
              <a:t>	Техническая эксплуатация зданий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и </a:t>
            </a:r>
            <a:r>
              <a:rPr lang="ru-RU" sz="1600" b="1" dirty="0"/>
              <a:t>сооружений </a:t>
            </a:r>
            <a:r>
              <a:rPr lang="ru-RU" sz="1600" dirty="0"/>
              <a:t>[Текст] : учебник / </a:t>
            </a:r>
            <a:r>
              <a:rPr lang="ru-RU" sz="1600" dirty="0" smtClean="0"/>
              <a:t>В.А.Комков</a:t>
            </a:r>
            <a:r>
              <a:rPr lang="ru-RU" sz="1600" dirty="0"/>
              <a:t>, </a:t>
            </a:r>
            <a:r>
              <a:rPr lang="ru-RU" sz="1600" dirty="0" smtClean="0"/>
              <a:t>С.И.Рощина</a:t>
            </a:r>
            <a:r>
              <a:rPr lang="ru-RU" sz="1600" dirty="0"/>
              <a:t>, </a:t>
            </a:r>
            <a:r>
              <a:rPr lang="ru-RU" sz="1600" dirty="0" err="1" smtClean="0"/>
              <a:t>Н.С.Тимахова</a:t>
            </a:r>
            <a:r>
              <a:rPr lang="ru-RU" sz="1600" dirty="0"/>
              <a:t>. - М. : ИНФРА-М, 2012. - 288 с. : ил. - (Среднее профессиональное образование</a:t>
            </a:r>
            <a:r>
              <a:rPr lang="ru-RU" sz="1600" dirty="0" smtClean="0"/>
              <a:t>).</a:t>
            </a:r>
          </a:p>
          <a:p>
            <a:pPr algn="just" eaLnBrk="0" hangingPunct="0">
              <a:defRPr/>
            </a:pPr>
            <a:r>
              <a:rPr lang="ru-RU" sz="1600" kern="0" dirty="0">
                <a:solidFill>
                  <a:schemeClr val="tx2"/>
                </a:solidFill>
              </a:rPr>
              <a:t/>
            </a:r>
            <a:br>
              <a:rPr lang="ru-RU" sz="1600" kern="0" dirty="0">
                <a:solidFill>
                  <a:schemeClr val="tx2"/>
                </a:solidFill>
              </a:rPr>
            </a:br>
            <a:r>
              <a:rPr lang="ru-RU" sz="1600" kern="0" dirty="0">
                <a:solidFill>
                  <a:schemeClr val="tx2"/>
                </a:solidFill>
              </a:rPr>
              <a:t> 	П</a:t>
            </a:r>
            <a:r>
              <a:rPr lang="ru-RU" sz="1600" dirty="0"/>
              <a:t>риведены сведения по эксплуатации, капитальному ремонту объектов жилищно-коммунального хозяйства, обеспечению сохранности и содержанию жилищного фонда.</a:t>
            </a:r>
            <a:endParaRPr lang="ru-RU" sz="16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4" descr="http://er.semgu.kz/ebooks/ebook_54/img/Cov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1643063"/>
            <a:ext cx="28765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0" dist="2540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 advTm="20000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E:\Мои документы\библ\на сайт\фон без фот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429000" y="1714500"/>
            <a:ext cx="5500718" cy="4714896"/>
          </a:xfrm>
          <a:prstGeom prst="rect">
            <a:avLst/>
          </a:prstGeom>
          <a:blipFill dpi="0" rotWithShape="1"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tile tx="0" ty="0" sx="100000" sy="100000" flip="none" algn="tl"/>
          </a:blipFill>
          <a:ln w="381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1600" dirty="0"/>
              <a:t>65.31</a:t>
            </a:r>
            <a:br>
              <a:rPr lang="ru-RU" sz="1600" dirty="0"/>
            </a:br>
            <a:r>
              <a:rPr lang="ru-RU" sz="1600" dirty="0"/>
              <a:t>К 12</a:t>
            </a:r>
          </a:p>
          <a:p>
            <a:pPr eaLnBrk="0" hangingPunct="0">
              <a:defRPr/>
            </a:pP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/>
              <a:t>Кабанов, В. Н. </a:t>
            </a:r>
          </a:p>
          <a:p>
            <a:pPr algn="just" eaLnBrk="0" hangingPunct="0">
              <a:defRPr/>
            </a:pPr>
            <a:r>
              <a:rPr lang="ru-RU" sz="1600" b="1" dirty="0"/>
              <a:t>	Строительные сметы </a:t>
            </a:r>
            <a:r>
              <a:rPr lang="ru-RU" sz="1600" dirty="0"/>
              <a:t>[Текст] : практическое пособие / </a:t>
            </a:r>
            <a:r>
              <a:rPr lang="ru-RU" sz="1600" dirty="0" smtClean="0"/>
              <a:t>В.Н.Кабанов</a:t>
            </a:r>
            <a:r>
              <a:rPr lang="ru-RU" sz="1600" dirty="0"/>
              <a:t>, </a:t>
            </a:r>
            <a:r>
              <a:rPr lang="ru-RU" sz="1600" dirty="0" smtClean="0"/>
              <a:t>Б.А.Баянов</a:t>
            </a:r>
            <a:r>
              <a:rPr lang="ru-RU" sz="1600" dirty="0"/>
              <a:t>. - М. : Проспект, 2012. - 448 с. : ил. </a:t>
            </a:r>
          </a:p>
          <a:p>
            <a:pPr algn="just" eaLnBrk="0" hangingPunct="0">
              <a:defRPr/>
            </a:pPr>
            <a:r>
              <a:rPr lang="ru-RU" sz="1600" kern="0" dirty="0">
                <a:solidFill>
                  <a:schemeClr val="tx2"/>
                </a:solidFill>
              </a:rPr>
              <a:t/>
            </a:r>
            <a:br>
              <a:rPr lang="ru-RU" sz="1600" kern="0" dirty="0">
                <a:solidFill>
                  <a:schemeClr val="tx2"/>
                </a:solidFill>
              </a:rPr>
            </a:br>
            <a:r>
              <a:rPr lang="ru-RU" sz="1600" kern="0" dirty="0">
                <a:solidFill>
                  <a:schemeClr val="tx2"/>
                </a:solidFill>
              </a:rPr>
              <a:t>	</a:t>
            </a:r>
            <a:r>
              <a:rPr lang="ru-RU" sz="1600" dirty="0" smtClean="0"/>
              <a:t> Самоучитель по сметным расчетам </a:t>
            </a:r>
            <a:br>
              <a:rPr lang="ru-RU" sz="1600" dirty="0" smtClean="0"/>
            </a:br>
            <a:r>
              <a:rPr lang="ru-RU" sz="1600" dirty="0" smtClean="0"/>
              <a:t>в строительстве ориентирован на широкий круг читателей, в первую очередь на тех, кто не имеет специальной профессиональной подготовки </a:t>
            </a:r>
            <a:br>
              <a:rPr lang="ru-RU" sz="1600" dirty="0" smtClean="0"/>
            </a:br>
            <a:r>
              <a:rPr lang="ru-RU" sz="1600" dirty="0" smtClean="0"/>
              <a:t>по строительной специальностям. В рамках настоящего издания рассматриваются наиболее широко используемые методы составления локальных смет и локальных сметных расчетов для определения стоимости (цены) проектных, изыскательских, строительно-монтажных и ремонтно-строительных работ базисно-индексным и ресурсным способами.</a:t>
            </a:r>
            <a:endParaRPr lang="ru-RU" sz="16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http://www.100book.ru/b53344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1785938"/>
            <a:ext cx="2957513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0" dist="2540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 advTm="20000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2545</TotalTime>
  <Words>96</Words>
  <Application>Microsoft PowerPoint</Application>
  <PresentationFormat>Экран (4:3)</PresentationFormat>
  <Paragraphs>205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Оформление по умолчанию</vt:lpstr>
      <vt:lpstr>«Библиотека – это ключ, которым  открывается дверь в обучение» А. Моруа</vt:lpstr>
      <vt:lpstr>Литература, поступившая  в библиотеку   (за последние пять лет)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Уважаемые читатели!   Представленные вашему  вниманию учебные пособия  и периодические издания  вы можете взять   в библиотеке  (кабинет 110)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Библиотека</dc:creator>
  <cp:lastModifiedBy>bibl3</cp:lastModifiedBy>
  <cp:revision>164</cp:revision>
  <dcterms:created xsi:type="dcterms:W3CDTF">2013-11-07T07:12:44Z</dcterms:created>
  <dcterms:modified xsi:type="dcterms:W3CDTF">2015-06-03T07:07:00Z</dcterms:modified>
</cp:coreProperties>
</file>