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9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4" r:id="rId12"/>
    <p:sldId id="285" r:id="rId13"/>
    <p:sldId id="286" r:id="rId14"/>
    <p:sldId id="29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9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B86D6-6866-46ED-BDA4-9AF9FFD5839A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5000F-2393-46CF-BCF1-80373976CA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5000F-2393-46CF-BCF1-80373976CAE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0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0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Ганихина МА\РАБОТА\ВЫСТАВКИ\2019-2020\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1643043" y="5000636"/>
            <a:ext cx="721523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r">
              <a:defRPr/>
            </a:pPr>
            <a:r>
              <a:rPr lang="ru-RU" sz="3200" b="1" i="1" kern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Продолжаем рубрику</a:t>
            </a:r>
            <a:r>
              <a:rPr lang="ru-RU" sz="3200" b="1" i="1" kern="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endParaRPr lang="ru-RU" sz="3200" b="1" i="1" kern="0" dirty="0" smtClean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defRPr/>
            </a:pPr>
            <a:r>
              <a:rPr lang="ru-RU" sz="3200" b="1" i="1" kern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«ВИРТУАЛЬНАЯ ВЫСТАВКА БИБЛИОТЕКИ НППК»</a:t>
            </a:r>
            <a:endParaRPr lang="ru-RU" sz="3200" b="1" i="1" kern="0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0" y="1643050"/>
            <a:ext cx="914399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6000" b="1" i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Уважаемые </a:t>
            </a:r>
          </a:p>
          <a:p>
            <a:pPr algn="ctr">
              <a:defRPr/>
            </a:pPr>
            <a:r>
              <a:rPr lang="ru-RU" sz="6000" b="1" i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преподаватели </a:t>
            </a:r>
            <a:r>
              <a:rPr lang="ru-RU" sz="6000" b="1" i="1" kern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6000" b="1" i="1" kern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6000" b="1" i="1" kern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 </a:t>
            </a:r>
            <a:r>
              <a:rPr lang="ru-RU" sz="6000" b="1" i="1" kern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студенты! 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214290"/>
            <a:ext cx="5857916" cy="107157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lumMod val="60000"/>
                <a:lumOff val="40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>
          <a:xfrm>
            <a:off x="1857356" y="214290"/>
            <a:ext cx="4714908" cy="9286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«Библиотека – это ключ, которым </a:t>
            </a:r>
            <a:br>
              <a:rPr lang="ru-RU" sz="24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открывается дверь в обучение» </a:t>
            </a:r>
            <a:endParaRPr lang="ru-RU" sz="2400" i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929190" y="928670"/>
            <a:ext cx="1571636" cy="428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А. Моруа</a:t>
            </a:r>
          </a:p>
        </p:txBody>
      </p:sp>
      <p:pic>
        <p:nvPicPr>
          <p:cNvPr id="44035" name="Picture 3" descr="D:\Ганихина МА\эмблема колледжа на прозрачном фон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1654"/>
            <a:ext cx="1214446" cy="1115644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Ганихина МА\РАБОТА\ВЫСТАВКИ\2019-2020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6572264" cy="121444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ПОСТУПЛЕНИЯ УЧЕБНОЙ ЛИТЕРАТУРЫ В БИБЛИОТЕКУ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ГБПОУ НСО «Новосибирский профессионально-</a:t>
            </a:r>
            <a:b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педагогический колледж»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2020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143240" y="1643050"/>
            <a:ext cx="5857916" cy="507209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bg1"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err="1" smtClean="0">
                <a:solidFill>
                  <a:srgbClr val="C00000"/>
                </a:solidFill>
              </a:rPr>
              <a:t>Сапин</a:t>
            </a:r>
            <a:r>
              <a:rPr lang="ru-RU" b="1" kern="0" dirty="0" smtClean="0">
                <a:solidFill>
                  <a:srgbClr val="C00000"/>
                </a:solidFill>
              </a:rPr>
              <a:t>, М. В.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	Анатомия и физиология человека с возрастными особенностями детского организма [Текст]: учебник для студентов учреждений СПО/ </a:t>
            </a:r>
            <a:r>
              <a:rPr lang="ru-RU" b="1" kern="0" dirty="0" err="1" smtClean="0">
                <a:solidFill>
                  <a:srgbClr val="C00000"/>
                </a:solidFill>
              </a:rPr>
              <a:t>М.В.Сапин</a:t>
            </a:r>
            <a:r>
              <a:rPr lang="ru-RU" b="1" kern="0" dirty="0" smtClean="0">
                <a:solidFill>
                  <a:srgbClr val="C00000"/>
                </a:solidFill>
              </a:rPr>
              <a:t>, </a:t>
            </a:r>
            <a:r>
              <a:rPr lang="ru-RU" b="1" kern="0" dirty="0" err="1" smtClean="0">
                <a:solidFill>
                  <a:srgbClr val="C00000"/>
                </a:solidFill>
              </a:rPr>
              <a:t>В.И.Сивоглазов</a:t>
            </a:r>
            <a:r>
              <a:rPr lang="ru-RU" b="1" kern="0" dirty="0" smtClean="0">
                <a:solidFill>
                  <a:srgbClr val="C00000"/>
                </a:solidFill>
              </a:rPr>
              <a:t>. - 13 изд., стер. - М.: Академия, 2019. - 384 с.: ил. - (Профессиональное образование).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Изложены основные сведения по анатомии </a:t>
            </a:r>
            <a:r>
              <a:rPr lang="ru-RU" b="1" kern="0" dirty="0" smtClean="0"/>
              <a:t/>
            </a:r>
            <a:br>
              <a:rPr lang="ru-RU" b="1" kern="0" dirty="0" smtClean="0"/>
            </a:br>
            <a:r>
              <a:rPr lang="ru-RU" b="1" kern="0" dirty="0" smtClean="0"/>
              <a:t>и </a:t>
            </a:r>
            <a:r>
              <a:rPr lang="ru-RU" b="1" kern="0" dirty="0" smtClean="0"/>
              <a:t>физиологии человека с позиций современной медицины.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Особо выделены возрастные изменения, происходящие в организме ребенка.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Книга написана в доступной форме.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Текст снабжен цветными иллюстрациями, схемами, таблицами, способствующими легкому усвоению материала. </a:t>
            </a:r>
          </a:p>
        </p:txBody>
      </p:sp>
      <p:sp>
        <p:nvSpPr>
          <p:cNvPr id="13314" name="AutoShape 2" descr="https://mmedia.ozone.ru/multimedia/c520/10083452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mmedia.ozone.ru/multimedia/c520/10083452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s://mmedia.ozone.ru/multimedia/c520/10083452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4" descr="https://i.irklib.ru/cgi/irbis64r_61/cgiirbis_64.exe?LNG=&amp;C21COM=2&amp;I21DBN=IBIS&amp;P21DBN=IBIS&amp;Z21ID=&amp;Image_file_name=cover%5C01%5C1721701.png&amp;IMAGE_FILE_DOWNLOAD=0"/>
          <p:cNvPicPr>
            <a:picLocks noChangeAspect="1" noChangeArrowheads="1"/>
          </p:cNvPicPr>
          <p:nvPr/>
        </p:nvPicPr>
        <p:blipFill>
          <a:blip r:embed="rId3"/>
          <a:srcRect t="1875" b="624"/>
          <a:stretch>
            <a:fillRect/>
          </a:stretch>
        </p:blipFill>
        <p:spPr bwMode="auto">
          <a:xfrm>
            <a:off x="285720" y="2143116"/>
            <a:ext cx="2507982" cy="3960000"/>
          </a:xfrm>
          <a:prstGeom prst="rect">
            <a:avLst/>
          </a:prstGeom>
          <a:noFill/>
        </p:spPr>
      </p:pic>
      <p:pic>
        <p:nvPicPr>
          <p:cNvPr id="9" name="Picture 4" descr="https://i.irklib.ru/cgi/irbis64r_61/cgiirbis_64.exe?LNG=&amp;C21COM=2&amp;I21DBN=IBIS&amp;P21DBN=IBIS&amp;Z21ID=&amp;Image_file_name=cover%5C01%5C1721701.png&amp;IMAGE_FILE_DOWNLOAD=0"/>
          <p:cNvPicPr>
            <a:picLocks noChangeAspect="1" noChangeArrowheads="1"/>
          </p:cNvPicPr>
          <p:nvPr/>
        </p:nvPicPr>
        <p:blipFill>
          <a:blip r:embed="rId3"/>
          <a:srcRect t="1875" b="624"/>
          <a:stretch>
            <a:fillRect/>
          </a:stretch>
        </p:blipFill>
        <p:spPr bwMode="auto">
          <a:xfrm>
            <a:off x="1714480" y="1643050"/>
            <a:ext cx="2507982" cy="3960000"/>
          </a:xfrm>
          <a:prstGeom prst="rect">
            <a:avLst/>
          </a:prstGeom>
          <a:noFill/>
        </p:spPr>
      </p:pic>
      <p:pic>
        <p:nvPicPr>
          <p:cNvPr id="10" name="Picture 4" descr="https://i.irklib.ru/cgi/irbis64r_61/cgiirbis_64.exe?LNG=&amp;C21COM=2&amp;I21DBN=IBIS&amp;P21DBN=IBIS&amp;Z21ID=&amp;Image_file_name=cover%5C01%5C1721701.png&amp;IMAGE_FILE_DOWNLOAD=0"/>
          <p:cNvPicPr>
            <a:picLocks noChangeAspect="1" noChangeArrowheads="1"/>
          </p:cNvPicPr>
          <p:nvPr/>
        </p:nvPicPr>
        <p:blipFill>
          <a:blip r:embed="rId3"/>
          <a:srcRect t="1875" b="624"/>
          <a:stretch>
            <a:fillRect/>
          </a:stretch>
        </p:blipFill>
        <p:spPr bwMode="auto">
          <a:xfrm>
            <a:off x="4143372" y="1643050"/>
            <a:ext cx="2507982" cy="3960000"/>
          </a:xfrm>
          <a:prstGeom prst="rect">
            <a:avLst/>
          </a:prstGeom>
          <a:noFill/>
        </p:spPr>
      </p:pic>
      <p:pic>
        <p:nvPicPr>
          <p:cNvPr id="12" name="Picture 4" descr="https://i.irklib.ru/cgi/irbis64r_61/cgiirbis_64.exe?LNG=&amp;C21COM=2&amp;I21DBN=IBIS&amp;P21DBN=IBIS&amp;Z21ID=&amp;Image_file_name=cover%5C01%5C1721701.png&amp;IMAGE_FILE_DOWNLOAD=0"/>
          <p:cNvPicPr>
            <a:picLocks noChangeAspect="1" noChangeArrowheads="1"/>
          </p:cNvPicPr>
          <p:nvPr/>
        </p:nvPicPr>
        <p:blipFill>
          <a:blip r:embed="rId3"/>
          <a:srcRect t="1875" b="624"/>
          <a:stretch>
            <a:fillRect/>
          </a:stretch>
        </p:blipFill>
        <p:spPr bwMode="auto">
          <a:xfrm>
            <a:off x="6636018" y="1612140"/>
            <a:ext cx="2507982" cy="3960000"/>
          </a:xfrm>
          <a:prstGeom prst="rect">
            <a:avLst/>
          </a:prstGeom>
          <a:noFill/>
        </p:spPr>
      </p:pic>
      <p:pic>
        <p:nvPicPr>
          <p:cNvPr id="15" name="Picture 4" descr="https://i.irklib.ru/cgi/irbis64r_61/cgiirbis_64.exe?LNG=&amp;C21COM=2&amp;I21DBN=IBIS&amp;P21DBN=IBIS&amp;Z21ID=&amp;Image_file_name=cover%5C01%5C1721701.png&amp;IMAGE_FILE_DOWNLOAD=0"/>
          <p:cNvPicPr>
            <a:picLocks noChangeAspect="1" noChangeArrowheads="1"/>
          </p:cNvPicPr>
          <p:nvPr/>
        </p:nvPicPr>
        <p:blipFill>
          <a:blip r:embed="rId3"/>
          <a:srcRect t="1875" b="624"/>
          <a:stretch>
            <a:fillRect/>
          </a:stretch>
        </p:blipFill>
        <p:spPr bwMode="auto">
          <a:xfrm>
            <a:off x="4143372" y="2898000"/>
            <a:ext cx="2507982" cy="3960000"/>
          </a:xfrm>
          <a:prstGeom prst="rect">
            <a:avLst/>
          </a:prstGeom>
          <a:noFill/>
        </p:spPr>
      </p:pic>
      <p:pic>
        <p:nvPicPr>
          <p:cNvPr id="16" name="Picture 4" descr="https://i.irklib.ru/cgi/irbis64r_61/cgiirbis_64.exe?LNG=&amp;C21COM=2&amp;I21DBN=IBIS&amp;P21DBN=IBIS&amp;Z21ID=&amp;Image_file_name=cover%5C01%5C1721701.png&amp;IMAGE_FILE_DOWNLOAD=0"/>
          <p:cNvPicPr>
            <a:picLocks noChangeAspect="1" noChangeArrowheads="1"/>
          </p:cNvPicPr>
          <p:nvPr/>
        </p:nvPicPr>
        <p:blipFill>
          <a:blip r:embed="rId3"/>
          <a:srcRect t="1875" b="624"/>
          <a:stretch>
            <a:fillRect/>
          </a:stretch>
        </p:blipFill>
        <p:spPr bwMode="auto">
          <a:xfrm>
            <a:off x="6636018" y="2898000"/>
            <a:ext cx="2507982" cy="3960000"/>
          </a:xfrm>
          <a:prstGeom prst="rect">
            <a:avLst/>
          </a:prstGeom>
          <a:noFill/>
        </p:spPr>
      </p:pic>
      <p:pic>
        <p:nvPicPr>
          <p:cNvPr id="14" name="Picture 4" descr="https://i.irklib.ru/cgi/irbis64r_61/cgiirbis_64.exe?LNG=&amp;C21COM=2&amp;I21DBN=IBIS&amp;P21DBN=IBIS&amp;Z21ID=&amp;Image_file_name=cover%5C01%5C1721701.png&amp;IMAGE_FILE_DOWNLOAD=0"/>
          <p:cNvPicPr>
            <a:picLocks noChangeAspect="1" noChangeArrowheads="1"/>
          </p:cNvPicPr>
          <p:nvPr/>
        </p:nvPicPr>
        <p:blipFill>
          <a:blip r:embed="rId3"/>
          <a:srcRect t="1875" b="624"/>
          <a:stretch>
            <a:fillRect/>
          </a:stretch>
        </p:blipFill>
        <p:spPr bwMode="auto">
          <a:xfrm>
            <a:off x="1643042" y="2898000"/>
            <a:ext cx="2507982" cy="3960000"/>
          </a:xfrm>
          <a:prstGeom prst="rect">
            <a:avLst/>
          </a:prstGeom>
          <a:noFill/>
        </p:spPr>
      </p:pic>
    </p:spTree>
  </p:cSld>
  <p:clrMapOvr>
    <a:masterClrMapping/>
  </p:clrMapOvr>
  <p:transition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Ганихина МА\РАБОТА\ВЫСТАВКИ\2019-2020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6572264" cy="121444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ПОСТУПЛЕНИЯ УЧЕБНОЙ ЛИТЕРАТУРЫ В БИБЛИОТЕКУ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ГБПОУ НСО «Новосибирский профессионально-</a:t>
            </a:r>
            <a:b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педагогический колледж»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2020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143240" y="1643050"/>
            <a:ext cx="5857916" cy="507209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bg1"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В учебном пособии изложены основы общей методики и организации профессионального (производственного, практического) обучения учащихся </a:t>
            </a:r>
            <a:br>
              <a:rPr lang="ru-RU" b="1" kern="0" dirty="0" smtClean="0"/>
            </a:br>
            <a:r>
              <a:rPr lang="ru-RU" b="1" kern="0" dirty="0" smtClean="0"/>
              <a:t>в учебных заведениях профессионального образования: сущность и дидактические особенности учебного процесса, система методов, организационных форм и средств обучения; рассмотрены основные вопросы и проблемы технологии и методики осуществления процесса практического профессионального обучения учащихся на различных его этапах.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Раскрыты пути и основные способы формирования и развития педагогической квалификации мастеров профессионального (производственного) обучения, отражено содержание и организация методической работы в профессиональных учебных заведениях, </a:t>
            </a:r>
            <a:r>
              <a:rPr lang="ru-RU" b="1" kern="0" dirty="0" smtClean="0"/>
              <a:t/>
            </a:r>
            <a:br>
              <a:rPr lang="ru-RU" b="1" kern="0" dirty="0" smtClean="0"/>
            </a:br>
            <a:r>
              <a:rPr lang="ru-RU" b="1" kern="0" dirty="0" smtClean="0"/>
              <a:t>а </a:t>
            </a:r>
            <a:r>
              <a:rPr lang="ru-RU" b="1" kern="0" dirty="0" smtClean="0"/>
              <a:t>также основы методики преподавания специальных предметов.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1406" y="5500702"/>
            <a:ext cx="3000396" cy="128586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bg1"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400" b="1" kern="0" dirty="0" smtClean="0">
                <a:solidFill>
                  <a:srgbClr val="C00000"/>
                </a:solidFill>
              </a:rPr>
              <a:t>Скакун, В. А.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400" b="1" kern="0" dirty="0" smtClean="0">
                <a:solidFill>
                  <a:srgbClr val="C00000"/>
                </a:solidFill>
              </a:rPr>
              <a:t>	Организация и методика профессионального обучения [Текст]: учебное пособие для СПО/ В.А.Скакун. -  М.: Форум, НИЦ ИНФРА-М, 2020. – 336 с.</a:t>
            </a:r>
          </a:p>
        </p:txBody>
      </p:sp>
      <p:pic>
        <p:nvPicPr>
          <p:cNvPr id="12290" name="Picture 2" descr="https://accessories.mypartnershop.ru/img/10056267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688" y="1643050"/>
            <a:ext cx="2494800" cy="3780000"/>
          </a:xfrm>
          <a:prstGeom prst="rect">
            <a:avLst/>
          </a:prstGeom>
          <a:noFill/>
        </p:spPr>
      </p:pic>
      <p:pic>
        <p:nvPicPr>
          <p:cNvPr id="7" name="Picture 2" descr="https://accessories.mypartnershop.ru/img/10056267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1448" y="1571612"/>
            <a:ext cx="2494800" cy="3780000"/>
          </a:xfrm>
          <a:prstGeom prst="rect">
            <a:avLst/>
          </a:prstGeom>
          <a:noFill/>
        </p:spPr>
      </p:pic>
      <p:pic>
        <p:nvPicPr>
          <p:cNvPr id="8" name="Picture 2" descr="https://accessories.mypartnershop.ru/img/10056267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0340" y="1571612"/>
            <a:ext cx="2494800" cy="3780000"/>
          </a:xfrm>
          <a:prstGeom prst="rect">
            <a:avLst/>
          </a:prstGeom>
          <a:noFill/>
        </p:spPr>
      </p:pic>
      <p:pic>
        <p:nvPicPr>
          <p:cNvPr id="9" name="Picture 2" descr="https://accessories.mypartnershop.ru/img/10056267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9200" y="1643050"/>
            <a:ext cx="2494800" cy="3780000"/>
          </a:xfrm>
          <a:prstGeom prst="rect">
            <a:avLst/>
          </a:prstGeom>
          <a:noFill/>
        </p:spPr>
      </p:pic>
      <p:pic>
        <p:nvPicPr>
          <p:cNvPr id="12" name="Picture 2" descr="https://accessories.mypartnershop.ru/img/10056267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0340" y="3078000"/>
            <a:ext cx="2494800" cy="3780000"/>
          </a:xfrm>
          <a:prstGeom prst="rect">
            <a:avLst/>
          </a:prstGeom>
          <a:noFill/>
        </p:spPr>
      </p:pic>
      <p:pic>
        <p:nvPicPr>
          <p:cNvPr id="14" name="Picture 2" descr="https://accessories.mypartnershop.ru/img/10056267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9200" y="3078000"/>
            <a:ext cx="2494800" cy="3780000"/>
          </a:xfrm>
          <a:prstGeom prst="rect">
            <a:avLst/>
          </a:prstGeom>
          <a:noFill/>
        </p:spPr>
      </p:pic>
      <p:pic>
        <p:nvPicPr>
          <p:cNvPr id="15" name="Picture 2" descr="https://accessories.mypartnershop.ru/img/10056267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8000"/>
            <a:ext cx="2494800" cy="3780000"/>
          </a:xfrm>
          <a:prstGeom prst="rect">
            <a:avLst/>
          </a:prstGeom>
          <a:noFill/>
        </p:spPr>
      </p:pic>
      <p:pic>
        <p:nvPicPr>
          <p:cNvPr id="10" name="Picture 2" descr="https://accessories.mypartnershop.ru/img/10056267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1448" y="3078000"/>
            <a:ext cx="2494800" cy="3780000"/>
          </a:xfrm>
          <a:prstGeom prst="rect">
            <a:avLst/>
          </a:prstGeom>
          <a:noFill/>
        </p:spPr>
      </p:pic>
    </p:spTree>
  </p:cSld>
  <p:clrMapOvr>
    <a:masterClrMapping/>
  </p:clrMapOvr>
  <p:transition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xit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8" presetClass="exit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8" presetClass="exit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8" presetClass="exit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8" presetClass="exit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8" presetClass="exit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8" presetClass="exit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Ганихина МА\РАБОТА\ВЫСТАВКИ\2019-2020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6572264" cy="121444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ПОСТУПЛЕНИЯ УЧЕБНОЙ ЛИТЕРАТУРЫ В БИБЛИОТЕКУ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ГБПОУ НСО «Новосибирский профессионально-</a:t>
            </a:r>
            <a:b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педагогический колледж»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2020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143240" y="1643050"/>
            <a:ext cx="5857916" cy="507209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bg1"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Соколов, Г. К.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	Технология и организация строительства [Текст]: учебник/ Г.К.Соколов. – 15 изд., стер. - М.: Академия, 2020. - 528 с. - (Среднее профессиональное образование).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b="1" kern="0" dirty="0" smtClean="0"/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Изложены методы возведения промышленных </a:t>
            </a:r>
            <a:br>
              <a:rPr lang="ru-RU" b="1" kern="0" dirty="0" smtClean="0"/>
            </a:br>
            <a:r>
              <a:rPr lang="ru-RU" b="1" kern="0" dirty="0" smtClean="0"/>
              <a:t>и гражданских зданий и сооружений, основные положения в области организации и управления строительным производством, вопросы охраны труда </a:t>
            </a:r>
            <a:br>
              <a:rPr lang="ru-RU" b="1" kern="0" dirty="0" smtClean="0"/>
            </a:br>
            <a:r>
              <a:rPr lang="ru-RU" b="1" kern="0" dirty="0" smtClean="0"/>
              <a:t>и трудового законодательства.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Описаны механизированные способы выполнения строительных процессов и мероприятий по повышению производительности труда. Рассмотрены особенности выполнения строительных работ при применении новых эффективных строительных материалов </a:t>
            </a:r>
            <a:br>
              <a:rPr lang="ru-RU" b="1" kern="0" dirty="0" smtClean="0"/>
            </a:br>
            <a:r>
              <a:rPr lang="ru-RU" b="1" kern="0" dirty="0" smtClean="0"/>
              <a:t>и машин. </a:t>
            </a:r>
          </a:p>
        </p:txBody>
      </p:sp>
      <p:pic>
        <p:nvPicPr>
          <p:cNvPr id="1026" name="Picture 2" descr="T:\БИБЛИОТЕКА\Image (8).jpg"/>
          <p:cNvPicPr>
            <a:picLocks noChangeAspect="1" noChangeArrowheads="1"/>
          </p:cNvPicPr>
          <p:nvPr/>
        </p:nvPicPr>
        <p:blipFill>
          <a:blip r:embed="rId3" cstate="print"/>
          <a:srcRect l="34596" r="1670" b="27241"/>
          <a:stretch>
            <a:fillRect/>
          </a:stretch>
        </p:blipFill>
        <p:spPr bwMode="auto">
          <a:xfrm>
            <a:off x="285720" y="2183644"/>
            <a:ext cx="2520075" cy="3960000"/>
          </a:xfrm>
          <a:prstGeom prst="rect">
            <a:avLst/>
          </a:prstGeom>
          <a:noFill/>
        </p:spPr>
      </p:pic>
      <p:pic>
        <p:nvPicPr>
          <p:cNvPr id="9" name="Picture 2" descr="T:\БИБЛИОТЕКА\Image (8).jpg"/>
          <p:cNvPicPr>
            <a:picLocks noChangeAspect="1" noChangeArrowheads="1"/>
          </p:cNvPicPr>
          <p:nvPr/>
        </p:nvPicPr>
        <p:blipFill>
          <a:blip r:embed="rId3" cstate="print"/>
          <a:srcRect l="34596" r="1670" b="27241"/>
          <a:stretch>
            <a:fillRect/>
          </a:stretch>
        </p:blipFill>
        <p:spPr bwMode="auto">
          <a:xfrm>
            <a:off x="1623297" y="2898000"/>
            <a:ext cx="2520075" cy="3960000"/>
          </a:xfrm>
          <a:prstGeom prst="rect">
            <a:avLst/>
          </a:prstGeom>
          <a:noFill/>
        </p:spPr>
      </p:pic>
      <p:pic>
        <p:nvPicPr>
          <p:cNvPr id="10" name="Picture 2" descr="T:\БИБЛИОТЕКА\Image (8).jpg"/>
          <p:cNvPicPr>
            <a:picLocks noChangeAspect="1" noChangeArrowheads="1"/>
          </p:cNvPicPr>
          <p:nvPr/>
        </p:nvPicPr>
        <p:blipFill>
          <a:blip r:embed="rId3" cstate="print"/>
          <a:srcRect l="34596" r="1670" b="27241"/>
          <a:stretch>
            <a:fillRect/>
          </a:stretch>
        </p:blipFill>
        <p:spPr bwMode="auto">
          <a:xfrm>
            <a:off x="4123627" y="2898000"/>
            <a:ext cx="2520075" cy="3960000"/>
          </a:xfrm>
          <a:prstGeom prst="rect">
            <a:avLst/>
          </a:prstGeom>
          <a:noFill/>
        </p:spPr>
      </p:pic>
      <p:pic>
        <p:nvPicPr>
          <p:cNvPr id="12" name="Picture 2" descr="T:\БИБЛИОТЕКА\Image (8).jpg"/>
          <p:cNvPicPr>
            <a:picLocks noChangeAspect="1" noChangeArrowheads="1"/>
          </p:cNvPicPr>
          <p:nvPr/>
        </p:nvPicPr>
        <p:blipFill>
          <a:blip r:embed="rId3" cstate="print"/>
          <a:srcRect l="34596" r="1670" b="27241"/>
          <a:stretch>
            <a:fillRect/>
          </a:stretch>
        </p:blipFill>
        <p:spPr bwMode="auto">
          <a:xfrm>
            <a:off x="6623925" y="2898000"/>
            <a:ext cx="2520075" cy="3960000"/>
          </a:xfrm>
          <a:prstGeom prst="rect">
            <a:avLst/>
          </a:prstGeom>
          <a:noFill/>
        </p:spPr>
      </p:pic>
      <p:pic>
        <p:nvPicPr>
          <p:cNvPr id="6" name="Picture 2" descr="T:\БИБЛИОТЕКА\Image (8).jpg"/>
          <p:cNvPicPr>
            <a:picLocks noChangeAspect="1" noChangeArrowheads="1"/>
          </p:cNvPicPr>
          <p:nvPr/>
        </p:nvPicPr>
        <p:blipFill>
          <a:blip r:embed="rId3" cstate="print"/>
          <a:srcRect l="34596" r="1670" b="27241"/>
          <a:stretch>
            <a:fillRect/>
          </a:stretch>
        </p:blipFill>
        <p:spPr bwMode="auto">
          <a:xfrm>
            <a:off x="1623297" y="1612140"/>
            <a:ext cx="2520075" cy="3960000"/>
          </a:xfrm>
          <a:prstGeom prst="rect">
            <a:avLst/>
          </a:prstGeom>
          <a:noFill/>
        </p:spPr>
      </p:pic>
      <p:pic>
        <p:nvPicPr>
          <p:cNvPr id="7" name="Picture 2" descr="T:\БИБЛИОТЕКА\Image (8).jpg"/>
          <p:cNvPicPr>
            <a:picLocks noChangeAspect="1" noChangeArrowheads="1"/>
          </p:cNvPicPr>
          <p:nvPr/>
        </p:nvPicPr>
        <p:blipFill>
          <a:blip r:embed="rId3" cstate="print"/>
          <a:srcRect l="34596" r="1670" b="27241"/>
          <a:stretch>
            <a:fillRect/>
          </a:stretch>
        </p:blipFill>
        <p:spPr bwMode="auto">
          <a:xfrm>
            <a:off x="4123627" y="1612140"/>
            <a:ext cx="2520075" cy="3960000"/>
          </a:xfrm>
          <a:prstGeom prst="rect">
            <a:avLst/>
          </a:prstGeom>
          <a:noFill/>
        </p:spPr>
      </p:pic>
      <p:pic>
        <p:nvPicPr>
          <p:cNvPr id="8" name="Picture 2" descr="T:\БИБЛИОТЕКА\Image (8).jpg"/>
          <p:cNvPicPr>
            <a:picLocks noChangeAspect="1" noChangeArrowheads="1"/>
          </p:cNvPicPr>
          <p:nvPr/>
        </p:nvPicPr>
        <p:blipFill>
          <a:blip r:embed="rId3" cstate="print"/>
          <a:srcRect l="34596" r="1670" b="27241"/>
          <a:stretch>
            <a:fillRect/>
          </a:stretch>
        </p:blipFill>
        <p:spPr bwMode="auto">
          <a:xfrm>
            <a:off x="6623925" y="1612140"/>
            <a:ext cx="2520075" cy="3960000"/>
          </a:xfrm>
          <a:prstGeom prst="rect">
            <a:avLst/>
          </a:prstGeom>
          <a:noFill/>
        </p:spPr>
      </p:pic>
    </p:spTree>
  </p:cSld>
  <p:clrMapOvr>
    <a:masterClrMapping/>
  </p:clrMapOvr>
  <p:transition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Ганихина МА\РАБОТА\ВЫСТАВКИ\2019-2020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143240" y="1643050"/>
            <a:ext cx="5857916" cy="507209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bg1"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err="1" smtClean="0">
                <a:solidFill>
                  <a:srgbClr val="C00000"/>
                </a:solidFill>
              </a:rPr>
              <a:t>Сокольская</a:t>
            </a:r>
            <a:r>
              <a:rPr lang="ru-RU" b="1" kern="0" dirty="0" smtClean="0">
                <a:solidFill>
                  <a:srgbClr val="C00000"/>
                </a:solidFill>
              </a:rPr>
              <a:t>, О. Б.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	Ландшафтная архитектура. Интерьерное озеленение помещений и крыш [Текст]: учебное пособие/ </a:t>
            </a:r>
            <a:r>
              <a:rPr lang="ru-RU" b="1" kern="0" dirty="0" err="1" smtClean="0">
                <a:solidFill>
                  <a:srgbClr val="C00000"/>
                </a:solidFill>
              </a:rPr>
              <a:t>О.Б.Сокольская</a:t>
            </a:r>
            <a:r>
              <a:rPr lang="ru-RU" b="1" kern="0" dirty="0" smtClean="0">
                <a:solidFill>
                  <a:srgbClr val="C00000"/>
                </a:solidFill>
              </a:rPr>
              <a:t>. – СПб.: Лань, 2020. - 312 с.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Учебное пособие содержит теоретический материал по основным разделам дисциплины.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Данный материал направлен на формирование </a:t>
            </a:r>
            <a:r>
              <a:rPr lang="ru-RU" b="1" kern="0" dirty="0" smtClean="0"/>
              <a:t/>
            </a:r>
            <a:br>
              <a:rPr lang="ru-RU" b="1" kern="0" dirty="0" smtClean="0"/>
            </a:br>
            <a:r>
              <a:rPr lang="ru-RU" b="1" kern="0" dirty="0" smtClean="0"/>
              <a:t>у </a:t>
            </a:r>
            <a:r>
              <a:rPr lang="ru-RU" b="1" kern="0" dirty="0" smtClean="0"/>
              <a:t>студентов знаний по флористике, созданию композиций и садов в интерьере, а также на крышах различных типов зданий.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Материал ориентирован на вопросы профессиональной компетенции будущих флористов </a:t>
            </a:r>
            <a:r>
              <a:rPr lang="ru-RU" b="1" kern="0" dirty="0" smtClean="0"/>
              <a:t/>
            </a:r>
            <a:br>
              <a:rPr lang="ru-RU" b="1" kern="0" dirty="0" smtClean="0"/>
            </a:br>
            <a:r>
              <a:rPr lang="ru-RU" b="1" kern="0" dirty="0" smtClean="0"/>
              <a:t>и </a:t>
            </a:r>
            <a:r>
              <a:rPr lang="ru-RU" b="1" kern="0" dirty="0" smtClean="0"/>
              <a:t>специалистов ландшафтной архитектуры, а также для широкого круга читателей, интересующихся вопросами ландшафтного дизайна интерьеров </a:t>
            </a:r>
            <a:br>
              <a:rPr lang="ru-RU" b="1" kern="0" dirty="0" smtClean="0"/>
            </a:br>
            <a:r>
              <a:rPr lang="ru-RU" b="1" kern="0" dirty="0" smtClean="0"/>
              <a:t>и эксплуатируемых кровель.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6572264" cy="121444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ПОСТУПЛЕНИЯ УЧЕБНОЙ ЛИТЕРАТУРЫ В БИБЛИОТЕКУ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ГБПОУ НСО «Новосибирский профессионально-</a:t>
            </a:r>
            <a:b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педагогический колледж»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2020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год</a:t>
            </a:r>
          </a:p>
        </p:txBody>
      </p:sp>
      <p:pic>
        <p:nvPicPr>
          <p:cNvPr id="10242" name="Picture 2" descr="https://lanbook.com/upload/iblock/112/112f6136dc93cb120d4b9b5e57f2fe8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22" y="2000240"/>
            <a:ext cx="2343328" cy="3960000"/>
          </a:xfrm>
          <a:prstGeom prst="rect">
            <a:avLst/>
          </a:prstGeom>
          <a:noFill/>
        </p:spPr>
      </p:pic>
      <p:pic>
        <p:nvPicPr>
          <p:cNvPr id="9" name="Picture 2" descr="https://lanbook.com/upload/iblock/112/112f6136dc93cb120d4b9b5e57f2fe8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7234" y="2898000"/>
            <a:ext cx="2343328" cy="3960000"/>
          </a:xfrm>
          <a:prstGeom prst="rect">
            <a:avLst/>
          </a:prstGeom>
          <a:noFill/>
        </p:spPr>
      </p:pic>
      <p:pic>
        <p:nvPicPr>
          <p:cNvPr id="12" name="Picture 2" descr="https://lanbook.com/upload/iblock/112/112f6136dc93cb120d4b9b5e57f2fe8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0672" y="2898000"/>
            <a:ext cx="2343328" cy="3960000"/>
          </a:xfrm>
          <a:prstGeom prst="rect">
            <a:avLst/>
          </a:prstGeom>
          <a:noFill/>
        </p:spPr>
      </p:pic>
      <p:pic>
        <p:nvPicPr>
          <p:cNvPr id="10" name="Picture 2" descr="https://lanbook.com/upload/iblock/112/112f6136dc93cb120d4b9b5e57f2fe8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898000"/>
            <a:ext cx="2343328" cy="3960000"/>
          </a:xfrm>
          <a:prstGeom prst="rect">
            <a:avLst/>
          </a:prstGeom>
          <a:noFill/>
        </p:spPr>
      </p:pic>
      <p:pic>
        <p:nvPicPr>
          <p:cNvPr id="7" name="Picture 2" descr="https://lanbook.com/upload/iblock/112/112f6136dc93cb120d4b9b5e57f2fe8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4688" y="1571612"/>
            <a:ext cx="2343328" cy="3960000"/>
          </a:xfrm>
          <a:prstGeom prst="rect">
            <a:avLst/>
          </a:prstGeom>
          <a:noFill/>
        </p:spPr>
      </p:pic>
      <p:pic>
        <p:nvPicPr>
          <p:cNvPr id="6" name="Picture 2" descr="https://lanbook.com/upload/iblock/112/112f6136dc93cb120d4b9b5e57f2fe8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8672" y="1571612"/>
            <a:ext cx="2343328" cy="3960000"/>
          </a:xfrm>
          <a:prstGeom prst="rect">
            <a:avLst/>
          </a:prstGeom>
          <a:noFill/>
        </p:spPr>
      </p:pic>
      <p:pic>
        <p:nvPicPr>
          <p:cNvPr id="8" name="Picture 2" descr="https://lanbook.com/upload/iblock/112/112f6136dc93cb120d4b9b5e57f2fe8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0672" y="1571612"/>
            <a:ext cx="2343328" cy="3960000"/>
          </a:xfrm>
          <a:prstGeom prst="rect">
            <a:avLst/>
          </a:prstGeom>
          <a:noFill/>
        </p:spPr>
      </p:pic>
    </p:spTree>
  </p:cSld>
  <p:clrMapOvr>
    <a:masterClrMapping/>
  </p:clrMapOvr>
  <p:transition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6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7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1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2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6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7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1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2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Ганихина МА\РАБОТА\ВЫСТАВКИ\2019-2020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6572264" cy="121444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ПОСТУПЛЕНИЯ УЧЕБНОЙ ЛИТЕРАТУРЫ В БИБЛИОТЕКУ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ГБПОУ НСО «Новосибирский профессионально-</a:t>
            </a:r>
            <a:b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педагогический колледж»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2020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143240" y="1643050"/>
            <a:ext cx="5857916" cy="507209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bg1"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err="1" smtClean="0">
                <a:solidFill>
                  <a:srgbClr val="C00000"/>
                </a:solidFill>
              </a:rPr>
              <a:t>Спирина</a:t>
            </a:r>
            <a:r>
              <a:rPr lang="ru-RU" b="1" kern="0" dirty="0" smtClean="0">
                <a:solidFill>
                  <a:srgbClr val="C00000"/>
                </a:solidFill>
              </a:rPr>
              <a:t>, М. С.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	Дискретная математика [Текст]: учебник/ </a:t>
            </a:r>
            <a:r>
              <a:rPr lang="ru-RU" b="1" kern="0" dirty="0" err="1" smtClean="0">
                <a:solidFill>
                  <a:srgbClr val="C00000"/>
                </a:solidFill>
              </a:rPr>
              <a:t>М.С.Спирина</a:t>
            </a:r>
            <a:r>
              <a:rPr lang="ru-RU" b="1" kern="0" dirty="0" smtClean="0">
                <a:solidFill>
                  <a:srgbClr val="C00000"/>
                </a:solidFill>
              </a:rPr>
              <a:t>, </a:t>
            </a:r>
            <a:r>
              <a:rPr lang="ru-RU" b="1" kern="0" dirty="0" err="1" smtClean="0">
                <a:solidFill>
                  <a:srgbClr val="C00000"/>
                </a:solidFill>
              </a:rPr>
              <a:t>П.А.Спирин</a:t>
            </a:r>
            <a:r>
              <a:rPr lang="ru-RU" b="1" kern="0" dirty="0" smtClean="0">
                <a:solidFill>
                  <a:srgbClr val="C00000"/>
                </a:solidFill>
              </a:rPr>
              <a:t>. - 4 </a:t>
            </a:r>
            <a:r>
              <a:rPr lang="ru-RU" b="1" kern="0" dirty="0" err="1" smtClean="0">
                <a:solidFill>
                  <a:srgbClr val="C00000"/>
                </a:solidFill>
              </a:rPr>
              <a:t>изд</a:t>
            </a:r>
            <a:r>
              <a:rPr lang="ru-RU" b="1" kern="0" dirty="0" smtClean="0">
                <a:solidFill>
                  <a:srgbClr val="C00000"/>
                </a:solidFill>
              </a:rPr>
              <a:t>, стер. - М.: Академия, 2019. - 368 с.: ил. - (Профессиональное образование).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 </a:t>
            </a:r>
            <a:r>
              <a:rPr lang="ru-RU" b="1" kern="0" dirty="0" smtClean="0"/>
              <a:t>	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Учебник содержит теоретический материал по традиционным темам дискретной математики </a:t>
            </a:r>
            <a:r>
              <a:rPr lang="ru-RU" b="1" kern="0" dirty="0" smtClean="0"/>
              <a:t/>
            </a:r>
            <a:br>
              <a:rPr lang="ru-RU" b="1" kern="0" dirty="0" smtClean="0"/>
            </a:br>
            <a:r>
              <a:rPr lang="ru-RU" b="1" kern="0" dirty="0" smtClean="0"/>
              <a:t>и </a:t>
            </a:r>
            <a:r>
              <a:rPr lang="ru-RU" b="1" kern="0" dirty="0" smtClean="0"/>
              <a:t>некоторые вопросы классической логики.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В каждой главе есть исторический материал, большой круг разобранных задач </a:t>
            </a:r>
            <a:br>
              <a:rPr lang="ru-RU" b="1" kern="0" dirty="0" smtClean="0"/>
            </a:br>
            <a:r>
              <a:rPr lang="ru-RU" b="1" kern="0" dirty="0" smtClean="0"/>
              <a:t>с указанием методов их решений, приведены упражнения для самостоятельной работы. </a:t>
            </a:r>
          </a:p>
        </p:txBody>
      </p:sp>
      <p:pic>
        <p:nvPicPr>
          <p:cNvPr id="9218" name="Picture 2" descr="http://www.kitnk.org/wp-content/uploads/2017/12/10043-349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3116"/>
            <a:ext cx="2764080" cy="3960000"/>
          </a:xfrm>
          <a:prstGeom prst="rect">
            <a:avLst/>
          </a:prstGeom>
          <a:noFill/>
        </p:spPr>
      </p:pic>
      <p:pic>
        <p:nvPicPr>
          <p:cNvPr id="6" name="Picture 2" descr="http://www.kitnk.org/wp-content/uploads/2017/12/10043-349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226" y="1643050"/>
            <a:ext cx="2764080" cy="3960000"/>
          </a:xfrm>
          <a:prstGeom prst="rect">
            <a:avLst/>
          </a:prstGeom>
          <a:noFill/>
        </p:spPr>
      </p:pic>
      <p:pic>
        <p:nvPicPr>
          <p:cNvPr id="7" name="Picture 2" descr="http://www.kitnk.org/wp-content/uploads/2017/12/10043-349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643050"/>
            <a:ext cx="2764080" cy="3960000"/>
          </a:xfrm>
          <a:prstGeom prst="rect">
            <a:avLst/>
          </a:prstGeom>
          <a:noFill/>
        </p:spPr>
      </p:pic>
      <p:pic>
        <p:nvPicPr>
          <p:cNvPr id="8" name="Picture 2" descr="http://www.kitnk.org/wp-content/uploads/2017/12/10043-349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9920" y="1643050"/>
            <a:ext cx="2764080" cy="3960000"/>
          </a:xfrm>
          <a:prstGeom prst="rect">
            <a:avLst/>
          </a:prstGeom>
          <a:noFill/>
        </p:spPr>
      </p:pic>
      <p:pic>
        <p:nvPicPr>
          <p:cNvPr id="9" name="Picture 2" descr="http://www.kitnk.org/wp-content/uploads/2017/12/10043-349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98000"/>
            <a:ext cx="2764080" cy="3960000"/>
          </a:xfrm>
          <a:prstGeom prst="rect">
            <a:avLst/>
          </a:prstGeom>
          <a:noFill/>
        </p:spPr>
      </p:pic>
      <p:pic>
        <p:nvPicPr>
          <p:cNvPr id="10" name="Picture 2" descr="http://www.kitnk.org/wp-content/uploads/2017/12/10043-349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898000"/>
            <a:ext cx="2764080" cy="3960000"/>
          </a:xfrm>
          <a:prstGeom prst="rect">
            <a:avLst/>
          </a:prstGeom>
          <a:noFill/>
        </p:spPr>
      </p:pic>
      <p:pic>
        <p:nvPicPr>
          <p:cNvPr id="12" name="Picture 2" descr="http://www.kitnk.org/wp-content/uploads/2017/12/10043-349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898000"/>
            <a:ext cx="2764080" cy="3960000"/>
          </a:xfrm>
          <a:prstGeom prst="rect">
            <a:avLst/>
          </a:prstGeom>
          <a:noFill/>
        </p:spPr>
      </p:pic>
    </p:spTree>
  </p:cSld>
  <p:clrMapOvr>
    <a:masterClrMapping/>
  </p:clrMapOvr>
  <p:transition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0" presetClass="exit" presetSubtype="0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0" presetClass="exit" presetSubtype="0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0" presetClass="exit" presetSubtype="0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0" presetClass="exit" presetSubtype="0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0" presetClass="exit" presetSubtype="0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Ганихина МА\РАБОТА\ВЫСТАВКИ\2019-2020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6572264" cy="121444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ПОСТУПЛЕНИЯ УЧЕБНОЙ ЛИТЕРАТУРЫ В БИБЛИОТЕКУ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ГБПОУ НСО «Новосибирский профессионально-</a:t>
            </a:r>
            <a:b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педагогический колледж»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2020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143240" y="1643050"/>
            <a:ext cx="5857916" cy="507209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bg1"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err="1" smtClean="0">
                <a:solidFill>
                  <a:srgbClr val="C00000"/>
                </a:solidFill>
              </a:rPr>
              <a:t>Спирина</a:t>
            </a:r>
            <a:r>
              <a:rPr lang="ru-RU" b="1" kern="0" dirty="0" smtClean="0">
                <a:solidFill>
                  <a:srgbClr val="C00000"/>
                </a:solidFill>
              </a:rPr>
              <a:t>, М. С.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	Дискретная математика: Сборник задач </a:t>
            </a:r>
            <a:r>
              <a:rPr lang="ru-RU" b="1" kern="0" dirty="0" smtClean="0">
                <a:solidFill>
                  <a:srgbClr val="C00000"/>
                </a:solidFill>
              </a:rPr>
              <a:t/>
            </a:r>
            <a:br>
              <a:rPr lang="ru-RU" b="1" kern="0" dirty="0" smtClean="0">
                <a:solidFill>
                  <a:srgbClr val="C00000"/>
                </a:solidFill>
              </a:rPr>
            </a:br>
            <a:r>
              <a:rPr lang="ru-RU" b="1" kern="0" dirty="0" smtClean="0">
                <a:solidFill>
                  <a:srgbClr val="C00000"/>
                </a:solidFill>
              </a:rPr>
              <a:t>с </a:t>
            </a:r>
            <a:r>
              <a:rPr lang="ru-RU" b="1" kern="0" dirty="0" smtClean="0">
                <a:solidFill>
                  <a:srgbClr val="C00000"/>
                </a:solidFill>
              </a:rPr>
              <a:t>алгоритмами решений [Текст]: учебное пособие для СПО/ </a:t>
            </a:r>
            <a:r>
              <a:rPr lang="ru-RU" b="1" kern="0" dirty="0" err="1" smtClean="0">
                <a:solidFill>
                  <a:srgbClr val="C00000"/>
                </a:solidFill>
              </a:rPr>
              <a:t>М.С.Спирина</a:t>
            </a:r>
            <a:r>
              <a:rPr lang="ru-RU" b="1" kern="0" dirty="0" smtClean="0">
                <a:solidFill>
                  <a:srgbClr val="C00000"/>
                </a:solidFill>
              </a:rPr>
              <a:t>, </a:t>
            </a:r>
            <a:r>
              <a:rPr lang="ru-RU" b="1" kern="0" dirty="0" err="1" smtClean="0">
                <a:solidFill>
                  <a:srgbClr val="C00000"/>
                </a:solidFill>
              </a:rPr>
              <a:t>П.А.Спирин</a:t>
            </a:r>
            <a:r>
              <a:rPr lang="ru-RU" b="1" kern="0" dirty="0" smtClean="0">
                <a:solidFill>
                  <a:srgbClr val="C00000"/>
                </a:solidFill>
              </a:rPr>
              <a:t>. – 4 </a:t>
            </a:r>
            <a:r>
              <a:rPr lang="ru-RU" b="1" kern="0" dirty="0" err="1" smtClean="0">
                <a:solidFill>
                  <a:srgbClr val="C00000"/>
                </a:solidFill>
              </a:rPr>
              <a:t>изд</a:t>
            </a:r>
            <a:r>
              <a:rPr lang="ru-RU" b="1" kern="0" dirty="0" smtClean="0">
                <a:solidFill>
                  <a:srgbClr val="C00000"/>
                </a:solidFill>
              </a:rPr>
              <a:t>, стер. - М.: Академия, 2020. - 288 с.: ил. - (Профессиональное образование).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Учебное пособие включает в себя теоретический материал, примеры решения задач, а также задачи для самостоятельного решения с ответами по основным разделам  дискретной  математики: теория множеств, элементам теории графов, математической логики, элементам теории и практики кодирования и теории автоматов. </a:t>
            </a:r>
          </a:p>
        </p:txBody>
      </p:sp>
      <p:pic>
        <p:nvPicPr>
          <p:cNvPr id="8194" name="Picture 2" descr="https://uchitel.by/storage/product/f7/9e1ac26aada72861e3c3295e31ecd2d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3" y="2071678"/>
            <a:ext cx="2687783" cy="3960000"/>
          </a:xfrm>
          <a:prstGeom prst="rect">
            <a:avLst/>
          </a:prstGeom>
          <a:noFill/>
        </p:spPr>
      </p:pic>
      <p:pic>
        <p:nvPicPr>
          <p:cNvPr id="6" name="Picture 2" descr="https://uchitel.by/storage/product/f7/9e1ac26aada72861e3c3295e31ecd2d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399" y="1643050"/>
            <a:ext cx="2687783" cy="3960000"/>
          </a:xfrm>
          <a:prstGeom prst="rect">
            <a:avLst/>
          </a:prstGeom>
          <a:noFill/>
        </p:spPr>
      </p:pic>
      <p:pic>
        <p:nvPicPr>
          <p:cNvPr id="7" name="Picture 2" descr="https://uchitel.by/storage/product/f7/9e1ac26aada72861e3c3295e31ecd2d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643050"/>
            <a:ext cx="2687783" cy="3960000"/>
          </a:xfrm>
          <a:prstGeom prst="rect">
            <a:avLst/>
          </a:prstGeom>
          <a:noFill/>
        </p:spPr>
      </p:pic>
      <p:pic>
        <p:nvPicPr>
          <p:cNvPr id="8" name="Picture 2" descr="https://uchitel.by/storage/product/f7/9e1ac26aada72861e3c3295e31ecd2d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6217" y="1643050"/>
            <a:ext cx="2687783" cy="3960000"/>
          </a:xfrm>
          <a:prstGeom prst="rect">
            <a:avLst/>
          </a:prstGeom>
          <a:noFill/>
        </p:spPr>
      </p:pic>
      <p:pic>
        <p:nvPicPr>
          <p:cNvPr id="9" name="Picture 2" descr="https://uchitel.by/storage/product/f7/9e1ac26aada72861e3c3295e31ecd2d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399" y="2898000"/>
            <a:ext cx="2687783" cy="3960000"/>
          </a:xfrm>
          <a:prstGeom prst="rect">
            <a:avLst/>
          </a:prstGeom>
          <a:noFill/>
        </p:spPr>
      </p:pic>
      <p:pic>
        <p:nvPicPr>
          <p:cNvPr id="10" name="Picture 2" descr="https://uchitel.by/storage/product/f7/9e1ac26aada72861e3c3295e31ecd2d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898000"/>
            <a:ext cx="2687783" cy="3960000"/>
          </a:xfrm>
          <a:prstGeom prst="rect">
            <a:avLst/>
          </a:prstGeom>
          <a:noFill/>
        </p:spPr>
      </p:pic>
      <p:pic>
        <p:nvPicPr>
          <p:cNvPr id="12" name="Picture 2" descr="https://uchitel.by/storage/product/f7/9e1ac26aada72861e3c3295e31ecd2d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6217" y="2898000"/>
            <a:ext cx="2687783" cy="3960000"/>
          </a:xfrm>
          <a:prstGeom prst="rect">
            <a:avLst/>
          </a:prstGeom>
          <a:noFill/>
        </p:spPr>
      </p:pic>
    </p:spTree>
  </p:cSld>
  <p:clrMapOvr>
    <a:masterClrMapping/>
  </p:clrMapOvr>
  <p:transition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Ганихина МА\РАБОТА\ВЫСТАВКИ\2019-2020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6572264" cy="121444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ПОСТУПЛЕНИЯ УЧЕБНОЙ ЛИТЕРАТУРЫ В БИБЛИОТЕКУ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ГБПОУ НСО «Новосибирский профессионально-</a:t>
            </a:r>
            <a:b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педагогический колледж»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2020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143240" y="1643050"/>
            <a:ext cx="5857916" cy="507209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bg1"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err="1" smtClean="0">
                <a:solidFill>
                  <a:srgbClr val="C00000"/>
                </a:solidFill>
              </a:rPr>
              <a:t>Спирина</a:t>
            </a:r>
            <a:r>
              <a:rPr lang="ru-RU" b="1" kern="0" dirty="0" smtClean="0">
                <a:solidFill>
                  <a:srgbClr val="C00000"/>
                </a:solidFill>
              </a:rPr>
              <a:t>, М. С.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	Теория вероятностей и математическая статистика [Текст]: учебник/ </a:t>
            </a:r>
            <a:r>
              <a:rPr lang="ru-RU" b="1" kern="0" dirty="0" err="1" smtClean="0">
                <a:solidFill>
                  <a:srgbClr val="C00000"/>
                </a:solidFill>
              </a:rPr>
              <a:t>М.С.Спирина</a:t>
            </a:r>
            <a:r>
              <a:rPr lang="ru-RU" b="1" kern="0" dirty="0" smtClean="0">
                <a:solidFill>
                  <a:srgbClr val="C00000"/>
                </a:solidFill>
              </a:rPr>
              <a:t>, </a:t>
            </a:r>
            <a:r>
              <a:rPr lang="ru-RU" b="1" kern="0" dirty="0" err="1" smtClean="0">
                <a:solidFill>
                  <a:srgbClr val="C00000"/>
                </a:solidFill>
              </a:rPr>
              <a:t>П.А.Спирин</a:t>
            </a:r>
            <a:r>
              <a:rPr lang="ru-RU" b="1" kern="0" dirty="0" smtClean="0">
                <a:solidFill>
                  <a:srgbClr val="C00000"/>
                </a:solidFill>
              </a:rPr>
              <a:t>. - 4 изд., стер. - М.: Академия, 2019. - 352 с.: ил. - (Среднее профессиональное образование).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В учебнике приведены основные элементы комбинаторики, понятия и теоремы теории вероятностей, рассмотрены случайные величины </a:t>
            </a:r>
            <a:r>
              <a:rPr lang="ru-RU" b="1" kern="0" dirty="0" smtClean="0"/>
              <a:t/>
            </a:r>
            <a:br>
              <a:rPr lang="ru-RU" b="1" kern="0" dirty="0" smtClean="0"/>
            </a:br>
            <a:r>
              <a:rPr lang="ru-RU" b="1" kern="0" dirty="0" smtClean="0"/>
              <a:t>и </a:t>
            </a:r>
            <a:r>
              <a:rPr lang="ru-RU" b="1" kern="0" dirty="0" smtClean="0"/>
              <a:t>методы математической статистики – выборки, статистических испытаний и др. </a:t>
            </a:r>
          </a:p>
        </p:txBody>
      </p:sp>
      <p:pic>
        <p:nvPicPr>
          <p:cNvPr id="7170" name="Picture 2" descr="https://lib.mordgpi.ru/upload/iblock/174/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845" y="2214554"/>
            <a:ext cx="2658081" cy="3960000"/>
          </a:xfrm>
          <a:prstGeom prst="rect">
            <a:avLst/>
          </a:prstGeom>
          <a:noFill/>
        </p:spPr>
      </p:pic>
      <p:pic>
        <p:nvPicPr>
          <p:cNvPr id="6" name="Picture 2" descr="https://lib.mordgpi.ru/upload/iblock/174/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643050"/>
            <a:ext cx="2658081" cy="3960000"/>
          </a:xfrm>
          <a:prstGeom prst="rect">
            <a:avLst/>
          </a:prstGeom>
          <a:noFill/>
        </p:spPr>
      </p:pic>
      <p:pic>
        <p:nvPicPr>
          <p:cNvPr id="7" name="Picture 2" descr="https://lib.mordgpi.ru/upload/iblock/174/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643050"/>
            <a:ext cx="2658081" cy="3960000"/>
          </a:xfrm>
          <a:prstGeom prst="rect">
            <a:avLst/>
          </a:prstGeom>
          <a:noFill/>
        </p:spPr>
      </p:pic>
      <p:pic>
        <p:nvPicPr>
          <p:cNvPr id="8" name="Picture 2" descr="https://lib.mordgpi.ru/upload/iblock/174/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5919" y="1643050"/>
            <a:ext cx="2658081" cy="3960000"/>
          </a:xfrm>
          <a:prstGeom prst="rect">
            <a:avLst/>
          </a:prstGeom>
          <a:noFill/>
        </p:spPr>
      </p:pic>
      <p:pic>
        <p:nvPicPr>
          <p:cNvPr id="9" name="Picture 2" descr="https://lib.mordgpi.ru/upload/iblock/174/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898000"/>
            <a:ext cx="2658081" cy="3960000"/>
          </a:xfrm>
          <a:prstGeom prst="rect">
            <a:avLst/>
          </a:prstGeom>
          <a:noFill/>
        </p:spPr>
      </p:pic>
      <p:pic>
        <p:nvPicPr>
          <p:cNvPr id="10" name="Picture 2" descr="https://lib.mordgpi.ru/upload/iblock/174/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98000"/>
            <a:ext cx="2658081" cy="3960000"/>
          </a:xfrm>
          <a:prstGeom prst="rect">
            <a:avLst/>
          </a:prstGeom>
          <a:noFill/>
        </p:spPr>
      </p:pic>
      <p:pic>
        <p:nvPicPr>
          <p:cNvPr id="12" name="Picture 2" descr="https://lib.mordgpi.ru/upload/iblock/174/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5919" y="2898000"/>
            <a:ext cx="2658081" cy="3960000"/>
          </a:xfrm>
          <a:prstGeom prst="rect">
            <a:avLst/>
          </a:prstGeom>
          <a:noFill/>
        </p:spPr>
      </p:pic>
    </p:spTree>
  </p:cSld>
  <p:clrMapOvr>
    <a:masterClrMapping/>
  </p:clrMapOvr>
  <p:transition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Ганихина МА\РАБОТА\ВЫСТАВКИ\2019-2020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6572264" cy="121444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ПОСТУПЛЕНИЯ УЧЕБНОЙ ЛИТЕРАТУРЫ В БИБЛИОТЕКУ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ГБПОУ НСО «Новосибирский профессионально-</a:t>
            </a:r>
            <a:b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педагогический колледж»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2020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143240" y="1643050"/>
            <a:ext cx="5857916" cy="507209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bg1"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Приведены краткие теоретические сведения по основным элементам комбинаторики, понятиям </a:t>
            </a:r>
            <a:br>
              <a:rPr lang="ru-RU" b="1" kern="0" dirty="0" smtClean="0"/>
            </a:br>
            <a:r>
              <a:rPr lang="ru-RU" b="1" kern="0" dirty="0" smtClean="0"/>
              <a:t>и теоремам теории вероятностей, рассмотрены случайные величины и методы математической статистики – выборки статистических испытаний и др.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Разобрано большое количество задач по всем основным разделам курса, представлены задачи для самостоятельного решения с ответами.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b="1" kern="0" dirty="0" smtClean="0"/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В приложении даны справочные таблицы, краткие сведения по основам дифференциального </a:t>
            </a:r>
            <a:br>
              <a:rPr lang="ru-RU" b="1" kern="0" dirty="0" smtClean="0"/>
            </a:br>
            <a:r>
              <a:rPr lang="ru-RU" b="1" kern="0" dirty="0" smtClean="0"/>
              <a:t>и интегрального исчисления и алгоритмы (в табличной форме) решения ключевых задач, соответствующих программе учреждений среднего профессионального образования. </a:t>
            </a:r>
          </a:p>
        </p:txBody>
      </p:sp>
      <p:pic>
        <p:nvPicPr>
          <p:cNvPr id="6146" name="Picture 2" descr="https://img-gorod.ru/26/732/2673266_det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193" y="1500174"/>
            <a:ext cx="2370857" cy="3600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1406" y="5000636"/>
            <a:ext cx="3000396" cy="1785926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bg1"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400" b="1" kern="0" dirty="0" err="1" smtClean="0">
                <a:solidFill>
                  <a:srgbClr val="C00000"/>
                </a:solidFill>
              </a:rPr>
              <a:t>Спирина</a:t>
            </a:r>
            <a:r>
              <a:rPr lang="ru-RU" sz="1400" b="1" kern="0" dirty="0" smtClean="0">
                <a:solidFill>
                  <a:srgbClr val="C00000"/>
                </a:solidFill>
              </a:rPr>
              <a:t>, М. С.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400" b="1" kern="0" dirty="0" smtClean="0">
                <a:solidFill>
                  <a:srgbClr val="C00000"/>
                </a:solidFill>
              </a:rPr>
              <a:t>	Теория вероятностей </a:t>
            </a:r>
            <a:r>
              <a:rPr lang="ru-RU" sz="1400" b="1" kern="0" dirty="0" smtClean="0">
                <a:solidFill>
                  <a:srgbClr val="C00000"/>
                </a:solidFill>
              </a:rPr>
              <a:t>и </a:t>
            </a:r>
            <a:r>
              <a:rPr lang="ru-RU" sz="1400" b="1" kern="0" dirty="0" err="1" smtClean="0">
                <a:solidFill>
                  <a:srgbClr val="C00000"/>
                </a:solidFill>
              </a:rPr>
              <a:t>мате-матическая</a:t>
            </a:r>
            <a:r>
              <a:rPr lang="ru-RU" sz="1400" b="1" kern="0" dirty="0" smtClean="0">
                <a:solidFill>
                  <a:srgbClr val="C00000"/>
                </a:solidFill>
              </a:rPr>
              <a:t> </a:t>
            </a:r>
            <a:r>
              <a:rPr lang="ru-RU" sz="1400" b="1" kern="0" dirty="0" smtClean="0">
                <a:solidFill>
                  <a:srgbClr val="C00000"/>
                </a:solidFill>
              </a:rPr>
              <a:t>статистика [Текст]: Сборник задач: учебное пособие для СПО/ </a:t>
            </a:r>
            <a:r>
              <a:rPr lang="ru-RU" sz="1400" b="1" kern="0" dirty="0" err="1" smtClean="0">
                <a:solidFill>
                  <a:srgbClr val="C00000"/>
                </a:solidFill>
              </a:rPr>
              <a:t>М.С.Спирина</a:t>
            </a:r>
            <a:r>
              <a:rPr lang="ru-RU" sz="1400" b="1" kern="0" dirty="0" smtClean="0">
                <a:solidFill>
                  <a:srgbClr val="C00000"/>
                </a:solidFill>
              </a:rPr>
              <a:t>, </a:t>
            </a:r>
            <a:r>
              <a:rPr lang="ru-RU" sz="1400" b="1" kern="0" dirty="0" err="1" smtClean="0">
                <a:solidFill>
                  <a:srgbClr val="C00000"/>
                </a:solidFill>
              </a:rPr>
              <a:t>П.А.Спирин</a:t>
            </a:r>
            <a:r>
              <a:rPr lang="ru-RU" sz="1400" b="1" kern="0" dirty="0" smtClean="0">
                <a:solidFill>
                  <a:srgbClr val="C00000"/>
                </a:solidFill>
              </a:rPr>
              <a:t>. - 4 изд., стер. - М.: Академия, 2020. - 192 с.: ил. - (Среднее </a:t>
            </a:r>
            <a:r>
              <a:rPr lang="ru-RU" sz="1400" b="1" kern="0" dirty="0" err="1" smtClean="0">
                <a:solidFill>
                  <a:srgbClr val="C00000"/>
                </a:solidFill>
              </a:rPr>
              <a:t>профес-сиональное</a:t>
            </a:r>
            <a:r>
              <a:rPr lang="ru-RU" sz="1400" b="1" kern="0" dirty="0" smtClean="0">
                <a:solidFill>
                  <a:srgbClr val="C00000"/>
                </a:solidFill>
              </a:rPr>
              <a:t> образование).</a:t>
            </a:r>
          </a:p>
        </p:txBody>
      </p:sp>
      <p:pic>
        <p:nvPicPr>
          <p:cNvPr id="7" name="Picture 2" descr="https://img-gorod.ru/26/732/2673266_det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58000"/>
            <a:ext cx="2370857" cy="3600000"/>
          </a:xfrm>
          <a:prstGeom prst="rect">
            <a:avLst/>
          </a:prstGeom>
          <a:noFill/>
        </p:spPr>
      </p:pic>
      <p:pic>
        <p:nvPicPr>
          <p:cNvPr id="8" name="Picture 2" descr="https://img-gorod.ru/26/732/2673266_det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614950"/>
            <a:ext cx="2370857" cy="3600000"/>
          </a:xfrm>
          <a:prstGeom prst="rect">
            <a:avLst/>
          </a:prstGeom>
          <a:noFill/>
        </p:spPr>
      </p:pic>
      <p:pic>
        <p:nvPicPr>
          <p:cNvPr id="9" name="Picture 2" descr="https://img-gorod.ru/26/732/2673266_det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3143" y="1614950"/>
            <a:ext cx="2370857" cy="3600000"/>
          </a:xfrm>
          <a:prstGeom prst="rect">
            <a:avLst/>
          </a:prstGeom>
          <a:noFill/>
        </p:spPr>
      </p:pic>
      <p:pic>
        <p:nvPicPr>
          <p:cNvPr id="12" name="Picture 2" descr="https://img-gorod.ru/26/732/2673266_det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614950"/>
            <a:ext cx="2370857" cy="3600000"/>
          </a:xfrm>
          <a:prstGeom prst="rect">
            <a:avLst/>
          </a:prstGeom>
          <a:noFill/>
        </p:spPr>
      </p:pic>
      <p:pic>
        <p:nvPicPr>
          <p:cNvPr id="14" name="Picture 2" descr="https://img-gorod.ru/26/732/2673266_det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58000"/>
            <a:ext cx="2370857" cy="3600000"/>
          </a:xfrm>
          <a:prstGeom prst="rect">
            <a:avLst/>
          </a:prstGeom>
          <a:noFill/>
        </p:spPr>
      </p:pic>
      <p:pic>
        <p:nvPicPr>
          <p:cNvPr id="15" name="Picture 2" descr="https://img-gorod.ru/26/732/2673266_det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3143" y="3258000"/>
            <a:ext cx="2370857" cy="3600000"/>
          </a:xfrm>
          <a:prstGeom prst="rect">
            <a:avLst/>
          </a:prstGeom>
          <a:noFill/>
        </p:spPr>
      </p:pic>
      <p:pic>
        <p:nvPicPr>
          <p:cNvPr id="10" name="Picture 2" descr="https://img-gorod.ru/26/732/2673266_det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258000"/>
            <a:ext cx="2370857" cy="3600000"/>
          </a:xfrm>
          <a:prstGeom prst="rect">
            <a:avLst/>
          </a:prstGeom>
          <a:noFill/>
        </p:spPr>
      </p:pic>
    </p:spTree>
  </p:cSld>
  <p:clrMapOvr>
    <a:masterClrMapping/>
  </p:clrMapOvr>
  <p:transition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Ганихина МА\РАБОТА\ВЫСТАВКИ\2019-2020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6572264" cy="121444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ПОСТУПЛЕНИЯ УЧЕБНОЙ ЛИТЕРАТУРЫ В БИБЛИОТЕКУ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ГБПОУ НСО «Новосибирский профессионально-</a:t>
            </a:r>
            <a:b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педагогический колледж»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2020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143240" y="1643050"/>
            <a:ext cx="5857916" cy="507209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bg1"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Изложены теоретические основы кадастра недвижимости, приведено описание земельного фонда РФ как объекта кадастра.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Рассмотрена деятельность по формированию объектов кадастрового учета, </a:t>
            </a:r>
            <a:r>
              <a:rPr lang="ru-RU" b="1" kern="0" dirty="0" smtClean="0"/>
              <a:t>а </a:t>
            </a:r>
            <a:r>
              <a:rPr lang="ru-RU" b="1" kern="0" dirty="0" smtClean="0"/>
              <a:t>также организационные основы деятельности кадастровых инженеров.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Особое внимание уделено вопросам государственной регистрации прав на объекты недвижимости, формализации обременений </a:t>
            </a:r>
            <a:r>
              <a:rPr lang="ru-RU" b="1" kern="0" dirty="0" smtClean="0"/>
              <a:t/>
            </a:r>
            <a:br>
              <a:rPr lang="ru-RU" b="1" kern="0" dirty="0" smtClean="0"/>
            </a:br>
            <a:r>
              <a:rPr lang="ru-RU" b="1" kern="0" dirty="0" smtClean="0"/>
              <a:t>и </a:t>
            </a:r>
            <a:r>
              <a:rPr lang="ru-RU" b="1" kern="0" dirty="0" smtClean="0"/>
              <a:t>ограничений, оценки </a:t>
            </a:r>
            <a:r>
              <a:rPr lang="ru-RU" b="1" kern="0" dirty="0" smtClean="0"/>
              <a:t>и </a:t>
            </a:r>
            <a:r>
              <a:rPr lang="ru-RU" b="1" kern="0" dirty="0" smtClean="0"/>
              <a:t>организации рыночного оборота земли и недвижимости.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Дан ретроспективный анализ и широко освещен опыт ведения кадастра за рубежом.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Изложены основы мониторинга земель.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1406" y="4857760"/>
            <a:ext cx="3000396" cy="1928802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bg1"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400" b="1" kern="0" dirty="0" smtClean="0">
                <a:solidFill>
                  <a:srgbClr val="C00000"/>
                </a:solidFill>
              </a:rPr>
              <a:t>Сулин, М. А.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400" b="1" kern="0" dirty="0" smtClean="0">
                <a:solidFill>
                  <a:srgbClr val="C00000"/>
                </a:solidFill>
              </a:rPr>
              <a:t>	Кадастр недвижимости и мониторинг земель [Текст]: учебное пособие/ М.А.Сулин, Е.Н.Быкова, В.А.Павлова ; под общ. ред. М.А.Сулина. - 4-е изд., стер. – СПб.: Лань, 2020. - 368 с.: ил. - (Учебники для вузов. Специальная литература). </a:t>
            </a:r>
          </a:p>
        </p:txBody>
      </p:sp>
      <p:pic>
        <p:nvPicPr>
          <p:cNvPr id="5122" name="Picture 2" descr="https://lanbook.com/upload/resize_cache/iblock/d0a/330_469_2/d0a41345e2a3263343114d07205d13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2279743" cy="3240000"/>
          </a:xfrm>
          <a:prstGeom prst="rect">
            <a:avLst/>
          </a:prstGeom>
          <a:noFill/>
        </p:spPr>
      </p:pic>
      <p:pic>
        <p:nvPicPr>
          <p:cNvPr id="7" name="Picture 2" descr="https://lanbook.com/upload/resize_cache/iblock/d0a/330_469_2/d0a41345e2a3263343114d07205d13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3695" y="1643050"/>
            <a:ext cx="2279743" cy="3240000"/>
          </a:xfrm>
          <a:prstGeom prst="rect">
            <a:avLst/>
          </a:prstGeom>
          <a:noFill/>
        </p:spPr>
      </p:pic>
      <p:pic>
        <p:nvPicPr>
          <p:cNvPr id="16" name="Picture 2" descr="https://lanbook.com/upload/resize_cache/iblock/d0a/330_469_2/d0a41345e2a3263343114d07205d13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8273" y="1617760"/>
            <a:ext cx="2279743" cy="3240000"/>
          </a:xfrm>
          <a:prstGeom prst="rect">
            <a:avLst/>
          </a:prstGeom>
          <a:noFill/>
        </p:spPr>
      </p:pic>
      <p:pic>
        <p:nvPicPr>
          <p:cNvPr id="17" name="Picture 2" descr="https://lanbook.com/upload/resize_cache/iblock/d0a/330_469_2/d0a41345e2a3263343114d07205d13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2851" y="1643050"/>
            <a:ext cx="2279743" cy="3240000"/>
          </a:xfrm>
          <a:prstGeom prst="rect">
            <a:avLst/>
          </a:prstGeom>
          <a:noFill/>
        </p:spPr>
      </p:pic>
      <p:pic>
        <p:nvPicPr>
          <p:cNvPr id="18" name="Picture 2" descr="https://lanbook.com/upload/resize_cache/iblock/d0a/330_469_2/d0a41345e2a3263343114d07205d13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18000"/>
            <a:ext cx="2279743" cy="3240000"/>
          </a:xfrm>
          <a:prstGeom prst="rect">
            <a:avLst/>
          </a:prstGeom>
          <a:noFill/>
        </p:spPr>
      </p:pic>
      <p:pic>
        <p:nvPicPr>
          <p:cNvPr id="19" name="Picture 2" descr="https://lanbook.com/upload/resize_cache/iblock/d0a/330_469_2/d0a41345e2a3263343114d07205d13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618000"/>
            <a:ext cx="2279743" cy="3240000"/>
          </a:xfrm>
          <a:prstGeom prst="rect">
            <a:avLst/>
          </a:prstGeom>
          <a:noFill/>
        </p:spPr>
      </p:pic>
      <p:pic>
        <p:nvPicPr>
          <p:cNvPr id="20" name="Picture 2" descr="https://lanbook.com/upload/resize_cache/iblock/d0a/330_469_2/d0a41345e2a3263343114d07205d13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618000"/>
            <a:ext cx="2279743" cy="3240000"/>
          </a:xfrm>
          <a:prstGeom prst="rect">
            <a:avLst/>
          </a:prstGeom>
          <a:noFill/>
        </p:spPr>
      </p:pic>
      <p:pic>
        <p:nvPicPr>
          <p:cNvPr id="21" name="Picture 2" descr="https://lanbook.com/upload/resize_cache/iblock/d0a/330_469_2/d0a41345e2a3263343114d07205d13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618000"/>
            <a:ext cx="2279743" cy="3240000"/>
          </a:xfrm>
          <a:prstGeom prst="rect">
            <a:avLst/>
          </a:prstGeom>
          <a:noFill/>
        </p:spPr>
      </p:pic>
    </p:spTree>
  </p:cSld>
  <p:clrMapOvr>
    <a:masterClrMapping/>
  </p:clrMapOvr>
  <p:transition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Ганихина МА\РАБОТА\ВЫСТАВКИ\2019-2020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6572264" cy="121444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ПОСТУПЛЕНИЯ УЧЕБНОЙ ЛИТЕРАТУРЫ В БИБЛИОТЕКУ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ГБПОУ НСО «Новосибирский профессионально-</a:t>
            </a:r>
            <a:b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педагогический колледж»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2020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143240" y="1643050"/>
            <a:ext cx="5857916" cy="507209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bg1"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Федорова, Г. Н.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	Основы проектирования баз данных [Текст]: учебник/ Г.Н.Федорова. – 2 изд., стер. - М.: Академия, 2020. -  224 с. – (Профессиональное образование).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b="1" kern="0" dirty="0" smtClean="0">
              <a:solidFill>
                <a:srgbClr val="C00000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 </a:t>
            </a:r>
            <a:r>
              <a:rPr lang="ru-RU" b="1" kern="0" dirty="0" smtClean="0"/>
              <a:t>	Дана характеристика моделей представления данных. Подробно рассмотрена реляционная модель. Изложены теоретические основы проектирования баз данных. Рассмотрены возможности языка SQL для работы с реляционными базами данных. Материал содержит большое количество примеров, что способствует более глубокому его усвоению. В 4-е издание внесены изменения и дополнения, касающиеся работы с таблицами и базами данных </a:t>
            </a:r>
            <a:r>
              <a:rPr lang="ru-RU" b="1" kern="0" dirty="0" smtClean="0"/>
              <a:t/>
            </a:r>
            <a:br>
              <a:rPr lang="ru-RU" b="1" kern="0" dirty="0" smtClean="0"/>
            </a:br>
            <a:r>
              <a:rPr lang="ru-RU" b="1" kern="0" dirty="0" smtClean="0"/>
              <a:t>в </a:t>
            </a:r>
            <a:r>
              <a:rPr lang="ru-RU" b="1" kern="0" dirty="0" smtClean="0"/>
              <a:t>различных системах управления базами данных. </a:t>
            </a:r>
          </a:p>
        </p:txBody>
      </p:sp>
      <p:pic>
        <p:nvPicPr>
          <p:cNvPr id="4098" name="Picture 2" descr="https://img-gorod.ru/upload/iblock/dca/dcaee73eb0f7bd73fddad7d646491f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12206"/>
            <a:ext cx="2640000" cy="3960000"/>
          </a:xfrm>
          <a:prstGeom prst="rect">
            <a:avLst/>
          </a:prstGeom>
          <a:noFill/>
        </p:spPr>
      </p:pic>
      <p:pic>
        <p:nvPicPr>
          <p:cNvPr id="6" name="Picture 2" descr="https://img-gorod.ru/upload/iblock/dca/dcaee73eb0f7bd73fddad7d646491f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643050"/>
            <a:ext cx="2640000" cy="3960000"/>
          </a:xfrm>
          <a:prstGeom prst="rect">
            <a:avLst/>
          </a:prstGeom>
          <a:noFill/>
        </p:spPr>
      </p:pic>
      <p:pic>
        <p:nvPicPr>
          <p:cNvPr id="7" name="Picture 2" descr="https://img-gorod.ru/upload/iblock/dca/dcaee73eb0f7bd73fddad7d646491f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643050"/>
            <a:ext cx="2640000" cy="3960000"/>
          </a:xfrm>
          <a:prstGeom prst="rect">
            <a:avLst/>
          </a:prstGeom>
          <a:noFill/>
        </p:spPr>
      </p:pic>
      <p:pic>
        <p:nvPicPr>
          <p:cNvPr id="8" name="Picture 2" descr="https://img-gorod.ru/upload/iblock/dca/dcaee73eb0f7bd73fddad7d646491f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4000" y="1643050"/>
            <a:ext cx="2640000" cy="3960000"/>
          </a:xfrm>
          <a:prstGeom prst="rect">
            <a:avLst/>
          </a:prstGeom>
          <a:noFill/>
        </p:spPr>
      </p:pic>
      <p:pic>
        <p:nvPicPr>
          <p:cNvPr id="9" name="Picture 2" descr="https://img-gorod.ru/upload/iblock/dca/dcaee73eb0f7bd73fddad7d646491f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898000"/>
            <a:ext cx="2640000" cy="3960000"/>
          </a:xfrm>
          <a:prstGeom prst="rect">
            <a:avLst/>
          </a:prstGeom>
          <a:noFill/>
        </p:spPr>
      </p:pic>
      <p:pic>
        <p:nvPicPr>
          <p:cNvPr id="10" name="Picture 2" descr="https://img-gorod.ru/upload/iblock/dca/dcaee73eb0f7bd73fddad7d646491f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98000"/>
            <a:ext cx="2640000" cy="3960000"/>
          </a:xfrm>
          <a:prstGeom prst="rect">
            <a:avLst/>
          </a:prstGeom>
          <a:noFill/>
        </p:spPr>
      </p:pic>
      <p:pic>
        <p:nvPicPr>
          <p:cNvPr id="12" name="Picture 2" descr="https://img-gorod.ru/upload/iblock/dca/dcaee73eb0f7bd73fddad7d646491f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4000" y="2898000"/>
            <a:ext cx="2640000" cy="3960000"/>
          </a:xfrm>
          <a:prstGeom prst="rect">
            <a:avLst/>
          </a:prstGeom>
          <a:noFill/>
        </p:spPr>
      </p:pic>
    </p:spTree>
  </p:cSld>
  <p:clrMapOvr>
    <a:masterClrMapping/>
  </p:clrMapOvr>
  <p:transition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0" presetClass="exit" presetSubtype="0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0" presetClass="exit" presetSubtype="0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0" presetClass="exit" presetSubtype="0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0" presetClass="exit" presetSubtype="0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0" presetClass="exit" presetSubtype="0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Ганихина МА\РАБОТА\ВЫСТАВКИ\2019-2020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6572264" cy="121444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ПОСТУПЛЕНИЯ УЧЕБНОЙ ЛИТЕРАТУРЫ В БИБЛИОТЕКУ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ГБПОУ НСО «Новосибирский профессионально-</a:t>
            </a:r>
            <a:b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педагогический колледж»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2020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год</a:t>
            </a:r>
          </a:p>
        </p:txBody>
      </p:sp>
      <p:pic>
        <p:nvPicPr>
          <p:cNvPr id="4" name="Picture 2" descr="https://uchitel.by/storage/product/41/25334aa10b16013ce9a81c6bf12acb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874" y="3380636"/>
            <a:ext cx="1068134" cy="1620000"/>
          </a:xfrm>
          <a:prstGeom prst="rect">
            <a:avLst/>
          </a:prstGeom>
          <a:noFill/>
        </p:spPr>
      </p:pic>
      <p:pic>
        <p:nvPicPr>
          <p:cNvPr id="5" name="Picture 6" descr="d8fb2fbe323657f33f3c624399909f78.jpg (841×1199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1190" y="5143512"/>
            <a:ext cx="1136298" cy="1620000"/>
          </a:xfrm>
          <a:prstGeom prst="rect">
            <a:avLst/>
          </a:prstGeom>
          <a:noFill/>
        </p:spPr>
      </p:pic>
      <p:pic>
        <p:nvPicPr>
          <p:cNvPr id="6" name="Picture 2" descr="https://lib.mordgpi.ru/upload/iblock/5ec/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9005" y="1500174"/>
            <a:ext cx="1090383" cy="1620000"/>
          </a:xfrm>
          <a:prstGeom prst="rect">
            <a:avLst/>
          </a:prstGeom>
          <a:noFill/>
        </p:spPr>
      </p:pic>
      <p:pic>
        <p:nvPicPr>
          <p:cNvPr id="7" name="Picture 4" descr="https://cdn1.ozone.ru/s3/multimedia-e/60089724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6" y="3380636"/>
            <a:ext cx="1138631" cy="1620000"/>
          </a:xfrm>
          <a:prstGeom prst="rect">
            <a:avLst/>
          </a:prstGeom>
          <a:noFill/>
        </p:spPr>
      </p:pic>
      <p:pic>
        <p:nvPicPr>
          <p:cNvPr id="8" name="Picture 2" descr="https://img-gorod.ru/upload/iblock/da2/da22b7395b1356cc2fed91c081daefd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1185" y="3380636"/>
            <a:ext cx="1041989" cy="1620000"/>
          </a:xfrm>
          <a:prstGeom prst="rect">
            <a:avLst/>
          </a:prstGeom>
          <a:noFill/>
        </p:spPr>
      </p:pic>
      <p:pic>
        <p:nvPicPr>
          <p:cNvPr id="10" name="Picture 2" descr="https://for-kidsandmum.ru/images/100555816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3380636"/>
            <a:ext cx="1078457" cy="1620000"/>
          </a:xfrm>
          <a:prstGeom prst="rect">
            <a:avLst/>
          </a:prstGeom>
          <a:noFill/>
        </p:spPr>
      </p:pic>
      <p:pic>
        <p:nvPicPr>
          <p:cNvPr id="12" name="Picture 4" descr="https://i.irklib.ru/cgi/irbis64r_61/cgiirbis_64.exe?LNG=&amp;C21COM=2&amp;I21DBN=IBIS&amp;P21DBN=IBIS&amp;Z21ID=&amp;Image_file_name=cover%5C01%5C1721701.png&amp;IMAGE_FILE_DOWNLOAD=0"/>
          <p:cNvPicPr>
            <a:picLocks noChangeAspect="1" noChangeArrowheads="1"/>
          </p:cNvPicPr>
          <p:nvPr/>
        </p:nvPicPr>
        <p:blipFill>
          <a:blip r:embed="rId9" cstate="print"/>
          <a:srcRect t="1875" b="624"/>
          <a:stretch>
            <a:fillRect/>
          </a:stretch>
        </p:blipFill>
        <p:spPr bwMode="auto">
          <a:xfrm>
            <a:off x="7832286" y="1643050"/>
            <a:ext cx="1025994" cy="1620000"/>
          </a:xfrm>
          <a:prstGeom prst="rect">
            <a:avLst/>
          </a:prstGeom>
          <a:noFill/>
        </p:spPr>
      </p:pic>
      <p:pic>
        <p:nvPicPr>
          <p:cNvPr id="14" name="Picture 2" descr="T:\БИБЛИОТЕКА\Image (8).jpg"/>
          <p:cNvPicPr>
            <a:picLocks noChangeAspect="1" noChangeArrowheads="1"/>
          </p:cNvPicPr>
          <p:nvPr/>
        </p:nvPicPr>
        <p:blipFill>
          <a:blip r:embed="rId10" cstate="print"/>
          <a:srcRect l="34596" r="1670" b="27241"/>
          <a:stretch>
            <a:fillRect/>
          </a:stretch>
        </p:blipFill>
        <p:spPr bwMode="auto">
          <a:xfrm>
            <a:off x="7755902" y="5166586"/>
            <a:ext cx="1030940" cy="1620000"/>
          </a:xfrm>
          <a:prstGeom prst="rect">
            <a:avLst/>
          </a:prstGeom>
          <a:noFill/>
        </p:spPr>
      </p:pic>
      <p:pic>
        <p:nvPicPr>
          <p:cNvPr id="15" name="Picture 2" descr="https://lanbook.com/upload/iblock/112/112f6136dc93cb120d4b9b5e57f2fe8f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8656" y="5143512"/>
            <a:ext cx="958634" cy="1620000"/>
          </a:xfrm>
          <a:prstGeom prst="rect">
            <a:avLst/>
          </a:prstGeom>
          <a:noFill/>
        </p:spPr>
      </p:pic>
      <p:pic>
        <p:nvPicPr>
          <p:cNvPr id="16" name="Picture 2" descr="http://www.kitnk.org/wp-content/uploads/2017/12/10043-349x50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06" y="1500174"/>
            <a:ext cx="1130760" cy="1620000"/>
          </a:xfrm>
          <a:prstGeom prst="rect">
            <a:avLst/>
          </a:prstGeom>
          <a:noFill/>
        </p:spPr>
      </p:pic>
      <p:pic>
        <p:nvPicPr>
          <p:cNvPr id="17" name="Picture 2" descr="https://uchitel.by/storage/product/f7/9e1ac26aada72861e3c3295e31ecd2d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00750" y="1500174"/>
            <a:ext cx="1099548" cy="1620000"/>
          </a:xfrm>
          <a:prstGeom prst="rect">
            <a:avLst/>
          </a:prstGeom>
          <a:noFill/>
        </p:spPr>
      </p:pic>
      <p:pic>
        <p:nvPicPr>
          <p:cNvPr id="18" name="Picture 2" descr="https://lib.mordgpi.ru/upload/iblock/174/78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98786" y="1500174"/>
            <a:ext cx="1087396" cy="1620000"/>
          </a:xfrm>
          <a:prstGeom prst="rect">
            <a:avLst/>
          </a:prstGeom>
          <a:noFill/>
        </p:spPr>
      </p:pic>
      <p:pic>
        <p:nvPicPr>
          <p:cNvPr id="19" name="Picture 2" descr="https://img-gorod.ru/26/732/2673266_detail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05181" y="1500174"/>
            <a:ext cx="1066885" cy="1620000"/>
          </a:xfrm>
          <a:prstGeom prst="rect">
            <a:avLst/>
          </a:prstGeom>
          <a:noFill/>
        </p:spPr>
      </p:pic>
      <p:pic>
        <p:nvPicPr>
          <p:cNvPr id="20" name="Picture 2" descr="https://lanbook.com/upload/resize_cache/iblock/d0a/330_469_2/d0a41345e2a3263343114d07205d13eb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75399" y="1666124"/>
            <a:ext cx="1139873" cy="1620000"/>
          </a:xfrm>
          <a:prstGeom prst="rect">
            <a:avLst/>
          </a:prstGeom>
          <a:noFill/>
        </p:spPr>
      </p:pic>
      <p:pic>
        <p:nvPicPr>
          <p:cNvPr id="21" name="Picture 2" descr="https://img-gorod.ru/upload/iblock/dca/dcaee73eb0f7bd73fddad7d646491f20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63768" y="3380636"/>
            <a:ext cx="1080000" cy="1620000"/>
          </a:xfrm>
          <a:prstGeom prst="rect">
            <a:avLst/>
          </a:prstGeom>
          <a:noFill/>
        </p:spPr>
      </p:pic>
      <p:pic>
        <p:nvPicPr>
          <p:cNvPr id="22" name="Picture 2" descr="https://www.bookvoed.ru/files/1836/63/18/08/3.jpe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19408" y="3380636"/>
            <a:ext cx="1266840" cy="1620000"/>
          </a:xfrm>
          <a:prstGeom prst="rect">
            <a:avLst/>
          </a:prstGeom>
          <a:noFill/>
        </p:spPr>
      </p:pic>
      <p:pic>
        <p:nvPicPr>
          <p:cNvPr id="23" name="Picture 2" descr="https://img-gorod.ru/27/603/2760395_detail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54509" y="5166586"/>
            <a:ext cx="1103177" cy="1620000"/>
          </a:xfrm>
          <a:prstGeom prst="rect">
            <a:avLst/>
          </a:prstGeom>
          <a:noFill/>
        </p:spPr>
      </p:pic>
      <p:pic>
        <p:nvPicPr>
          <p:cNvPr id="13" name="Picture 2" descr="https://accessories.mypartnershop.ru/img/1005626744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860122" y="5166586"/>
            <a:ext cx="1069200" cy="1620000"/>
          </a:xfrm>
          <a:prstGeom prst="rect">
            <a:avLst/>
          </a:prstGeom>
          <a:noFill/>
        </p:spPr>
      </p:pic>
      <p:pic>
        <p:nvPicPr>
          <p:cNvPr id="9" name="Picture 2" descr="https://uchitel.by/storage/product/a8/c19bd86fcfbd83e0a94e6d79f232be2f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357950" y="5166586"/>
            <a:ext cx="1092137" cy="1620000"/>
          </a:xfrm>
          <a:prstGeom prst="rect">
            <a:avLst/>
          </a:prstGeom>
          <a:noFill/>
        </p:spPr>
      </p:pic>
    </p:spTree>
  </p:cSld>
  <p:clrMapOvr>
    <a:masterClrMapping/>
  </p:clrMapOvr>
  <p:transition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Ганихина МА\РАБОТА\ВЫСТАВКИ\2019-2020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6572264" cy="121444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ПОСТУПЛЕНИЯ УЧЕБНОЙ ЛИТЕРАТУРЫ В БИБЛИОТЕКУ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ГБПОУ НСО «Новосибирский профессионально-</a:t>
            </a:r>
            <a:b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педагогический колледж»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2020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143240" y="1643050"/>
            <a:ext cx="5857916" cy="507209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bg1"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Цветкова, М. С.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	Информатика [Текст]: учебник для студентов учреждений СПО/ М.С.Цветкова, </a:t>
            </a:r>
            <a:r>
              <a:rPr lang="ru-RU" b="1" kern="0" dirty="0" err="1" smtClean="0">
                <a:solidFill>
                  <a:srgbClr val="C00000"/>
                </a:solidFill>
              </a:rPr>
              <a:t>И.Ю.Хлобыстова</a:t>
            </a:r>
            <a:r>
              <a:rPr lang="ru-RU" b="1" kern="0" dirty="0" smtClean="0">
                <a:solidFill>
                  <a:srgbClr val="C00000"/>
                </a:solidFill>
              </a:rPr>
              <a:t>. - 6-е изд., стер. - М.: Академия, 2020. - 351 с.: </a:t>
            </a:r>
            <a:r>
              <a:rPr lang="ru-RU" b="1" kern="0" dirty="0" err="1" smtClean="0">
                <a:solidFill>
                  <a:srgbClr val="C00000"/>
                </a:solidFill>
              </a:rPr>
              <a:t>цв</a:t>
            </a:r>
            <a:r>
              <a:rPr lang="ru-RU" b="1" kern="0" dirty="0" smtClean="0">
                <a:solidFill>
                  <a:srgbClr val="C00000"/>
                </a:solidFill>
              </a:rPr>
              <a:t>. ил., + 4 </a:t>
            </a:r>
            <a:r>
              <a:rPr lang="ru-RU" b="1" kern="0" dirty="0" err="1" smtClean="0">
                <a:solidFill>
                  <a:srgbClr val="C00000"/>
                </a:solidFill>
              </a:rPr>
              <a:t>вкл</a:t>
            </a:r>
            <a:r>
              <a:rPr lang="ru-RU" b="1" kern="0" dirty="0" smtClean="0">
                <a:solidFill>
                  <a:srgbClr val="C00000"/>
                </a:solidFill>
              </a:rPr>
              <a:t>. </a:t>
            </a:r>
            <a:r>
              <a:rPr lang="ru-RU" b="1" kern="0" dirty="0" err="1" smtClean="0">
                <a:solidFill>
                  <a:srgbClr val="C00000"/>
                </a:solidFill>
              </a:rPr>
              <a:t>цв</a:t>
            </a:r>
            <a:r>
              <a:rPr lang="ru-RU" b="1" kern="0" dirty="0" smtClean="0">
                <a:solidFill>
                  <a:srgbClr val="C00000"/>
                </a:solidFill>
              </a:rPr>
              <a:t>. л. - (Профессиональное образование. Общеобразовательные дисциплины).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Дано понятие информационных процессов.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Рассмотрены информационные модели; системы счисления, технологии программирования; принципы кодирования, хранения, поиска и обработки информации. Приведены основы алгоритмизации, даны примеры алгоритмов обработки информации.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Описаны средства информационных и </a:t>
            </a:r>
            <a:r>
              <a:rPr lang="ru-RU" b="1" kern="0" dirty="0" err="1" smtClean="0"/>
              <a:t>телеком-муникационных</a:t>
            </a:r>
            <a:r>
              <a:rPr lang="ru-RU" b="1" kern="0" dirty="0" smtClean="0"/>
              <a:t> </a:t>
            </a:r>
            <a:r>
              <a:rPr lang="ru-RU" b="1" kern="0" dirty="0" smtClean="0"/>
              <a:t>технологий.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Подробно изложена технология создания и </a:t>
            </a:r>
            <a:r>
              <a:rPr lang="ru-RU" b="1" kern="0" dirty="0" err="1" smtClean="0"/>
              <a:t>пре-образования</a:t>
            </a:r>
            <a:r>
              <a:rPr lang="ru-RU" b="1" kern="0" dirty="0" smtClean="0"/>
              <a:t> </a:t>
            </a:r>
            <a:r>
              <a:rPr lang="ru-RU" b="1" kern="0" dirty="0" smtClean="0"/>
              <a:t>информационных объектов (обработка текста, графического и табличного материала, звуковой информации, создание </a:t>
            </a:r>
            <a:r>
              <a:rPr lang="ru-RU" b="1" kern="0" dirty="0" err="1" smtClean="0"/>
              <a:t>мультимедийной</a:t>
            </a:r>
            <a:r>
              <a:rPr lang="ru-RU" b="1" kern="0" dirty="0" smtClean="0"/>
              <a:t> презентации). </a:t>
            </a:r>
          </a:p>
        </p:txBody>
      </p:sp>
      <p:pic>
        <p:nvPicPr>
          <p:cNvPr id="3074" name="Picture 2" descr="https://www.bookvoed.ru/files/1836/63/18/08/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57892"/>
            <a:ext cx="2815200" cy="3600000"/>
          </a:xfrm>
          <a:prstGeom prst="rect">
            <a:avLst/>
          </a:prstGeom>
          <a:noFill/>
        </p:spPr>
      </p:pic>
      <p:pic>
        <p:nvPicPr>
          <p:cNvPr id="6" name="Picture 2" descr="https://www.bookvoed.ru/files/1836/63/18/08/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668" y="1614950"/>
            <a:ext cx="2815200" cy="3600000"/>
          </a:xfrm>
          <a:prstGeom prst="rect">
            <a:avLst/>
          </a:prstGeom>
          <a:noFill/>
        </p:spPr>
      </p:pic>
      <p:pic>
        <p:nvPicPr>
          <p:cNvPr id="7" name="Picture 2" descr="https://www.bookvoed.ru/files/1836/63/18/08/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2750" y="1614950"/>
            <a:ext cx="2815200" cy="3600000"/>
          </a:xfrm>
          <a:prstGeom prst="rect">
            <a:avLst/>
          </a:prstGeom>
          <a:noFill/>
        </p:spPr>
      </p:pic>
      <p:pic>
        <p:nvPicPr>
          <p:cNvPr id="8" name="Picture 2" descr="https://www.bookvoed.ru/files/1836/63/18/08/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8800" y="1614950"/>
            <a:ext cx="2815200" cy="3600000"/>
          </a:xfrm>
          <a:prstGeom prst="rect">
            <a:avLst/>
          </a:prstGeom>
          <a:noFill/>
        </p:spPr>
      </p:pic>
      <p:pic>
        <p:nvPicPr>
          <p:cNvPr id="9" name="Picture 2" descr="https://www.bookvoed.ru/files/1836/63/18/08/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58000"/>
            <a:ext cx="2815200" cy="3600000"/>
          </a:xfrm>
          <a:prstGeom prst="rect">
            <a:avLst/>
          </a:prstGeom>
          <a:noFill/>
        </p:spPr>
      </p:pic>
      <p:pic>
        <p:nvPicPr>
          <p:cNvPr id="10" name="Picture 2" descr="https://www.bookvoed.ru/files/1836/63/18/08/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2750" y="3258000"/>
            <a:ext cx="2815200" cy="3600000"/>
          </a:xfrm>
          <a:prstGeom prst="rect">
            <a:avLst/>
          </a:prstGeom>
          <a:noFill/>
        </p:spPr>
      </p:pic>
      <p:pic>
        <p:nvPicPr>
          <p:cNvPr id="12" name="Picture 2" descr="https://www.bookvoed.ru/files/1836/63/18/08/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8800" y="3258000"/>
            <a:ext cx="2815200" cy="3600000"/>
          </a:xfrm>
          <a:prstGeom prst="rect">
            <a:avLst/>
          </a:prstGeom>
          <a:noFill/>
        </p:spPr>
      </p:pic>
    </p:spTree>
  </p:cSld>
  <p:clrMapOvr>
    <a:masterClrMapping/>
  </p:clrMapOvr>
  <p:transition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Ганихина МА\РАБОТА\ВЫСТАВКИ\2019-2020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6572264" cy="121444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ПОСТУПЛЕНИЯ УЧЕБНОЙ ЛИТЕРАТУРЫ В БИБЛИОТЕКУ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ГБПОУ НСО «Новосибирский профессионально-</a:t>
            </a:r>
            <a:b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педагогический колледж»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2020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143240" y="1643050"/>
            <a:ext cx="5857916" cy="507209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bg1"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Шумакова, Е. В.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	Ботаника с основами физиологии растений [Текст]: учебник для студентов учреждений СПО/ Е.В.Шумакова. - М.: Академия, 2019. - 205 с.: </a:t>
            </a:r>
            <a:r>
              <a:rPr lang="ru-RU" b="1" kern="0" dirty="0" err="1" smtClean="0">
                <a:solidFill>
                  <a:srgbClr val="C00000"/>
                </a:solidFill>
              </a:rPr>
              <a:t>цв</a:t>
            </a:r>
            <a:r>
              <a:rPr lang="ru-RU" b="1" kern="0" dirty="0" smtClean="0">
                <a:solidFill>
                  <a:srgbClr val="C00000"/>
                </a:solidFill>
              </a:rPr>
              <a:t>. ил., + 8 </a:t>
            </a:r>
            <a:r>
              <a:rPr lang="ru-RU" b="1" kern="0" dirty="0" err="1" smtClean="0">
                <a:solidFill>
                  <a:srgbClr val="C00000"/>
                </a:solidFill>
              </a:rPr>
              <a:t>вкл</a:t>
            </a:r>
            <a:r>
              <a:rPr lang="ru-RU" b="1" kern="0" dirty="0" smtClean="0">
                <a:solidFill>
                  <a:srgbClr val="C00000"/>
                </a:solidFill>
              </a:rPr>
              <a:t>. </a:t>
            </a:r>
            <a:r>
              <a:rPr lang="ru-RU" b="1" kern="0" dirty="0" err="1" smtClean="0">
                <a:solidFill>
                  <a:srgbClr val="C00000"/>
                </a:solidFill>
              </a:rPr>
              <a:t>цв</a:t>
            </a:r>
            <a:r>
              <a:rPr lang="ru-RU" b="1" kern="0" dirty="0" smtClean="0">
                <a:solidFill>
                  <a:srgbClr val="C00000"/>
                </a:solidFill>
              </a:rPr>
              <a:t>. л. - (Профессиональное образование).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b="1" kern="0" dirty="0" smtClean="0">
              <a:solidFill>
                <a:srgbClr val="C00000"/>
              </a:solidFill>
            </a:endParaRP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В учебнике рассмотрены основные понятия анатомии, морфологии, физиологии, систематики </a:t>
            </a:r>
            <a:r>
              <a:rPr lang="ru-RU" b="1" kern="0" dirty="0" smtClean="0"/>
              <a:t/>
            </a:r>
            <a:br>
              <a:rPr lang="ru-RU" b="1" kern="0" dirty="0" smtClean="0"/>
            </a:br>
            <a:r>
              <a:rPr lang="ru-RU" b="1" kern="0" dirty="0" smtClean="0"/>
              <a:t>и </a:t>
            </a:r>
            <a:r>
              <a:rPr lang="ru-RU" b="1" kern="0" dirty="0" smtClean="0"/>
              <a:t>географии растений.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Приведены биологические особенности растений различных экологических групп по отношению к свету, воде и другим факторам.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Раскрыты основные закономерности протекания физиологических процессов растительного организма.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Даны подробные рекомендации и алгоритмы выполнения лабораторно-практических работ.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В конце каждой главы приведены вопросы </a:t>
            </a:r>
            <a:r>
              <a:rPr lang="ru-RU" b="1" kern="0" dirty="0" smtClean="0"/>
              <a:t/>
            </a:r>
            <a:br>
              <a:rPr lang="ru-RU" b="1" kern="0" dirty="0" smtClean="0"/>
            </a:br>
            <a:r>
              <a:rPr lang="ru-RU" b="1" kern="0" dirty="0" smtClean="0"/>
              <a:t>и </a:t>
            </a:r>
            <a:r>
              <a:rPr lang="ru-RU" b="1" kern="0" dirty="0" smtClean="0"/>
              <a:t>задания для самоконтроля. </a:t>
            </a:r>
          </a:p>
        </p:txBody>
      </p:sp>
      <p:pic>
        <p:nvPicPr>
          <p:cNvPr id="2" name="Picture 2" descr="https://img-gorod.ru/27/603/2760395_det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12206"/>
            <a:ext cx="2696652" cy="3960000"/>
          </a:xfrm>
          <a:prstGeom prst="rect">
            <a:avLst/>
          </a:prstGeom>
          <a:noFill/>
        </p:spPr>
      </p:pic>
      <p:pic>
        <p:nvPicPr>
          <p:cNvPr id="7" name="Picture 2" descr="https://img-gorod.ru/27/603/2760395_det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898000"/>
            <a:ext cx="2696652" cy="3960000"/>
          </a:xfrm>
          <a:prstGeom prst="rect">
            <a:avLst/>
          </a:prstGeom>
          <a:noFill/>
        </p:spPr>
      </p:pic>
      <p:pic>
        <p:nvPicPr>
          <p:cNvPr id="9" name="Picture 2" descr="https://img-gorod.ru/27/603/2760395_det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898000"/>
            <a:ext cx="2696652" cy="3960000"/>
          </a:xfrm>
          <a:prstGeom prst="rect">
            <a:avLst/>
          </a:prstGeom>
          <a:noFill/>
        </p:spPr>
      </p:pic>
      <p:pic>
        <p:nvPicPr>
          <p:cNvPr id="10" name="Picture 2" descr="https://img-gorod.ru/27/603/2760395_det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4174" y="1643050"/>
            <a:ext cx="2696652" cy="3960000"/>
          </a:xfrm>
          <a:prstGeom prst="rect">
            <a:avLst/>
          </a:prstGeom>
          <a:noFill/>
        </p:spPr>
      </p:pic>
      <p:pic>
        <p:nvPicPr>
          <p:cNvPr id="12" name="Picture 2" descr="https://img-gorod.ru/27/603/2760395_det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0968" y="1643050"/>
            <a:ext cx="2696652" cy="3960000"/>
          </a:xfrm>
          <a:prstGeom prst="rect">
            <a:avLst/>
          </a:prstGeom>
          <a:noFill/>
        </p:spPr>
      </p:pic>
      <p:pic>
        <p:nvPicPr>
          <p:cNvPr id="6" name="Picture 2" descr="https://img-gorod.ru/27/603/2760395_det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7348" y="2898000"/>
            <a:ext cx="2696652" cy="3960000"/>
          </a:xfrm>
          <a:prstGeom prst="rect">
            <a:avLst/>
          </a:prstGeom>
          <a:noFill/>
        </p:spPr>
      </p:pic>
      <p:pic>
        <p:nvPicPr>
          <p:cNvPr id="8" name="Picture 2" descr="https://img-gorod.ru/27/603/2760395_det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7348" y="1643050"/>
            <a:ext cx="2696652" cy="3960000"/>
          </a:xfrm>
          <a:prstGeom prst="rect">
            <a:avLst/>
          </a:prstGeom>
          <a:noFill/>
        </p:spPr>
      </p:pic>
    </p:spTree>
  </p:cSld>
  <p:clrMapOvr>
    <a:masterClrMapping/>
  </p:clrMapOvr>
  <p:transition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Ганихина МА\РАБОТА\ВЫСТАВКИ\2019-2020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6572264" cy="121444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Уважаемые читатели!</a:t>
            </a:r>
          </a:p>
        </p:txBody>
      </p:sp>
      <p:pic>
        <p:nvPicPr>
          <p:cNvPr id="6" name="Picture 2" descr="http://s1.iconbird.com/ico/0912/My7icons/w512h5121347801419Books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81199"/>
            <a:ext cx="4876800" cy="487680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286248" y="1428736"/>
            <a:ext cx="4643470" cy="4929222"/>
          </a:xfrm>
          <a:prstGeom prst="rect">
            <a:avLst/>
          </a:prstGeom>
          <a:noFill/>
          <a:effectLst>
            <a:softEdge rad="63500"/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Представленные </a:t>
            </a:r>
            <a:br>
              <a:rPr kumimoji="0" lang="ru-RU" sz="40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Вашему вниманию </a:t>
            </a:r>
            <a:br>
              <a:rPr kumimoji="0" lang="ru-RU" sz="40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учебные пособия</a:t>
            </a:r>
            <a:br>
              <a:rPr kumimoji="0" lang="ru-RU" sz="40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Вы можете взять</a:t>
            </a:r>
            <a:br>
              <a:rPr kumimoji="0" lang="ru-RU" sz="40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библиотеке </a:t>
            </a:r>
            <a:br>
              <a:rPr kumimoji="0" lang="ru-RU" sz="40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1" i="0" u="none" strike="noStrike" kern="120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(кабинет 110) </a:t>
            </a:r>
            <a:endParaRPr kumimoji="0" lang="ru-RU" sz="4000" b="1" i="1" u="none" strike="noStrike" kern="1200" normalizeH="0" baseline="0" noProof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000782" y="6357958"/>
            <a:ext cx="30718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ru-RU" sz="1200" b="1" dirty="0">
                <a:solidFill>
                  <a:schemeClr val="tx2"/>
                </a:solidFill>
              </a:rPr>
              <a:t>Виртуальную выставку </a:t>
            </a:r>
            <a:r>
              <a:rPr lang="ru-RU" sz="1200" b="1" dirty="0" smtClean="0">
                <a:solidFill>
                  <a:schemeClr val="tx2"/>
                </a:solidFill>
              </a:rPr>
              <a:t>подготовила </a:t>
            </a:r>
            <a:endParaRPr lang="ru-RU" sz="1200" b="1" dirty="0">
              <a:solidFill>
                <a:schemeClr val="tx2"/>
              </a:solidFill>
            </a:endParaRPr>
          </a:p>
          <a:p>
            <a:pPr algn="r"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Ганихина М.А., педагог-библиотекарь</a:t>
            </a:r>
            <a:endParaRPr lang="ru-RU" sz="1200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3" presetClass="emph" presetSubtype="2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" presetID="3" presetClass="emph" presetSubtype="2" autoRev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Ганихина МА\РАБОТА\ВЫСТАВКИ\2019-2020\фон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6572264" cy="121444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ПОСТУПЛЕНИЯ УЧЕБНОЙ ЛИТЕРАТУРЫ В БИБЛИОТЕКУ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ГБПОУ НСО «Новосибирский профессионально-</a:t>
            </a:r>
            <a:b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педагогический колледж»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2020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143240" y="1643050"/>
            <a:ext cx="5929354" cy="5143536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bg1"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700" b="1" kern="0" dirty="0" smtClean="0"/>
              <a:t>	 Изложены основы создания конструкторской документации с использованием профессиональной версии системы автоматизированного проектирования КОМПАС-3D v17. Рассмотрены интерфейс данной системы, настройки параметров чертежа, примеры построения простейших геометрических фигур и возможности их редактирования, создания различных чертежей, в том числе </a:t>
            </a:r>
            <a:br>
              <a:rPr lang="ru-RU" sz="1700" b="1" kern="0" dirty="0" smtClean="0"/>
            </a:br>
            <a:r>
              <a:rPr lang="ru-RU" sz="1700" b="1" kern="0" dirty="0" smtClean="0"/>
              <a:t>с использованием библиотек системы, особенности нанесения размеров на чертежи, создания таблиц </a:t>
            </a:r>
            <a:br>
              <a:rPr lang="ru-RU" sz="1700" b="1" kern="0" dirty="0" smtClean="0"/>
            </a:br>
            <a:r>
              <a:rPr lang="ru-RU" sz="1700" b="1" kern="0" dirty="0" smtClean="0"/>
              <a:t>и построения цветных элементов чертежей с применением заливки замкнутых контуров или посредством слоев. 	Раскрыты основные операции построения трехмерных моделей деталей и сборочных единиц, а также создание на их основе чертежей. Приведены примеры использования библиотечных элементов в объемном моделировании, варианты построения спецификаций сборочных единиц </a:t>
            </a:r>
            <a:br>
              <a:rPr lang="ru-RU" sz="1700" b="1" kern="0" dirty="0" smtClean="0"/>
            </a:br>
            <a:r>
              <a:rPr lang="ru-RU" sz="1700" b="1" kern="0" dirty="0" smtClean="0"/>
              <a:t>в режимах ручного и автоматизированного их заполнения </a:t>
            </a:r>
            <a:br>
              <a:rPr lang="ru-RU" sz="1700" b="1" kern="0" dirty="0" smtClean="0"/>
            </a:br>
            <a:r>
              <a:rPr lang="ru-RU" sz="1700" b="1" kern="0" dirty="0" smtClean="0"/>
              <a:t>с использованием трехмерной сборочной единицы, а также примеры типичных ошибок, возникающих при объемном моделировании, их причины и способы устранения. </a:t>
            </a:r>
          </a:p>
        </p:txBody>
      </p:sp>
      <p:pic>
        <p:nvPicPr>
          <p:cNvPr id="20482" name="Picture 2" descr="https://uchitel.by/storage/product/41/25334aa10b16013ce9a81c6bf12acb7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499" y="1643050"/>
            <a:ext cx="2610989" cy="3960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1406" y="5500702"/>
            <a:ext cx="3000396" cy="1285860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bg1"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400" b="1" kern="0" dirty="0" err="1" smtClean="0">
                <a:solidFill>
                  <a:srgbClr val="C00000"/>
                </a:solidFill>
              </a:rPr>
              <a:t>Аверин</a:t>
            </a:r>
            <a:r>
              <a:rPr lang="ru-RU" sz="1400" b="1" kern="0" dirty="0" smtClean="0">
                <a:solidFill>
                  <a:srgbClr val="C00000"/>
                </a:solidFill>
              </a:rPr>
              <a:t>, В. Н.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sz="1400" b="1" kern="0" dirty="0" smtClean="0">
                <a:solidFill>
                  <a:srgbClr val="C00000"/>
                </a:solidFill>
              </a:rPr>
              <a:t>	Компьютерная графика [Текст]: учебное пособие/ </a:t>
            </a:r>
            <a:r>
              <a:rPr lang="ru-RU" sz="1400" b="1" kern="0" dirty="0" err="1" smtClean="0">
                <a:solidFill>
                  <a:srgbClr val="C00000"/>
                </a:solidFill>
              </a:rPr>
              <a:t>В.Н.Аверин</a:t>
            </a:r>
            <a:r>
              <a:rPr lang="ru-RU" sz="1400" b="1" kern="0" dirty="0" smtClean="0">
                <a:solidFill>
                  <a:srgbClr val="C00000"/>
                </a:solidFill>
              </a:rPr>
              <a:t>. – </a:t>
            </a:r>
            <a:br>
              <a:rPr lang="ru-RU" sz="1400" b="1" kern="0" dirty="0" smtClean="0">
                <a:solidFill>
                  <a:srgbClr val="C00000"/>
                </a:solidFill>
              </a:rPr>
            </a:br>
            <a:r>
              <a:rPr lang="ru-RU" sz="1400" b="1" kern="0" dirty="0" smtClean="0">
                <a:solidFill>
                  <a:srgbClr val="C00000"/>
                </a:solidFill>
              </a:rPr>
              <a:t>2 изд., </a:t>
            </a:r>
            <a:r>
              <a:rPr lang="ru-RU" sz="1400" b="1" kern="0" dirty="0" err="1" smtClean="0">
                <a:solidFill>
                  <a:srgbClr val="C00000"/>
                </a:solidFill>
              </a:rPr>
              <a:t>испр</a:t>
            </a:r>
            <a:r>
              <a:rPr lang="ru-RU" sz="1400" b="1" kern="0" dirty="0" smtClean="0">
                <a:solidFill>
                  <a:srgbClr val="C00000"/>
                </a:solidFill>
              </a:rPr>
              <a:t>. - М.: Академия, 2020. –256 с.: ил. - (Среднее </a:t>
            </a:r>
            <a:r>
              <a:rPr lang="ru-RU" sz="1400" b="1" kern="0" dirty="0" err="1" smtClean="0">
                <a:solidFill>
                  <a:srgbClr val="C00000"/>
                </a:solidFill>
              </a:rPr>
              <a:t>профес-сиональное</a:t>
            </a:r>
            <a:r>
              <a:rPr lang="ru-RU" sz="1400" b="1" kern="0" dirty="0" smtClean="0">
                <a:solidFill>
                  <a:srgbClr val="C00000"/>
                </a:solidFill>
              </a:rPr>
              <a:t> образование). </a:t>
            </a:r>
          </a:p>
        </p:txBody>
      </p:sp>
      <p:pic>
        <p:nvPicPr>
          <p:cNvPr id="8" name="Picture 2" descr="https://uchitel.by/storage/product/41/25334aa10b16013ce9a81c6bf12acb7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3043" y="1571612"/>
            <a:ext cx="2610989" cy="3960000"/>
          </a:xfrm>
          <a:prstGeom prst="rect">
            <a:avLst/>
          </a:prstGeom>
          <a:noFill/>
        </p:spPr>
      </p:pic>
      <p:pic>
        <p:nvPicPr>
          <p:cNvPr id="9" name="Picture 2" descr="https://uchitel.by/storage/product/41/25334aa10b16013ce9a81c6bf12acb7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85" y="2898024"/>
            <a:ext cx="2610989" cy="3960000"/>
          </a:xfrm>
          <a:prstGeom prst="rect">
            <a:avLst/>
          </a:prstGeom>
          <a:noFill/>
        </p:spPr>
      </p:pic>
      <p:pic>
        <p:nvPicPr>
          <p:cNvPr id="10" name="Picture 2" descr="https://uchitel.by/storage/product/41/25334aa10b16013ce9a81c6bf12acb7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9507" y="1571612"/>
            <a:ext cx="2610989" cy="3960000"/>
          </a:xfrm>
          <a:prstGeom prst="rect">
            <a:avLst/>
          </a:prstGeom>
          <a:noFill/>
        </p:spPr>
      </p:pic>
      <p:pic>
        <p:nvPicPr>
          <p:cNvPr id="12" name="Picture 2" descr="https://uchitel.by/storage/product/41/25334aa10b16013ce9a81c6bf12acb7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1275" y="1571612"/>
            <a:ext cx="2610989" cy="3960000"/>
          </a:xfrm>
          <a:prstGeom prst="rect">
            <a:avLst/>
          </a:prstGeom>
          <a:noFill/>
        </p:spPr>
      </p:pic>
      <p:pic>
        <p:nvPicPr>
          <p:cNvPr id="15" name="Picture 2" descr="https://uchitel.by/storage/product/41/25334aa10b16013ce9a81c6bf12acb7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9507" y="2898024"/>
            <a:ext cx="2610989" cy="3960000"/>
          </a:xfrm>
          <a:prstGeom prst="rect">
            <a:avLst/>
          </a:prstGeom>
          <a:noFill/>
        </p:spPr>
      </p:pic>
      <p:pic>
        <p:nvPicPr>
          <p:cNvPr id="16" name="Picture 2" descr="https://uchitel.by/storage/product/41/25334aa10b16013ce9a81c6bf12acb7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1275" y="2898024"/>
            <a:ext cx="2610989" cy="3960000"/>
          </a:xfrm>
          <a:prstGeom prst="rect">
            <a:avLst/>
          </a:prstGeom>
          <a:noFill/>
        </p:spPr>
      </p:pic>
      <p:pic>
        <p:nvPicPr>
          <p:cNvPr id="17" name="Picture 2" descr="https://uchitel.by/storage/product/41/25334aa10b16013ce9a81c6bf12acb7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3043" y="2898024"/>
            <a:ext cx="2610989" cy="3960000"/>
          </a:xfrm>
          <a:prstGeom prst="rect">
            <a:avLst/>
          </a:prstGeom>
          <a:noFill/>
        </p:spPr>
      </p:pic>
    </p:spTree>
  </p:cSld>
  <p:clrMapOvr>
    <a:masterClrMapping/>
  </p:clrMapOvr>
  <p:transition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Ганихина МА\РАБОТА\ВЫСТАВКИ\2019-2020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6572264" cy="121444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ПОСТУПЛЕНИЯ УЧЕБНОЙ ЛИТЕРАТУРЫ В БИБЛИОТЕКУ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ГБПОУ НСО «Новосибирский профессионально-</a:t>
            </a:r>
            <a:b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педагогический колледж»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2020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286116" y="1643050"/>
            <a:ext cx="5715040" cy="507209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bg1"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err="1" smtClean="0">
                <a:solidFill>
                  <a:srgbClr val="C00000"/>
                </a:solidFill>
              </a:rPr>
              <a:t>Боговая</a:t>
            </a:r>
            <a:r>
              <a:rPr lang="ru-RU" b="1" kern="0" dirty="0" smtClean="0">
                <a:solidFill>
                  <a:srgbClr val="C00000"/>
                </a:solidFill>
              </a:rPr>
              <a:t>, И. О.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	Озеленение населенных мест [Текст]: учебное пособие. - 3-е изд., стер. /  И. О. </a:t>
            </a:r>
            <a:r>
              <a:rPr lang="ru-RU" b="1" kern="0" dirty="0" err="1" smtClean="0">
                <a:solidFill>
                  <a:srgbClr val="C00000"/>
                </a:solidFill>
              </a:rPr>
              <a:t>Боговая</a:t>
            </a:r>
            <a:r>
              <a:rPr lang="ru-RU" b="1" kern="0" dirty="0" smtClean="0">
                <a:solidFill>
                  <a:srgbClr val="C00000"/>
                </a:solidFill>
              </a:rPr>
              <a:t>, В. С. </a:t>
            </a:r>
            <a:r>
              <a:rPr lang="ru-RU" b="1" kern="0" dirty="0" err="1" smtClean="0">
                <a:solidFill>
                  <a:srgbClr val="C00000"/>
                </a:solidFill>
              </a:rPr>
              <a:t>Теодоронский</a:t>
            </a:r>
            <a:r>
              <a:rPr lang="ru-RU" b="1" kern="0" dirty="0" smtClean="0">
                <a:solidFill>
                  <a:srgbClr val="C00000"/>
                </a:solidFill>
              </a:rPr>
              <a:t>. – СПБ.: Лань, 2020. – 240 с.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endParaRPr lang="ru-RU" b="1" kern="0" dirty="0" smtClean="0"/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В учебном пособии даны основные сведения </a:t>
            </a:r>
            <a:r>
              <a:rPr lang="ru-RU" b="1" kern="0" dirty="0" smtClean="0"/>
              <a:t/>
            </a:r>
            <a:br>
              <a:rPr lang="ru-RU" b="1" kern="0" dirty="0" smtClean="0"/>
            </a:br>
            <a:r>
              <a:rPr lang="ru-RU" b="1" kern="0" dirty="0" smtClean="0"/>
              <a:t>и </a:t>
            </a:r>
            <a:r>
              <a:rPr lang="ru-RU" b="1" kern="0" dirty="0" smtClean="0"/>
              <a:t>понятия о ландшафтно-планировочной организации населенных мест и самих объектов озеленения </a:t>
            </a:r>
            <a:r>
              <a:rPr lang="ru-RU" b="1" kern="0" dirty="0" smtClean="0"/>
              <a:t/>
            </a:r>
            <a:br>
              <a:rPr lang="ru-RU" b="1" kern="0" dirty="0" smtClean="0"/>
            </a:br>
            <a:r>
              <a:rPr lang="ru-RU" b="1" kern="0" dirty="0" smtClean="0"/>
              <a:t>с </a:t>
            </a:r>
            <a:r>
              <a:rPr lang="ru-RU" b="1" kern="0" dirty="0" smtClean="0"/>
              <a:t>учетом их природно-экологических, социально-демографических и хозяйственно-градостроительных особенностей. 	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Приведены правила и нормы проектирования, принципы структуры и пространственной организации объектов, композиции насаждений, </a:t>
            </a:r>
            <a:r>
              <a:rPr lang="ru-RU" b="1" kern="0" dirty="0" err="1" smtClean="0"/>
              <a:t>фитоценотические</a:t>
            </a:r>
            <a:r>
              <a:rPr lang="ru-RU" b="1" kern="0" dirty="0" smtClean="0"/>
              <a:t> и эстетические аспекты озеленения. </a:t>
            </a:r>
          </a:p>
        </p:txBody>
      </p:sp>
      <p:pic>
        <p:nvPicPr>
          <p:cNvPr id="19462" name="Picture 6" descr="d8fb2fbe323657f33f3c624399909f78.jpg (841×119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12206"/>
            <a:ext cx="2777615" cy="3960000"/>
          </a:xfrm>
          <a:prstGeom prst="rect">
            <a:avLst/>
          </a:prstGeom>
          <a:noFill/>
        </p:spPr>
      </p:pic>
      <p:pic>
        <p:nvPicPr>
          <p:cNvPr id="9" name="Picture 6" descr="d8fb2fbe323657f33f3c624399909f78.jpg (841×119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773" y="2898000"/>
            <a:ext cx="2777615" cy="3960000"/>
          </a:xfrm>
          <a:prstGeom prst="rect">
            <a:avLst/>
          </a:prstGeom>
          <a:noFill/>
        </p:spPr>
      </p:pic>
      <p:pic>
        <p:nvPicPr>
          <p:cNvPr id="10" name="Picture 6" descr="d8fb2fbe323657f33f3c624399909f78.jpg (841×119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6385" y="2898000"/>
            <a:ext cx="2777615" cy="3960000"/>
          </a:xfrm>
          <a:prstGeom prst="rect">
            <a:avLst/>
          </a:prstGeom>
          <a:noFill/>
        </p:spPr>
      </p:pic>
      <p:pic>
        <p:nvPicPr>
          <p:cNvPr id="8" name="Picture 6" descr="d8fb2fbe323657f33f3c624399909f78.jpg (841×119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691" y="2898024"/>
            <a:ext cx="2777615" cy="3960000"/>
          </a:xfrm>
          <a:prstGeom prst="rect">
            <a:avLst/>
          </a:prstGeom>
          <a:noFill/>
        </p:spPr>
      </p:pic>
      <p:pic>
        <p:nvPicPr>
          <p:cNvPr id="12" name="Picture 6" descr="d8fb2fbe323657f33f3c624399909f78.jpg (841×119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7129" y="1571612"/>
            <a:ext cx="2777615" cy="3960000"/>
          </a:xfrm>
          <a:prstGeom prst="rect">
            <a:avLst/>
          </a:prstGeom>
          <a:noFill/>
        </p:spPr>
      </p:pic>
      <p:pic>
        <p:nvPicPr>
          <p:cNvPr id="6" name="Picture 6" descr="d8fb2fbe323657f33f3c624399909f78.jpg (841×119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773" y="1571612"/>
            <a:ext cx="2777615" cy="3960000"/>
          </a:xfrm>
          <a:prstGeom prst="rect">
            <a:avLst/>
          </a:prstGeom>
          <a:noFill/>
        </p:spPr>
      </p:pic>
      <p:pic>
        <p:nvPicPr>
          <p:cNvPr id="7" name="Picture 6" descr="d8fb2fbe323657f33f3c624399909f78.jpg (841×119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6385" y="1571612"/>
            <a:ext cx="2777615" cy="3960000"/>
          </a:xfrm>
          <a:prstGeom prst="rect">
            <a:avLst/>
          </a:prstGeom>
          <a:noFill/>
        </p:spPr>
      </p:pic>
    </p:spTree>
  </p:cSld>
  <p:clrMapOvr>
    <a:masterClrMapping/>
  </p:clrMapOvr>
  <p:transition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xit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8" presetClass="exit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8" presetClass="exit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8" presetClass="exit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8" presetClass="exit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8" presetClass="exit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Ганихина МА\РАБОТА\ВЫСТАВКИ\2019-2020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6572264" cy="121444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ПОСТУПЛЕНИЯ УЧЕБНОЙ ЛИТЕРАТУРЫ В БИБЛИОТЕКУ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ГБПОУ НСО «Новосибирский профессионально-</a:t>
            </a:r>
            <a:b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педагогический колледж»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2020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928926" y="1643050"/>
            <a:ext cx="6072230" cy="507209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bg1"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Григорьев, В. П.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	Элементы высшей математики [Текст]: учебник / В. П. Григорьев, Ю. А. Дубинский, Т. Н. Сабурова. – 3 изд., стер. - М.: Академия, 2020. - 400 с.: ил. - (Среднее профессиональное образование).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kern="0" dirty="0" smtClean="0"/>
              <a:t>	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Представлены все основные разделы высшей математики: элементы теории множеств, линейной алгебры, аналитической геометрии, дифференциального и интегрального исчисления; числовые последовательности; обыкновенные дифференциальные уравнения.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Теоретическая часть учебника дополнена практическими задачами.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В приложении дано краткое описание пакета прикладных программ по математике МАРLE. </a:t>
            </a:r>
          </a:p>
        </p:txBody>
      </p:sp>
      <p:pic>
        <p:nvPicPr>
          <p:cNvPr id="18434" name="Picture 2" descr="https://lib.mordgpi.ru/upload/iblock/5ec/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928802"/>
            <a:ext cx="2665384" cy="3960000"/>
          </a:xfrm>
          <a:prstGeom prst="rect">
            <a:avLst/>
          </a:prstGeom>
          <a:noFill/>
        </p:spPr>
      </p:pic>
      <p:pic>
        <p:nvPicPr>
          <p:cNvPr id="12" name="Picture 2" descr="https://lib.mordgpi.ru/upload/iblock/5ec/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2236" y="1612140"/>
            <a:ext cx="2665384" cy="3960000"/>
          </a:xfrm>
          <a:prstGeom prst="rect">
            <a:avLst/>
          </a:prstGeom>
          <a:noFill/>
        </p:spPr>
      </p:pic>
      <p:pic>
        <p:nvPicPr>
          <p:cNvPr id="14" name="Picture 2" descr="https://lib.mordgpi.ru/upload/iblock/5ec/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5442" y="1612140"/>
            <a:ext cx="2665384" cy="3960000"/>
          </a:xfrm>
          <a:prstGeom prst="rect">
            <a:avLst/>
          </a:prstGeom>
          <a:noFill/>
        </p:spPr>
      </p:pic>
      <p:pic>
        <p:nvPicPr>
          <p:cNvPr id="15" name="Picture 2" descr="https://lib.mordgpi.ru/upload/iblock/5ec/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8616" y="1643050"/>
            <a:ext cx="2665384" cy="3960000"/>
          </a:xfrm>
          <a:prstGeom prst="rect">
            <a:avLst/>
          </a:prstGeom>
          <a:noFill/>
        </p:spPr>
      </p:pic>
      <p:pic>
        <p:nvPicPr>
          <p:cNvPr id="16" name="Picture 2" descr="https://lib.mordgpi.ru/upload/iblock/5ec/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2236" y="2898000"/>
            <a:ext cx="2665384" cy="3960000"/>
          </a:xfrm>
          <a:prstGeom prst="rect">
            <a:avLst/>
          </a:prstGeom>
          <a:noFill/>
        </p:spPr>
      </p:pic>
      <p:pic>
        <p:nvPicPr>
          <p:cNvPr id="17" name="Picture 2" descr="https://lib.mordgpi.ru/upload/iblock/5ec/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5442" y="2898000"/>
            <a:ext cx="2665384" cy="3960000"/>
          </a:xfrm>
          <a:prstGeom prst="rect">
            <a:avLst/>
          </a:prstGeom>
          <a:noFill/>
        </p:spPr>
      </p:pic>
      <p:pic>
        <p:nvPicPr>
          <p:cNvPr id="18" name="Picture 2" descr="https://lib.mordgpi.ru/upload/iblock/5ec/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8616" y="2898000"/>
            <a:ext cx="2665384" cy="3960000"/>
          </a:xfrm>
          <a:prstGeom prst="rect">
            <a:avLst/>
          </a:prstGeom>
          <a:noFill/>
        </p:spPr>
      </p:pic>
    </p:spTree>
  </p:cSld>
  <p:clrMapOvr>
    <a:masterClrMapping/>
  </p:clrMapOvr>
  <p:transition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Ганихина МА\РАБОТА\ВЫСТАВКИ\2019-2020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6572264" cy="121444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ПОСТУПЛЕНИЯ УЧЕБНОЙ ЛИТЕРАТУРЫ В БИБЛИОТЕКУ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ГБПОУ НСО «Новосибирский профессионально-</a:t>
            </a:r>
            <a:b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педагогический колледж»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2020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071802" y="1643050"/>
            <a:ext cx="5929354" cy="507209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bg1"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Зубова, Е. Д.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	Основы теории информации [Текст]:  учебное пособие для СПО / Е. Д. Зубова. – СПб.: Лань, 2020. – 48 с.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 Приведено современное определение информации.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Рассмотрены основные информационные процессы, формы и виды существования информации, виды ее преобразований.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Даны основы теории и практики кодирования, изложены основные положения теории вероятностей </a:t>
            </a:r>
            <a:r>
              <a:rPr lang="ru-RU" b="1" kern="0" dirty="0" smtClean="0"/>
              <a:t/>
            </a:r>
            <a:br>
              <a:rPr lang="ru-RU" b="1" kern="0" dirty="0" smtClean="0"/>
            </a:br>
            <a:r>
              <a:rPr lang="ru-RU" b="1" kern="0" dirty="0" smtClean="0"/>
              <a:t>К</a:t>
            </a:r>
            <a:r>
              <a:rPr lang="ru-RU" b="1" kern="0" dirty="0" smtClean="0"/>
              <a:t>. Шеннона.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Каждая тема содержит контрольные вопросы.</a:t>
            </a:r>
          </a:p>
        </p:txBody>
      </p:sp>
      <p:pic>
        <p:nvPicPr>
          <p:cNvPr id="17412" name="Picture 4" descr="https://cdn1.ozone.ru/s3/multimedia-e/60089724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612" y="2112206"/>
            <a:ext cx="2783314" cy="3960000"/>
          </a:xfrm>
          <a:prstGeom prst="rect">
            <a:avLst/>
          </a:prstGeom>
          <a:noFill/>
        </p:spPr>
      </p:pic>
      <p:pic>
        <p:nvPicPr>
          <p:cNvPr id="10" name="Picture 4" descr="https://cdn1.ozone.ru/s3/multimedia-e/60089724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898024"/>
            <a:ext cx="2783314" cy="3960000"/>
          </a:xfrm>
          <a:prstGeom prst="rect">
            <a:avLst/>
          </a:prstGeom>
          <a:noFill/>
        </p:spPr>
      </p:pic>
      <p:pic>
        <p:nvPicPr>
          <p:cNvPr id="12" name="Picture 4" descr="https://cdn1.ozone.ru/s3/multimedia-e/60089724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898000"/>
            <a:ext cx="2783314" cy="3960000"/>
          </a:xfrm>
          <a:prstGeom prst="rect">
            <a:avLst/>
          </a:prstGeom>
          <a:noFill/>
        </p:spPr>
      </p:pic>
      <p:pic>
        <p:nvPicPr>
          <p:cNvPr id="14" name="Picture 4" descr="https://cdn1.ozone.ru/s3/multimedia-e/60089724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0686" y="2898000"/>
            <a:ext cx="2783314" cy="3960000"/>
          </a:xfrm>
          <a:prstGeom prst="rect">
            <a:avLst/>
          </a:prstGeom>
          <a:noFill/>
        </p:spPr>
      </p:pic>
      <p:pic>
        <p:nvPicPr>
          <p:cNvPr id="7" name="Picture 4" descr="https://cdn1.ozone.ru/s3/multimedia-e/60089724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2783314" cy="3960000"/>
          </a:xfrm>
          <a:prstGeom prst="rect">
            <a:avLst/>
          </a:prstGeom>
          <a:noFill/>
        </p:spPr>
      </p:pic>
      <p:pic>
        <p:nvPicPr>
          <p:cNvPr id="8" name="Picture 4" descr="https://cdn1.ozone.ru/s3/multimedia-e/60089724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643050"/>
            <a:ext cx="2783314" cy="3960000"/>
          </a:xfrm>
          <a:prstGeom prst="rect">
            <a:avLst/>
          </a:prstGeom>
          <a:noFill/>
        </p:spPr>
      </p:pic>
      <p:pic>
        <p:nvPicPr>
          <p:cNvPr id="9" name="Picture 4" descr="https://cdn1.ozone.ru/s3/multimedia-e/60089724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0686" y="1643050"/>
            <a:ext cx="2783314" cy="3960000"/>
          </a:xfrm>
          <a:prstGeom prst="rect">
            <a:avLst/>
          </a:prstGeom>
          <a:noFill/>
        </p:spPr>
      </p:pic>
    </p:spTree>
  </p:cSld>
  <p:clrMapOvr>
    <a:masterClrMapping/>
  </p:clrMapOvr>
  <p:transition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Ганихина МА\РАБОТА\ВЫСТАВКИ\2019-2020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6572264" cy="121444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ПОСТУПЛЕНИЯ УЧЕБНОЙ ЛИТЕРАТУРЫ В БИБЛИОТЕКУ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ГБПОУ НСО «Новосибирский профессионально-</a:t>
            </a:r>
            <a:b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педагогический колледж»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2020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214678" y="1643050"/>
            <a:ext cx="5786478" cy="507209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bg1"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Михеева, Е. В.  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	Информационные технологии в профессиональной деятельности [Текст]: учебник/ Е.В.Михеева, О.И.Титова. – 4 изд. стер. - М.: Академия, 2020. -  416 с. – (Профессиональное образование).</a:t>
            </a:r>
            <a:r>
              <a:rPr lang="ru-RU" b="1" kern="0" dirty="0" smtClean="0"/>
              <a:t>	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Приведены базовые понятия по информационным технологиям.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Рассмотрены возможности практического применения в профессиональной деятельности программ офисного пакета MS </a:t>
            </a:r>
            <a:r>
              <a:rPr lang="ru-RU" b="1" kern="0" dirty="0" err="1" smtClean="0"/>
              <a:t>Office</a:t>
            </a:r>
            <a:r>
              <a:rPr lang="ru-RU" b="1" kern="0" dirty="0" smtClean="0"/>
              <a:t> 2016, программ обработки графических изображений, программ САПР, компьютерных справочно-правовых систем, программ работы в сети Интернет. </a:t>
            </a:r>
          </a:p>
        </p:txBody>
      </p:sp>
      <p:pic>
        <p:nvPicPr>
          <p:cNvPr id="16386" name="Picture 2" descr="https://img-gorod.ru/upload/iblock/da2/da22b7395b1356cc2fed91c081daef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401" y="2143116"/>
            <a:ext cx="2547087" cy="3960000"/>
          </a:xfrm>
          <a:prstGeom prst="rect">
            <a:avLst/>
          </a:prstGeom>
          <a:noFill/>
        </p:spPr>
      </p:pic>
      <p:pic>
        <p:nvPicPr>
          <p:cNvPr id="6" name="Picture 2" descr="https://img-gorod.ru/upload/iblock/da2/da22b7395b1356cc2fed91c081daef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847" y="1571612"/>
            <a:ext cx="2547087" cy="3960000"/>
          </a:xfrm>
          <a:prstGeom prst="rect">
            <a:avLst/>
          </a:prstGeom>
          <a:noFill/>
        </p:spPr>
      </p:pic>
      <p:pic>
        <p:nvPicPr>
          <p:cNvPr id="7" name="Picture 2" descr="https://img-gorod.ru/upload/iblock/da2/da22b7395b1356cc2fed91c081daef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571612"/>
            <a:ext cx="2547087" cy="3960000"/>
          </a:xfrm>
          <a:prstGeom prst="rect">
            <a:avLst/>
          </a:prstGeom>
          <a:noFill/>
        </p:spPr>
      </p:pic>
      <p:pic>
        <p:nvPicPr>
          <p:cNvPr id="8" name="Picture 2" descr="https://img-gorod.ru/upload/iblock/da2/da22b7395b1356cc2fed91c081daef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6913" y="1612140"/>
            <a:ext cx="2547087" cy="3960000"/>
          </a:xfrm>
          <a:prstGeom prst="rect">
            <a:avLst/>
          </a:prstGeom>
          <a:noFill/>
        </p:spPr>
      </p:pic>
      <p:pic>
        <p:nvPicPr>
          <p:cNvPr id="9" name="Picture 2" descr="https://img-gorod.ru/upload/iblock/da2/da22b7395b1356cc2fed91c081daef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898024"/>
            <a:ext cx="2547087" cy="3960000"/>
          </a:xfrm>
          <a:prstGeom prst="rect">
            <a:avLst/>
          </a:prstGeom>
          <a:noFill/>
        </p:spPr>
      </p:pic>
      <p:pic>
        <p:nvPicPr>
          <p:cNvPr id="10" name="Picture 2" descr="https://img-gorod.ru/upload/iblock/da2/da22b7395b1356cc2fed91c081daef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6615" y="2898000"/>
            <a:ext cx="2547087" cy="3960000"/>
          </a:xfrm>
          <a:prstGeom prst="rect">
            <a:avLst/>
          </a:prstGeom>
          <a:noFill/>
        </p:spPr>
      </p:pic>
      <p:pic>
        <p:nvPicPr>
          <p:cNvPr id="12" name="Picture 2" descr="https://img-gorod.ru/upload/iblock/da2/da22b7395b1356cc2fed91c081daef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6913" y="2898000"/>
            <a:ext cx="2547087" cy="3960000"/>
          </a:xfrm>
          <a:prstGeom prst="rect">
            <a:avLst/>
          </a:prstGeom>
          <a:noFill/>
        </p:spPr>
      </p:pic>
    </p:spTree>
  </p:cSld>
  <p:clrMapOvr>
    <a:masterClrMapping/>
  </p:clrMapOvr>
  <p:transition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Ганихина МА\РАБОТА\ВЫСТАВКИ\2019-2020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6572264" cy="121444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ПОСТУПЛЕНИЯ УЧЕБНОЙ ЛИТЕРАТУРЫ В БИБЛИОТЕКУ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ГБПОУ НСО «Новосибирский профессионально-</a:t>
            </a:r>
            <a:b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педагогический колледж»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2020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143240" y="1643050"/>
            <a:ext cx="5857916" cy="507209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bg1"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Прекрасная, Е. П.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	Технология малярных работ [Текст]: учебник / Е.П.Прекрасная. – 3 изд. стер. -  М.: Академия, 2019. – 320 с. - (Среднее профессиональное образование).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Приведены основные сведения о технологии производства малярных работ, малярных составах, их приготовлении и применении.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Изложены требования к подготовке поверхности под окраску, оклеиванию обоями и выполнению малярных работ; указаны возможные дефекты при производстве малярных работ и способы их устранения.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Даны сведения о применяемых ручных инструментах и механизмах, а также по эксплуатации технологического оборудования, используемого при производстве малярных работ. </a:t>
            </a:r>
          </a:p>
        </p:txBody>
      </p:sp>
      <p:pic>
        <p:nvPicPr>
          <p:cNvPr id="15362" name="Picture 2" descr="https://uchitel.by/storage/product/a8/c19bd86fcfbd83e0a94e6d79f232be2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12206"/>
            <a:ext cx="2669662" cy="3960000"/>
          </a:xfrm>
          <a:prstGeom prst="rect">
            <a:avLst/>
          </a:prstGeom>
          <a:noFill/>
        </p:spPr>
      </p:pic>
      <p:pic>
        <p:nvPicPr>
          <p:cNvPr id="6" name="Picture 2" descr="https://uchitel.by/storage/product/a8/c19bd86fcfbd83e0a94e6d79f232be2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958" y="1612140"/>
            <a:ext cx="2669662" cy="3960000"/>
          </a:xfrm>
          <a:prstGeom prst="rect">
            <a:avLst/>
          </a:prstGeom>
          <a:noFill/>
        </p:spPr>
      </p:pic>
      <p:pic>
        <p:nvPicPr>
          <p:cNvPr id="7" name="Picture 2" descr="https://uchitel.by/storage/product/a8/c19bd86fcfbd83e0a94e6d79f232be2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1164" y="1612140"/>
            <a:ext cx="2669662" cy="3960000"/>
          </a:xfrm>
          <a:prstGeom prst="rect">
            <a:avLst/>
          </a:prstGeom>
          <a:noFill/>
        </p:spPr>
      </p:pic>
      <p:pic>
        <p:nvPicPr>
          <p:cNvPr id="8" name="Picture 2" descr="https://uchitel.by/storage/product/a8/c19bd86fcfbd83e0a94e6d79f232be2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4338" y="1612140"/>
            <a:ext cx="2669662" cy="3960000"/>
          </a:xfrm>
          <a:prstGeom prst="rect">
            <a:avLst/>
          </a:prstGeom>
          <a:noFill/>
        </p:spPr>
      </p:pic>
      <p:pic>
        <p:nvPicPr>
          <p:cNvPr id="9" name="Picture 2" descr="https://uchitel.by/storage/product/a8/c19bd86fcfbd83e0a94e6d79f232be2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958" y="2898000"/>
            <a:ext cx="2669662" cy="3960000"/>
          </a:xfrm>
          <a:prstGeom prst="rect">
            <a:avLst/>
          </a:prstGeom>
          <a:noFill/>
        </p:spPr>
      </p:pic>
      <p:pic>
        <p:nvPicPr>
          <p:cNvPr id="10" name="Picture 2" descr="https://uchitel.by/storage/product/a8/c19bd86fcfbd83e0a94e6d79f232be2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98000"/>
            <a:ext cx="2669662" cy="3960000"/>
          </a:xfrm>
          <a:prstGeom prst="rect">
            <a:avLst/>
          </a:prstGeom>
          <a:noFill/>
        </p:spPr>
      </p:pic>
      <p:pic>
        <p:nvPicPr>
          <p:cNvPr id="12" name="Picture 2" descr="https://uchitel.by/storage/product/a8/c19bd86fcfbd83e0a94e6d79f232be2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4338" y="2898000"/>
            <a:ext cx="2669662" cy="3960000"/>
          </a:xfrm>
          <a:prstGeom prst="rect">
            <a:avLst/>
          </a:prstGeom>
          <a:noFill/>
        </p:spPr>
      </p:pic>
    </p:spTree>
  </p:cSld>
  <p:clrMapOvr>
    <a:masterClrMapping/>
  </p:clrMapOvr>
  <p:transition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Ганихина МА\РАБОТА\ВЫСТАВКИ\2019-2020\ф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6572264" cy="1214446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ПОСТУПЛЕНИЯ УЧЕБНОЙ ЛИТЕРАТУРЫ В БИБЛИОТЕКУ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ГБПОУ НСО «Новосибирский профессионально-</a:t>
            </a:r>
            <a:b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педагогический колледж»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2020 </a:t>
            </a:r>
            <a:r>
              <a:rPr lang="ru-RU" sz="18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143240" y="1643050"/>
            <a:ext cx="5857916" cy="507209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>
            <a:glow rad="139700">
              <a:schemeClr val="bg1">
                <a:alpha val="40000"/>
              </a:schemeClr>
            </a:glow>
          </a:effectLst>
        </p:spPr>
        <p:txBody>
          <a:bodyPr anchor="ctr"/>
          <a:lstStyle/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Рудаков, А. В.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	Технология разработки программных продуктов [Текст]: учебник/ А.В.Рудаков. - 12 изд., стер. - М.: Академия, 2018. - 208 с. – (Профессиональное образование).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Учебник создан с учетом требований ФГОС СПО по специальности "Программирование в компьютерных системах"; ПМ.01 "Разработка программных модулей программного обеспечения для компьютерных систем" и ПМ.03 «Участие в интеграции программных модулей» (МДК.03.01 «Технология разработки программного обеспечения»). </a:t>
            </a:r>
          </a:p>
          <a:p>
            <a:pPr algn="just" eaLnBrk="0" hangingPunct="0">
              <a:tabLst>
                <a:tab pos="357188" algn="l"/>
              </a:tabLst>
              <a:defRPr/>
            </a:pPr>
            <a:r>
              <a:rPr lang="ru-RU" b="1" kern="0" dirty="0" smtClean="0"/>
              <a:t>	Рассмотрены история возникновения, современное состояние, принципы организации, основные положения и перспективы развития технологии разработки программных продуктов. </a:t>
            </a:r>
          </a:p>
        </p:txBody>
      </p:sp>
      <p:pic>
        <p:nvPicPr>
          <p:cNvPr id="14338" name="Picture 2" descr="https://for-kidsandmum.ru/images/10055581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697" y="2285992"/>
            <a:ext cx="2636229" cy="3960000"/>
          </a:xfrm>
          <a:prstGeom prst="rect">
            <a:avLst/>
          </a:prstGeom>
          <a:noFill/>
        </p:spPr>
      </p:pic>
      <p:pic>
        <p:nvPicPr>
          <p:cNvPr id="9" name="Picture 2" descr="https://for-kidsandmum.ru/images/10055581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1391" y="2895592"/>
            <a:ext cx="2636229" cy="3960000"/>
          </a:xfrm>
          <a:prstGeom prst="rect">
            <a:avLst/>
          </a:prstGeom>
          <a:noFill/>
        </p:spPr>
      </p:pic>
      <p:pic>
        <p:nvPicPr>
          <p:cNvPr id="10" name="Picture 2" descr="https://for-kidsandmum.ru/images/10055581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98000"/>
            <a:ext cx="2636229" cy="3960000"/>
          </a:xfrm>
          <a:prstGeom prst="rect">
            <a:avLst/>
          </a:prstGeom>
          <a:noFill/>
        </p:spPr>
      </p:pic>
      <p:pic>
        <p:nvPicPr>
          <p:cNvPr id="12" name="Picture 2" descr="https://for-kidsandmum.ru/images/10055581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7771" y="2898000"/>
            <a:ext cx="2636229" cy="3960000"/>
          </a:xfrm>
          <a:prstGeom prst="rect">
            <a:avLst/>
          </a:prstGeom>
          <a:noFill/>
        </p:spPr>
      </p:pic>
      <p:pic>
        <p:nvPicPr>
          <p:cNvPr id="6" name="Picture 2" descr="https://for-kidsandmum.ru/images/10055581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71612"/>
            <a:ext cx="2636229" cy="3960000"/>
          </a:xfrm>
          <a:prstGeom prst="rect">
            <a:avLst/>
          </a:prstGeom>
          <a:noFill/>
        </p:spPr>
      </p:pic>
      <p:pic>
        <p:nvPicPr>
          <p:cNvPr id="7" name="Picture 2" descr="https://for-kidsandmum.ru/images/10055581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571612"/>
            <a:ext cx="2636229" cy="3960000"/>
          </a:xfrm>
          <a:prstGeom prst="rect">
            <a:avLst/>
          </a:prstGeom>
          <a:noFill/>
        </p:spPr>
      </p:pic>
      <p:pic>
        <p:nvPicPr>
          <p:cNvPr id="8" name="Picture 2" descr="https://for-kidsandmum.ru/images/10055581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7771" y="1571612"/>
            <a:ext cx="2636229" cy="3960000"/>
          </a:xfrm>
          <a:prstGeom prst="rect">
            <a:avLst/>
          </a:prstGeom>
          <a:noFill/>
        </p:spPr>
      </p:pic>
    </p:spTree>
  </p:cSld>
  <p:clrMapOvr>
    <a:masterClrMapping/>
  </p:clrMapOvr>
  <p:transition advTm="3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xit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xit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xit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xit" presetSubtype="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367</Words>
  <PresentationFormat>Экран (4:3)</PresentationFormat>
  <Paragraphs>135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«Библиотека – это ключ, которым  открывается дверь в обучение» </vt:lpstr>
      <vt:lpstr>НОВЫЕ ПОСТУПЛЕНИЯ УЧЕБНОЙ ЛИТЕРАТУРЫ В БИБЛИОТЕКУ ГБПОУ НСО «Новосибирский профессионально- педагогический колледж» 2020 год</vt:lpstr>
      <vt:lpstr>НОВЫЕ ПОСТУПЛЕНИЯ УЧЕБНОЙ ЛИТЕРАТУРЫ В БИБЛИОТЕКУ ГБПОУ НСО «Новосибирский профессионально- педагогический колледж» 2020 год</vt:lpstr>
      <vt:lpstr>НОВЫЕ ПОСТУПЛЕНИЯ УЧЕБНОЙ ЛИТЕРАТУРЫ В БИБЛИОТЕКУ ГБПОУ НСО «Новосибирский профессионально- педагогический колледж» 2020 год</vt:lpstr>
      <vt:lpstr>НОВЫЕ ПОСТУПЛЕНИЯ УЧЕБНОЙ ЛИТЕРАТУРЫ В БИБЛИОТЕКУ ГБПОУ НСО «Новосибирский профессионально- педагогический колледж» 2020 год</vt:lpstr>
      <vt:lpstr>НОВЫЕ ПОСТУПЛЕНИЯ УЧЕБНОЙ ЛИТЕРАТУРЫ В БИБЛИОТЕКУ ГБПОУ НСО «Новосибирский профессионально- педагогический колледж» 2020 год</vt:lpstr>
      <vt:lpstr>НОВЫЕ ПОСТУПЛЕНИЯ УЧЕБНОЙ ЛИТЕРАТУРЫ В БИБЛИОТЕКУ ГБПОУ НСО «Новосибирский профессионально- педагогический колледж» 2020 год</vt:lpstr>
      <vt:lpstr>НОВЫЕ ПОСТУПЛЕНИЯ УЧЕБНОЙ ЛИТЕРАТУРЫ В БИБЛИОТЕКУ ГБПОУ НСО «Новосибирский профессионально- педагогический колледж» 2020 год</vt:lpstr>
      <vt:lpstr>НОВЫЕ ПОСТУПЛЕНИЯ УЧЕБНОЙ ЛИТЕРАТУРЫ В БИБЛИОТЕКУ ГБПОУ НСО «Новосибирский профессионально- педагогический колледж» 2020 год</vt:lpstr>
      <vt:lpstr>НОВЫЕ ПОСТУПЛЕНИЯ УЧЕБНОЙ ЛИТЕРАТУРЫ В БИБЛИОТЕКУ ГБПОУ НСО «Новосибирский профессионально- педагогический колледж» 2020 год</vt:lpstr>
      <vt:lpstr>НОВЫЕ ПОСТУПЛЕНИЯ УЧЕБНОЙ ЛИТЕРАТУРЫ В БИБЛИОТЕКУ ГБПОУ НСО «Новосибирский профессионально- педагогический колледж» 2020 год</vt:lpstr>
      <vt:lpstr>НОВЫЕ ПОСТУПЛЕНИЯ УЧЕБНОЙ ЛИТЕРАТУРЫ В БИБЛИОТЕКУ ГБПОУ НСО «Новосибирский профессионально- педагогический колледж» 2020 год</vt:lpstr>
      <vt:lpstr>НОВЫЕ ПОСТУПЛЕНИЯ УЧЕБНОЙ ЛИТЕРАТУРЫ В БИБЛИОТЕКУ ГБПОУ НСО «Новосибирский профессионально- педагогический колледж» 2020 год</vt:lpstr>
      <vt:lpstr>НОВЫЕ ПОСТУПЛЕНИЯ УЧЕБНОЙ ЛИТЕРАТУРЫ В БИБЛИОТЕКУ ГБПОУ НСО «Новосибирский профессионально- педагогический колледж» 2020 год</vt:lpstr>
      <vt:lpstr>НОВЫЕ ПОСТУПЛЕНИЯ УЧЕБНОЙ ЛИТЕРАТУРЫ В БИБЛИОТЕКУ ГБПОУ НСО «Новосибирский профессионально- педагогический колледж» 2020 год</vt:lpstr>
      <vt:lpstr>НОВЫЕ ПОСТУПЛЕНИЯ УЧЕБНОЙ ЛИТЕРАТУРЫ В БИБЛИОТЕКУ ГБПОУ НСО «Новосибирский профессионально- педагогический колледж» 2020 год</vt:lpstr>
      <vt:lpstr>НОВЫЕ ПОСТУПЛЕНИЯ УЧЕБНОЙ ЛИТЕРАТУРЫ В БИБЛИОТЕКУ ГБПОУ НСО «Новосибирский профессионально- педагогический колледж» 2020 год</vt:lpstr>
      <vt:lpstr>НОВЫЕ ПОСТУПЛЕНИЯ УЧЕБНОЙ ЛИТЕРАТУРЫ В БИБЛИОТЕКУ ГБПОУ НСО «Новосибирский профессионально- педагогический колледж» 2020 год</vt:lpstr>
      <vt:lpstr>НОВЫЕ ПОСТУПЛЕНИЯ УЧЕБНОЙ ЛИТЕРАТУРЫ В БИБЛИОТЕКУ ГБПОУ НСО «Новосибирский профессионально- педагогический колледж» 2020 год</vt:lpstr>
      <vt:lpstr>НОВЫЕ ПОСТУПЛЕНИЯ УЧЕБНОЙ ЛИТЕРАТУРЫ В БИБЛИОТЕКУ ГБПОУ НСО «Новосибирский профессионально- педагогический колледж» 2020 год</vt:lpstr>
      <vt:lpstr>НОВЫЕ ПОСТУПЛЕНИЯ УЧЕБНОЙ ЛИТЕРАТУРЫ В БИБЛИОТЕКУ ГБПОУ НСО «Новосибирский профессионально- педагогический колледж» 2020 год</vt:lpstr>
      <vt:lpstr>Уважаемые читатели!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«Библиотека – это ключ, которым  открывается дверь в обучение»</dc:title>
  <dc:creator>Ганихина Марина Анатльевна</dc:creator>
  <cp:lastModifiedBy>m_ganihina</cp:lastModifiedBy>
  <cp:revision>133</cp:revision>
  <dcterms:created xsi:type="dcterms:W3CDTF">2019-11-07T01:26:56Z</dcterms:created>
  <dcterms:modified xsi:type="dcterms:W3CDTF">2020-10-02T07:48:20Z</dcterms:modified>
</cp:coreProperties>
</file>