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62" r:id="rId6"/>
    <p:sldId id="258" r:id="rId7"/>
    <p:sldId id="263" r:id="rId8"/>
    <p:sldId id="259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8E17E-510C-48B8-914B-28B54315D263}" type="datetimeFigureOut">
              <a:rPr lang="ru-RU" smtClean="0"/>
              <a:pPr/>
              <a:t>26.07.2022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5E2B2-95C7-4864-9BF9-781B047AC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5E2B2-95C7-4864-9BF9-781B047AC66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26.07.2022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26.07.2022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26.07.2022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A07D4-AF8A-4DEF-A8D1-0592401CB2AC}" type="datetimeFigureOut">
              <a:rPr lang="ru-RU" smtClean="0"/>
              <a:pPr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0.wp.com/alexsv.ru/wp-content/uploads/2014/04/%D0%92%D0%B8%D0%B4%D1%8B_%D0%B4%D0%B8%D0%B7%D0%B0%D0%B9%D0%BD%D0%B0_vidi_dizayna_arhitecturniy_design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i0.wp.com/alexsv.ru/wp-content/uploads/2014/04/%D0%92%D0%B8%D0%B4%D1%8B_%D0%B4%D0%B8%D0%B7%D0%B0%D0%B9%D0%BD%D0%B0_vidi_dizayna_design_interyera.png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0.wp.com/alexsv.ru/wp-content/uploads/2014/04/%D0%92%D0%B8%D0%B4%D1%8B_%D0%B4%D0%B8%D0%B7%D0%B0%D0%B9%D0%BD%D0%B0_vidi_dizayna_promishlenniy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i0.wp.com/alexsv.ru/wp-content/uploads/2014/04/%D0%92%D0%B8%D0%B4%D1%8B_%D0%B4%D0%B8%D0%B7%D0%B0%D0%B9%D0%BD%D0%B0_vidi_dizayna_transportniy_design.png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0.wp.com/alexsv.ru/wp-content/uploads/2014/04/%D0%92%D0%B8%D0%B4%D1%8B_%D0%B4%D0%B8%D0%B7%D0%B0%D0%B9%D0%BD%D0%B0_vidi_dizayna_knizhniy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i0.wp.com/alexsv.ru/wp-content/uploads/2014/04/%D0%92%D0%B8%D0%B4%D1%8B_%D0%B4%D0%B8%D0%B7%D0%B0%D0%B9%D0%BD%D0%B0_vidi_dizayna_poligrafia.png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0.wp.com/alexsv.ru/wp-content/uploads/2014/04/%D0%92%D0%B8%D0%B4%D1%8B_%D0%B4%D0%B8%D0%B7%D0%B0%D0%B9%D0%BD%D0%B0_vidi_dizayna_landshaftniy_design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0.wp.com/alexsv.ru/wp-content/uploads/2014/04/%D0%92%D0%B8%D0%B4%D1%8B_%D0%B4%D0%B8%D0%B7%D0%B0%D0%B9%D0%BD%D0%B0_vidi_dizayna_webdesign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643050"/>
            <a:ext cx="7772400" cy="1470025"/>
          </a:xfrm>
        </p:spPr>
        <p:txBody>
          <a:bodyPr>
            <a:normAutofit/>
          </a:bodyPr>
          <a:lstStyle/>
          <a:p>
            <a:r>
              <a:rPr lang="ru-RU" sz="8800" u="sng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ДИЗАЙН</a:t>
            </a:r>
            <a:endParaRPr lang="ru-RU" sz="8800" u="sng" dirty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214686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(от англ. </a:t>
            </a:r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esign-</a:t>
            </a:r>
            <a:r>
              <a:rPr lang="ru-RU" dirty="0" smtClean="0">
                <a:solidFill>
                  <a:schemeClr val="bg1"/>
                </a:solidFill>
              </a:rPr>
              <a:t>проектировать, чертить, задумать.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 также проект, план, рисунок)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Y:\Инклюзив образование\Гейнц Дарья\дизайн\конус,цилиндр, ша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593608"/>
            <a:ext cx="6215105" cy="439440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3108" y="928670"/>
            <a:ext cx="48780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bg1"/>
                </a:solidFill>
              </a:rPr>
              <a:t>Экзаменационная работа</a:t>
            </a:r>
            <a:endParaRPr lang="ru-RU" sz="3200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Y:\Инклюзив образование\Гейнц Дарья\дизайн\1cF7YMSjVEc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428736"/>
            <a:ext cx="7664471" cy="50546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14744" y="500042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bg1"/>
                </a:solidFill>
                <a:cs typeface="Aharoni" pitchFamily="2" charset="-79"/>
              </a:rPr>
              <a:t>КОНУС</a:t>
            </a:r>
            <a:endParaRPr lang="ru-RU" sz="3200" b="1" u="sng" dirty="0">
              <a:solidFill>
                <a:schemeClr val="bg1"/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Y:\Инклюзив образование\Гейнц Дарья\картинки\c9eff3686d0d9f650f34d7146df2d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Y:\Инклюзив образование\Гейнц Дарья\дизайн\LINEYNO-KONSTRUKTIVNYY-RISUNOK-CILINDR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643050"/>
            <a:ext cx="6247817" cy="509110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45857" y="3244334"/>
            <a:ext cx="852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cs typeface="Aharoni" pitchFamily="2" charset="-79"/>
              </a:rPr>
              <a:t>КОНУС</a:t>
            </a:r>
            <a:endParaRPr lang="ru-RU" b="1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785794"/>
            <a:ext cx="20008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 smtClean="0">
                <a:solidFill>
                  <a:schemeClr val="bg1"/>
                </a:solidFill>
                <a:cs typeface="Aharoni" pitchFamily="2" charset="-79"/>
              </a:rPr>
              <a:t>ЦИЛИНДР</a:t>
            </a:r>
            <a:endParaRPr lang="ru-RU" sz="3200" b="1" u="sng" dirty="0">
              <a:solidFill>
                <a:schemeClr val="bg1"/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Y:\Инклюзив образование\Гейнц Дарья\картинки\c9eff3686d0d9f650f34d7146df2d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Y:\Инклюзив образование\Гейнц Дарья\дизайн\17.jpg.crdownlo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9135595" cy="41767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00496" y="785794"/>
            <a:ext cx="12858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chemeClr val="bg1"/>
                </a:solidFill>
                <a:cs typeface="Aharoni" pitchFamily="2" charset="-79"/>
              </a:rPr>
              <a:t>ШАР</a:t>
            </a:r>
            <a:endParaRPr lang="ru-RU" sz="3200" b="1" u="sng" dirty="0">
              <a:solidFill>
                <a:schemeClr val="bg1"/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Y:\Инклюзив образование\Гейнц Дарья\картинки\c9eff3686d0d9f650f34d7146df2d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4429156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Дизайн</a:t>
            </a:r>
            <a:br>
              <a:rPr lang="ru-RU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Деятельность по проектированию эстетических свойств промышленных изделий («художественное конструирование»), а также результат этой деятельности. </a:t>
            </a:r>
            <a:b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Дизайнеры в процессе разработки проекта не только стремятся создать максимально функциональное изделие, но и учитывают его ценность с точки зрения эстетики.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Y:\Инклюзив образование\Гейнц Дарья\картинки\c9eff3686d0d9f650f34d7146df2d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2285992"/>
            <a:ext cx="750099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bg1"/>
                </a:solidFill>
              </a:rPr>
              <a:t>Виды дизайна: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АРХИТЕКТУРНЫЙ. </a:t>
            </a:r>
            <a:r>
              <a:rPr lang="ru-RU" b="1" dirty="0" smtClean="0"/>
              <a:t>Включает детальную разработку проекта </a:t>
            </a:r>
          </a:p>
          <a:p>
            <a:r>
              <a:rPr lang="ru-RU" b="1" dirty="0" smtClean="0"/>
              <a:t>будущего здания или сооружения с учетом действующих </a:t>
            </a:r>
          </a:p>
          <a:p>
            <a:r>
              <a:rPr lang="ru-RU" b="1" dirty="0" smtClean="0"/>
              <a:t>строительных нормативов.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ИНТЕРЬЕРНЫЙ.  </a:t>
            </a:r>
            <a:r>
              <a:rPr lang="ru-RU" b="1" dirty="0" smtClean="0"/>
              <a:t>Направлен на создание комфортной и</a:t>
            </a:r>
          </a:p>
          <a:p>
            <a:r>
              <a:rPr lang="ru-RU" b="1" dirty="0" smtClean="0"/>
              <a:t> эстетически привлекательной среды проживания людей </a:t>
            </a:r>
          </a:p>
          <a:p>
            <a:r>
              <a:rPr lang="ru-RU" b="1" dirty="0" smtClean="0"/>
              <a:t>в помещениях.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285728"/>
            <a:ext cx="5929354" cy="20717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Примеры архитектурного дизайна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357166"/>
            <a:ext cx="578647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57356" y="4572008"/>
            <a:ext cx="5214974" cy="19288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Пример дизайна интерьера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5206" y="4627426"/>
            <a:ext cx="5084000" cy="178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428868"/>
            <a:ext cx="6972320" cy="369729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ПРОМЫШЛЕННЫЙ (ИНДУСТРИАЛЬНЫЙ) ДИЗАЙН.  </a:t>
            </a:r>
            <a:r>
              <a:rPr lang="ru-RU" b="1" dirty="0" smtClean="0"/>
              <a:t>Целью промышленного дизайна является определение его функциональных особенностей, качеств и внешнего вида изделий промышленного производства.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ТРАНСПОРТНЫЙ ДИЗАЙН. </a:t>
            </a:r>
            <a:r>
              <a:rPr lang="ru-RU" b="1" dirty="0" smtClean="0"/>
              <a:t>Используется для проектирования комфортабельных и надежных транспортных средств (автомобилей, самолетов, поездов, кораблей).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85728"/>
            <a:ext cx="9144000" cy="19288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Пример промышленного дизайна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28604"/>
            <a:ext cx="400052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римеры транспортного дизайна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500042"/>
            <a:ext cx="471490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Y:\Инклюзив образование\Гейнц Дарья\картинки\c9eff3686d0d9f650f34d7146df2d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2643182"/>
            <a:ext cx="67151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КНИЖНЫЙ. </a:t>
            </a:r>
            <a:r>
              <a:rPr lang="ru-RU" b="1" dirty="0" smtClean="0"/>
              <a:t>Книжный дизайн — одна из категорий графического дизайна включающего в себя этапы подготовки книги к изданию</a:t>
            </a:r>
          </a:p>
          <a:p>
            <a:r>
              <a:rPr lang="ru-RU" b="1" dirty="0" smtClean="0"/>
              <a:t>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357166"/>
            <a:ext cx="5429288" cy="20717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Примеры книжного дизайна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357166"/>
            <a:ext cx="542928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римеры полиграфического дизайна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4429132"/>
            <a:ext cx="53625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14480" y="3357562"/>
            <a:ext cx="67151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ГРАФИЧЕСКИЙ ДИЗАЙН. </a:t>
            </a:r>
            <a:r>
              <a:rPr lang="ru-RU" b="1" dirty="0" smtClean="0"/>
              <a:t>Процесс создания дизайн макетов готовых к печати полиграфических изделий, таких как визитки, бланки, плакаты, листовки и т.д.</a:t>
            </a:r>
          </a:p>
          <a:p>
            <a:endParaRPr lang="ru-RU" b="1" dirty="0" smtClean="0"/>
          </a:p>
          <a:p>
            <a:r>
              <a:rPr lang="ru-RU" b="1" dirty="0" smtClean="0"/>
              <a:t>	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7"/>
            <a:ext cx="8229600" cy="414340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ЛАНДШАФТНЫЙ. </a:t>
            </a:r>
            <a:r>
              <a:rPr lang="ru-RU" sz="1800" b="1" dirty="0" smtClean="0"/>
              <a:t>Включает комплекс мероприятий, направленных на благоустройство территории с учетом архитектурных, биологических и культурных аспектов.</a:t>
            </a:r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pPr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643050"/>
            <a:ext cx="6947855" cy="50006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Примеры ландшафтного дизайна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1857364"/>
            <a:ext cx="5643602" cy="4609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3"/>
            <a:ext cx="8229600" cy="1214445"/>
          </a:xfrm>
        </p:spPr>
        <p:txBody>
          <a:bodyPr>
            <a:normAutofit fontScale="92500"/>
          </a:bodyPr>
          <a:lstStyle/>
          <a:p>
            <a:pPr fontAlgn="base"/>
            <a:r>
              <a:rPr lang="en-US" sz="1800" b="1" dirty="0" smtClean="0">
                <a:solidFill>
                  <a:schemeClr val="bg1"/>
                </a:solidFill>
              </a:rPr>
              <a:t>WEB-</a:t>
            </a:r>
            <a:r>
              <a:rPr lang="ru-RU" sz="1800" b="1" dirty="0" smtClean="0">
                <a:solidFill>
                  <a:schemeClr val="bg1"/>
                </a:solidFill>
              </a:rPr>
              <a:t>ДИЗАЙН </a:t>
            </a:r>
            <a:r>
              <a:rPr lang="ru-RU" sz="1800" b="1" dirty="0" smtClean="0"/>
              <a:t>(</a:t>
            </a:r>
            <a:r>
              <a:rPr lang="ru-RU" sz="1800" b="1" dirty="0" err="1" smtClean="0"/>
              <a:t>Web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design</a:t>
            </a:r>
            <a:r>
              <a:rPr lang="ru-RU" sz="1800" b="1" dirty="0" smtClean="0"/>
              <a:t>) — разновидность графического дизайна. </a:t>
            </a:r>
            <a:r>
              <a:rPr lang="ru-RU" sz="1800" b="1" dirty="0" err="1" smtClean="0"/>
              <a:t>Веб-дизайн</a:t>
            </a:r>
            <a:r>
              <a:rPr lang="ru-RU" sz="1800" b="1" dirty="0" smtClean="0"/>
              <a:t> это художественная составляющая сайтов и пользовательских </a:t>
            </a:r>
            <a:r>
              <a:rPr lang="ru-RU" sz="1800" b="1" dirty="0" err="1" smtClean="0"/>
              <a:t>веб-интерфейсов</a:t>
            </a:r>
            <a:r>
              <a:rPr lang="ru-RU" sz="1800" b="1" dirty="0" smtClean="0"/>
              <a:t>.</a:t>
            </a:r>
          </a:p>
          <a:p>
            <a:pPr fontAlgn="base">
              <a:buNone/>
            </a:pPr>
            <a:r>
              <a:rPr lang="ru-RU" sz="1800" b="1" dirty="0" smtClean="0"/>
              <a:t>       </a:t>
            </a:r>
            <a:r>
              <a:rPr lang="ru-RU" sz="1800" b="1" dirty="0" err="1" smtClean="0"/>
              <a:t>Веб-дизайнеры</a:t>
            </a:r>
            <a:r>
              <a:rPr lang="ru-RU" sz="1800" b="1" dirty="0" smtClean="0"/>
              <a:t> разрабатывают композиционную составляющую проекта, придумывают логическую структуру страниц и способы подачи информации.</a:t>
            </a:r>
          </a:p>
          <a:p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2428868"/>
            <a:ext cx="5429288" cy="3500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Виды_дизайна_vidi_dizayna_webdesign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90712" y="2443180"/>
            <a:ext cx="536257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Y:\Инклюзив образование\Гейнц Дарья\картинки\c9eff3686d0d9f650f34d7146df2d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История дизайна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643050"/>
            <a:ext cx="85011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История дизайна неразрывно связана с развитием промышленного производства. Но даже в первобытном обществе наши далекие предки при изготовлении элементарных орудий труда учитывали их функциональность и эстетические свойства.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</a:rPr>
              <a:t>Слово дизайн появилось в повседневном обиходе людей в </a:t>
            </a:r>
            <a:r>
              <a:rPr lang="en-US" sz="2000" b="1" dirty="0" smtClean="0">
                <a:solidFill>
                  <a:schemeClr val="bg1"/>
                </a:solidFill>
              </a:rPr>
              <a:t>XVI</a:t>
            </a:r>
            <a:r>
              <a:rPr lang="ru-RU" sz="2000" b="1" dirty="0" smtClean="0">
                <a:solidFill>
                  <a:schemeClr val="bg1"/>
                </a:solidFill>
              </a:rPr>
              <a:t> веке сначала в Италии, а затем и в остальных странах Европы. В те времена в него вкладывали иной смысл, словосочетание </a:t>
            </a:r>
            <a:r>
              <a:rPr lang="en-US" sz="2000" b="1" dirty="0" err="1" smtClean="0">
                <a:solidFill>
                  <a:schemeClr val="bg1"/>
                </a:solidFill>
              </a:rPr>
              <a:t>disegno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intero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означало первый набросок будущего произведения искусства или оригинальную идею, возникшую в голове художника.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bg1"/>
                </a:solidFill>
              </a:rPr>
              <a:t>экзаменационное задание</a:t>
            </a:r>
            <a:endParaRPr lang="ru-RU" b="1" u="sng" dirty="0">
              <a:solidFill>
                <a:schemeClr val="bg1"/>
              </a:solidFill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28596" y="1428736"/>
            <a:ext cx="8370561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1. Необходимо изобразить на формате А4: цилиндр, конус и шар.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При себе обязательно иметь следующие  материалы: простой карандаш (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HB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), ластик, точилка для карандаша, бумага формата А4 (альбомный лист).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2. На задание отводится 1.5 часа.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3. Задачи: грамотная компоновка предметов на листе бумаги, точное конструктивное построение объемных предметов,  передача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объѐма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предметов при помощи светотени.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Консультация по экзаменационному заданию пройдет   9 августа (вторник) в 10.00 в  конференц-зале.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Экзамен пройдет 11 августа (четверг).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Начало в 10.00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1211</TotalTime>
  <Words>382</Words>
  <Application>Microsoft Office PowerPoint</Application>
  <PresentationFormat>Экран (4:3)</PresentationFormat>
  <Paragraphs>57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ДИЗАЙН</vt:lpstr>
      <vt:lpstr>Дизайн  Деятельность по проектированию эстетических свойств промышленных изделий («художественное конструирование»), а также результат этой деятельности.  Дизайнеры в процессе разработки проекта не только стремятся создать максимально функциональное изделие, но и учитывают его ценность с точки зрения эстетики.</vt:lpstr>
      <vt:lpstr>Слайд 3</vt:lpstr>
      <vt:lpstr>Слайд 4</vt:lpstr>
      <vt:lpstr>Слайд 5</vt:lpstr>
      <vt:lpstr>Слайд 6</vt:lpstr>
      <vt:lpstr>Слайд 7</vt:lpstr>
      <vt:lpstr>История дизайна</vt:lpstr>
      <vt:lpstr>экзаменационное задание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d_heinz</dc:creator>
  <cp:lastModifiedBy>d_heinz</cp:lastModifiedBy>
  <cp:revision>44</cp:revision>
  <dcterms:created xsi:type="dcterms:W3CDTF">2022-07-22T02:11:18Z</dcterms:created>
  <dcterms:modified xsi:type="dcterms:W3CDTF">2022-07-26T08:46:19Z</dcterms:modified>
</cp:coreProperties>
</file>