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2" r:id="rId2"/>
    <p:sldId id="304" r:id="rId3"/>
    <p:sldId id="334" r:id="rId4"/>
    <p:sldId id="346" r:id="rId5"/>
    <p:sldId id="347" r:id="rId6"/>
    <p:sldId id="348" r:id="rId7"/>
    <p:sldId id="349" r:id="rId8"/>
    <p:sldId id="307" r:id="rId9"/>
    <p:sldId id="335" r:id="rId10"/>
    <p:sldId id="336" r:id="rId11"/>
    <p:sldId id="337" r:id="rId12"/>
    <p:sldId id="338" r:id="rId13"/>
    <p:sldId id="351" r:id="rId14"/>
    <p:sldId id="352" r:id="rId15"/>
    <p:sldId id="353" r:id="rId16"/>
    <p:sldId id="339" r:id="rId17"/>
    <p:sldId id="354" r:id="rId18"/>
    <p:sldId id="340" r:id="rId19"/>
    <p:sldId id="342" r:id="rId20"/>
    <p:sldId id="345" r:id="rId21"/>
    <p:sldId id="344" r:id="rId22"/>
    <p:sldId id="355" r:id="rId23"/>
    <p:sldId id="343" r:id="rId24"/>
    <p:sldId id="33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127"/>
    <a:srgbClr val="FFB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472" autoAdjust="0"/>
  </p:normalViewPr>
  <p:slideViewPr>
    <p:cSldViewPr>
      <p:cViewPr varScale="1">
        <p:scale>
          <a:sx n="109" d="100"/>
          <a:sy n="109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B6B45-544E-4272-8214-89A7F3D51E17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6995E-2E4F-45B7-9F13-5D87BD12D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0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995E-2E4F-45B7-9F13-5D87BD12D8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1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6326" name="Picture 6" descr="http://biblo-ok.ru/biblio-ok/DMnatur/19.files/image001.jpg"/>
          <p:cNvPicPr>
            <a:picLocks noChangeAspect="1" noChangeArrowheads="1"/>
          </p:cNvPicPr>
          <p:nvPr/>
        </p:nvPicPr>
        <p:blipFill>
          <a:blip r:embed="rId4">
            <a:lum bright="20000" contrast="10000"/>
          </a:blip>
          <a:srcRect/>
          <a:stretch>
            <a:fillRect/>
          </a:stretch>
        </p:blipFill>
        <p:spPr bwMode="auto">
          <a:xfrm>
            <a:off x="4929190" y="714356"/>
            <a:ext cx="332461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30" name="Picture 10" descr="http://x-lines.ru/letters/i/cyrillicscript/1826/0f0101/40/0/4njpbqgtodeafwcd4napbq6ttuem5wfo4g81bwf14gf7dyqtomembwf14n7pbcb4.png"/>
          <p:cNvPicPr>
            <a:picLocks noChangeAspect="1" noChangeArrowheads="1"/>
          </p:cNvPicPr>
          <p:nvPr/>
        </p:nvPicPr>
        <p:blipFill>
          <a:blip r:embed="rId5"/>
          <a:srcRect r="43602"/>
          <a:stretch>
            <a:fillRect/>
          </a:stretch>
        </p:blipFill>
        <p:spPr bwMode="auto">
          <a:xfrm>
            <a:off x="928662" y="790660"/>
            <a:ext cx="3571900" cy="7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32" name="Picture 12" descr="http://x-lines.ru/letters/i/cyrillicscript/0052/0f0101/40/0/4ne7bggo18ejzwra4nxpbeso1zejiwrordej5wf64n3pbxsto8emtwft4nhpdygto8emiwf64n37bxty4n97dygoz5eajwfi4gy7dyqozdem7wf74napbq6ttuem5wf6fzem9wfi4n4pbcgosxem7wfu4nhpdb6oszeadwf44n9pbc6ozaopbqsoz5emzwf54n47bpgos5emy.png"/>
          <p:cNvPicPr>
            <a:picLocks noChangeAspect="1" noChangeArrowheads="1"/>
          </p:cNvPicPr>
          <p:nvPr/>
        </p:nvPicPr>
        <p:blipFill>
          <a:blip r:embed="rId6"/>
          <a:srcRect r="72078" b="30232"/>
          <a:stretch>
            <a:fillRect/>
          </a:stretch>
        </p:blipFill>
        <p:spPr bwMode="auto">
          <a:xfrm>
            <a:off x="5429256" y="4357694"/>
            <a:ext cx="2571768" cy="571504"/>
          </a:xfrm>
          <a:prstGeom prst="rect">
            <a:avLst/>
          </a:prstGeom>
          <a:noFill/>
        </p:spPr>
      </p:pic>
      <p:pic>
        <p:nvPicPr>
          <p:cNvPr id="56334" name="Picture 14" descr="http://x-lines.ru/letters/i/cyrillicscript/0052/0f0101/40/0/4ne7bggo18ejzwra4nxpbeso1zejiwrordej5wf64n3pbxsto8emtwft4nhpdygto8emiwf64n37bxty4n97dygoz5eajwfi4gy7dyqozdem7wf74napbq6ttuem5wf6fzem9wfi4n4pbcgosxem7wfu4nhpdb6oszeadwf44n9pbc6ozaopbqsoz5emzwf54n47bpgos5emy.png"/>
          <p:cNvPicPr>
            <a:picLocks noChangeAspect="1" noChangeArrowheads="1"/>
          </p:cNvPicPr>
          <p:nvPr/>
        </p:nvPicPr>
        <p:blipFill>
          <a:blip r:embed="rId6"/>
          <a:srcRect l="27146" r="53464"/>
          <a:stretch>
            <a:fillRect/>
          </a:stretch>
        </p:blipFill>
        <p:spPr bwMode="auto">
          <a:xfrm>
            <a:off x="5000628" y="4857760"/>
            <a:ext cx="1785950" cy="819151"/>
          </a:xfrm>
          <a:prstGeom prst="rect">
            <a:avLst/>
          </a:prstGeom>
          <a:noFill/>
        </p:spPr>
      </p:pic>
      <p:pic>
        <p:nvPicPr>
          <p:cNvPr id="56336" name="Picture 16" descr="http://x-lines.ru/letters/i/cyrillicscript/0052/0f0101/40/0/4ne7bggo18ejzwra4nxpbeso1zejiwrordej5wf64n3pbxsto8emtwft4nhpdygto8emiwf64n37bxty4n97dygoz5eajwfi4gy7dyqozdem7wf74napbq6ttuem5wf6fzem9wfi4n4pbcgosxem7wfu4nhpdb6oszeadwf44n9pbc6ozaopbqsoz5emzwf54n47bpgos5emy.png"/>
          <p:cNvPicPr>
            <a:picLocks noChangeAspect="1" noChangeArrowheads="1"/>
          </p:cNvPicPr>
          <p:nvPr/>
        </p:nvPicPr>
        <p:blipFill>
          <a:blip r:embed="rId6"/>
          <a:srcRect l="46536" r="30972" b="12790"/>
          <a:stretch>
            <a:fillRect/>
          </a:stretch>
        </p:blipFill>
        <p:spPr bwMode="auto">
          <a:xfrm>
            <a:off x="5715008" y="5214950"/>
            <a:ext cx="2071702" cy="714380"/>
          </a:xfrm>
          <a:prstGeom prst="rect">
            <a:avLst/>
          </a:prstGeom>
          <a:noFill/>
        </p:spPr>
      </p:pic>
      <p:pic>
        <p:nvPicPr>
          <p:cNvPr id="56338" name="Picture 18" descr="http://x-lines.ru/letters/i/cyrillicscript/0052/0f0101/40/0/4ne7bggo18ejzwra4nxpbeso1zejiwrordej5wf64n3pbxsto8emtwft4nhpdygto8emiwf64n37bxty4n97dygoz5eajwfi4gy7dyqozdem7wf74napbq6ttuem5wf6fzem9wfi4n4pbcgosxem7wfu4nhpdb6oszeadwf44n9pbc6ozaopbqsoz5emzwf54n47bpgos5emy.png"/>
          <p:cNvPicPr>
            <a:picLocks noChangeAspect="1" noChangeArrowheads="1"/>
          </p:cNvPicPr>
          <p:nvPr/>
        </p:nvPicPr>
        <p:blipFill>
          <a:blip r:embed="rId6"/>
          <a:srcRect l="87642"/>
          <a:stretch>
            <a:fillRect/>
          </a:stretch>
        </p:blipFill>
        <p:spPr bwMode="auto">
          <a:xfrm>
            <a:off x="7286644" y="5929330"/>
            <a:ext cx="1138213" cy="819151"/>
          </a:xfrm>
          <a:prstGeom prst="rect">
            <a:avLst/>
          </a:prstGeom>
          <a:noFill/>
        </p:spPr>
      </p:pic>
      <p:pic>
        <p:nvPicPr>
          <p:cNvPr id="20" name="Picture 16" descr="http://x-lines.ru/letters/i/cyrillicscript/0052/0f0101/40/0/4ne7bggo18ejzwra4nxpbeso1zejiwrordej5wf64n3pbxsto8emtwft4nhpdygto8emiwf64n37bxty4n97dygoz5eajwfi4gy7dyqozdem7wf74napbq6ttuem5wf6fzem9wfi4n4pbcgosxem7wfu4nhpdb6oszeadwf44n9pbc6ozaopbqsoz5emzwf54n47bpgos5emy.png"/>
          <p:cNvPicPr>
            <a:picLocks noChangeAspect="1" noChangeArrowheads="1"/>
          </p:cNvPicPr>
          <p:nvPr/>
        </p:nvPicPr>
        <p:blipFill>
          <a:blip r:embed="rId6"/>
          <a:srcRect l="69028" r="11582" b="12790"/>
          <a:stretch>
            <a:fillRect/>
          </a:stretch>
        </p:blipFill>
        <p:spPr bwMode="auto">
          <a:xfrm>
            <a:off x="6429388" y="5572140"/>
            <a:ext cx="1785950" cy="714380"/>
          </a:xfrm>
          <a:prstGeom prst="rect">
            <a:avLst/>
          </a:prstGeom>
          <a:noFill/>
        </p:spPr>
      </p:pic>
      <p:pic>
        <p:nvPicPr>
          <p:cNvPr id="27652" name="Picture 4" descr="http://x-lines.ru/letters/i/cyrillicscript/3076/dc2127/60/0/rmejiwf74nhpbc6ozyon4egtt5emdwfa4n77dd6todeaseb1gyauqegosxem7wfw4nanr.png"/>
          <p:cNvPicPr>
            <a:picLocks noChangeAspect="1" noChangeArrowheads="1"/>
          </p:cNvPicPr>
          <p:nvPr/>
        </p:nvPicPr>
        <p:blipFill>
          <a:blip r:embed="rId7"/>
          <a:srcRect r="66346"/>
          <a:stretch>
            <a:fillRect/>
          </a:stretch>
        </p:blipFill>
        <p:spPr bwMode="auto">
          <a:xfrm>
            <a:off x="928662" y="2757487"/>
            <a:ext cx="3500430" cy="742951"/>
          </a:xfrm>
          <a:prstGeom prst="rect">
            <a:avLst/>
          </a:prstGeom>
          <a:noFill/>
        </p:spPr>
      </p:pic>
      <p:pic>
        <p:nvPicPr>
          <p:cNvPr id="27654" name="Picture 6" descr="http://x-lines.ru/letters/i/cyrillicscript/3076/dc2127/60/0/rmejiwf74nhpbc6ozyon4egtt5emdwfa4n77dd6todeaseb1gyauqegosxem7wfw4nanr.png"/>
          <p:cNvPicPr>
            <a:picLocks noChangeAspect="1" noChangeArrowheads="1"/>
          </p:cNvPicPr>
          <p:nvPr/>
        </p:nvPicPr>
        <p:blipFill>
          <a:blip r:embed="rId7"/>
          <a:srcRect l="33654" r="35439"/>
          <a:stretch>
            <a:fillRect/>
          </a:stretch>
        </p:blipFill>
        <p:spPr bwMode="auto">
          <a:xfrm>
            <a:off x="1071538" y="3829057"/>
            <a:ext cx="3214710" cy="742951"/>
          </a:xfrm>
          <a:prstGeom prst="rect">
            <a:avLst/>
          </a:prstGeom>
          <a:noFill/>
        </p:spPr>
      </p:pic>
      <p:pic>
        <p:nvPicPr>
          <p:cNvPr id="27656" name="Picture 8" descr="http://x-lines.ru/letters/i/cyrillicscript/3076/dc2127/60/0/rmejiwf74nhpbc6ozyon4egtt5emdwfa4n77dd6todeaseb1gyauqegosxem7wfw4nanr.png"/>
          <p:cNvPicPr>
            <a:picLocks noChangeAspect="1" noChangeArrowheads="1"/>
          </p:cNvPicPr>
          <p:nvPr/>
        </p:nvPicPr>
        <p:blipFill>
          <a:blip r:embed="rId7"/>
          <a:srcRect l="65248"/>
          <a:stretch>
            <a:fillRect/>
          </a:stretch>
        </p:blipFill>
        <p:spPr bwMode="auto">
          <a:xfrm>
            <a:off x="957278" y="4857760"/>
            <a:ext cx="3614722" cy="742951"/>
          </a:xfrm>
          <a:prstGeom prst="rect">
            <a:avLst/>
          </a:prstGeom>
          <a:noFill/>
        </p:spPr>
      </p:pic>
      <p:pic>
        <p:nvPicPr>
          <p:cNvPr id="21" name="Picture 10" descr="http://x-lines.ru/letters/i/cyrillicscript/1826/0f0101/40/0/4njpbqgtodeafwcd4napbq6ttuem5wfo4g81bwf14gf7dyqtomembwf14n7pbcb4.png"/>
          <p:cNvPicPr>
            <a:picLocks noChangeAspect="1" noChangeArrowheads="1"/>
          </p:cNvPicPr>
          <p:nvPr/>
        </p:nvPicPr>
        <p:blipFill>
          <a:blip r:embed="rId5"/>
          <a:srcRect l="56398"/>
          <a:stretch>
            <a:fillRect/>
          </a:stretch>
        </p:blipFill>
        <p:spPr bwMode="auto">
          <a:xfrm>
            <a:off x="1357290" y="1505040"/>
            <a:ext cx="2761434" cy="7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 rotWithShape="1">
          <a:blip r:embed="rId3" cstate="print"/>
          <a:srcRect l="9450" t="81900" r="73225" b="5500"/>
          <a:stretch/>
        </p:blipFill>
        <p:spPr bwMode="auto">
          <a:xfrm>
            <a:off x="987576" y="4857760"/>
            <a:ext cx="1584176" cy="86409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57224" y="4572008"/>
            <a:ext cx="19288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2019</a:t>
            </a:r>
            <a:endParaRPr lang="ru-RU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9220" name="Picture 4" descr="https://avatars.mds.yandex.net/get-pdb/750514/de747975-7e2a-4a9d-a550-c2dd5fab6790/ori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785794"/>
            <a:ext cx="3143272" cy="3357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10000">
        <p15:prstTrans prst="pageCurlDouble"/>
      </p:transition>
    </mc:Choice>
    <mc:Fallback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764332"/>
            <a:ext cx="38576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"…никакая дружба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не выдержит разоблачения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тайны, особенно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если эта тайна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уязвляет самолюбие;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endParaRPr lang="ru-RU" sz="2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к тому же мы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всегда имеем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некое нравственное превосходство над теми, чья  жизнь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нам известна…"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175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428736"/>
            <a:ext cx="3887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err="1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историко</a:t>
            </a: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-</a:t>
            </a:r>
            <a:b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приключенческому роману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1026" name="Picture 2" descr="http://dmlib.ru/images/cms/data/resources/photo/akciya_knigi_moej_zhizni_shmidt_sigurd_ottovich/photo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14554"/>
            <a:ext cx="2756531" cy="396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1844 г.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4876" y="1531514"/>
            <a:ext cx="38576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"…Ведь от любви родители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строги-то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к вам бывают,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от любви вас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бранят-то,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все думают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добру научить…" 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Кабанова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160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575678"/>
            <a:ext cx="392909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пьесе  великого русского драматурга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1859 г.</a:t>
            </a:r>
          </a:p>
        </p:txBody>
      </p:sp>
      <p:pic>
        <p:nvPicPr>
          <p:cNvPr id="13316" name="Picture 4" descr="http://newbookshop.ru/pictures/1019210957.jpg"/>
          <p:cNvPicPr>
            <a:picLocks noChangeAspect="1" noChangeArrowheads="1"/>
          </p:cNvPicPr>
          <p:nvPr/>
        </p:nvPicPr>
        <p:blipFill>
          <a:blip r:embed="rId3"/>
          <a:srcRect l="11829"/>
          <a:stretch>
            <a:fillRect/>
          </a:stretch>
        </p:blipFill>
        <p:spPr bwMode="auto">
          <a:xfrm>
            <a:off x="1357290" y="2326520"/>
            <a:ext cx="2662310" cy="3960000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819109"/>
            <a:ext cx="40005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"...Другие займут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да потом и мечутся, работают, не спят, точно демона впустят в себя…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…Есть такие молодцы,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что весь век живут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на чужой счет, наберут, нахватают справа, слева, да и в ус не дуют!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Как они могут покойно уснуть, как обедают — непонятно!.."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160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548458"/>
            <a:ext cx="3887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первой публикации романа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1859 г.</a:t>
            </a:r>
          </a:p>
        </p:txBody>
      </p:sp>
      <p:pic>
        <p:nvPicPr>
          <p:cNvPr id="12294" name="Picture 6" descr="https://knigapolis.ru/pictures/2/41/3264122_sbig1.jpg"/>
          <p:cNvPicPr>
            <a:picLocks noChangeAspect="1" noChangeArrowheads="1"/>
          </p:cNvPicPr>
          <p:nvPr/>
        </p:nvPicPr>
        <p:blipFill>
          <a:blip r:embed="rId3"/>
          <a:srcRect b="4389"/>
          <a:stretch>
            <a:fillRect/>
          </a:stretch>
        </p:blipFill>
        <p:spPr bwMode="auto">
          <a:xfrm>
            <a:off x="1357290" y="2214554"/>
            <a:ext cx="2557029" cy="378621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4876" y="1000108"/>
            <a:ext cx="37147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"...Капитан Немо указал мне на это невероятное скопление раковин,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 и я понял,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что сокровищница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в самом деле неистощима: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творческая сила природы превосходит инстинкт разрушения, которым одарен человек!.."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150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428736"/>
            <a:ext cx="3887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публикации научно-фантастического романа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1026" name="Picture 2" descr="https://detectivebooks.ru/img/book/b/?src=506689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83644"/>
            <a:ext cx="2615527" cy="396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1869 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4876" y="1633730"/>
            <a:ext cx="37147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"...Не всякий огонь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есть свет.</a:t>
            </a:r>
            <a:endParaRPr lang="ru-RU" sz="8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Ибо свет — истина,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а огонь может быть вероломным. 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Вы думаете,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что он освещает,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а он испепеляет..."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150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504240"/>
            <a:ext cx="3887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прошло с первой публикации </a:t>
            </a:r>
            <a:b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исторического романа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1869 г.</a:t>
            </a:r>
          </a:p>
        </p:txBody>
      </p:sp>
      <p:pic>
        <p:nvPicPr>
          <p:cNvPr id="36866" name="Picture 2" descr="http://fiction-books.ru/img/1015955509.jpg"/>
          <p:cNvPicPr>
            <a:picLocks noChangeAspect="1" noChangeArrowheads="1"/>
          </p:cNvPicPr>
          <p:nvPr/>
        </p:nvPicPr>
        <p:blipFill>
          <a:blip r:embed="rId3"/>
          <a:srcRect l="8139" b="2585"/>
          <a:stretch>
            <a:fillRect/>
          </a:stretch>
        </p:blipFill>
        <p:spPr bwMode="auto">
          <a:xfrm>
            <a:off x="1357290" y="2285992"/>
            <a:ext cx="2483267" cy="396000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4876" y="1571612"/>
            <a:ext cx="37147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"...Ну, думаю,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была не была: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возьму да и скажу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на этот раз правду,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хотя это всё равно что сесть на бочонок с порохом и взорвать его из любопытства — куда полетишь?..."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135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1563197"/>
            <a:ext cx="407196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первой публикации романа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1884 г.</a:t>
            </a:r>
          </a:p>
        </p:txBody>
      </p:sp>
      <p:pic>
        <p:nvPicPr>
          <p:cNvPr id="37892" name="Picture 4" descr="https://img-gorod.ru/web/262/2626457/jpg/2626457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40768"/>
            <a:ext cx="2792961" cy="396000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1078602"/>
            <a:ext cx="40005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"…как, в сущности,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если вдуматься,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всё прекрасно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на этом свете,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всё, кроме того,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что мы сами мыслим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делаем,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когда забываем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о высших целях бытия,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о своем человеческом достоинстве…"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120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541653"/>
            <a:ext cx="3887862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 первой публикации рассказа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6146" name="Picture 2" descr="https://wcbook.ru/data/book/32/322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3116"/>
            <a:ext cx="2529483" cy="39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1899 г.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4876" y="714356"/>
            <a:ext cx="37147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"...война — это нечто вроде опасной болезни, от которой можно умереть, как умирают от рака и туберкулеза, от гриппа и дизентерии.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Только смертельный исход наступает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гораздо чаще,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смерть приходит в гораздо более разнообразных и страшных обличьях..."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90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563197"/>
            <a:ext cx="3887862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прошло с публикации романа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1929 г.</a:t>
            </a:r>
          </a:p>
        </p:txBody>
      </p:sp>
      <p:pic>
        <p:nvPicPr>
          <p:cNvPr id="38914" name="Picture 2" descr="https://ozon-st.cdn.ngenix.net/multimedia/1022651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40768"/>
            <a:ext cx="2517041" cy="396000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1450193"/>
            <a:ext cx="40005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"…Самое дорогое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у человека –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это жизнь.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endParaRPr lang="ru-RU" sz="2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Она дается ему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один раз,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прожить ее надо так, чтобы не было мучительно больно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за бесцельно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прожитые годы... 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85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428736"/>
            <a:ext cx="3887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первой публикации автобиографического романа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5124" name="Picture 4" descr="https://knigirossii.ru/pictures/2/41/3226316_sbig1.jpg"/>
          <p:cNvPicPr>
            <a:picLocks noChangeAspect="1" noChangeArrowheads="1"/>
          </p:cNvPicPr>
          <p:nvPr/>
        </p:nvPicPr>
        <p:blipFill>
          <a:blip r:embed="rId3"/>
          <a:srcRect r="39122"/>
          <a:stretch>
            <a:fillRect/>
          </a:stretch>
        </p:blipFill>
        <p:spPr bwMode="auto">
          <a:xfrm>
            <a:off x="1357290" y="2255082"/>
            <a:ext cx="2500330" cy="396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1934 г.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1357298"/>
            <a:ext cx="40005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"…Он был без майки.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плечи его, облитые солнцем, сверкали,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как камни,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а на груди,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темной от загара, выделялись светлые буквы, выведенные очень искусно.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Она прочла: Таня…"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80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428736"/>
            <a:ext cx="3887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повести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3074" name="Picture 2" descr="https://ozon-st.cdn.ngenix.net/multimedia/1013194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2523086" cy="39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1939 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14876" y="1428736"/>
            <a:ext cx="3746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новом </a:t>
            </a:r>
            <a:r>
              <a:rPr lang="ru-RU" sz="3200" b="1" dirty="0" smtClean="0"/>
              <a:t>2019 </a:t>
            </a:r>
            <a:r>
              <a:rPr lang="ru-RU" sz="3200" b="1" dirty="0"/>
              <a:t>году свыше сотни книг </a:t>
            </a:r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великих </a:t>
            </a:r>
            <a:r>
              <a:rPr lang="ru-RU" sz="3200" b="1" dirty="0"/>
              <a:t>писателей всего мира </a:t>
            </a:r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будут </a:t>
            </a:r>
            <a:r>
              <a:rPr lang="ru-RU" sz="3200" b="1" dirty="0"/>
              <a:t>праздновать свою круглую </a:t>
            </a:r>
            <a:r>
              <a:rPr lang="ru-RU" sz="3200" b="1" dirty="0" smtClean="0"/>
              <a:t>дату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1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</a:rPr>
              <a:t>Книги – юбиляры 2019 года</a:t>
            </a:r>
            <a:endParaRPr lang="ru-RU" sz="18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</a:endParaRPr>
          </a:p>
        </p:txBody>
      </p:sp>
      <p:pic>
        <p:nvPicPr>
          <p:cNvPr id="3074" name="Picture 2" descr="https://tort4u.ru/d/kniga_60.jpg"/>
          <p:cNvPicPr>
            <a:picLocks noChangeAspect="1" noChangeArrowheads="1"/>
          </p:cNvPicPr>
          <p:nvPr/>
        </p:nvPicPr>
        <p:blipFill>
          <a:blip r:embed="rId3"/>
          <a:srcRect r="6285"/>
          <a:stretch>
            <a:fillRect/>
          </a:stretch>
        </p:blipFill>
        <p:spPr bwMode="auto">
          <a:xfrm>
            <a:off x="785786" y="815082"/>
            <a:ext cx="3786214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avatars.mds.yandex.net/get-pdb/750514/de747975-7e2a-4a9d-a550-c2dd5fab6790/ori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928670"/>
            <a:ext cx="3643338" cy="5214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10000">
        <p15:prstTrans prst="pageCurlDouble"/>
      </p:transition>
    </mc:Choice>
    <mc:Fallback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1025435"/>
            <a:ext cx="40005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"…ЦИТА́ТА, -</a:t>
            </a:r>
            <a:r>
              <a:rPr lang="ru-RU" sz="2600" b="1" dirty="0" err="1" smtClean="0">
                <a:solidFill>
                  <a:srgbClr val="002060"/>
                </a:solidFill>
              </a:rPr>
              <a:t>ы</a:t>
            </a:r>
            <a:r>
              <a:rPr lang="ru-RU" sz="2600" b="1" dirty="0" smtClean="0">
                <a:solidFill>
                  <a:srgbClr val="002060"/>
                </a:solidFill>
              </a:rPr>
              <a:t>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женский род </a:t>
            </a:r>
          </a:p>
          <a:p>
            <a:pPr algn="ctr"/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Точная</a:t>
            </a:r>
            <a:r>
              <a:rPr lang="ru-RU" sz="2600" b="1" dirty="0" smtClean="0">
                <a:solidFill>
                  <a:srgbClr val="002060"/>
                </a:solidFill>
              </a:rPr>
              <a:t> дословная 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выдержка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из какого-нибудь текста, высказывания.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r>
              <a:rPr lang="ru-RU" sz="2600" b="1" i="1" dirty="0" smtClean="0">
                <a:solidFill>
                  <a:srgbClr val="002060"/>
                </a:solidFill>
              </a:rPr>
              <a:t>Цитаты</a:t>
            </a:r>
            <a:r>
              <a:rPr lang="ru-RU" sz="2600" b="1" i="1" dirty="0" smtClean="0">
                <a:solidFill>
                  <a:srgbClr val="002060"/>
                </a:solidFill>
              </a:rPr>
              <a:t> из классиков. </a:t>
            </a:r>
            <a:br>
              <a:rPr lang="ru-RU" sz="2600" b="1" i="1" dirty="0" smtClean="0">
                <a:solidFill>
                  <a:srgbClr val="002060"/>
                </a:solidFill>
              </a:rPr>
            </a:br>
            <a:r>
              <a:rPr lang="ru-RU" sz="2600" b="1" i="1" dirty="0" smtClean="0">
                <a:solidFill>
                  <a:srgbClr val="002060"/>
                </a:solidFill>
              </a:rPr>
              <a:t>Выписать, </a:t>
            </a:r>
            <a:br>
              <a:rPr lang="ru-RU" sz="2600" b="1" i="1" dirty="0" smtClean="0">
                <a:solidFill>
                  <a:srgbClr val="002060"/>
                </a:solidFill>
              </a:rPr>
            </a:br>
            <a:r>
              <a:rPr lang="ru-RU" sz="2600" b="1" i="1" dirty="0" smtClean="0">
                <a:solidFill>
                  <a:srgbClr val="002060"/>
                </a:solidFill>
              </a:rPr>
              <a:t>привести цитату.</a:t>
            </a:r>
          </a:p>
          <a:p>
            <a:pPr algn="ctr"/>
            <a:endParaRPr lang="ru-RU" sz="1400" b="1" i="1" dirty="0">
              <a:solidFill>
                <a:srgbClr val="002060"/>
              </a:solidFill>
            </a:endParaRPr>
          </a:p>
          <a:p>
            <a:pPr algn="ctr"/>
            <a:r>
              <a:rPr lang="ru-RU" sz="2600" b="1" i="1" spc="-300" dirty="0" smtClean="0">
                <a:solidFill>
                  <a:srgbClr val="002060"/>
                </a:solidFill>
              </a:rPr>
              <a:t>||</a:t>
            </a:r>
            <a:r>
              <a:rPr lang="ru-RU" sz="2600" b="1" i="1" dirty="0" smtClean="0">
                <a:solidFill>
                  <a:srgbClr val="002060"/>
                </a:solidFill>
              </a:rPr>
              <a:t> прилагательное: </a:t>
            </a:r>
            <a:br>
              <a:rPr lang="ru-RU" sz="2600" b="1" i="1" dirty="0" smtClean="0">
                <a:solidFill>
                  <a:srgbClr val="002060"/>
                </a:solidFill>
              </a:rPr>
            </a:br>
            <a:r>
              <a:rPr lang="ru-RU" sz="2600" b="1" i="1" dirty="0" smtClean="0">
                <a:solidFill>
                  <a:srgbClr val="002060"/>
                </a:solidFill>
              </a:rPr>
              <a:t>цитатный, -</a:t>
            </a:r>
            <a:r>
              <a:rPr lang="ru-RU" sz="2600" b="1" i="1" dirty="0" err="1" smtClean="0">
                <a:solidFill>
                  <a:srgbClr val="002060"/>
                </a:solidFill>
              </a:rPr>
              <a:t>ая</a:t>
            </a:r>
            <a:r>
              <a:rPr lang="ru-RU" sz="2600" b="1" i="1" dirty="0" smtClean="0">
                <a:solidFill>
                  <a:srgbClr val="002060"/>
                </a:solidFill>
              </a:rPr>
              <a:t>, -</a:t>
            </a:r>
            <a:r>
              <a:rPr lang="ru-RU" sz="2600" b="1" i="1" dirty="0" err="1" smtClean="0">
                <a:solidFill>
                  <a:srgbClr val="002060"/>
                </a:solidFill>
              </a:rPr>
              <a:t>ое</a:t>
            </a:r>
            <a:r>
              <a:rPr lang="ru-RU" sz="2600" b="1" i="1" dirty="0" smtClean="0">
                <a:solidFill>
                  <a:srgbClr val="002060"/>
                </a:solidFill>
              </a:rPr>
              <a:t>…</a:t>
            </a:r>
            <a:r>
              <a:rPr lang="ru-RU" sz="2600" b="1" dirty="0" smtClean="0">
                <a:solidFill>
                  <a:srgbClr val="002060"/>
                </a:solidFill>
              </a:rPr>
              <a:t>"</a:t>
            </a:r>
            <a:endParaRPr lang="ru-RU" sz="2600" b="1" i="1" dirty="0" smtClean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70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428736"/>
            <a:ext cx="3887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первому</a:t>
            </a:r>
            <a:b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изданию словаря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4098" name="Picture 2" descr="https://rusbuk.ru/uploads/books/316504/7593e0034d0b76b2c97354d96676a94f0ae720ccma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85992"/>
            <a:ext cx="2714653" cy="39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1949 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857232"/>
            <a:ext cx="38576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"…Война каждый час разлучает людей: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то навсегда,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то на время;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то смертью,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то увечьем,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то раной...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…что она такое, разлука,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до конца понимаешь, только когда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она нагрянет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на тебя самого..."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60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428736"/>
            <a:ext cx="3887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назад была издана первая часть трилогии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3078" name="Picture 6" descr="https://img.labirint.ru/images/comments_pic/1730/1_115aed6067266a64aa3cc5d04a37288d_1501443847.jpg"/>
          <p:cNvPicPr>
            <a:picLocks noChangeAspect="1" noChangeArrowheads="1"/>
          </p:cNvPicPr>
          <p:nvPr/>
        </p:nvPicPr>
        <p:blipFill>
          <a:blip r:embed="rId3"/>
          <a:srcRect l="8108" t="1804" r="2706" b="4389"/>
          <a:stretch>
            <a:fillRect/>
          </a:stretch>
        </p:blipFill>
        <p:spPr bwMode="auto">
          <a:xfrm>
            <a:off x="1428728" y="2183644"/>
            <a:ext cx="2513077" cy="39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1959 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857232"/>
            <a:ext cx="38576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«…Мышка, —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сказала сестре </a:t>
            </a:r>
            <a:r>
              <a:rPr lang="ru-RU" sz="2600" b="1" dirty="0" err="1" smtClean="0">
                <a:solidFill>
                  <a:srgbClr val="002060"/>
                </a:solidFill>
              </a:rPr>
              <a:t>Динка</a:t>
            </a:r>
            <a:r>
              <a:rPr lang="ru-RU" sz="2600" b="1" dirty="0" smtClean="0">
                <a:solidFill>
                  <a:srgbClr val="002060"/>
                </a:solidFill>
              </a:rPr>
              <a:t>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срывая вдоль забора васильки и ромашки, все-таки свадьба —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это очень веселая кутерьма! 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Когда я вырасту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буду богатой,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я каждую неделю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буду устраивать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себе свадьбу!.."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60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613091"/>
            <a:ext cx="3887862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повести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1959 г.</a:t>
            </a:r>
          </a:p>
        </p:txBody>
      </p:sp>
      <p:pic>
        <p:nvPicPr>
          <p:cNvPr id="38916" name="Picture 4" descr="https://img.labirint.ru/images/comments_pic/1717/1_9fd5f273c8bd49e8fca8f74fb636ea75_1493041577.jpg"/>
          <p:cNvPicPr>
            <a:picLocks noChangeAspect="1" noChangeArrowheads="1"/>
          </p:cNvPicPr>
          <p:nvPr/>
        </p:nvPicPr>
        <p:blipFill>
          <a:blip r:embed="rId3"/>
          <a:srcRect l="9777" t="8624" r="17722" b="14500"/>
          <a:stretch>
            <a:fillRect/>
          </a:stretch>
        </p:blipFill>
        <p:spPr bwMode="auto">
          <a:xfrm>
            <a:off x="1285852" y="2112206"/>
            <a:ext cx="2800976" cy="396000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1285860"/>
            <a:ext cx="38576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"…Человека ведь одно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от животных отделяет: понимание,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что человек он. 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А коли нет понимания этого – зверь.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О двух ногах,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о двух руках и – зверь. Лютый зверь,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страшнее страшного..."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50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428736"/>
            <a:ext cx="3887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прошло с первой </a:t>
            </a:r>
            <a:b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публикации повести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2052" name="Picture 4" descr="https://j.livelib.ru/boocover/1001291172/200x305/5cfb/A_zori_zdes_tihie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14554"/>
            <a:ext cx="2596721" cy="39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1969 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" name="Picture 9" descr="D:\Users\bibl3\Documents\МА\фот\IMG_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57" y="910288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 rot="21124607">
            <a:off x="4545958" y="986662"/>
            <a:ext cx="378198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70C0"/>
                </a:solidFill>
                <a:effectLst/>
                <a:latin typeface="Mistral" pitchFamily="66" charset="0"/>
                <a:cs typeface="Vijaya" pitchFamily="34" charset="0"/>
              </a:rPr>
              <a:t>Уважаемые 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0070C0"/>
                </a:solidFill>
                <a:effectLst/>
                <a:latin typeface="Mistral" pitchFamily="66" charset="0"/>
                <a:cs typeface="Vijaya" pitchFamily="34" charset="0"/>
              </a:rPr>
              <a:t>преподаватели </a:t>
            </a:r>
            <a:br>
              <a:rPr lang="ru-RU" sz="3600" b="1" cap="all" dirty="0" smtClean="0">
                <a:ln w="0"/>
                <a:solidFill>
                  <a:srgbClr val="0070C0"/>
                </a:solidFill>
                <a:effectLst/>
                <a:latin typeface="Mistral" pitchFamily="66" charset="0"/>
                <a:cs typeface="Vijaya" pitchFamily="34" charset="0"/>
              </a:rPr>
            </a:br>
            <a:r>
              <a:rPr lang="ru-RU" sz="3600" b="1" cap="all" dirty="0" smtClean="0">
                <a:ln w="0"/>
                <a:solidFill>
                  <a:srgbClr val="0070C0"/>
                </a:solidFill>
                <a:effectLst/>
                <a:latin typeface="Mistral" pitchFamily="66" charset="0"/>
                <a:cs typeface="Vijaya" pitchFamily="34" charset="0"/>
              </a:rPr>
              <a:t>и студенты,</a:t>
            </a:r>
          </a:p>
        </p:txBody>
      </p:sp>
      <p:sp>
        <p:nvSpPr>
          <p:cNvPr id="12" name="TextBox 11"/>
          <p:cNvSpPr txBox="1"/>
          <p:nvPr/>
        </p:nvSpPr>
        <p:spPr>
          <a:xfrm rot="21124607">
            <a:off x="4704320" y="3574033"/>
            <a:ext cx="382939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70C0"/>
                </a:solidFill>
                <a:effectLst/>
                <a:latin typeface="Mistral" pitchFamily="66" charset="0"/>
                <a:cs typeface="Vijaya" pitchFamily="34" charset="0"/>
              </a:rPr>
              <a:t>ждем Вас </a:t>
            </a:r>
            <a:br>
              <a:rPr lang="ru-RU" sz="3600" b="1" cap="all" dirty="0" smtClean="0">
                <a:ln w="0"/>
                <a:solidFill>
                  <a:srgbClr val="0070C0"/>
                </a:solidFill>
                <a:effectLst/>
                <a:latin typeface="Mistral" pitchFamily="66" charset="0"/>
                <a:cs typeface="Vijaya" pitchFamily="34" charset="0"/>
              </a:rPr>
            </a:br>
            <a:r>
              <a:rPr lang="ru-RU" sz="3600" b="1" cap="all" dirty="0" smtClean="0">
                <a:ln w="0"/>
                <a:solidFill>
                  <a:srgbClr val="0070C0"/>
                </a:solidFill>
                <a:effectLst/>
                <a:latin typeface="Mistral" pitchFamily="66" charset="0"/>
                <a:cs typeface="Vijaya" pitchFamily="34" charset="0"/>
              </a:rPr>
              <a:t>в библиотеке</a:t>
            </a:r>
            <a:br>
              <a:rPr lang="ru-RU" sz="3600" b="1" cap="all" dirty="0" smtClean="0">
                <a:ln w="0"/>
                <a:solidFill>
                  <a:srgbClr val="0070C0"/>
                </a:solidFill>
                <a:effectLst/>
                <a:latin typeface="Mistral" pitchFamily="66" charset="0"/>
                <a:cs typeface="Vijaya" pitchFamily="34" charset="0"/>
              </a:rPr>
            </a:br>
            <a:r>
              <a:rPr lang="ru-RU" sz="3600" b="1" cap="all" dirty="0" smtClean="0">
                <a:ln w="0"/>
                <a:solidFill>
                  <a:srgbClr val="0070C0"/>
                </a:solidFill>
                <a:effectLst/>
                <a:latin typeface="Mistral" pitchFamily="66" charset="0"/>
                <a:cs typeface="Vijaya" pitchFamily="34" charset="0"/>
              </a:rPr>
              <a:t>нашего колледжа!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714348" y="6143644"/>
            <a:ext cx="235743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Виртуальную выставку </a:t>
            </a:r>
            <a:r>
              <a:rPr lang="ru-RU" sz="1000" b="1" dirty="0" smtClean="0"/>
              <a:t>подготовила </a:t>
            </a:r>
            <a:endParaRPr lang="ru-RU" sz="1000" b="1" dirty="0"/>
          </a:p>
          <a:p>
            <a:pPr>
              <a:defRPr/>
            </a:pPr>
            <a:r>
              <a:rPr lang="ru-RU" sz="1000" b="1" dirty="0" smtClean="0"/>
              <a:t>Ганихина М.А., педагог-библиотекарь</a:t>
            </a:r>
            <a:endParaRPr lang="ru-RU" sz="1000" i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Picture 6" descr="X:\БИБЛИОТЕКА\библиотека фото\IMG_2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957" y="3667354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10000">
        <p15:prstTrans prst="pageCurlDouble"/>
      </p:transition>
    </mc:Choice>
    <mc:Fallback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857232"/>
            <a:ext cx="37862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"…тут Индийская страна, и люди ходят нагие,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а голова не покрыта,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а груди голы, а волосы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в одну косу заплетены, все ходят брюхаты,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а дети родятся каждый год, а детей у них много. И мужчины, и женщины все нагие да все черные. Куда я ни иду, за мной людей много — дивятся белому человеку..."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530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428736"/>
            <a:ext cx="3887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воспроизведению </a:t>
            </a:r>
            <a:b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в летописном своде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2050" name="Picture 2" descr="http://pics.nashgorod.ru/photogal/74130/600_bc78c7fedd287b14521123b3855b74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14554"/>
            <a:ext cx="2824800" cy="396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1489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767437"/>
            <a:ext cx="38576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"…Что миновало,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то забыть пора,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с сердца сразу свалится гора.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Все время помнить прошлые напасти, Пожалуй, хуже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свежего несчастья.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В страданиях единственный исход — По мере сил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не замечать невзгод…"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415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634635"/>
            <a:ext cx="388786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трагедийной пьесе 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29702" name="Picture 6" descr="http://i.grenka.ua/shop/1/6/30/otello_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55082"/>
            <a:ext cx="2622517" cy="39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1604 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1418286"/>
            <a:ext cx="38576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"…От злоязычия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себя не уберечь.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Так лучше сплетнями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вовсе пренебречь.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Нам подобает жить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мыслить благородно,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А болтуны пускай толкуют как угодно…"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350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563197"/>
            <a:ext cx="388786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комедийной пьесе 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30724" name="Picture 4" descr="http://www.gornitsa.ru/images/products/book7/al_book_pod2583.jpg"/>
          <p:cNvPicPr>
            <a:picLocks noChangeAspect="1" noChangeArrowheads="1"/>
          </p:cNvPicPr>
          <p:nvPr/>
        </p:nvPicPr>
        <p:blipFill>
          <a:blip r:embed="rId3"/>
          <a:srcRect l="7813" t="7031" r="10937" b="3906"/>
          <a:stretch>
            <a:fillRect/>
          </a:stretch>
        </p:blipFill>
        <p:spPr bwMode="auto">
          <a:xfrm>
            <a:off x="1357290" y="2214554"/>
            <a:ext cx="2709474" cy="39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1669 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1150040"/>
            <a:ext cx="38576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"…Такова уж человеческая натура: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мы никогда не видим своего положения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в истинном свете,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пока не изведаем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на опыте положения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еще худшего,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никогда не ценим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тех благ,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какими обладаем,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покуда не лишимся их…"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300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491759"/>
            <a:ext cx="388786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первой публикации романа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31746" name="Picture 2" descr="http://www.hotvse.ru/%D0%A0%D0%BE%D0%B1%D0%B8%D0%BD%D0%B7%D0%BE%D0%BD-%D0%BA%D1%80%D1%83%D0%B7%D0%BE/uploads_imgs-20213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3157431" cy="39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1719 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1521631"/>
            <a:ext cx="38576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"…поверьте мне,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что люди,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которые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ничего ни из чего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не желают сделать, 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ничего не достигают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и ничего не стоят…"</a:t>
            </a:r>
          </a:p>
          <a:p>
            <a:pPr algn="ctr"/>
            <a:endParaRPr lang="ru-RU" sz="2600" b="1" dirty="0" smtClean="0">
              <a:solidFill>
                <a:srgbClr val="002060"/>
              </a:solidFill>
            </a:endParaRPr>
          </a:p>
          <a:p>
            <a:pPr lvl="0" algn="r"/>
            <a:r>
              <a:rPr lang="ru-RU" b="1" dirty="0" smtClean="0">
                <a:solidFill>
                  <a:srgbClr val="002060"/>
                </a:solidFill>
              </a:rPr>
              <a:t>Фигаро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235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1028" name="Picture 4" descr="https://img.yakaboo.ua/media/catalog/product/c/o/cover1_12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7533" y="2285992"/>
            <a:ext cx="2541525" cy="396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14348" y="1504240"/>
            <a:ext cx="388786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второй из трилогии </a:t>
            </a:r>
            <a:b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пьесы о Фигаро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1779 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714356"/>
            <a:ext cx="378621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"…Мы корни дерева, на коем вы цветете,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Красуйтесь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в добрый час!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Да только помните ту разницу меж нас,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Что с новою весной лист новый народится,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А если корень иссушится, -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Не станет дерева, ни вас... "</a:t>
            </a:r>
          </a:p>
          <a:p>
            <a:pPr algn="r"/>
            <a:endParaRPr lang="ru-RU" sz="1400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Басня "Листы и корни"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210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571612"/>
            <a:ext cx="3887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первой публикации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1809 г.</a:t>
            </a:r>
          </a:p>
        </p:txBody>
      </p:sp>
      <p:pic>
        <p:nvPicPr>
          <p:cNvPr id="17410" name="Picture 2" descr="https://cdn.book24.ru/v2/ITD000000000914332/COVER/cover3d1__w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934" y="2143116"/>
            <a:ext cx="2640000" cy="3960000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oneyes.ru/img/picture/Nov/22/7c659a77e367b01202d0bdf51ef88a10/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4876" y="1367743"/>
            <a:ext cx="37862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"…Когда в делах 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я от веселий прячусь,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Когда дурачиться 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дурачусь,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А смешивать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два эти ремесла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Есть тьма искусников,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я не из их числа…"</a:t>
            </a:r>
          </a:p>
          <a:p>
            <a:pPr lvl="0" algn="r"/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Чацкий, действ. 3, </a:t>
            </a:r>
            <a:r>
              <a:rPr lang="ru-RU" b="1" dirty="0" err="1" smtClean="0">
                <a:solidFill>
                  <a:srgbClr val="002060"/>
                </a:solidFill>
              </a:rPr>
              <a:t>явл</a:t>
            </a:r>
            <a:r>
              <a:rPr lang="ru-RU" b="1" dirty="0" smtClean="0">
                <a:solidFill>
                  <a:srgbClr val="002060"/>
                </a:solidFill>
              </a:rPr>
              <a:t>. 3</a:t>
            </a:r>
          </a:p>
        </p:txBody>
      </p:sp>
      <p:sp>
        <p:nvSpPr>
          <p:cNvPr id="14" name="TextBox 13"/>
          <p:cNvSpPr txBox="1"/>
          <p:nvPr/>
        </p:nvSpPr>
        <p:spPr>
          <a:xfrm rot="21124607">
            <a:off x="773360" y="322133"/>
            <a:ext cx="3714776" cy="1113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istral" pitchFamily="66" charset="0"/>
                <a:cs typeface="Vijaya" pitchFamily="34" charset="0"/>
              </a:rPr>
              <a:t>195 лет</a:t>
            </a:r>
          </a:p>
          <a:p>
            <a:pPr algn="ctr"/>
            <a:endParaRPr lang="ru-RU" sz="2800" b="1" dirty="0" smtClean="0">
              <a:latin typeface="Mistral" pitchFamily="66" charset="0"/>
              <a:cs typeface="Vijay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548458"/>
            <a:ext cx="3887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stral" pitchFamily="66" charset="0"/>
                <a:cs typeface="Vijaya" pitchFamily="34" charset="0"/>
              </a:rPr>
              <a:t>комедии в стихах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1150958">
            <a:off x="7106361" y="6007691"/>
            <a:ext cx="1985290" cy="6523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Книги – юбиляры 2019 года</a:t>
            </a:r>
            <a:endParaRPr kumimoji="0" lang="ru-RU" sz="1800" b="1" i="1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2050" name="Picture 2" descr="https://ozon-st.cdn.ngenix.net/multimedia/10078088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3116"/>
            <a:ext cx="2579657" cy="396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6136266"/>
            <a:ext cx="114300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Mistral" pitchFamily="66" charset="0"/>
                <a:cs typeface="Vijaya" pitchFamily="34" charset="0"/>
              </a:rPr>
              <a:t>1824 г.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66" y="277932"/>
            <a:ext cx="1370974" cy="49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30000">
        <p15:prstTrans prst="pageCurlDouble"/>
      </p:transition>
    </mc:Choice>
    <mc:Fallback>
      <p:transition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410</Words>
  <Application>Microsoft Office PowerPoint</Application>
  <PresentationFormat>Экран (4:3)</PresentationFormat>
  <Paragraphs>176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Candara</vt:lpstr>
      <vt:lpstr>Mistral</vt:lpstr>
      <vt:lpstr>Vijaya</vt:lpstr>
      <vt:lpstr>Тема Office</vt:lpstr>
      <vt:lpstr>Презентация PowerPoint</vt:lpstr>
      <vt:lpstr>Книги – юбиляры 2019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Приглашаем Вас посетить выставку:</dc:title>
  <dc:creator>bibl3</dc:creator>
  <cp:lastModifiedBy>Библиотека</cp:lastModifiedBy>
  <cp:revision>281</cp:revision>
  <dcterms:created xsi:type="dcterms:W3CDTF">2015-12-28T03:28:25Z</dcterms:created>
  <dcterms:modified xsi:type="dcterms:W3CDTF">2019-01-10T04:42:42Z</dcterms:modified>
</cp:coreProperties>
</file>