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30" r:id="rId10"/>
    <p:sldId id="322" r:id="rId11"/>
    <p:sldId id="323" r:id="rId12"/>
    <p:sldId id="324" r:id="rId13"/>
    <p:sldId id="325" r:id="rId14"/>
    <p:sldId id="327" r:id="rId15"/>
    <p:sldId id="328" r:id="rId16"/>
    <p:sldId id="32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852" autoAdjust="0"/>
    <p:restoredTop sz="92383" autoAdjust="0"/>
  </p:normalViewPr>
  <p:slideViewPr>
    <p:cSldViewPr>
      <p:cViewPr varScale="1">
        <p:scale>
          <a:sx n="91" d="100"/>
          <a:sy n="91" d="100"/>
        </p:scale>
        <p:origin x="-9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0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7C7C5-2294-4AA7-835C-FAD8101E51AC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D99FD-83C0-4B2C-8E32-84329E259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bibl3\Documents\МА\работа\МЕРОПРИЯТИЯ\2016-2017\16.11 ИИ Три символа родной державы\фон 12 дека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500166" y="0"/>
            <a:ext cx="7643834" cy="207167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A50021"/>
                </a:solidFill>
              </a:rPr>
              <a:t>12 декабря</a:t>
            </a:r>
            <a:r>
              <a:rPr lang="en-US" sz="6000" b="1" dirty="0" smtClean="0">
                <a:solidFill>
                  <a:srgbClr val="A50021"/>
                </a:solidFill>
              </a:rPr>
              <a:t> –</a:t>
            </a:r>
            <a:r>
              <a:rPr lang="ru-RU" sz="6000" dirty="0" smtClean="0">
                <a:solidFill>
                  <a:srgbClr val="A50021"/>
                </a:solidFill>
              </a:rPr>
              <a:t/>
            </a:r>
            <a:br>
              <a:rPr lang="ru-RU" sz="6000" dirty="0" smtClean="0">
                <a:solidFill>
                  <a:srgbClr val="A50021"/>
                </a:solidFill>
              </a:rPr>
            </a:br>
            <a:r>
              <a:rPr lang="ru-RU" sz="6000" b="1" dirty="0" smtClean="0">
                <a:solidFill>
                  <a:srgbClr val="A50021"/>
                </a:solidFill>
              </a:rPr>
              <a:t>День Конституции </a:t>
            </a:r>
            <a:r>
              <a:rPr lang="ru-RU" sz="6000" b="1" dirty="0" smtClean="0">
                <a:solidFill>
                  <a:srgbClr val="A50021"/>
                </a:solidFill>
              </a:rPr>
              <a:t>РФ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b="4224"/>
          <a:stretch>
            <a:fillRect/>
          </a:stretch>
        </p:blipFill>
        <p:spPr bwMode="auto">
          <a:xfrm>
            <a:off x="5572132" y="2071678"/>
            <a:ext cx="34210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 rot="20757841">
            <a:off x="198246" y="3156643"/>
            <a:ext cx="49546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Конституция – основной закон </a:t>
            </a:r>
            <a:r>
              <a:rPr lang="ru-RU" sz="3200" b="1" dirty="0" smtClean="0">
                <a:solidFill>
                  <a:srgbClr val="002060"/>
                </a:solidFill>
              </a:rPr>
              <a:t>страны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1" descr="D:\Users\bibl3\Documents\МА\работа\ВЫСТАВКИ\2016-2017\эмблема библиоте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-24"/>
            <a:ext cx="1507059" cy="126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ransition advTm="3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bibl3\Documents\МА\работа\МЕРОПРИЯТИЯ\2016-2017\16.11 ИИ Три символа родной державы\фон 12 дека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1500174"/>
            <a:ext cx="8858312" cy="1714512"/>
          </a:xfrm>
        </p:spPr>
        <p:txBody>
          <a:bodyPr>
            <a:noAutofit/>
          </a:bodyPr>
          <a:lstStyle/>
          <a:p>
            <a:pPr marL="0" indent="0" algn="ctr">
              <a:spcBef>
                <a:spcPct val="4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Конституция Российской Федерации  -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это </a:t>
            </a:r>
            <a:r>
              <a:rPr lang="ru-RU" sz="2800" b="1" i="1" dirty="0" smtClean="0">
                <a:solidFill>
                  <a:srgbClr val="002060"/>
                </a:solidFill>
              </a:rPr>
              <a:t>основной закон</a:t>
            </a:r>
            <a:r>
              <a:rPr lang="ru-RU" sz="2800" b="1" dirty="0" smtClean="0">
                <a:solidFill>
                  <a:srgbClr val="002060"/>
                </a:solidFill>
              </a:rPr>
              <a:t> нашего государства, </a:t>
            </a:r>
            <a:r>
              <a:rPr lang="ru-RU" sz="2800" b="1" dirty="0" smtClean="0">
                <a:solidFill>
                  <a:srgbClr val="002060"/>
                </a:solidFill>
              </a:rPr>
              <a:t>который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имеет </a:t>
            </a:r>
            <a:r>
              <a:rPr lang="ru-RU" sz="2800" b="1" dirty="0" smtClean="0">
                <a:solidFill>
                  <a:srgbClr val="002060"/>
                </a:solidFill>
              </a:rPr>
              <a:t>высшую юридическую силу, </a:t>
            </a:r>
            <a:r>
              <a:rPr lang="ru-RU" sz="2800" b="1" dirty="0" smtClean="0">
                <a:solidFill>
                  <a:srgbClr val="002060"/>
                </a:solidFill>
              </a:rPr>
              <a:t>прямое </a:t>
            </a:r>
            <a:r>
              <a:rPr lang="ru-RU" sz="2800" b="1" dirty="0" smtClean="0">
                <a:solidFill>
                  <a:srgbClr val="002060"/>
                </a:solidFill>
              </a:rPr>
              <a:t>действие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</a:rPr>
              <a:t>применяется </a:t>
            </a:r>
            <a:r>
              <a:rPr lang="ru-RU" sz="2800" b="1" dirty="0" smtClean="0">
                <a:solidFill>
                  <a:srgbClr val="002060"/>
                </a:solidFill>
              </a:rPr>
              <a:t>на </a:t>
            </a:r>
            <a:r>
              <a:rPr lang="ru-RU" sz="2800" b="1" dirty="0" smtClean="0">
                <a:solidFill>
                  <a:srgbClr val="002060"/>
                </a:solidFill>
              </a:rPr>
              <a:t>всей территории </a:t>
            </a:r>
            <a:r>
              <a:rPr lang="ru-RU" sz="2800" b="1" dirty="0" smtClean="0">
                <a:solidFill>
                  <a:srgbClr val="002060"/>
                </a:solidFill>
              </a:rPr>
              <a:t>РФ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928794" y="285728"/>
            <a:ext cx="7215206" cy="93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6000" b="1" dirty="0">
                <a:solidFill>
                  <a:srgbClr val="CC0000"/>
                </a:solidFill>
                <a:latin typeface="+mj-lt"/>
              </a:rPr>
              <a:t>Конституция РФ</a:t>
            </a:r>
          </a:p>
        </p:txBody>
      </p:sp>
      <p:pic>
        <p:nvPicPr>
          <p:cNvPr id="23556" name="Picture 7" descr="3985977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605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2844" y="3429000"/>
            <a:ext cx="8858312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Конституция - это основной закон государства,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которому должны быть подлажены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остальные законы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00430" y="4929222"/>
            <a:ext cx="5500726" cy="1928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какой-то закон все же противоречит Конституции,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 поступать следует так,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указывает она</a:t>
            </a:r>
          </a:p>
        </p:txBody>
      </p:sp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bibl3\Documents\МА\работа\МЕРОПРИЯТИЯ\2016-2017\16.11 ИИ Три символа родной державы\фон 12 дека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" y="1416050"/>
            <a:ext cx="8872538" cy="3514725"/>
          </a:xfrm>
        </p:spPr>
        <p:txBody>
          <a:bodyPr>
            <a:normAutofit/>
          </a:bodyPr>
          <a:lstStyle/>
          <a:p>
            <a:pPr marL="1588" indent="-1588" algn="ctr">
              <a:spcBef>
                <a:spcPct val="40000"/>
              </a:spcBef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Конституция РФ </a:t>
            </a:r>
            <a:r>
              <a:rPr lang="ru-RU" sz="2800" b="1" i="1" dirty="0" smtClean="0">
                <a:solidFill>
                  <a:srgbClr val="002060"/>
                </a:solidFill>
              </a:rPr>
              <a:t>закрепляет</a:t>
            </a:r>
            <a:r>
              <a:rPr lang="ru-RU" sz="2800" b="1" dirty="0" smtClean="0">
                <a:solidFill>
                  <a:srgbClr val="002060"/>
                </a:solidFill>
              </a:rPr>
              <a:t> основы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конституционного строя России,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права и свободы человека и гражданина,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федеративное устройство,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организацию высших органов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государственной </a:t>
            </a:r>
            <a:r>
              <a:rPr lang="ru-RU" sz="2800" b="1" dirty="0" smtClean="0">
                <a:solidFill>
                  <a:srgbClr val="002060"/>
                </a:solidFill>
              </a:rPr>
              <a:t>власти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9375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C0000"/>
                </a:solidFill>
              </a:rPr>
              <a:t>Конституция РФ</a:t>
            </a:r>
          </a:p>
        </p:txBody>
      </p:sp>
      <p:pic>
        <p:nvPicPr>
          <p:cNvPr id="24580" name="Picture 2" descr="Coat of Arms of the Russian Federat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256087"/>
            <a:ext cx="2193925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bibl3\Documents\МА\работа\МЕРОПРИЯТИЯ\2016-2017\16.11 ИИ Три символа родной державы\фон 12 дека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131763"/>
            <a:ext cx="6002348" cy="99218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C0000"/>
                </a:solidFill>
              </a:rPr>
              <a:t>Наши права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16" y="1533527"/>
            <a:ext cx="5715040" cy="4752993"/>
          </a:xfrm>
        </p:spPr>
        <p:txBody>
          <a:bodyPr>
            <a:noAutofit/>
          </a:bodyPr>
          <a:lstStyle/>
          <a:p>
            <a:pPr algn="ctr">
              <a:spcBef>
                <a:spcPct val="4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По Конституции нашей страны мы имеем право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 жизнь, имеем право выбирать профессию,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имеем право на отдых,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жилье </a:t>
            </a:r>
            <a:r>
              <a:rPr lang="ru-RU" sz="2800" b="1" dirty="0" smtClean="0">
                <a:solidFill>
                  <a:srgbClr val="002060"/>
                </a:solidFill>
              </a:rPr>
              <a:t>и медицинскую помощь.</a:t>
            </a:r>
          </a:p>
          <a:p>
            <a:pPr algn="ctr">
              <a:spcBef>
                <a:spcPct val="4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Все люди равны перед законом,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каждого из нас защищает государство,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через полицию и </a:t>
            </a:r>
            <a:r>
              <a:rPr lang="ru-RU" sz="2800" b="1" dirty="0" smtClean="0">
                <a:solidFill>
                  <a:srgbClr val="002060"/>
                </a:solidFill>
              </a:rPr>
              <a:t>суд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26628" name="Picture 4" descr="79430015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2830740" cy="2080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bibl3\Documents\МА\работа\МЕРОПРИЯТИЯ\2016-2017\16.11 ИИ Три символа родной державы\фон 12 дека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785818"/>
            <a:ext cx="3143272" cy="200024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C0000"/>
                </a:solidFill>
              </a:rPr>
              <a:t>Наши свободы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8992" y="142852"/>
            <a:ext cx="5572164" cy="6497661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Наши свободы – свобода слова,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вероисповедания и </a:t>
            </a:r>
            <a:r>
              <a:rPr lang="ru-RU" sz="2800" b="1" dirty="0" smtClean="0">
                <a:solidFill>
                  <a:srgbClr val="002060"/>
                </a:solidFill>
              </a:rPr>
              <a:t>совести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По этому закону </a:t>
            </a:r>
            <a:r>
              <a:rPr lang="ru-RU" sz="2800" b="1" dirty="0" smtClean="0">
                <a:solidFill>
                  <a:srgbClr val="002060"/>
                </a:solidFill>
              </a:rPr>
              <a:t>все </a:t>
            </a:r>
            <a:r>
              <a:rPr lang="ru-RU" sz="2800" b="1" dirty="0" smtClean="0">
                <a:solidFill>
                  <a:srgbClr val="002060"/>
                </a:solidFill>
              </a:rPr>
              <a:t>права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</a:rPr>
              <a:t>свободы, </a:t>
            </a:r>
            <a:r>
              <a:rPr lang="ru-RU" sz="2800" b="1" dirty="0" smtClean="0">
                <a:solidFill>
                  <a:srgbClr val="002060"/>
                </a:solidFill>
              </a:rPr>
              <a:t>данные </a:t>
            </a:r>
            <a:r>
              <a:rPr lang="ru-RU" sz="2800" b="1" dirty="0" smtClean="0">
                <a:solidFill>
                  <a:srgbClr val="002060"/>
                </a:solidFill>
              </a:rPr>
              <a:t>нам государством, </a:t>
            </a:r>
            <a:r>
              <a:rPr lang="ru-RU" sz="2800" b="1" dirty="0" smtClean="0">
                <a:solidFill>
                  <a:srgbClr val="002060"/>
                </a:solidFill>
              </a:rPr>
              <a:t>не </a:t>
            </a:r>
            <a:r>
              <a:rPr lang="ru-RU" sz="2800" b="1" dirty="0" smtClean="0">
                <a:solidFill>
                  <a:srgbClr val="002060"/>
                </a:solidFill>
              </a:rPr>
              <a:t>должны нарушать или </a:t>
            </a:r>
            <a:r>
              <a:rPr lang="ru-RU" sz="2800" b="1" dirty="0" smtClean="0">
                <a:solidFill>
                  <a:srgbClr val="002060"/>
                </a:solidFill>
              </a:rPr>
              <a:t>ущемлять права </a:t>
            </a:r>
            <a:r>
              <a:rPr lang="ru-RU" sz="2800" b="1" dirty="0" smtClean="0">
                <a:solidFill>
                  <a:srgbClr val="002060"/>
                </a:solidFill>
              </a:rPr>
              <a:t>и свободы других </a:t>
            </a:r>
            <a:r>
              <a:rPr lang="ru-RU" sz="2800" b="1" dirty="0" smtClean="0">
                <a:solidFill>
                  <a:srgbClr val="002060"/>
                </a:solidFill>
              </a:rPr>
              <a:t>граждан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Например, свобода слова –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мы имеем право искать,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собирать и распространять информацию, но не имеем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права вмешиваться </a:t>
            </a: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</a:rPr>
              <a:t>личную жизнь других людей, </a:t>
            </a:r>
            <a:r>
              <a:rPr lang="ru-RU" sz="2800" b="1" dirty="0" smtClean="0">
                <a:solidFill>
                  <a:srgbClr val="002060"/>
                </a:solidFill>
              </a:rPr>
              <a:t>разглашать </a:t>
            </a:r>
            <a:r>
              <a:rPr lang="ru-RU" sz="2800" b="1" dirty="0" smtClean="0">
                <a:solidFill>
                  <a:srgbClr val="002060"/>
                </a:solidFill>
              </a:rPr>
              <a:t>государственную </a:t>
            </a:r>
            <a:r>
              <a:rPr lang="ru-RU" sz="2800" b="1" dirty="0" smtClean="0">
                <a:solidFill>
                  <a:srgbClr val="002060"/>
                </a:solidFill>
              </a:rPr>
              <a:t>тайну 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26628" name="AutoShape 7" descr="Картинки по запросу свобода человека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7" name="Picture 9" descr="Картинки по запросу свобода человека"/>
          <p:cNvPicPr>
            <a:picLocks noChangeAspect="1" noChangeArrowheads="1"/>
          </p:cNvPicPr>
          <p:nvPr/>
        </p:nvPicPr>
        <p:blipFill>
          <a:blip r:embed="rId3"/>
          <a:srcRect b="18525"/>
          <a:stretch>
            <a:fillRect/>
          </a:stretch>
        </p:blipFill>
        <p:spPr bwMode="auto">
          <a:xfrm>
            <a:off x="71406" y="2648734"/>
            <a:ext cx="3357586" cy="199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bibl3\Documents\МА\работа\МЕРОПРИЯТИЯ\2016-2017\16.11 ИИ Три символа родной державы\фон 12 дека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4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С праздником,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 Днём Конституции!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565525" y="2232025"/>
            <a:ext cx="511333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Поздравляем вас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 Днем Конституции!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И желаем, чтоб нашу страну,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Обошли стороной революции,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Чтоб она не познала войну,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Пусть живет,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процветает Великая,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Наша Родина, гордость и честь,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Неприятели пусть многоликие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Позабудут коварство и </a:t>
            </a:r>
            <a:r>
              <a:rPr lang="ru-RU" sz="2800" b="1" dirty="0" smtClean="0">
                <a:solidFill>
                  <a:srgbClr val="002060"/>
                </a:solidFill>
              </a:rPr>
              <a:t>лесть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/>
          <a:srcRect r="4176" b="2940"/>
          <a:stretch>
            <a:fillRect/>
          </a:stretch>
        </p:blipFill>
        <p:spPr bwMode="auto">
          <a:xfrm>
            <a:off x="582613" y="1984828"/>
            <a:ext cx="21209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328613" y="4605338"/>
            <a:ext cx="2513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Первый экземпляр Конституции РФ</a:t>
            </a:r>
          </a:p>
        </p:txBody>
      </p:sp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Users\bibl3\Documents\МА\работа\МЕРОПРИЯТИЯ\2016-2017\16.11 ИИ Три символа родной державы\фон 12 дека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72132" y="857232"/>
            <a:ext cx="2506662" cy="1665287"/>
          </a:xfrm>
          <a:noFill/>
        </p:spPr>
      </p:pic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3500430" y="3000372"/>
            <a:ext cx="564360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002060"/>
                </a:solidFill>
              </a:rPr>
              <a:t>Древнерусское 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понимание </a:t>
            </a:r>
            <a:r>
              <a:rPr lang="ru-RU" sz="2800" b="1" dirty="0">
                <a:solidFill>
                  <a:srgbClr val="002060"/>
                </a:solidFill>
              </a:rPr>
              <a:t>мира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в символике цветов:</a:t>
            </a:r>
          </a:p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002060"/>
                </a:solidFill>
              </a:rPr>
              <a:t>Белый – цвет мира Божественного</a:t>
            </a:r>
          </a:p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002060"/>
                </a:solidFill>
              </a:rPr>
              <a:t>Синий цвет – небесный</a:t>
            </a:r>
          </a:p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002060"/>
                </a:solidFill>
              </a:rPr>
              <a:t>Красный – цвет мира физического (природного</a:t>
            </a:r>
            <a:r>
              <a:rPr lang="ru-RU" sz="2800" dirty="0" smtClean="0">
                <a:solidFill>
                  <a:srgbClr val="002060"/>
                </a:solidFill>
              </a:rPr>
              <a:t>)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9702" name="AutoShape 10" descr="Картинки по запросу герб россии пнг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Picture 2" descr="Coat of Arms of the Russian Federatio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785794"/>
            <a:ext cx="219392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C00000"/>
                </a:solidFill>
                <a:latin typeface="+mj-lt"/>
              </a:rPr>
              <a:t>ГЕРБ РОССИИ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4572000" cy="7857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ФЛАГ РОССИИ</a:t>
            </a:r>
          </a:p>
        </p:txBody>
      </p:sp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Users\bibl3\Documents\МА\работа\МЕРОПРИЯТИЯ\2016-2017\16.11 ИИ Три символа родной державы\фон 12 дека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5144" y="130685"/>
            <a:ext cx="9068856" cy="58367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cs typeface="Times New Roman" pitchFamily="18" charset="0"/>
              </a:rPr>
              <a:t>ГИМН РОССИИ</a:t>
            </a:r>
            <a:r>
              <a:rPr lang="ru-RU" sz="60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7425" y="857232"/>
            <a:ext cx="5616575" cy="5889623"/>
          </a:xfrm>
        </p:spPr>
        <p:txBody>
          <a:bodyPr anchor="ctr"/>
          <a:lstStyle/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Россия - священная наша держава!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Россия - любимая наша страна!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Могучая воля, великая слава - 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Твоё достоянье на все времена.</a:t>
            </a:r>
          </a:p>
          <a:p>
            <a:pPr marL="0" lvl="1" indent="0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Припев: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Славься, Отечество наше свободное -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Братских народов союз вековой.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Предками данная мудрость народная.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Славься, страна! Мы гордимся тобой!</a:t>
            </a:r>
          </a:p>
          <a:p>
            <a:pPr marL="450850" indent="0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От южных морей до полярного края 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Раскинулись наши леса и поля.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Одна ты на свете! Одна ты такая! 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Хранимая Богом родная земля.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Припев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     Широкий простор для мечты и для жизни, 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Грядущие нам открывают года. 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Нам силу даёт наша верность Отчизне. 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Так было, так есть и так будет всегда!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Припев 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85720" y="2428868"/>
            <a:ext cx="35623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dirty="0">
                <a:solidFill>
                  <a:srgbClr val="800000"/>
                </a:solidFill>
              </a:rPr>
              <a:t>Слова: Михалков С.В. советский писатель</a:t>
            </a:r>
          </a:p>
          <a:p>
            <a:pPr algn="l">
              <a:spcBef>
                <a:spcPct val="50000"/>
              </a:spcBef>
            </a:pPr>
            <a:r>
              <a:rPr lang="ru-RU" sz="2000" dirty="0">
                <a:solidFill>
                  <a:srgbClr val="800000"/>
                </a:solidFill>
              </a:rPr>
              <a:t>(д.р. 1913 год)</a:t>
            </a:r>
          </a:p>
          <a:p>
            <a:pPr algn="l">
              <a:spcBef>
                <a:spcPct val="50000"/>
              </a:spcBef>
            </a:pPr>
            <a:r>
              <a:rPr lang="ru-RU" sz="2000" dirty="0">
                <a:solidFill>
                  <a:srgbClr val="800000"/>
                </a:solidFill>
              </a:rPr>
              <a:t>Музыка: Александров А.В. композитор и дирижёр </a:t>
            </a:r>
          </a:p>
          <a:p>
            <a:pPr algn="l">
              <a:spcBef>
                <a:spcPct val="50000"/>
              </a:spcBef>
            </a:pPr>
            <a:r>
              <a:rPr lang="ru-RU" sz="2000" dirty="0">
                <a:solidFill>
                  <a:srgbClr val="800000"/>
                </a:solidFill>
              </a:rPr>
              <a:t>(1883 – 1946 гг.)</a:t>
            </a:r>
          </a:p>
        </p:txBody>
      </p:sp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bibl3\Documents\МА\работа\МЕРОПРИЯТИЯ\2016-2017\16.11 ИИ Три символа родной державы\фон 12 дека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://900igr.net/datai/obschestvoznanie/Den-prinjatija-Konstitutsii-RF/0008-011-Den-prinjatija-Konstitutsii-R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575" y="179388"/>
            <a:ext cx="297656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88913" y="357166"/>
            <a:ext cx="57975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День основного закона России — праздник для каждого гражданина великой страны. 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Для каждого, кто уважает наше государство, его правовые основы само слово «Конституция»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это не пустой звук.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3506788" y="3930650"/>
            <a:ext cx="54181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И в этот замечательный день стоит поздравить каждого,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кто не чужд истории и культуре отечества, ведь Конституция — гарантия всех наших прав и свобод, всего, чего мы </a:t>
            </a:r>
            <a:r>
              <a:rPr lang="ru-RU" sz="2800" b="1" dirty="0" smtClean="0">
                <a:solidFill>
                  <a:srgbClr val="002060"/>
                </a:solidFill>
              </a:rPr>
              <a:t>имеем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bibl3\Documents\МА\работа\МЕРОПРИЯТИЯ\2016-2017\16.11 ИИ Три символа родной державы\фон 12 дека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9058" y="174625"/>
            <a:ext cx="5072098" cy="6519863"/>
          </a:xfrm>
        </p:spPr>
        <p:txBody>
          <a:bodyPr anchor="ctr">
            <a:no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Любая конституция –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это документ, который закрепляет основы конституционного строя государства,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права и свободы человека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гражданина,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основы общественного строя, форму правления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территориального устройства, организацию высших органов государственной власти, столицу государства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государственную </a:t>
            </a:r>
            <a:r>
              <a:rPr lang="ru-RU" sz="2800" b="1" dirty="0" smtClean="0">
                <a:solidFill>
                  <a:srgbClr val="002060"/>
                </a:solidFill>
              </a:rPr>
              <a:t>символику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17412" name="Picture 4" descr="Картинки по запросу конституция рф 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058" y="239480"/>
            <a:ext cx="1712221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683324"/>
            <a:ext cx="1684266" cy="19800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8" name="Picture 10" descr="Картинки по запросу конституция рф 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397" y="2544987"/>
            <a:ext cx="1980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4" name="Picture 16" descr="Картинки по запросу книга конституция рф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0438" y="214766"/>
            <a:ext cx="1256808" cy="198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6" name="Picture 8" descr="Картинки по запросу конституция рф в"/>
          <p:cNvPicPr>
            <a:picLocks noChangeAspect="1" noChangeArrowheads="1"/>
          </p:cNvPicPr>
          <p:nvPr/>
        </p:nvPicPr>
        <p:blipFill>
          <a:blip r:embed="rId7" cstate="print"/>
          <a:srcRect l="18815" r="17905"/>
          <a:stretch>
            <a:fillRect/>
          </a:stretch>
        </p:blipFill>
        <p:spPr bwMode="auto">
          <a:xfrm>
            <a:off x="1643744" y="1357602"/>
            <a:ext cx="1252949" cy="19800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bibl3\Documents\МА\работа\МЕРОПРИЯТИЯ\2016-2017\16.11 ИИ Три символа родной державы\фон 12 дека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3999" cy="70008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C0000"/>
                </a:solidFill>
              </a:rPr>
              <a:t>Конституция РСФСР 1918</a:t>
            </a:r>
            <a:r>
              <a:rPr lang="en-US" sz="6000" b="1" dirty="0" smtClean="0">
                <a:solidFill>
                  <a:srgbClr val="CC0000"/>
                </a:solidFill>
              </a:rPr>
              <a:t> </a:t>
            </a:r>
            <a:r>
              <a:rPr lang="ru-RU" sz="6000" b="1" dirty="0" smtClean="0">
                <a:solidFill>
                  <a:srgbClr val="CC0000"/>
                </a:solidFill>
              </a:rPr>
              <a:t>г.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5671" y="785794"/>
            <a:ext cx="5705485" cy="6072230"/>
          </a:xfrm>
        </p:spPr>
        <p:txBody>
          <a:bodyPr>
            <a:noAutofit/>
          </a:bodyPr>
          <a:lstStyle/>
          <a:p>
            <a:pPr marL="0" indent="0" algn="ctr" defTabSz="354013"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Конституция содержала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6 разделов, </a:t>
            </a:r>
            <a:r>
              <a:rPr lang="ru-RU" sz="2800" b="1" dirty="0" smtClean="0">
                <a:solidFill>
                  <a:srgbClr val="002060"/>
                </a:solidFill>
              </a:rPr>
              <a:t>17 </a:t>
            </a:r>
            <a:r>
              <a:rPr lang="ru-RU" sz="2800" b="1" dirty="0" smtClean="0">
                <a:solidFill>
                  <a:srgbClr val="002060"/>
                </a:solidFill>
              </a:rPr>
              <a:t>глав и 90 статей.</a:t>
            </a:r>
          </a:p>
          <a:p>
            <a:pPr marL="0" indent="0" algn="ctr" defTabSz="354013"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Конституция 1918 г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</a:rPr>
              <a:t> закрепила диктатуру пролетариата. </a:t>
            </a:r>
          </a:p>
          <a:p>
            <a:pPr marL="0" indent="0" algn="ctr" defTabSz="354013"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Лица, жившие на нетрудовые доходы или использовавшие наемный труд были лишены политических прав.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 algn="ctr" defTabSz="354013"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Данная Конституция была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самой </a:t>
            </a:r>
            <a:r>
              <a:rPr lang="ru-RU" sz="2800" b="1" dirty="0" err="1" smtClean="0">
                <a:solidFill>
                  <a:srgbClr val="002060"/>
                </a:solidFill>
              </a:rPr>
              <a:t>идеологизированной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из всех советских конституций.</a:t>
            </a:r>
          </a:p>
          <a:p>
            <a:pPr marL="0" indent="0" algn="ctr" defTabSz="354013"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Она утратила силу в связи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 принятием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Конституции 1924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г.</a:t>
            </a:r>
          </a:p>
        </p:txBody>
      </p:sp>
      <p:pic>
        <p:nvPicPr>
          <p:cNvPr id="18436" name="Picture 4" descr="220px-Обложка_Конституции_РСФСР_1918_года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382588" y="1103313"/>
            <a:ext cx="24669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bibl3\Documents\МА\работа\МЕРОПРИЯТИЯ\2016-2017\16.11 ИИ Три символа родной державы\фон 12 дека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1414"/>
            <a:ext cx="8850313" cy="76835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C0000"/>
                </a:solidFill>
              </a:rPr>
              <a:t>Конституция СССР 1924 г.</a:t>
            </a:r>
            <a:r>
              <a:rPr lang="ru-RU" sz="6000" dirty="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823916"/>
            <a:ext cx="5387975" cy="5891232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В 1922 года I съезд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Советов СССР утвердил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Договор об образовании СССР.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Договор подписали четыре республики: Россия, Украина, Белоруссия и Закавказье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(в состав которой входили Грузия, Армения, Азербайджан).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Каждая из республик уже имела свою конституцию. 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Съезд принял решение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 разработке общесоюзной конституции.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1924 года Конституция была единогласно принята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II съездом </a:t>
            </a:r>
            <a:r>
              <a:rPr lang="ru-RU" sz="2800" b="1" dirty="0" smtClean="0">
                <a:solidFill>
                  <a:srgbClr val="002060"/>
                </a:solidFill>
              </a:rPr>
              <a:t>Советов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1144588"/>
            <a:ext cx="20129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uss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9700" y="2416175"/>
            <a:ext cx="2262188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bibl3\Documents\МА\работа\МЕРОПРИЯТИЯ\2016-2017\16.11 ИИ Три символа родной державы\фон 12 дека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71414"/>
            <a:ext cx="8828088" cy="6223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C0000"/>
                </a:solidFill>
              </a:rPr>
              <a:t>Конституция СССР 1936 г.</a:t>
            </a:r>
            <a:r>
              <a:rPr lang="ru-RU" sz="6000" dirty="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3584"/>
            <a:ext cx="8807450" cy="2093912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Неофициальное название: «Сталинская конституция».</a:t>
            </a:r>
          </a:p>
          <a:p>
            <a:pPr marL="0" indent="0" algn="ctr"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Несмотря на свое название, основным автором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конституции был впоследствии репрессированный Н.Бухарин. </a:t>
            </a: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</a:rPr>
              <a:t>работе над текстом конституции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непосредственно принимал участие И.В. Сталин. </a:t>
            </a:r>
          </a:p>
        </p:txBody>
      </p:sp>
      <p:pic>
        <p:nvPicPr>
          <p:cNvPr id="20484" name="Picture 4" descr="0_1c0d6_199e7891_XL"/>
          <p:cNvPicPr>
            <a:picLocks noChangeAspect="1" noChangeArrowheads="1"/>
          </p:cNvPicPr>
          <p:nvPr/>
        </p:nvPicPr>
        <p:blipFill>
          <a:blip r:embed="rId3"/>
          <a:srcRect l="3046" t="1385" r="2150" b="9763"/>
          <a:stretch>
            <a:fillRect/>
          </a:stretch>
        </p:blipFill>
        <p:spPr bwMode="auto">
          <a:xfrm>
            <a:off x="696686" y="2993712"/>
            <a:ext cx="1828800" cy="243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500430" y="3322660"/>
            <a:ext cx="543719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002060"/>
                </a:solidFill>
              </a:rPr>
              <a:t>Конституция 1936 года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по замыслу авторов должна была отразить важный этап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в истории </a:t>
            </a:r>
            <a:r>
              <a:rPr lang="ru-RU" sz="2800" b="1" dirty="0" smtClean="0">
                <a:solidFill>
                  <a:srgbClr val="002060"/>
                </a:solidFill>
              </a:rPr>
              <a:t>Советского государства </a:t>
            </a:r>
            <a:r>
              <a:rPr lang="ru-RU" sz="2800" b="1" dirty="0">
                <a:solidFill>
                  <a:srgbClr val="002060"/>
                </a:solidFill>
              </a:rPr>
              <a:t>– построение социализма.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002060"/>
                </a:solidFill>
              </a:rPr>
              <a:t>В ее обсуждении впервые участвовало 75 млн. </a:t>
            </a:r>
            <a:r>
              <a:rPr lang="ru-RU" sz="2800" b="1" dirty="0" smtClean="0">
                <a:solidFill>
                  <a:srgbClr val="002060"/>
                </a:solidFill>
              </a:rPr>
              <a:t>человек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bibl3\Documents\МА\работа\МЕРОПРИЯТИЯ\2016-2017\16.11 ИИ Три символа родной державы\фон 12 дека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4"/>
            <a:ext cx="8850313" cy="9318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C0000"/>
                </a:solidFill>
              </a:rPr>
              <a:t>Конституция СССР 1977 г.</a:t>
            </a:r>
            <a:r>
              <a:rPr lang="ru-RU" sz="6000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857232"/>
            <a:ext cx="8774113" cy="3394075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Эта конституция закрепляла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однопартийную политическую систему (КПСС). </a:t>
            </a:r>
          </a:p>
          <a:p>
            <a:pPr marL="0" indent="0" algn="ctr"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Несмотря на распад СССР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действовала </a:t>
            </a:r>
            <a:r>
              <a:rPr lang="ru-RU" sz="2800" b="1" dirty="0" smtClean="0">
                <a:solidFill>
                  <a:srgbClr val="002060"/>
                </a:solidFill>
              </a:rPr>
              <a:t>на территории России до 1993 г. </a:t>
            </a:r>
          </a:p>
          <a:p>
            <a:pPr marL="0" indent="0" algn="ctr"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Вошла в историю как конституция «развитого социализма» </a:t>
            </a:r>
            <a:r>
              <a:rPr lang="ru-RU" sz="2800" b="1" dirty="0" smtClean="0">
                <a:solidFill>
                  <a:srgbClr val="002060"/>
                </a:solidFill>
              </a:rPr>
              <a:t>или </a:t>
            </a:r>
            <a:r>
              <a:rPr lang="ru-RU" sz="2800" b="1" dirty="0" smtClean="0">
                <a:solidFill>
                  <a:srgbClr val="002060"/>
                </a:solidFill>
              </a:rPr>
              <a:t>«Брежневская конституция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21508" name="Picture 4" descr="brezh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t="1086"/>
          <a:stretch>
            <a:fillRect/>
          </a:stretch>
        </p:blipFill>
        <p:spPr bwMode="auto">
          <a:xfrm>
            <a:off x="4067185" y="3927497"/>
            <a:ext cx="1933575" cy="264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6500826" y="3700486"/>
            <a:ext cx="225266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bibl3\Documents\МА\работа\МЕРОПРИЯТИЯ\2016-2017\16.11 ИИ Три символа родной державы\фон 12 дека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572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C0000"/>
                </a:solidFill>
              </a:rPr>
              <a:t>День Конституции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928670"/>
            <a:ext cx="5500726" cy="4071966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День </a:t>
            </a:r>
            <a:r>
              <a:rPr lang="ru-RU" sz="2800" b="1" dirty="0" smtClean="0">
                <a:solidFill>
                  <a:srgbClr val="002060"/>
                </a:solidFill>
              </a:rPr>
              <a:t>конституции</a:t>
            </a:r>
            <a:r>
              <a:rPr lang="ru-RU" sz="2800" b="1" dirty="0" smtClean="0">
                <a:solidFill>
                  <a:srgbClr val="002060"/>
                </a:solidFill>
              </a:rPr>
              <a:t> в СССР 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до</a:t>
            </a:r>
            <a:r>
              <a:rPr lang="ru-RU" sz="2800" b="1" dirty="0" smtClean="0">
                <a:solidFill>
                  <a:srgbClr val="002060"/>
                </a:solidFill>
              </a:rPr>
              <a:t> 1977 года отмечался 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5 </a:t>
            </a:r>
            <a:r>
              <a:rPr lang="ru-RU" sz="2800" b="1" dirty="0" smtClean="0">
                <a:solidFill>
                  <a:srgbClr val="002060"/>
                </a:solidFill>
              </a:rPr>
              <a:t>декабря, </a:t>
            </a: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</a:rPr>
              <a:t>день принятия 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Конституции СССР 1936 года.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Затем праздник был перенесён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 7 октября (день принятия новой конституции СССР —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«Конституции развитого социализма»).</a:t>
            </a:r>
          </a:p>
        </p:txBody>
      </p:sp>
      <p:sp>
        <p:nvSpPr>
          <p:cNvPr id="22532" name="AutoShape 6" descr="Картинки по запросу книга конституция рф 1993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18" name="Picture 2" descr="http://www.djankoyschool7.ru/fornews/konstituciya/konst_rf.jpg"/>
          <p:cNvPicPr>
            <a:picLocks noChangeAspect="1" noChangeArrowheads="1"/>
          </p:cNvPicPr>
          <p:nvPr/>
        </p:nvPicPr>
        <p:blipFill>
          <a:blip r:embed="rId3"/>
          <a:srcRect b="23601"/>
          <a:stretch>
            <a:fillRect/>
          </a:stretch>
        </p:blipFill>
        <p:spPr bwMode="auto">
          <a:xfrm>
            <a:off x="5715008" y="1000108"/>
            <a:ext cx="3223563" cy="369785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86314" y="5000636"/>
            <a:ext cx="4214842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Традиция празднования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Дня Конституции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была продолжена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в современной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России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bibl3\Documents\МА\работа\МЕРОПРИЯТИЯ\2016-2017\16.11 ИИ Три символа родной державы\фон 12 декаб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C0000"/>
                </a:solidFill>
              </a:rPr>
              <a:t>12 декабря 1993 года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5375" y="1241425"/>
            <a:ext cx="5291138" cy="4479925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Всенародным голосованием была принята Конституция Российской Федерации.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 2005 года 12 декабря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не является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 России выходным днём.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День Конституции причислен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к памятным датам </a:t>
            </a:r>
            <a:r>
              <a:rPr lang="ru-RU" sz="2800" b="1" dirty="0" smtClean="0">
                <a:solidFill>
                  <a:srgbClr val="002060"/>
                </a:solidFill>
              </a:rPr>
              <a:t>России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22532" name="AutoShape 6" descr="Картинки по запросу книга конституция рф 1993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8" name="Picture 10" descr="Картинки по запросу книга конституция рф 19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463" y="1263650"/>
            <a:ext cx="2079625" cy="311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287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12 декабря – День Конституции РФ</vt:lpstr>
      <vt:lpstr>Слайд 2</vt:lpstr>
      <vt:lpstr>Слайд 3</vt:lpstr>
      <vt:lpstr>Конституция РСФСР 1918 г. </vt:lpstr>
      <vt:lpstr>Конституция СССР 1924 г. </vt:lpstr>
      <vt:lpstr>Конституция СССР 1936 г. </vt:lpstr>
      <vt:lpstr>Конституция СССР 1977 г. </vt:lpstr>
      <vt:lpstr>День Конституции</vt:lpstr>
      <vt:lpstr>12 декабря 1993 года</vt:lpstr>
      <vt:lpstr>Слайд 10</vt:lpstr>
      <vt:lpstr>Конституция РФ</vt:lpstr>
      <vt:lpstr>Наши права</vt:lpstr>
      <vt:lpstr>Наши свободы</vt:lpstr>
      <vt:lpstr>С праздником,  Днём Конституции!</vt:lpstr>
      <vt:lpstr>ФЛАГ РОССИИ</vt:lpstr>
      <vt:lpstr>ГИМН РОССИИ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bibl3</dc:creator>
  <cp:lastModifiedBy>m_ganihina</cp:lastModifiedBy>
  <cp:revision>185</cp:revision>
  <dcterms:created xsi:type="dcterms:W3CDTF">2015-12-01T04:33:27Z</dcterms:created>
  <dcterms:modified xsi:type="dcterms:W3CDTF">2018-11-21T07:44:02Z</dcterms:modified>
</cp:coreProperties>
</file>