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8" r:id="rId2"/>
    <p:sldId id="322" r:id="rId3"/>
    <p:sldId id="316" r:id="rId4"/>
    <p:sldId id="323" r:id="rId5"/>
    <p:sldId id="339" r:id="rId6"/>
    <p:sldId id="324" r:id="rId7"/>
    <p:sldId id="325" r:id="rId8"/>
    <p:sldId id="335" r:id="rId9"/>
    <p:sldId id="336" r:id="rId10"/>
    <p:sldId id="358" r:id="rId11"/>
    <p:sldId id="328" r:id="rId12"/>
    <p:sldId id="329" r:id="rId13"/>
    <p:sldId id="327" r:id="rId14"/>
    <p:sldId id="331" r:id="rId15"/>
    <p:sldId id="359" r:id="rId16"/>
    <p:sldId id="332" r:id="rId17"/>
    <p:sldId id="353" r:id="rId18"/>
    <p:sldId id="354" r:id="rId19"/>
    <p:sldId id="355" r:id="rId20"/>
    <p:sldId id="356" r:id="rId21"/>
    <p:sldId id="357" r:id="rId22"/>
    <p:sldId id="350" r:id="rId23"/>
    <p:sldId id="360" r:id="rId24"/>
    <p:sldId id="361" r:id="rId25"/>
    <p:sldId id="364" r:id="rId26"/>
    <p:sldId id="363" r:id="rId27"/>
    <p:sldId id="365" r:id="rId28"/>
    <p:sldId id="366" r:id="rId29"/>
    <p:sldId id="367" r:id="rId30"/>
    <p:sldId id="368" r:id="rId31"/>
    <p:sldId id="340" r:id="rId32"/>
    <p:sldId id="343" r:id="rId33"/>
    <p:sldId id="344" r:id="rId34"/>
    <p:sldId id="34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3366CC"/>
    <a:srgbClr val="003399"/>
    <a:srgbClr val="0033CC"/>
    <a:srgbClr val="348AA2"/>
    <a:srgbClr val="0D2329"/>
    <a:srgbClr val="112D35"/>
    <a:srgbClr val="1B495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0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4DE63-851B-4759-B384-DCF954222448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C347B-0705-4722-A588-73EF07C70A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C347B-0705-4722-A588-73EF07C70A0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cover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20000">
    <p:cover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3"/>
          <a:srcRect l="10156" b="156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429375"/>
            <a:ext cx="235743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1000" b="1" dirty="0"/>
              <a:t>Виртуальную выставку </a:t>
            </a:r>
            <a:r>
              <a:rPr lang="ru-RU" sz="1000" b="1" dirty="0" smtClean="0"/>
              <a:t>подготовила </a:t>
            </a:r>
            <a:endParaRPr lang="ru-RU" sz="1000" b="1" dirty="0"/>
          </a:p>
          <a:p>
            <a:pPr>
              <a:defRPr/>
            </a:pPr>
            <a:r>
              <a:rPr lang="ru-RU" sz="1000" b="1" dirty="0" smtClean="0"/>
              <a:t>Ганихина М.А., педагог-библиотекарь</a:t>
            </a:r>
            <a:endParaRPr lang="ru-RU" sz="1000" i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1" descr="D:\Users\bibl3\Documents\МА\работа\ВЫСТАВКИ\2016-2017\эмблема библиоте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22353" cy="144000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1164414"/>
            <a:ext cx="8715436" cy="23360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9000" b="1" spc="50" dirty="0" smtClean="0">
                <a:ln w="11430"/>
                <a:solidFill>
                  <a:srgbClr val="33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МОЛОДЕЖЬ – надежда России</a:t>
            </a:r>
            <a:endParaRPr lang="ru-RU" sz="9000" b="1" spc="50" dirty="0">
              <a:ln w="11430"/>
              <a:solidFill>
                <a:srgbClr val="33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214290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spc="50" dirty="0" smtClean="0">
                <a:ln w="11430"/>
                <a:solidFill>
                  <a:srgbClr val="33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Виртуально-информационная </a:t>
            </a:r>
          </a:p>
          <a:p>
            <a:pPr algn="r"/>
            <a:r>
              <a:rPr lang="ru-RU" sz="2400" b="1" spc="50" dirty="0" smtClean="0">
                <a:ln w="11430"/>
                <a:solidFill>
                  <a:srgbClr val="33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выставка </a:t>
            </a:r>
            <a:endParaRPr lang="ru-RU" sz="2400" dirty="0"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0" descr="https://i.ya-webdesign.com/images/group-dance-silhouette-png-3.png"/>
          <p:cNvPicPr>
            <a:picLocks noChangeAspect="1" noChangeArrowheads="1"/>
          </p:cNvPicPr>
          <p:nvPr/>
        </p:nvPicPr>
        <p:blipFill>
          <a:blip r:embed="rId5" cstate="print"/>
          <a:srcRect l="16962" t="22488" r="14246" b="27241"/>
          <a:stretch>
            <a:fillRect/>
          </a:stretch>
        </p:blipFill>
        <p:spPr bwMode="auto">
          <a:xfrm>
            <a:off x="3929058" y="3286124"/>
            <a:ext cx="4887861" cy="3571900"/>
          </a:xfrm>
          <a:prstGeom prst="rect">
            <a:avLst/>
          </a:prstGeom>
          <a:noFill/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42852"/>
            <a:ext cx="78581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то же время юность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не </a:t>
            </a:r>
            <a:r>
              <a:rPr lang="ru-RU" sz="2800" b="1" dirty="0" smtClean="0">
                <a:solidFill>
                  <a:srgbClr val="002060"/>
                </a:solidFill>
              </a:rPr>
              <a:t>простая пора </a:t>
            </a: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</a:rPr>
              <a:t>жизни каждого человека. 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Этот период в жизни знаменует переход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от детства во взрослую жизнь.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 далеко не всегда этот путь простой</a:t>
            </a:r>
          </a:p>
        </p:txBody>
      </p:sp>
      <p:pic>
        <p:nvPicPr>
          <p:cNvPr id="46082" name="Picture 2" descr="http://trendio.ru/media/ar_im/fb9/e9f/fb9e9fbe7c3640f983d2ae7d6d021027.jpg"/>
          <p:cNvPicPr>
            <a:picLocks noChangeAspect="1" noChangeArrowheads="1"/>
          </p:cNvPicPr>
          <p:nvPr/>
        </p:nvPicPr>
        <p:blipFill>
          <a:blip r:embed="rId4"/>
          <a:srcRect t="27060"/>
          <a:stretch>
            <a:fillRect/>
          </a:stretch>
        </p:blipFill>
        <p:spPr bwMode="auto">
          <a:xfrm>
            <a:off x="1629108" y="2898000"/>
            <a:ext cx="7229172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84358"/>
            <a:ext cx="78581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Сегодня в России сложилась и действует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система формирования и реализации молодёжной политики на федеральном, региональном и муниципальном уровнях </a:t>
            </a:r>
          </a:p>
        </p:txBody>
      </p:sp>
      <p:pic>
        <p:nvPicPr>
          <p:cNvPr id="30725" name="Picture 5" descr="http://medi-club.ru/upload/iblock/cc2/cc202176bfb9b34c46321bf0e00830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6143" y="2106586"/>
            <a:ext cx="7222137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8" name="Прямоугольник 7"/>
          <p:cNvSpPr/>
          <p:nvPr/>
        </p:nvSpPr>
        <p:spPr>
          <a:xfrm>
            <a:off x="1285852" y="347000"/>
            <a:ext cx="5286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Ключевой задачей является воспитание патриотично настроенной молодёжи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 независимым мышлением, 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4" descr="https://png.pngtree.com/element_origin_min_pic/16/12/04/ecbff602f7083d640930e110d9f989ff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57950" y="71414"/>
            <a:ext cx="2643206" cy="232697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285852" y="2232622"/>
            <a:ext cx="785814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обладающей созидательным мировоззрением, профессиональными знаниями, </a:t>
            </a:r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демонстрирующей высокую культуру, в том числе культуру межнационального общения, 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ответственность и способность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принимать самостоятельные решения, 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нацеленные на повышение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благосостояния страны,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народа и своей семьи</a:t>
            </a:r>
          </a:p>
        </p:txBody>
      </p:sp>
    </p:spTree>
  </p:cSld>
  <p:clrMapOvr>
    <a:masterClrMapping/>
  </p:clrMapOvr>
  <p:transition advTm="30000"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52211"/>
            <a:ext cx="78581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Согласно данным Федерального агентства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 делам молодежи (</a:t>
            </a:r>
            <a:r>
              <a:rPr lang="ru-RU" sz="2800" b="1" dirty="0" err="1" smtClean="0">
                <a:solidFill>
                  <a:srgbClr val="002060"/>
                </a:solidFill>
              </a:rPr>
              <a:t>Росмолодежь</a:t>
            </a:r>
            <a:r>
              <a:rPr lang="ru-RU" sz="2800" b="1" dirty="0" smtClean="0">
                <a:solidFill>
                  <a:srgbClr val="002060"/>
                </a:solidFill>
              </a:rPr>
              <a:t>),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динамика численности молодёжи (14–30 лет) 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Российской Федерации от общего количества населения страны составила:</a:t>
            </a: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/>
          <a:srcRect l="9961" t="23246" r="31445" b="29688"/>
          <a:stretch>
            <a:fillRect/>
          </a:stretch>
        </p:blipFill>
        <p:spPr bwMode="auto">
          <a:xfrm>
            <a:off x="1571604" y="2214554"/>
            <a:ext cx="7282823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1543939"/>
            <a:ext cx="7429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Новосибирской области проживает почти 600 тысяч молодых людей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возрасте 14–30 лет</a:t>
            </a:r>
          </a:p>
        </p:txBody>
      </p:sp>
      <p:pic>
        <p:nvPicPr>
          <p:cNvPr id="9" name="Picture 4" descr="abipdfjfzi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0"/>
            <a:ext cx="4857784" cy="1228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://sibkray.ru/upload/medialibrary/384/rqsfmogdikyulahurgbx%20ygobufzc%203.jpg"/>
          <p:cNvPicPr>
            <a:picLocks noChangeAspect="1" noChangeArrowheads="1"/>
          </p:cNvPicPr>
          <p:nvPr/>
        </p:nvPicPr>
        <p:blipFill>
          <a:blip r:embed="rId5"/>
          <a:srcRect t="11906" b="10702"/>
          <a:stretch>
            <a:fillRect/>
          </a:stretch>
        </p:blipFill>
        <p:spPr bwMode="auto">
          <a:xfrm>
            <a:off x="1428728" y="2898000"/>
            <a:ext cx="7682797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1396545"/>
            <a:ext cx="7429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регионе работает 47 молодёжных центров,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включая 3 областных учреждения,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 около 100 некоммерческих организаций</a:t>
            </a:r>
          </a:p>
        </p:txBody>
      </p:sp>
      <p:pic>
        <p:nvPicPr>
          <p:cNvPr id="11" name="Picture 4" descr="abipdfjfzi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0"/>
            <a:ext cx="4857784" cy="1228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https://i.mycdn.me/i?r=AyH4iRPQ2q0otWIFepML2LxREK4cH_HavoOCj543_-PS1Q"/>
          <p:cNvPicPr>
            <a:picLocks noChangeAspect="1" noChangeArrowheads="1"/>
          </p:cNvPicPr>
          <p:nvPr/>
        </p:nvPicPr>
        <p:blipFill>
          <a:blip r:embed="rId5"/>
          <a:srcRect t="6250"/>
          <a:stretch>
            <a:fillRect/>
          </a:stretch>
        </p:blipFill>
        <p:spPr bwMode="auto">
          <a:xfrm>
            <a:off x="2928926" y="2718000"/>
            <a:ext cx="4388402" cy="4140000"/>
          </a:xfrm>
          <a:prstGeom prst="ellipse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428736"/>
            <a:ext cx="7858148" cy="103105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endParaRPr lang="ru-RU" sz="800" b="1" dirty="0" smtClean="0">
              <a:solidFill>
                <a:srgbClr val="CC009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Направления деятельности сферы государственной молодежной политики: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2786058"/>
            <a:ext cx="7858148" cy="90794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вовлечение молодёжи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 волонтёрскую деятельность 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 l="3515" t="35156" r="27344" b="34082"/>
          <a:stretch>
            <a:fillRect/>
          </a:stretch>
        </p:blipFill>
        <p:spPr bwMode="auto">
          <a:xfrm>
            <a:off x="3428992" y="0"/>
            <a:ext cx="303431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 descr="ÐÑÐºÑÑÑÑ Ð¾ÑÐ¸Ð³Ð¸Ð½Ð°Ð»ÑÐ½Ð¾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 t="27027" b="16216"/>
          <a:stretch>
            <a:fillRect/>
          </a:stretch>
        </p:blipFill>
        <p:spPr bwMode="auto">
          <a:xfrm>
            <a:off x="1357290" y="3940440"/>
            <a:ext cx="7715272" cy="291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500174"/>
            <a:ext cx="7858148" cy="103105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endParaRPr lang="ru-RU" sz="800" b="1" dirty="0" smtClean="0">
              <a:solidFill>
                <a:srgbClr val="CC009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Направления деятельности сферы государственной молодежной политики: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2786058"/>
            <a:ext cx="7858148" cy="477054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здоровый образ жизни и занятия спортом  </a:t>
            </a:r>
          </a:p>
        </p:txBody>
      </p:sp>
      <p:pic>
        <p:nvPicPr>
          <p:cNvPr id="11" name="Picture 2" descr="ÐÑÐºÑÑÑÑ Ð¾ÑÐ¸Ð³Ð¸Ð½Ð°Ð»ÑÐ½Ð¾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 l="5402" r="3661" b="33784"/>
          <a:stretch>
            <a:fillRect/>
          </a:stretch>
        </p:blipFill>
        <p:spPr bwMode="auto">
          <a:xfrm>
            <a:off x="1714480" y="3357562"/>
            <a:ext cx="7215238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 l="3515" t="35156" r="27344" b="34082"/>
          <a:stretch>
            <a:fillRect/>
          </a:stretch>
        </p:blipFill>
        <p:spPr bwMode="auto">
          <a:xfrm>
            <a:off x="3428992" y="0"/>
            <a:ext cx="303431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500174"/>
            <a:ext cx="7858148" cy="103105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endParaRPr lang="ru-RU" sz="800" b="1" dirty="0" smtClean="0">
              <a:solidFill>
                <a:srgbClr val="CC009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Направления деятельности сферы государственной молодежной политики: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2786058"/>
            <a:ext cx="7858148" cy="477054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работа средств массовой информации</a:t>
            </a:r>
          </a:p>
        </p:txBody>
      </p:sp>
      <p:pic>
        <p:nvPicPr>
          <p:cNvPr id="41986" name="Picture 2" descr="ÐÑÐºÑÑÑÑ Ð¾ÑÐ¸Ð³Ð¸Ð½Ð°Ð»ÑÐ½Ð¾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 t="12162" b="6756"/>
          <a:stretch>
            <a:fillRect/>
          </a:stretch>
        </p:blipFill>
        <p:spPr bwMode="auto">
          <a:xfrm>
            <a:off x="1837137" y="3258000"/>
            <a:ext cx="666395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 l="3515" t="35156" r="27344" b="34082"/>
          <a:stretch>
            <a:fillRect/>
          </a:stretch>
        </p:blipFill>
        <p:spPr bwMode="auto">
          <a:xfrm>
            <a:off x="3428992" y="0"/>
            <a:ext cx="303431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500174"/>
            <a:ext cx="7858148" cy="103105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endParaRPr lang="ru-RU" sz="800" b="1" dirty="0" smtClean="0">
              <a:solidFill>
                <a:srgbClr val="CC009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Направления деятельности сферы государственной молодежной политики: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2786058"/>
            <a:ext cx="7858148" cy="90794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развитие молодёжного самоуправления, международного сотрудничества</a:t>
            </a:r>
          </a:p>
        </p:txBody>
      </p:sp>
      <p:pic>
        <p:nvPicPr>
          <p:cNvPr id="40962" name="Picture 2" descr="ÐÑÐºÑÑÑÑ Ð¾ÑÐ¸Ð³Ð¸Ð½Ð°Ð»ÑÐ½Ð¾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 l="3546" t="21522" r="2704" b="20270"/>
          <a:stretch>
            <a:fillRect/>
          </a:stretch>
        </p:blipFill>
        <p:spPr bwMode="auto">
          <a:xfrm>
            <a:off x="1428728" y="3714752"/>
            <a:ext cx="7589156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 l="3515" t="35156" r="27344" b="34082"/>
          <a:stretch>
            <a:fillRect/>
          </a:stretch>
        </p:blipFill>
        <p:spPr bwMode="auto">
          <a:xfrm>
            <a:off x="3428992" y="0"/>
            <a:ext cx="303431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l="21680" t="19899" r="68359" b="12841"/>
          <a:stretch>
            <a:fillRect/>
          </a:stretch>
        </p:blipFill>
        <p:spPr bwMode="auto">
          <a:xfrm>
            <a:off x="-32" y="-24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482" name="Picture 2" descr="C:\Users\m_ganihina\Downloads\MyCollages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749396"/>
            <a:ext cx="6618339" cy="4680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85852" y="64187"/>
            <a:ext cx="7858148" cy="15731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80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27 июня </a:t>
            </a:r>
            <a:r>
              <a:rPr lang="ru-RU" sz="8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</a:t>
            </a:r>
            <a:r>
              <a:rPr lang="ru-RU" sz="5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5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молодежи в России</a:t>
            </a:r>
            <a:endParaRPr lang="ru-RU" sz="54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500174"/>
            <a:ext cx="7858148" cy="103105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endParaRPr lang="ru-RU" sz="800" b="1" dirty="0" smtClean="0">
              <a:solidFill>
                <a:srgbClr val="CC009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Направления деятельности сферы государственной молодежной политики: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2786058"/>
            <a:ext cx="7858148" cy="477054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занятия творческой деятельностью</a:t>
            </a:r>
          </a:p>
        </p:txBody>
      </p:sp>
      <p:pic>
        <p:nvPicPr>
          <p:cNvPr id="44034" name="Picture 2" descr="ÐÑÐºÑÑÑÑ Ð¾ÑÐ¸Ð³Ð¸Ð½Ð°Ð»ÑÐ½Ð¾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 b="2702"/>
          <a:stretch>
            <a:fillRect/>
          </a:stretch>
        </p:blipFill>
        <p:spPr bwMode="auto">
          <a:xfrm>
            <a:off x="2318187" y="3258024"/>
            <a:ext cx="5539961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 l="3515" t="35156" r="27344" b="34082"/>
          <a:stretch>
            <a:fillRect/>
          </a:stretch>
        </p:blipFill>
        <p:spPr bwMode="auto">
          <a:xfrm>
            <a:off x="3428992" y="0"/>
            <a:ext cx="303431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500174"/>
            <a:ext cx="7858148" cy="103105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endParaRPr lang="ru-RU" sz="800" b="1" dirty="0" smtClean="0">
              <a:solidFill>
                <a:srgbClr val="CC009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Направления деятельности сферы государственной молодежной политики: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2786058"/>
            <a:ext cx="7858148" cy="90794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содействие профориентации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 карьерным устремлениям молодёжи </a:t>
            </a:r>
          </a:p>
        </p:txBody>
      </p:sp>
      <p:pic>
        <p:nvPicPr>
          <p:cNvPr id="45058" name="Picture 2" descr="http://xn--l1acdl.xn--p1ai/sites/new.mnso.ru/wodby_files/files/styles/image_gallery/public/wiki/2016/05/p1d2cebs2c18df1i9m1s9q1eeul74.jpg?itok=P1UMGz5l"/>
          <p:cNvPicPr>
            <a:picLocks noChangeAspect="1" noChangeArrowheads="1"/>
          </p:cNvPicPr>
          <p:nvPr/>
        </p:nvPicPr>
        <p:blipFill>
          <a:blip r:embed="rId4"/>
          <a:srcRect l="1801" t="28378" r="5462" b="14212"/>
          <a:stretch>
            <a:fillRect/>
          </a:stretch>
        </p:blipFill>
        <p:spPr bwMode="auto">
          <a:xfrm>
            <a:off x="1500166" y="3714752"/>
            <a:ext cx="7418991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 l="3515" t="35156" r="27344" b="34082"/>
          <a:stretch>
            <a:fillRect/>
          </a:stretch>
        </p:blipFill>
        <p:spPr bwMode="auto">
          <a:xfrm>
            <a:off x="3428992" y="0"/>
            <a:ext cx="303431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071546"/>
            <a:ext cx="78581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сфере молодежной политики Новосибирска работают 24 учреждения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7290" y="2000240"/>
            <a:ext cx="58579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Центр молодежи «Альтаир»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Центр гражданского и военно-патриотического воспитания «Витязь»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Городской центр проектного творчества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Молодежный центр «Пионер»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Молодежный центр «Патриот»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Центр психолого-педагогической помощи молодежи «Радуга»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Городской центр психолого-педагогической поддержки молодежи «Родник»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57290" y="3786190"/>
            <a:ext cx="31432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CC0099"/>
                </a:solidFill>
              </a:rPr>
              <a:t>Советский район: 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Центр военно-патриотического воспитания юных моряков «Дельфин»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Молодежный центр </a:t>
            </a:r>
            <a:r>
              <a:rPr lang="ru-RU" sz="1400" b="1" dirty="0" err="1" smtClean="0">
                <a:solidFill>
                  <a:srgbClr val="002060"/>
                </a:solidFill>
              </a:rPr>
              <a:t>досуговой</a:t>
            </a:r>
            <a:r>
              <a:rPr lang="ru-RU" sz="1400" b="1" dirty="0" smtClean="0">
                <a:solidFill>
                  <a:srgbClr val="002060"/>
                </a:solidFill>
              </a:rPr>
              <a:t> деятельности «КАЛЕЙДОСКОП»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Молодежный центр «Мир молодежи»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Центр молодежного досуга «Левобережье»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214810" y="3786190"/>
            <a:ext cx="2857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CC0099"/>
                </a:solidFill>
              </a:rPr>
              <a:t>Ленинский район: 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Молодежный центр «Зодиак»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Центр героико-патриотического воспитания Пост № </a:t>
            </a:r>
            <a:r>
              <a:rPr lang="ru-RU" sz="1400" b="1" dirty="0" smtClean="0">
                <a:solidFill>
                  <a:srgbClr val="002060"/>
                </a:solidFill>
              </a:rPr>
              <a:t>1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Молодежный центр «Современник»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Молодежный центр им. А. П. </a:t>
            </a:r>
            <a:r>
              <a:rPr lang="ru-RU" sz="1400" b="1" dirty="0" smtClean="0">
                <a:solidFill>
                  <a:srgbClr val="002060"/>
                </a:solidFill>
              </a:rPr>
              <a:t>Чехова</a:t>
            </a:r>
            <a:endParaRPr lang="ru-RU" sz="1400" b="1" dirty="0" smtClean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29190" y="5715016"/>
            <a:ext cx="3214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 smtClean="0">
                <a:solidFill>
                  <a:srgbClr val="CC0099"/>
                </a:solidFill>
              </a:rPr>
              <a:t>Заельцовский</a:t>
            </a:r>
            <a:r>
              <a:rPr lang="ru-RU" sz="1400" b="1" i="1" dirty="0" smtClean="0">
                <a:solidFill>
                  <a:srgbClr val="CC0099"/>
                </a:solidFill>
              </a:rPr>
              <a:t> район: 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Молодежный центр «Кристальный»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Молодежный центр «Содружество»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Молодежный Центр «Стрижи»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57290" y="6000768"/>
            <a:ext cx="3429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CC0099"/>
                </a:solidFill>
              </a:rPr>
              <a:t>Железнодорожный район:</a:t>
            </a:r>
            <a:r>
              <a:rPr lang="ru-RU" sz="1400" b="1" i="1" dirty="0" smtClean="0">
                <a:solidFill>
                  <a:srgbClr val="002060"/>
                </a:solidFill>
              </a:rPr>
              <a:t> 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Дом молодежи</a:t>
            </a: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Военно-патриотический Центр «Зенит»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000892" y="2214554"/>
            <a:ext cx="20002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Wingdings" pitchFamily="2" charset="2"/>
              <a:buChar char="q"/>
            </a:pPr>
            <a:r>
              <a:rPr lang="ru-RU" sz="1400" b="1" i="1" dirty="0" smtClean="0">
                <a:solidFill>
                  <a:srgbClr val="CC0099"/>
                </a:solidFill>
              </a:rPr>
              <a:t>Первомайский район: </a:t>
            </a:r>
            <a:r>
              <a:rPr lang="ru-RU" sz="1400" b="1" i="1" dirty="0" smtClean="0">
                <a:solidFill>
                  <a:srgbClr val="002060"/>
                </a:solidFill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Молодежный Центр «Дом молодежи»</a:t>
            </a:r>
          </a:p>
          <a:p>
            <a:pPr marL="182563" indent="-182563"/>
            <a:endParaRPr lang="ru-RU" sz="1400" b="1" dirty="0" smtClean="0">
              <a:solidFill>
                <a:srgbClr val="002060"/>
              </a:solidFill>
            </a:endParaRP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i="1" dirty="0" smtClean="0">
                <a:solidFill>
                  <a:srgbClr val="CC0099"/>
                </a:solidFill>
              </a:rPr>
              <a:t>Дзержинский район: </a:t>
            </a:r>
            <a:r>
              <a:rPr lang="ru-RU" sz="1400" b="1" i="1" dirty="0" smtClean="0">
                <a:solidFill>
                  <a:srgbClr val="002060"/>
                </a:solidFill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Молодежный Центр «Звёздный»</a:t>
            </a:r>
          </a:p>
          <a:p>
            <a:pPr marL="182563" indent="-182563"/>
            <a:endParaRPr lang="ru-RU" sz="1400" b="1" dirty="0" smtClean="0">
              <a:solidFill>
                <a:srgbClr val="002060"/>
              </a:solidFill>
            </a:endParaRP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i="1" dirty="0" smtClean="0">
                <a:solidFill>
                  <a:srgbClr val="CC0099"/>
                </a:solidFill>
              </a:rPr>
              <a:t>Кировский район: </a:t>
            </a:r>
            <a:r>
              <a:rPr lang="ru-RU" sz="1400" b="1" i="1" dirty="0" smtClean="0">
                <a:solidFill>
                  <a:srgbClr val="002060"/>
                </a:solidFill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Центр «Молодежный»</a:t>
            </a:r>
          </a:p>
          <a:p>
            <a:pPr marL="182563" indent="-182563"/>
            <a:endParaRPr lang="ru-RU" sz="1400" b="1" dirty="0" smtClean="0">
              <a:solidFill>
                <a:srgbClr val="002060"/>
              </a:solidFill>
            </a:endParaRPr>
          </a:p>
          <a:p>
            <a:pPr marL="182563" indent="-182563">
              <a:buFont typeface="Wingdings" pitchFamily="2" charset="2"/>
              <a:buChar char="q"/>
            </a:pPr>
            <a:r>
              <a:rPr lang="ru-RU" sz="1400" b="1" i="1" dirty="0" smtClean="0">
                <a:solidFill>
                  <a:srgbClr val="CC0099"/>
                </a:solidFill>
              </a:rPr>
              <a:t>Октябрьский район: </a:t>
            </a:r>
            <a:r>
              <a:rPr lang="ru-RU" sz="1400" b="1" i="1" dirty="0" smtClean="0">
                <a:solidFill>
                  <a:srgbClr val="002060"/>
                </a:solidFill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Территория молодежи»</a:t>
            </a: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/>
          <a:srcRect l="3515" t="35156" r="27344" b="34082"/>
          <a:stretch>
            <a:fillRect/>
          </a:stretch>
        </p:blipFill>
        <p:spPr bwMode="auto">
          <a:xfrm>
            <a:off x="3428992" y="0"/>
            <a:ext cx="303431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0">
    <p:cover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/>
          <a:srcRect l="33398" t="70313" r="10351" b="12109"/>
          <a:stretch>
            <a:fillRect/>
          </a:stretch>
        </p:blipFill>
        <p:spPr bwMode="auto">
          <a:xfrm>
            <a:off x="1357290" y="3929066"/>
            <a:ext cx="771530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572396" y="5699485"/>
            <a:ext cx="1571604" cy="1015663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1200" dirty="0" smtClean="0"/>
              <a:t>ул. Немировича-</a:t>
            </a:r>
          </a:p>
          <a:p>
            <a:r>
              <a:rPr lang="ru-RU" sz="1200" dirty="0" smtClean="0"/>
              <a:t>Данченко, 135,</a:t>
            </a:r>
            <a:br>
              <a:rPr lang="ru-RU" sz="1200" dirty="0" smtClean="0"/>
            </a:br>
            <a:r>
              <a:rPr lang="ru-RU" sz="1200" dirty="0" smtClean="0"/>
              <a:t>ул. Немировича-</a:t>
            </a:r>
          </a:p>
          <a:p>
            <a:r>
              <a:rPr lang="ru-RU" sz="1200" dirty="0" smtClean="0"/>
              <a:t>Данченко, 139,</a:t>
            </a:r>
            <a:br>
              <a:rPr lang="ru-RU" sz="1200" dirty="0" smtClean="0"/>
            </a:br>
            <a:r>
              <a:rPr lang="ru-RU" sz="1200" dirty="0" smtClean="0"/>
              <a:t>ул. Телевизионная, 9</a:t>
            </a:r>
            <a:endParaRPr lang="ru-RU" sz="1200" dirty="0"/>
          </a:p>
        </p:txBody>
      </p:sp>
      <p:pic>
        <p:nvPicPr>
          <p:cNvPr id="48132" name="Picture 4" descr="ÐÐ¾Ð»Ð¾Ð´ÐµÐ¶Ð½ÑÐ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0"/>
            <a:ext cx="2755418" cy="142873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14414" y="1467983"/>
            <a:ext cx="79295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Кировском районе ведет работу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Центр «Молодежный» - это сеть клубов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для детей, подростков и молодых семей. 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Здесь занятие по душе найдет каждый: танцы, рисование, спорт, журналистика и многое другое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29388" y="5715016"/>
            <a:ext cx="9940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ул. </a:t>
            </a:r>
            <a:r>
              <a:rPr lang="ru-RU" sz="1200" dirty="0" err="1" smtClean="0"/>
              <a:t>Зорге</a:t>
            </a:r>
            <a:r>
              <a:rPr lang="ru-RU" sz="1200" dirty="0" smtClean="0"/>
              <a:t>, 20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286380" y="5357826"/>
            <a:ext cx="1138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ул. Саввы </a:t>
            </a:r>
          </a:p>
          <a:p>
            <a:r>
              <a:rPr lang="ru-RU" sz="1200" dirty="0" smtClean="0"/>
              <a:t>Кожевникова, </a:t>
            </a:r>
          </a:p>
          <a:p>
            <a:r>
              <a:rPr lang="ru-RU" sz="1200" dirty="0" smtClean="0"/>
              <a:t>9/1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29058" y="5429264"/>
            <a:ext cx="1378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ул. Петухова, 118, </a:t>
            </a:r>
          </a:p>
          <a:p>
            <a:r>
              <a:rPr lang="ru-RU" sz="1200" dirty="0" smtClean="0"/>
              <a:t>ул. </a:t>
            </a:r>
            <a:r>
              <a:rPr lang="ru-RU" sz="1200" dirty="0" err="1" smtClean="0"/>
              <a:t>Зорге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643174" y="5357826"/>
            <a:ext cx="1310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ул. Сибиряков-</a:t>
            </a:r>
          </a:p>
          <a:p>
            <a:r>
              <a:rPr lang="ru-RU" sz="1200" dirty="0" smtClean="0"/>
              <a:t>Гвардейцев, 44/5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00166" y="5396227"/>
            <a:ext cx="1067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ул. </a:t>
            </a:r>
            <a:r>
              <a:rPr lang="ru-RU" sz="1200" dirty="0" err="1" smtClean="0"/>
              <a:t>Зорге</a:t>
            </a:r>
            <a:r>
              <a:rPr lang="ru-RU" sz="1200" dirty="0" smtClean="0"/>
              <a:t>, 42, </a:t>
            </a:r>
          </a:p>
          <a:p>
            <a:r>
              <a:rPr lang="ru-RU" sz="1200" dirty="0" smtClean="0"/>
              <a:t>ул. </a:t>
            </a:r>
            <a:r>
              <a:rPr lang="ru-RU" sz="1200" dirty="0" err="1" smtClean="0"/>
              <a:t>Зорге</a:t>
            </a:r>
            <a:r>
              <a:rPr lang="ru-RU" sz="1200" dirty="0" smtClean="0"/>
              <a:t>, 20</a:t>
            </a:r>
            <a:endParaRPr lang="ru-RU" sz="1200" dirty="0"/>
          </a:p>
        </p:txBody>
      </p:sp>
    </p:spTree>
  </p:cSld>
  <p:clrMapOvr>
    <a:masterClrMapping/>
  </p:clrMapOvr>
  <p:transition advTm="30000">
    <p:cover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214290"/>
            <a:ext cx="6000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нашем </a:t>
            </a:r>
            <a:r>
              <a:rPr lang="ru-RU" sz="2800" b="1" dirty="0" smtClean="0">
                <a:solidFill>
                  <a:srgbClr val="002060"/>
                </a:solidFill>
              </a:rPr>
              <a:t>колледже молодежь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может </a:t>
            </a:r>
            <a:r>
              <a:rPr lang="ru-RU" sz="2800" b="1" dirty="0" smtClean="0">
                <a:solidFill>
                  <a:srgbClr val="002060"/>
                </a:solidFill>
              </a:rPr>
              <a:t>принять участие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деятельности </a:t>
            </a:r>
          </a:p>
        </p:txBody>
      </p:sp>
      <p:pic>
        <p:nvPicPr>
          <p:cNvPr id="52226" name="Picture 2" descr="O:\Библиотека\Ганихина МА\эмблема колледжа на прозрачном фон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1803" y="-24"/>
            <a:ext cx="2032229" cy="1866895"/>
          </a:xfrm>
          <a:prstGeom prst="rect">
            <a:avLst/>
          </a:prstGeom>
          <a:noFill/>
        </p:spPr>
      </p:pic>
      <p:pic>
        <p:nvPicPr>
          <p:cNvPr id="52228" name="Picture 4" descr="http://www.nppk54.ru/sites/default/files/styles/originalnoe_izobrazenie_1920x1080_/public/2019-05/fc7dbcc8-7f54-4b60-89a4-5bfccfe102a6.jpg?itok=kfk14nv6"/>
          <p:cNvPicPr>
            <a:picLocks noChangeAspect="1" noChangeArrowheads="1"/>
          </p:cNvPicPr>
          <p:nvPr/>
        </p:nvPicPr>
        <p:blipFill>
          <a:blip r:embed="rId5"/>
          <a:srcRect l="5581" t="17859" r="11819"/>
          <a:stretch>
            <a:fillRect/>
          </a:stretch>
        </p:blipFill>
        <p:spPr bwMode="auto">
          <a:xfrm>
            <a:off x="1349614" y="2538024"/>
            <a:ext cx="772298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285852" y="1834210"/>
            <a:ext cx="7858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Волонтерского корпуса «Наше дело»</a:t>
            </a:r>
          </a:p>
        </p:txBody>
      </p:sp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214290"/>
            <a:ext cx="6000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нашем колледже </a:t>
            </a:r>
            <a:r>
              <a:rPr lang="ru-RU" sz="2800" b="1" dirty="0" smtClean="0">
                <a:solidFill>
                  <a:srgbClr val="002060"/>
                </a:solidFill>
              </a:rPr>
              <a:t>молодежь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может </a:t>
            </a:r>
            <a:r>
              <a:rPr lang="ru-RU" sz="2800" b="1" dirty="0" smtClean="0">
                <a:solidFill>
                  <a:srgbClr val="002060"/>
                </a:solidFill>
              </a:rPr>
              <a:t>принять участие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деятельности </a:t>
            </a:r>
          </a:p>
        </p:txBody>
      </p:sp>
      <p:pic>
        <p:nvPicPr>
          <p:cNvPr id="52226" name="Picture 2" descr="O:\Библиотека\Ганихина МА\эмблема колледжа на прозрачном фон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1803" y="-24"/>
            <a:ext cx="2032229" cy="1866895"/>
          </a:xfrm>
          <a:prstGeom prst="rect">
            <a:avLst/>
          </a:prstGeom>
          <a:noFill/>
        </p:spPr>
      </p:pic>
      <p:pic>
        <p:nvPicPr>
          <p:cNvPr id="53250" name="Picture 2" descr="https://pp.userapi.com/c847019/v847019957/11112/fXJ_VsS9kOo.jpg"/>
          <p:cNvPicPr>
            <a:picLocks noChangeAspect="1" noChangeArrowheads="1"/>
          </p:cNvPicPr>
          <p:nvPr/>
        </p:nvPicPr>
        <p:blipFill>
          <a:blip r:embed="rId5"/>
          <a:srcRect b="6060"/>
          <a:stretch>
            <a:fillRect/>
          </a:stretch>
        </p:blipFill>
        <p:spPr bwMode="auto">
          <a:xfrm>
            <a:off x="1711753" y="2357430"/>
            <a:ext cx="7075089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85852" y="1834210"/>
            <a:ext cx="7858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Ансамбля барабанщиц «Виктория»</a:t>
            </a:r>
          </a:p>
        </p:txBody>
      </p:sp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214290"/>
            <a:ext cx="6000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нашем </a:t>
            </a:r>
            <a:r>
              <a:rPr lang="ru-RU" sz="2800" b="1" dirty="0" smtClean="0">
                <a:solidFill>
                  <a:srgbClr val="002060"/>
                </a:solidFill>
              </a:rPr>
              <a:t>колледже молодежь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может </a:t>
            </a:r>
            <a:r>
              <a:rPr lang="ru-RU" sz="2800" b="1" dirty="0" smtClean="0">
                <a:solidFill>
                  <a:srgbClr val="002060"/>
                </a:solidFill>
              </a:rPr>
              <a:t>принять участие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деятельности </a:t>
            </a:r>
          </a:p>
        </p:txBody>
      </p:sp>
      <p:pic>
        <p:nvPicPr>
          <p:cNvPr id="52226" name="Picture 2" descr="O:\Библиотека\Ганихина МА\эмблема колледжа на прозрачном фон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1803" y="-24"/>
            <a:ext cx="2032229" cy="1866895"/>
          </a:xfrm>
          <a:prstGeom prst="rect">
            <a:avLst/>
          </a:prstGeom>
          <a:noFill/>
        </p:spPr>
      </p:pic>
      <p:pic>
        <p:nvPicPr>
          <p:cNvPr id="7172" name="Picture 4" descr="https://pp.userapi.com/c849232/v849232542/ee3cd/eaT7i1Ca7b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8558" y="2323710"/>
            <a:ext cx="6482532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85852" y="1834210"/>
            <a:ext cx="7858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Вокальной студии «Вдохновение»</a:t>
            </a:r>
          </a:p>
        </p:txBody>
      </p:sp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214290"/>
            <a:ext cx="6000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нашем </a:t>
            </a:r>
            <a:r>
              <a:rPr lang="ru-RU" sz="2800" b="1" dirty="0" smtClean="0">
                <a:solidFill>
                  <a:srgbClr val="002060"/>
                </a:solidFill>
              </a:rPr>
              <a:t>колледже молодежь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может </a:t>
            </a:r>
            <a:r>
              <a:rPr lang="ru-RU" sz="2800" b="1" dirty="0" smtClean="0">
                <a:solidFill>
                  <a:srgbClr val="002060"/>
                </a:solidFill>
              </a:rPr>
              <a:t>принять участие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деятельности </a:t>
            </a:r>
          </a:p>
        </p:txBody>
      </p:sp>
      <p:pic>
        <p:nvPicPr>
          <p:cNvPr id="52226" name="Picture 2" descr="O:\Библиотека\Ганихина МА\эмблема колледжа на прозрачном фон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1803" y="-24"/>
            <a:ext cx="2032229" cy="1866895"/>
          </a:xfrm>
          <a:prstGeom prst="rect">
            <a:avLst/>
          </a:prstGeom>
          <a:noFill/>
        </p:spPr>
      </p:pic>
      <p:pic>
        <p:nvPicPr>
          <p:cNvPr id="48130" name="Picture 2" descr="https://pp.userapi.com/c849324/v849324286/18c358/kQhYPEkJ48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2466586"/>
            <a:ext cx="7679999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85852" y="1834210"/>
            <a:ext cx="7858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Военно-патриотического клуба «Звезда»</a:t>
            </a:r>
            <a:endParaRPr lang="ru-RU" sz="2800" b="1" dirty="0" smtClean="0">
              <a:solidFill>
                <a:srgbClr val="CC0099"/>
              </a:solidFill>
            </a:endParaRPr>
          </a:p>
        </p:txBody>
      </p:sp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214290"/>
            <a:ext cx="6000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нашем </a:t>
            </a:r>
            <a:r>
              <a:rPr lang="ru-RU" sz="2800" b="1" dirty="0" smtClean="0">
                <a:solidFill>
                  <a:srgbClr val="002060"/>
                </a:solidFill>
              </a:rPr>
              <a:t>колледже молодежь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может </a:t>
            </a:r>
            <a:r>
              <a:rPr lang="ru-RU" sz="2800" b="1" dirty="0" smtClean="0">
                <a:solidFill>
                  <a:srgbClr val="002060"/>
                </a:solidFill>
              </a:rPr>
              <a:t>принять участие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деятельности </a:t>
            </a:r>
          </a:p>
        </p:txBody>
      </p:sp>
      <p:pic>
        <p:nvPicPr>
          <p:cNvPr id="52226" name="Picture 2" descr="O:\Библиотека\Ганихина МА\эмблема колледжа на прозрачном фон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1803" y="-24"/>
            <a:ext cx="2032229" cy="186689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285852" y="1571612"/>
            <a:ext cx="78581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Студенческого </a:t>
            </a:r>
            <a:br>
              <a:rPr lang="ru-RU" sz="2800" b="1" dirty="0" smtClean="0">
                <a:solidFill>
                  <a:srgbClr val="CC0099"/>
                </a:solidFill>
              </a:rPr>
            </a:br>
            <a:r>
              <a:rPr lang="ru-RU" sz="2800" b="1" dirty="0" smtClean="0">
                <a:solidFill>
                  <a:srgbClr val="CC0099"/>
                </a:solidFill>
              </a:rPr>
              <a:t>общественного объединения правоохранительной направленности</a:t>
            </a:r>
            <a:endParaRPr lang="ru-RU" sz="2800" b="1" dirty="0" smtClean="0">
              <a:solidFill>
                <a:srgbClr val="CC0099"/>
              </a:solidFill>
            </a:endParaRPr>
          </a:p>
        </p:txBody>
      </p:sp>
      <p:pic>
        <p:nvPicPr>
          <p:cNvPr id="49156" name="Picture 4" descr="http://www.nppk54.ru/sites/default/files/styles/originalnoe_izobrazenie_1920x1080_/public/2018-10/20181009_142923.jpg?itok=7VC3FKfe"/>
          <p:cNvPicPr>
            <a:picLocks noChangeAspect="1" noChangeArrowheads="1"/>
          </p:cNvPicPr>
          <p:nvPr/>
        </p:nvPicPr>
        <p:blipFill>
          <a:blip r:embed="rId5"/>
          <a:srcRect l="4922" t="6193" b="26085"/>
          <a:stretch>
            <a:fillRect/>
          </a:stretch>
        </p:blipFill>
        <p:spPr bwMode="auto">
          <a:xfrm>
            <a:off x="1761673" y="3000372"/>
            <a:ext cx="6953731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214290"/>
            <a:ext cx="6000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нашем </a:t>
            </a:r>
            <a:r>
              <a:rPr lang="ru-RU" sz="2800" b="1" dirty="0" smtClean="0">
                <a:solidFill>
                  <a:srgbClr val="002060"/>
                </a:solidFill>
              </a:rPr>
              <a:t>колледже молодежь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может </a:t>
            </a:r>
            <a:r>
              <a:rPr lang="ru-RU" sz="2800" b="1" dirty="0" smtClean="0">
                <a:solidFill>
                  <a:srgbClr val="002060"/>
                </a:solidFill>
              </a:rPr>
              <a:t>принять участие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деятельности </a:t>
            </a:r>
          </a:p>
        </p:txBody>
      </p:sp>
      <p:pic>
        <p:nvPicPr>
          <p:cNvPr id="52226" name="Picture 2" descr="O:\Библиотека\Ганихина МА\эмблема колледжа на прозрачном фон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1803" y="-24"/>
            <a:ext cx="2032229" cy="1866895"/>
          </a:xfrm>
          <a:prstGeom prst="rect">
            <a:avLst/>
          </a:prstGeom>
          <a:noFill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/>
          <a:srcRect l="10259" t="33471" r="30078" b="12646"/>
          <a:stretch>
            <a:fillRect/>
          </a:stretch>
        </p:blipFill>
        <p:spPr bwMode="auto">
          <a:xfrm>
            <a:off x="1285852" y="2928934"/>
            <a:ext cx="5143536" cy="3716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6"/>
          <a:srcRect l="31320" t="38511" r="33120" b="4052"/>
          <a:stretch>
            <a:fillRect/>
          </a:stretch>
        </p:blipFill>
        <p:spPr bwMode="auto">
          <a:xfrm>
            <a:off x="6286512" y="2928934"/>
            <a:ext cx="2880000" cy="3721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85852" y="1834210"/>
            <a:ext cx="7858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Радио «НППК»</a:t>
            </a:r>
            <a:endParaRPr lang="ru-RU" sz="2800" b="1" dirty="0" smtClean="0">
              <a:solidFill>
                <a:srgbClr val="CC0099"/>
              </a:solidFill>
            </a:endParaRPr>
          </a:p>
        </p:txBody>
      </p:sp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728" y="71414"/>
            <a:ext cx="750099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День молодежи – праздник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молодых граждан страны.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Цель праздника – привлечь внимание общественности к проблемам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современной молодежи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https://pp.userapi.com/c849036/v849036364/168b94/_KV8d3vtpa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2500306"/>
            <a:ext cx="6297949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214290"/>
            <a:ext cx="6000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нашем </a:t>
            </a:r>
            <a:r>
              <a:rPr lang="ru-RU" sz="2800" b="1" dirty="0" smtClean="0">
                <a:solidFill>
                  <a:srgbClr val="002060"/>
                </a:solidFill>
              </a:rPr>
              <a:t>колледже молодежь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может </a:t>
            </a:r>
            <a:r>
              <a:rPr lang="ru-RU" sz="2800" b="1" dirty="0" smtClean="0">
                <a:solidFill>
                  <a:srgbClr val="002060"/>
                </a:solidFill>
              </a:rPr>
              <a:t>принять участие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деятельности </a:t>
            </a:r>
          </a:p>
        </p:txBody>
      </p:sp>
      <p:pic>
        <p:nvPicPr>
          <p:cNvPr id="52226" name="Picture 2" descr="O:\Библиотека\Ганихина МА\эмблема колледжа на прозрачном фон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1803" y="-24"/>
            <a:ext cx="2032229" cy="186689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285852" y="1834210"/>
            <a:ext cx="7858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C0099"/>
                </a:solidFill>
              </a:rPr>
              <a:t>3D-</a:t>
            </a:r>
            <a:r>
              <a:rPr lang="ru-RU" sz="2800" b="1" dirty="0" smtClean="0">
                <a:solidFill>
                  <a:srgbClr val="CC0099"/>
                </a:solidFill>
              </a:rPr>
              <a:t>лаборатории</a:t>
            </a:r>
            <a:endParaRPr lang="ru-RU" sz="2800" b="1" dirty="0" smtClean="0">
              <a:solidFill>
                <a:srgbClr val="CC0099"/>
              </a:solidFill>
            </a:endParaRPr>
          </a:p>
        </p:txBody>
      </p:sp>
      <p:pic>
        <p:nvPicPr>
          <p:cNvPr id="51202" name="Picture 2" descr="O:\Библиотека\от Назарко\IMG_2654.JPG"/>
          <p:cNvPicPr>
            <a:picLocks noChangeAspect="1" noChangeArrowheads="1"/>
          </p:cNvPicPr>
          <p:nvPr/>
        </p:nvPicPr>
        <p:blipFill>
          <a:blip r:embed="rId5" cstate="print"/>
          <a:srcRect l="8854" t="5468" r="9288"/>
          <a:stretch>
            <a:fillRect/>
          </a:stretch>
        </p:blipFill>
        <p:spPr bwMode="auto">
          <a:xfrm>
            <a:off x="2214546" y="2348104"/>
            <a:ext cx="5857916" cy="4509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30" name="Picture 6" descr="http://3.bp.blogspot.com/-WYlE8elbFNM/U6r8a9V75XI/AAAAAAAAAKM/7z-2SqtF0yc/s1600/0_bb9d6_befe807f_XL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2071678"/>
            <a:ext cx="468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285852" y="142852"/>
            <a:ext cx="7858148" cy="1892826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России принято шумно и весело отмечать любой праздник, в том числе и День молодежи.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Во всех городах России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устраивают конкурсы и фестивали</a:t>
            </a:r>
          </a:p>
        </p:txBody>
      </p:sp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142852"/>
            <a:ext cx="7858148" cy="1769715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торговых и развлекательных центрах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проводят интересные акции,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кинотеатрах — показы молодежных фильмов, а в ночных клубах — зажигательные вечеринки</a:t>
            </a:r>
          </a:p>
        </p:txBody>
      </p:sp>
      <p:sp>
        <p:nvSpPr>
          <p:cNvPr id="2070" name="AutoShape 22" descr="https://ru.oddviser.com/photo/idea/1600/14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77" name="Picture 29" descr="https://user32265.clients-cdnnow.ru/originalStorage/ee/5e/6c/4./ee5e6c4.jpg"/>
          <p:cNvPicPr>
            <a:picLocks noChangeAspect="1" noChangeArrowheads="1"/>
          </p:cNvPicPr>
          <p:nvPr/>
        </p:nvPicPr>
        <p:blipFill>
          <a:blip r:embed="rId4"/>
          <a:srcRect l="11448"/>
          <a:stretch>
            <a:fillRect/>
          </a:stretch>
        </p:blipFill>
        <p:spPr bwMode="auto">
          <a:xfrm>
            <a:off x="1857356" y="2000240"/>
            <a:ext cx="6630744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28" y="142852"/>
            <a:ext cx="7500990" cy="1892826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Не обходится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 без спортивной составляющей: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проходят соревнования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 разным видам спорта</a:t>
            </a:r>
          </a:p>
        </p:txBody>
      </p:sp>
      <p:pic>
        <p:nvPicPr>
          <p:cNvPr id="1028" name="Picture 4" descr="http://itd0.mycdn.me/image?id=872869070609&amp;t=20&amp;plc=WEB&amp;tkn=*0o4SSXn01YgK64ZlWQEvpsi1ADY"/>
          <p:cNvPicPr>
            <a:picLocks noChangeAspect="1" noChangeArrowheads="1"/>
          </p:cNvPicPr>
          <p:nvPr/>
        </p:nvPicPr>
        <p:blipFill>
          <a:blip r:embed="rId4"/>
          <a:srcRect l="24857" t="30529"/>
          <a:stretch>
            <a:fillRect/>
          </a:stretch>
        </p:blipFill>
        <p:spPr bwMode="auto">
          <a:xfrm>
            <a:off x="2000232" y="2180834"/>
            <a:ext cx="6599802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098" name="Picture 2" descr="http://www.playcast.ru/uploads/2013/08/11/58552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42497"/>
            <a:ext cx="8929718" cy="63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785794"/>
            <a:ext cx="38576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История праздника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История торжества уходит корнями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во времена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Советского </a:t>
            </a:r>
            <a:r>
              <a:rPr lang="ru-RU" sz="2800" b="1" dirty="0" smtClean="0">
                <a:solidFill>
                  <a:srgbClr val="002060"/>
                </a:solidFill>
              </a:rPr>
              <a:t>Союза. </a:t>
            </a:r>
          </a:p>
        </p:txBody>
      </p:sp>
      <p:pic>
        <p:nvPicPr>
          <p:cNvPr id="22532" name="Picture 4" descr="https://stamps.ru/sites/default/files/2355u_cop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7075" y="-24"/>
            <a:ext cx="4116957" cy="4140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285852" y="3929066"/>
            <a:ext cx="78581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Указом Президиума Верховного Совета СССР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«Об установлении Дня советской молодежи»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от 7 февраля 1958 года День молодежи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стал официальным праздником.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Он приходился на последнее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воскресенье июня</a:t>
            </a:r>
          </a:p>
        </p:txBody>
      </p:sp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0"/>
            <a:ext cx="78581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История праздника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Но изначально у этого праздника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был не очень-то «развесёлый налёт».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Праздник сводился к собраниям, слётам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 съездам активной молодёжи, соревновались молодёжные бригады фабричных и заводских рабочих, проводились спортивные состязания, конкурсы. И только вечером в городских парках молодёжь шла на танцплощадки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немного повеселиться</a:t>
            </a:r>
          </a:p>
        </p:txBody>
      </p:sp>
      <p:pic>
        <p:nvPicPr>
          <p:cNvPr id="2050" name="Picture 2" descr="https://www.tvtomsk.ru/uploads/photo/sobytija/2016/12/20/Molod.jpeg"/>
          <p:cNvPicPr>
            <a:picLocks noChangeAspect="1" noChangeArrowheads="1"/>
          </p:cNvPicPr>
          <p:nvPr/>
        </p:nvPicPr>
        <p:blipFill>
          <a:blip r:embed="rId4"/>
          <a:srcRect t="11006"/>
          <a:stretch>
            <a:fillRect/>
          </a:stretch>
        </p:blipFill>
        <p:spPr bwMode="auto">
          <a:xfrm>
            <a:off x="2643174" y="4214818"/>
            <a:ext cx="5286412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1510" name="Picture 6" descr="https://www.bank-hlynov.ru/upload/medialibrary/2b9/2b9a32a85386b05b1d8dde7f3c3d4a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3102" y="71414"/>
            <a:ext cx="4133740" cy="4377404"/>
          </a:xfrm>
          <a:prstGeom prst="round2Diag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85852" y="385117"/>
            <a:ext cx="35004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99"/>
                </a:solidFill>
              </a:rPr>
              <a:t>История праздника</a:t>
            </a:r>
          </a:p>
          <a:p>
            <a:pPr algn="ctr"/>
            <a:endParaRPr lang="ru-RU" sz="2800" b="1" dirty="0" smtClean="0">
              <a:solidFill>
                <a:srgbClr val="CC009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июне 1993 года, вскоре после распада СССР, первый президент России Б. Н. Ельцин, издал распоряжение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«О праздновании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Дня молодёжи».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85852" y="5046661"/>
            <a:ext cx="78581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Документ утвердил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дату празднования  - 27 июня</a:t>
            </a:r>
          </a:p>
        </p:txBody>
      </p:sp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52211"/>
            <a:ext cx="785814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Следует отметить, что в некоторых городах основные торжества проводятся «по старинке»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последнее воскресенье июня, так как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27 июня частенько является рабочим днём. 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 перенос проведения праздничных мероприятий на выходной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обеспечивает молодым людям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возможность принять активное участие</a:t>
            </a:r>
          </a:p>
        </p:txBody>
      </p:sp>
      <p:pic>
        <p:nvPicPr>
          <p:cNvPr id="23554" name="Picture 2" descr="https://i.ytimg.com/vi/MGao0Az0zl8/maxresdefault.jpg"/>
          <p:cNvPicPr>
            <a:picLocks noChangeAspect="1" noChangeArrowheads="1"/>
          </p:cNvPicPr>
          <p:nvPr/>
        </p:nvPicPr>
        <p:blipFill>
          <a:blip r:embed="rId4"/>
          <a:srcRect b="16656"/>
          <a:stretch>
            <a:fillRect/>
          </a:stretch>
        </p:blipFill>
        <p:spPr bwMode="auto">
          <a:xfrm>
            <a:off x="1804317" y="3643314"/>
            <a:ext cx="6911087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52211"/>
            <a:ext cx="78581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Многие считают, что не имеют отношения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к этому дню, полагая, что проводится он только для старших школьников или студентов. 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Однако аудитория праздника гораздо шире. Ведь большинство людей сходятся во мнении, что молодежь – это не возраст,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а внутреннее состояние</a:t>
            </a:r>
          </a:p>
        </p:txBody>
      </p:sp>
      <p:pic>
        <p:nvPicPr>
          <p:cNvPr id="1026" name="Picture 2" descr="https://etogenetika.ru/wp-content/uploads/2017/12/vliyanie-genoma-na-starenie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6843" y="3258024"/>
            <a:ext cx="719999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avatars.mds.yandex.net/get-pdb/1008348/4b285f39-704b-4a9b-897d-a170a3ef6aeb/s1200?webp=false"/>
          <p:cNvPicPr>
            <a:picLocks noChangeAspect="1" noChangeArrowheads="1"/>
          </p:cNvPicPr>
          <p:nvPr/>
        </p:nvPicPr>
        <p:blipFill>
          <a:blip r:embed="rId2"/>
          <a:srcRect l="10156" b="32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/>
          <a:srcRect l="21680" t="19899" r="68359" b="12841"/>
          <a:stretch>
            <a:fillRect/>
          </a:stretch>
        </p:blipFill>
        <p:spPr bwMode="auto">
          <a:xfrm>
            <a:off x="-32" y="0"/>
            <a:ext cx="1269574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rot="16200000">
            <a:off x="-2536899" y="2751158"/>
            <a:ext cx="6072231" cy="855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b="1" spc="50" dirty="0" smtClean="0">
                <a:ln w="11430"/>
                <a:solidFill>
                  <a:srgbClr val="3366CC"/>
                </a:solidFill>
                <a:effectLst/>
              </a:rPr>
              <a:t>Виртуально-информационная выставка</a:t>
            </a:r>
            <a:r>
              <a:rPr lang="ru-RU" sz="3400" b="1" spc="50" dirty="0" smtClean="0">
                <a:ln w="11430"/>
                <a:solidFill>
                  <a:srgbClr val="3366CC"/>
                </a:solidFill>
                <a:effectLst/>
              </a:rPr>
              <a:t> </a:t>
            </a:r>
            <a:r>
              <a:rPr lang="ru-RU" sz="2800" b="1" spc="50" dirty="0" smtClean="0">
                <a:ln w="11430"/>
                <a:solidFill>
                  <a:srgbClr val="3366CC"/>
                </a:solidFill>
                <a:effectLst/>
              </a:rPr>
              <a:t>«МОЛОДЕЖЬ – НАДЕЖДА РОССИИ»</a:t>
            </a:r>
            <a:endParaRPr lang="ru-RU" sz="2800" b="1" spc="50" dirty="0">
              <a:ln w="11430"/>
              <a:solidFill>
                <a:srgbClr val="3366CC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71438"/>
            <a:ext cx="1143008" cy="2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НППК</a:t>
            </a:r>
            <a:endParaRPr lang="ru-RU" sz="5400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246760"/>
            <a:ext cx="78581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Молодость — самый прекрасный период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жизни. Это возраст мечтаний,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надежд, поисков любви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 становления человека как личности</a:t>
            </a:r>
          </a:p>
        </p:txBody>
      </p:sp>
      <p:pic>
        <p:nvPicPr>
          <p:cNvPr id="24582" name="Picture 6" descr="https://pp.userapi.com/c849232/v849232542/ee3eb/1jCDZCAKEEk.jpg"/>
          <p:cNvPicPr>
            <a:picLocks noChangeAspect="1" noChangeArrowheads="1"/>
          </p:cNvPicPr>
          <p:nvPr/>
        </p:nvPicPr>
        <p:blipFill>
          <a:blip r:embed="rId4"/>
          <a:srcRect l="14877"/>
          <a:stretch>
            <a:fillRect/>
          </a:stretch>
        </p:blipFill>
        <p:spPr bwMode="auto">
          <a:xfrm>
            <a:off x="1500165" y="2285992"/>
            <a:ext cx="4598432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s://pp.userapi.com/c849232/v849232542/ee3e1/ZR-xyYkjFP4.jpg"/>
          <p:cNvPicPr>
            <a:picLocks noChangeAspect="1" noChangeArrowheads="1"/>
          </p:cNvPicPr>
          <p:nvPr/>
        </p:nvPicPr>
        <p:blipFill>
          <a:blip r:embed="rId5" cstate="print"/>
          <a:srcRect l="21489"/>
          <a:stretch>
            <a:fillRect/>
          </a:stretch>
        </p:blipFill>
        <p:spPr bwMode="auto">
          <a:xfrm>
            <a:off x="5143504" y="3475148"/>
            <a:ext cx="3817118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3673</TotalTime>
  <Words>728</Words>
  <PresentationFormat>Экран (4:3)</PresentationFormat>
  <Paragraphs>197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Ганихина Марина Анатльевна</dc:creator>
  <cp:lastModifiedBy>m_ganihina</cp:lastModifiedBy>
  <cp:revision>361</cp:revision>
  <dcterms:created xsi:type="dcterms:W3CDTF">2018-01-29T07:46:38Z</dcterms:created>
  <dcterms:modified xsi:type="dcterms:W3CDTF">2019-05-31T06:23:53Z</dcterms:modified>
</cp:coreProperties>
</file>