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9" r:id="rId3"/>
    <p:sldId id="290" r:id="rId4"/>
    <p:sldId id="291" r:id="rId5"/>
    <p:sldId id="280" r:id="rId6"/>
    <p:sldId id="276" r:id="rId7"/>
    <p:sldId id="278" r:id="rId8"/>
    <p:sldId id="275" r:id="rId9"/>
    <p:sldId id="279" r:id="rId10"/>
    <p:sldId id="281" r:id="rId11"/>
    <p:sldId id="282" r:id="rId12"/>
    <p:sldId id="283" r:id="rId13"/>
    <p:sldId id="297" r:id="rId14"/>
    <p:sldId id="277" r:id="rId15"/>
    <p:sldId id="296" r:id="rId16"/>
    <p:sldId id="288" r:id="rId17"/>
    <p:sldId id="285" r:id="rId18"/>
    <p:sldId id="284" r:id="rId19"/>
    <p:sldId id="301" r:id="rId20"/>
    <p:sldId id="286" r:id="rId21"/>
    <p:sldId id="287" r:id="rId22"/>
    <p:sldId id="295"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FFFF"/>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90" y="-23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BE50B9-419F-4F87-8E18-1AC32E60DCDF}" type="datetimeFigureOut">
              <a:rPr lang="ru-RU" smtClean="0"/>
              <a:pPr/>
              <a:t>07.12.2019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6E29CD-BDBD-4541-9AE7-CCBBC52B990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30000">
    <p:pull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30000">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30000">
    <p:pull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73010B0A-4731-48B4-8060-7B7C8DB19EF3}" type="slidenum">
              <a:rPr lang="ru-RU"/>
              <a:pPr>
                <a:defRPr/>
              </a:pPr>
              <a:t>‹#›</a:t>
            </a:fld>
            <a:endParaRPr lang="ru-RU"/>
          </a:p>
        </p:txBody>
      </p:sp>
    </p:spTree>
  </p:cSld>
  <p:clrMapOvr>
    <a:masterClrMapping/>
  </p:clrMapOvr>
  <p:transition spd="med" advTm="30000">
    <p:pull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178DA1EC-C459-4663-8D13-73C8A2ACA4C8}" type="slidenum">
              <a:rPr lang="ru-RU"/>
              <a:pPr>
                <a:defRPr/>
              </a:pPr>
              <a:t>‹#›</a:t>
            </a:fld>
            <a:endParaRPr lang="ru-RU"/>
          </a:p>
        </p:txBody>
      </p:sp>
    </p:spTree>
  </p:cSld>
  <p:clrMapOvr>
    <a:masterClrMapping/>
  </p:clrMapOvr>
  <p:transition spd="med" advTm="30000">
    <p:pull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A8D459A-AE44-47FA-AF22-24E0ED005D3A}" type="slidenum">
              <a:rPr lang="ru-RU"/>
              <a:pPr>
                <a:defRPr/>
              </a:pPr>
              <a:t>‹#›</a:t>
            </a:fld>
            <a:endParaRPr lang="ru-RU"/>
          </a:p>
        </p:txBody>
      </p:sp>
    </p:spTree>
  </p:cSld>
  <p:clrMapOvr>
    <a:masterClrMapping/>
  </p:clrMapOvr>
  <p:transition spd="med" advTm="30000">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30000">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30000">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07.12.2019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30000">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07.12.2019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30000">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07.12.2019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30000">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07.12.2019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30000">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30000">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30000">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07.12.2019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advTm="30000">
    <p:pull dir="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audio" Target="file:///D:\&#1043;&#1072;&#1085;&#1080;&#1093;&#1080;&#1085;&#1072;%20&#1052;&#1040;\&#1056;&#1040;&#1041;&#1054;&#1058;&#1040;\&#1052;&#1045;&#1056;&#1054;&#1055;&#1056;&#1048;&#1071;&#1058;&#1048;&#1071;\2018-2019\4%20&#1050;&#1072;&#1082;%20&#1074;&#1089;&#1090;&#1088;&#1077;&#1095;&#1072;&#1102;&#1090;%20&#1053;&#1086;&#1074;&#1099;&#1081;%20&#1075;&#1086;&#1076;%20&#1083;&#1102;&#1076;&#1080;%20&#1074;&#1089;&#1077;&#1093;%20&#1079;&#1077;&#1084;&#1085;&#1099;&#1093;%20&#1096;&#1080;&#1088;&#1086;&#1090;\3%20&#1042;%20&#1051;&#1077;&#1089;&#1091;...%20&#1084;&#1080;&#1085;&#1091;&#1089;.mp3" TargetMode="External"/><Relationship Id="rId5" Type="http://schemas.openxmlformats.org/officeDocument/2006/relationships/image" Target="../media/image22.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http://nachalo4ka.ru/wp-content/uploads/2014/11/zimnie-novogodnie-fonyi.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053" name="Picture 10" descr="ded_moroz1"/>
          <p:cNvPicPr>
            <a:picLocks noGrp="1" noChangeAspect="1" noChangeArrowheads="1"/>
          </p:cNvPicPr>
          <p:nvPr>
            <p:ph sz="half" idx="1"/>
          </p:nvPr>
        </p:nvPicPr>
        <p:blipFill>
          <a:blip r:embed="rId3" cstate="print"/>
          <a:stretch>
            <a:fillRect/>
          </a:stretch>
        </p:blipFill>
        <p:spPr>
          <a:xfrm>
            <a:off x="5904001" y="4000504"/>
            <a:ext cx="3239999" cy="2160000"/>
          </a:xfrm>
          <a:prstGeom prst="rect">
            <a:avLst/>
          </a:prstGeom>
          <a:ln>
            <a:noFill/>
          </a:ln>
          <a:effectLst>
            <a:softEdge rad="112500"/>
          </a:effectLst>
        </p:spPr>
      </p:pic>
      <p:pic>
        <p:nvPicPr>
          <p:cNvPr id="2054" name="Picture 19" descr="i-332"/>
          <p:cNvPicPr>
            <a:picLocks noGrp="1" noChangeAspect="1" noChangeArrowheads="1"/>
          </p:cNvPicPr>
          <p:nvPr>
            <p:ph sz="quarter" idx="3"/>
          </p:nvPr>
        </p:nvPicPr>
        <p:blipFill>
          <a:blip r:embed="rId4"/>
          <a:stretch>
            <a:fillRect/>
          </a:stretch>
        </p:blipFill>
        <p:spPr>
          <a:xfrm>
            <a:off x="3071802" y="4000504"/>
            <a:ext cx="2958904" cy="2160000"/>
          </a:xfrm>
          <a:prstGeom prst="rect">
            <a:avLst/>
          </a:prstGeom>
          <a:ln>
            <a:noFill/>
          </a:ln>
          <a:effectLst>
            <a:softEdge rad="112500"/>
          </a:effectLst>
        </p:spPr>
      </p:pic>
      <p:pic>
        <p:nvPicPr>
          <p:cNvPr id="2055" name="Picture 23" descr="a758"/>
          <p:cNvPicPr>
            <a:picLocks noGrp="1" noChangeAspect="1" noChangeArrowheads="1"/>
          </p:cNvPicPr>
          <p:nvPr>
            <p:ph sz="quarter" idx="2"/>
          </p:nvPr>
        </p:nvPicPr>
        <p:blipFill>
          <a:blip r:embed="rId5"/>
          <a:stretch>
            <a:fillRect/>
          </a:stretch>
        </p:blipFill>
        <p:spPr>
          <a:xfrm>
            <a:off x="0" y="4000504"/>
            <a:ext cx="3240000" cy="2160000"/>
          </a:xfrm>
          <a:prstGeom prst="rect">
            <a:avLst/>
          </a:prstGeom>
          <a:ln>
            <a:noFill/>
          </a:ln>
          <a:effectLst>
            <a:softEdge rad="112500"/>
          </a:effectLst>
        </p:spPr>
      </p:pic>
      <p:sp>
        <p:nvSpPr>
          <p:cNvPr id="2" name="Rectangle 2"/>
          <p:cNvSpPr>
            <a:spLocks noGrp="1" noChangeArrowheads="1"/>
          </p:cNvSpPr>
          <p:nvPr>
            <p:ph type="title" idx="4294967295"/>
          </p:nvPr>
        </p:nvSpPr>
        <p:spPr>
          <a:xfrm>
            <a:off x="0" y="785794"/>
            <a:ext cx="9144000" cy="3143272"/>
          </a:xfrm>
        </p:spPr>
        <p:txBody>
          <a:bodyPr>
            <a:noAutofit/>
          </a:bodyPr>
          <a:lstStyle/>
          <a:p>
            <a:pPr>
              <a:lnSpc>
                <a:spcPct val="80000"/>
              </a:lnSpc>
              <a:defRPr/>
            </a:pPr>
            <a:r>
              <a:rPr lang="ru-RU" sz="5400" b="1" spc="600" dirty="0" smtClean="0">
                <a:solidFill>
                  <a:srgbClr val="C00000"/>
                </a:solidFill>
                <a:effectLst>
                  <a:outerShdw blurRad="38100" dist="38100" dir="2700000" algn="tl">
                    <a:srgbClr val="000000">
                      <a:alpha val="43137"/>
                    </a:srgbClr>
                  </a:outerShdw>
                </a:effectLst>
                <a:latin typeface="Mistral" pitchFamily="66" charset="0"/>
              </a:rPr>
              <a:t>ХОРОШО, </a:t>
            </a:r>
            <a:br>
              <a:rPr lang="ru-RU" sz="5400" b="1" spc="600" dirty="0" smtClean="0">
                <a:solidFill>
                  <a:srgbClr val="C00000"/>
                </a:solidFill>
                <a:effectLst>
                  <a:outerShdw blurRad="38100" dist="38100" dir="2700000" algn="tl">
                    <a:srgbClr val="000000">
                      <a:alpha val="43137"/>
                    </a:srgbClr>
                  </a:outerShdw>
                </a:effectLst>
                <a:latin typeface="Mistral" pitchFamily="66" charset="0"/>
              </a:rPr>
            </a:br>
            <a:r>
              <a:rPr lang="ru-RU" sz="5400" b="1" spc="600" dirty="0" smtClean="0">
                <a:solidFill>
                  <a:srgbClr val="C00000"/>
                </a:solidFill>
                <a:effectLst>
                  <a:outerShdw blurRad="38100" dist="38100" dir="2700000" algn="tl">
                    <a:srgbClr val="000000">
                      <a:alpha val="43137"/>
                    </a:srgbClr>
                  </a:outerShdw>
                </a:effectLst>
                <a:latin typeface="Mistral" pitchFamily="66" charset="0"/>
              </a:rPr>
              <a:t>ЧТО КАЖДЫЙ ГОД </a:t>
            </a:r>
            <a:br>
              <a:rPr lang="ru-RU" sz="5400" b="1" spc="600" dirty="0" smtClean="0">
                <a:solidFill>
                  <a:srgbClr val="C00000"/>
                </a:solidFill>
                <a:effectLst>
                  <a:outerShdw blurRad="38100" dist="38100" dir="2700000" algn="tl">
                    <a:srgbClr val="000000">
                      <a:alpha val="43137"/>
                    </a:srgbClr>
                  </a:outerShdw>
                </a:effectLst>
                <a:latin typeface="Mistral" pitchFamily="66" charset="0"/>
              </a:rPr>
            </a:br>
            <a:r>
              <a:rPr lang="ru-RU" sz="5400" b="1" spc="600" dirty="0" smtClean="0">
                <a:solidFill>
                  <a:srgbClr val="C00000"/>
                </a:solidFill>
                <a:effectLst>
                  <a:outerShdw blurRad="38100" dist="38100" dir="2700000" algn="tl">
                    <a:srgbClr val="000000">
                      <a:alpha val="43137"/>
                    </a:srgbClr>
                  </a:outerShdw>
                </a:effectLst>
                <a:latin typeface="Mistral" pitchFamily="66" charset="0"/>
              </a:rPr>
              <a:t>К НАМ ПРИХОДИТ </a:t>
            </a:r>
            <a:br>
              <a:rPr lang="ru-RU" sz="5400" b="1" spc="600" dirty="0" smtClean="0">
                <a:solidFill>
                  <a:srgbClr val="C00000"/>
                </a:solidFill>
                <a:effectLst>
                  <a:outerShdw blurRad="38100" dist="38100" dir="2700000" algn="tl">
                    <a:srgbClr val="000000">
                      <a:alpha val="43137"/>
                    </a:srgbClr>
                  </a:outerShdw>
                </a:effectLst>
                <a:latin typeface="Mistral" pitchFamily="66" charset="0"/>
              </a:rPr>
            </a:br>
            <a:r>
              <a:rPr lang="ru-RU" sz="5400" b="1" spc="600" dirty="0" smtClean="0">
                <a:solidFill>
                  <a:srgbClr val="C00000"/>
                </a:solidFill>
                <a:effectLst>
                  <a:outerShdw blurRad="38100" dist="38100" dir="2700000" algn="tl">
                    <a:srgbClr val="000000">
                      <a:alpha val="43137"/>
                    </a:srgbClr>
                  </a:outerShdw>
                </a:effectLst>
                <a:latin typeface="Mistral" pitchFamily="66" charset="0"/>
              </a:rPr>
              <a:t>НОВЫЙ ГОД!</a:t>
            </a:r>
            <a:endParaRPr lang="ru-RU" sz="5400" spc="600" dirty="0" smtClean="0">
              <a:solidFill>
                <a:srgbClr val="0070C0"/>
              </a:solidFill>
              <a:effectLst>
                <a:outerShdw blurRad="38100" dist="38100" dir="2700000" algn="tl">
                  <a:srgbClr val="000000">
                    <a:alpha val="43137"/>
                  </a:srgbClr>
                </a:outerShdw>
              </a:effectLst>
              <a:latin typeface="Mistral" pitchFamily="66" charset="0"/>
            </a:endParaRPr>
          </a:p>
        </p:txBody>
      </p:sp>
      <p:sp>
        <p:nvSpPr>
          <p:cNvPr id="8" name="Rectangle 2"/>
          <p:cNvSpPr>
            <a:spLocks noGrp="1" noChangeArrowheads="1"/>
          </p:cNvSpPr>
          <p:nvPr>
            <p:ph type="title" idx="4294967295"/>
          </p:nvPr>
        </p:nvSpPr>
        <p:spPr>
          <a:xfrm>
            <a:off x="0" y="6215082"/>
            <a:ext cx="9144000" cy="571504"/>
          </a:xfrm>
        </p:spPr>
        <p:txBody>
          <a:bodyPr>
            <a:noAutofit/>
          </a:bodyPr>
          <a:lstStyle/>
          <a:p>
            <a:pPr>
              <a:defRPr/>
            </a:pPr>
            <a:r>
              <a:rPr lang="ru-RU" sz="2800" b="1" i="1" dirty="0" smtClean="0">
                <a:solidFill>
                  <a:srgbClr val="0070C0"/>
                </a:solidFill>
                <a:effectLst>
                  <a:outerShdw blurRad="38100" dist="38100" dir="2700000" algn="tl">
                    <a:srgbClr val="000000">
                      <a:alpha val="43137"/>
                    </a:srgbClr>
                  </a:outerShdw>
                </a:effectLst>
              </a:rPr>
              <a:t>…ИМЕНА ДЕДОВ МОРОЗОВ В РАЗНЫХ СТРАНАХ МИРА…</a:t>
            </a:r>
            <a:endParaRPr lang="ru-RU" sz="2800" dirty="0" smtClean="0">
              <a:solidFill>
                <a:srgbClr val="0070C0"/>
              </a:solidFill>
              <a:effectLst>
                <a:outerShdw blurRad="38100" dist="38100" dir="2700000" algn="tl">
                  <a:srgbClr val="000000">
                    <a:alpha val="43137"/>
                  </a:srgbClr>
                </a:outerShdw>
              </a:effectLst>
            </a:endParaRPr>
          </a:p>
        </p:txBody>
      </p:sp>
      <p:sp>
        <p:nvSpPr>
          <p:cNvPr id="12" name="Прямоугольник 11"/>
          <p:cNvSpPr/>
          <p:nvPr/>
        </p:nvSpPr>
        <p:spPr>
          <a:xfrm>
            <a:off x="2000232" y="71414"/>
            <a:ext cx="7072362" cy="830997"/>
          </a:xfrm>
          <a:prstGeom prst="rect">
            <a:avLst/>
          </a:prstGeom>
        </p:spPr>
        <p:txBody>
          <a:bodyPr wrap="square">
            <a:spAutoFit/>
          </a:bodyPr>
          <a:lstStyle/>
          <a:p>
            <a:pPr algn="r"/>
            <a:r>
              <a:rPr lang="ru-RU" sz="2400" b="1" spc="50" dirty="0" smtClean="0">
                <a:ln w="11430">
                  <a:noFill/>
                </a:ln>
                <a:solidFill>
                  <a:srgbClr val="0070C0"/>
                </a:solidFill>
              </a:rPr>
              <a:t>Виртуально-информационная </a:t>
            </a:r>
          </a:p>
          <a:p>
            <a:pPr algn="r"/>
            <a:r>
              <a:rPr lang="ru-RU" sz="2400" b="1" spc="50" dirty="0" smtClean="0">
                <a:ln w="11430">
                  <a:noFill/>
                </a:ln>
                <a:solidFill>
                  <a:srgbClr val="0070C0"/>
                </a:solidFill>
              </a:rPr>
              <a:t>выставка </a:t>
            </a:r>
            <a:endParaRPr lang="ru-RU" sz="2400" dirty="0">
              <a:ln w="11430">
                <a:noFill/>
              </a:ln>
              <a:solidFill>
                <a:srgbClr val="0070C0"/>
              </a:solidFill>
            </a:endParaRPr>
          </a:p>
        </p:txBody>
      </p:sp>
      <p:pic>
        <p:nvPicPr>
          <p:cNvPr id="13" name="Picture 1" descr="D:\Users\bibl3\Documents\МА\работа\ВЫСТАВКИ\2016-2017\эмблема библиотеки.png"/>
          <p:cNvPicPr>
            <a:picLocks noChangeAspect="1" noChangeArrowheads="1"/>
          </p:cNvPicPr>
          <p:nvPr/>
        </p:nvPicPr>
        <p:blipFill>
          <a:blip r:embed="rId6" cstate="print"/>
          <a:srcRect/>
          <a:stretch>
            <a:fillRect/>
          </a:stretch>
        </p:blipFill>
        <p:spPr bwMode="auto">
          <a:xfrm>
            <a:off x="63565" y="71438"/>
            <a:ext cx="1722353" cy="1643050"/>
          </a:xfrm>
          <a:prstGeom prst="ellipse">
            <a:avLst/>
          </a:prstGeom>
          <a:ln>
            <a:noFill/>
          </a:ln>
          <a:effectLst/>
        </p:spPr>
      </p:pic>
    </p:spTree>
  </p:cSld>
  <p:clrMapOvr>
    <a:masterClrMapping/>
  </p:clrMapOvr>
  <p:transition spd="med" advTm="3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054"/>
                                        </p:tgtEl>
                                        <p:attrNameLst>
                                          <p:attrName>style.visibility</p:attrName>
                                        </p:attrNameLst>
                                      </p:cBhvr>
                                      <p:to>
                                        <p:strVal val="visible"/>
                                      </p:to>
                                    </p:set>
                                    <p:anim calcmode="lin" valueType="num">
                                      <p:cBhvr>
                                        <p:cTn id="7" dur="2000" fill="hold"/>
                                        <p:tgtEl>
                                          <p:spTgt spid="2054"/>
                                        </p:tgtEl>
                                        <p:attrNameLst>
                                          <p:attrName>ppt_w</p:attrName>
                                        </p:attrNameLst>
                                      </p:cBhvr>
                                      <p:tavLst>
                                        <p:tav tm="0">
                                          <p:val>
                                            <p:fltVal val="0"/>
                                          </p:val>
                                        </p:tav>
                                        <p:tav tm="100000">
                                          <p:val>
                                            <p:strVal val="#ppt_w"/>
                                          </p:val>
                                        </p:tav>
                                      </p:tavLst>
                                    </p:anim>
                                    <p:anim calcmode="lin" valueType="num">
                                      <p:cBhvr>
                                        <p:cTn id="8" dur="2000" fill="hold"/>
                                        <p:tgtEl>
                                          <p:spTgt spid="2054"/>
                                        </p:tgtEl>
                                        <p:attrNameLst>
                                          <p:attrName>ppt_h</p:attrName>
                                        </p:attrNameLst>
                                      </p:cBhvr>
                                      <p:tavLst>
                                        <p:tav tm="0">
                                          <p:val>
                                            <p:fltVal val="0"/>
                                          </p:val>
                                        </p:tav>
                                        <p:tav tm="100000">
                                          <p:val>
                                            <p:strVal val="#ppt_h"/>
                                          </p:val>
                                        </p:tav>
                                      </p:tavLst>
                                    </p:anim>
                                    <p:anim calcmode="lin" valueType="num">
                                      <p:cBhvr>
                                        <p:cTn id="9" dur="2000" fill="hold"/>
                                        <p:tgtEl>
                                          <p:spTgt spid="2054"/>
                                        </p:tgtEl>
                                        <p:attrNameLst>
                                          <p:attrName>style.rotation</p:attrName>
                                        </p:attrNameLst>
                                      </p:cBhvr>
                                      <p:tavLst>
                                        <p:tav tm="0">
                                          <p:val>
                                            <p:fltVal val="90"/>
                                          </p:val>
                                        </p:tav>
                                        <p:tav tm="100000">
                                          <p:val>
                                            <p:fltVal val="0"/>
                                          </p:val>
                                        </p:tav>
                                      </p:tavLst>
                                    </p:anim>
                                    <p:animEffect transition="in" filter="fade">
                                      <p:cBhvr>
                                        <p:cTn id="10" dur="2000"/>
                                        <p:tgtEl>
                                          <p:spTgt spid="2054"/>
                                        </p:tgtEl>
                                      </p:cBhvr>
                                    </p:animEffect>
                                  </p:childTnLst>
                                </p:cTn>
                              </p:par>
                            </p:childTnLst>
                          </p:cTn>
                        </p:par>
                        <p:par>
                          <p:cTn id="11" fill="hold">
                            <p:stCondLst>
                              <p:cond delay="2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2053"/>
                                        </p:tgtEl>
                                        <p:attrNameLst>
                                          <p:attrName>style.visibility</p:attrName>
                                        </p:attrNameLst>
                                      </p:cBhvr>
                                      <p:to>
                                        <p:strVal val="visible"/>
                                      </p:to>
                                    </p:set>
                                    <p:anim calcmode="lin" valueType="num">
                                      <p:cBhvr>
                                        <p:cTn id="14" dur="2000" fill="hold"/>
                                        <p:tgtEl>
                                          <p:spTgt spid="2053"/>
                                        </p:tgtEl>
                                        <p:attrNameLst>
                                          <p:attrName>ppt_w</p:attrName>
                                        </p:attrNameLst>
                                      </p:cBhvr>
                                      <p:tavLst>
                                        <p:tav tm="0">
                                          <p:val>
                                            <p:fltVal val="0"/>
                                          </p:val>
                                        </p:tav>
                                        <p:tav tm="100000">
                                          <p:val>
                                            <p:strVal val="#ppt_w"/>
                                          </p:val>
                                        </p:tav>
                                      </p:tavLst>
                                    </p:anim>
                                    <p:anim calcmode="lin" valueType="num">
                                      <p:cBhvr>
                                        <p:cTn id="15" dur="2000" fill="hold"/>
                                        <p:tgtEl>
                                          <p:spTgt spid="2053"/>
                                        </p:tgtEl>
                                        <p:attrNameLst>
                                          <p:attrName>ppt_h</p:attrName>
                                        </p:attrNameLst>
                                      </p:cBhvr>
                                      <p:tavLst>
                                        <p:tav tm="0">
                                          <p:val>
                                            <p:fltVal val="0"/>
                                          </p:val>
                                        </p:tav>
                                        <p:tav tm="100000">
                                          <p:val>
                                            <p:strVal val="#ppt_h"/>
                                          </p:val>
                                        </p:tav>
                                      </p:tavLst>
                                    </p:anim>
                                    <p:anim calcmode="lin" valueType="num">
                                      <p:cBhvr>
                                        <p:cTn id="16" dur="2000" fill="hold"/>
                                        <p:tgtEl>
                                          <p:spTgt spid="2053"/>
                                        </p:tgtEl>
                                        <p:attrNameLst>
                                          <p:attrName>style.rotation</p:attrName>
                                        </p:attrNameLst>
                                      </p:cBhvr>
                                      <p:tavLst>
                                        <p:tav tm="0">
                                          <p:val>
                                            <p:fltVal val="90"/>
                                          </p:val>
                                        </p:tav>
                                        <p:tav tm="100000">
                                          <p:val>
                                            <p:fltVal val="0"/>
                                          </p:val>
                                        </p:tav>
                                      </p:tavLst>
                                    </p:anim>
                                    <p:animEffect transition="in" filter="fade">
                                      <p:cBhvr>
                                        <p:cTn id="17" dur="2000"/>
                                        <p:tgtEl>
                                          <p:spTgt spid="2053"/>
                                        </p:tgtEl>
                                      </p:cBhvr>
                                    </p:animEffect>
                                  </p:childTnLst>
                                </p:cTn>
                              </p:par>
                            </p:childTnLst>
                          </p:cTn>
                        </p:par>
                        <p:par>
                          <p:cTn id="18" fill="hold">
                            <p:stCondLst>
                              <p:cond delay="40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2055"/>
                                        </p:tgtEl>
                                        <p:attrNameLst>
                                          <p:attrName>style.visibility</p:attrName>
                                        </p:attrNameLst>
                                      </p:cBhvr>
                                      <p:to>
                                        <p:strVal val="visible"/>
                                      </p:to>
                                    </p:set>
                                    <p:anim calcmode="lin" valueType="num">
                                      <p:cBhvr>
                                        <p:cTn id="21" dur="2000" fill="hold"/>
                                        <p:tgtEl>
                                          <p:spTgt spid="2055"/>
                                        </p:tgtEl>
                                        <p:attrNameLst>
                                          <p:attrName>ppt_w</p:attrName>
                                        </p:attrNameLst>
                                      </p:cBhvr>
                                      <p:tavLst>
                                        <p:tav tm="0">
                                          <p:val>
                                            <p:fltVal val="0"/>
                                          </p:val>
                                        </p:tav>
                                        <p:tav tm="100000">
                                          <p:val>
                                            <p:strVal val="#ppt_w"/>
                                          </p:val>
                                        </p:tav>
                                      </p:tavLst>
                                    </p:anim>
                                    <p:anim calcmode="lin" valueType="num">
                                      <p:cBhvr>
                                        <p:cTn id="22" dur="2000" fill="hold"/>
                                        <p:tgtEl>
                                          <p:spTgt spid="2055"/>
                                        </p:tgtEl>
                                        <p:attrNameLst>
                                          <p:attrName>ppt_h</p:attrName>
                                        </p:attrNameLst>
                                      </p:cBhvr>
                                      <p:tavLst>
                                        <p:tav tm="0">
                                          <p:val>
                                            <p:fltVal val="0"/>
                                          </p:val>
                                        </p:tav>
                                        <p:tav tm="100000">
                                          <p:val>
                                            <p:strVal val="#ppt_h"/>
                                          </p:val>
                                        </p:tav>
                                      </p:tavLst>
                                    </p:anim>
                                    <p:anim calcmode="lin" valueType="num">
                                      <p:cBhvr>
                                        <p:cTn id="23" dur="2000" fill="hold"/>
                                        <p:tgtEl>
                                          <p:spTgt spid="2055"/>
                                        </p:tgtEl>
                                        <p:attrNameLst>
                                          <p:attrName>style.rotation</p:attrName>
                                        </p:attrNameLst>
                                      </p:cBhvr>
                                      <p:tavLst>
                                        <p:tav tm="0">
                                          <p:val>
                                            <p:fltVal val="90"/>
                                          </p:val>
                                        </p:tav>
                                        <p:tav tm="100000">
                                          <p:val>
                                            <p:fltVal val="0"/>
                                          </p:val>
                                        </p:tav>
                                      </p:tavLst>
                                    </p:anim>
                                    <p:animEffect transition="in" filter="fade">
                                      <p:cBhvr>
                                        <p:cTn id="24" dur="20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http://nachalo4ka.ru/wp-content/uploads/2014/11/zimnie-novogodnie-fonyi.jpg"/>
          <p:cNvPicPr>
            <a:picLocks noChangeAspect="1" noChangeArrowheads="1"/>
          </p:cNvPicPr>
          <p:nvPr/>
        </p:nvPicPr>
        <p:blipFill>
          <a:blip r:embed="rId2"/>
          <a:srcRect l="10489" r="8434"/>
          <a:stretch>
            <a:fillRect/>
          </a:stretch>
        </p:blipFill>
        <p:spPr bwMode="auto">
          <a:xfrm>
            <a:off x="0" y="0"/>
            <a:ext cx="9144000" cy="6858000"/>
          </a:xfrm>
          <a:prstGeom prst="rect">
            <a:avLst/>
          </a:prstGeom>
          <a:noFill/>
          <a:ln w="9525">
            <a:noFill/>
            <a:miter lim="800000"/>
            <a:headEnd/>
            <a:tailEnd/>
          </a:ln>
        </p:spPr>
      </p:pic>
      <p:sp>
        <p:nvSpPr>
          <p:cNvPr id="8194" name="Rectangle 2"/>
          <p:cNvSpPr>
            <a:spLocks noGrp="1" noChangeArrowheads="1"/>
          </p:cNvSpPr>
          <p:nvPr>
            <p:ph type="title"/>
          </p:nvPr>
        </p:nvSpPr>
        <p:spPr>
          <a:xfrm>
            <a:off x="428596" y="214290"/>
            <a:ext cx="4000500" cy="3071812"/>
          </a:xfrm>
          <a:prstGeom prst="roundRect">
            <a:avLst/>
          </a:prstGeom>
          <a:solidFill>
            <a:schemeClr val="accent5">
              <a:lumMod val="20000"/>
              <a:lumOff val="80000"/>
            </a:schemeClr>
          </a:solidFill>
          <a:ln>
            <a:noFill/>
          </a:ln>
          <a:effectLst>
            <a:softEdge rad="63500"/>
          </a:effectLst>
        </p:spPr>
        <p:txBody>
          <a:bodyPr>
            <a:normAutofit fontScale="90000"/>
          </a:bodyPr>
          <a:lstStyle/>
          <a:p>
            <a:pPr eaLnBrk="1" hangingPunct="1"/>
            <a:r>
              <a:rPr lang="ru-RU" sz="2900" b="1" dirty="0" smtClean="0">
                <a:solidFill>
                  <a:srgbClr val="C00000"/>
                </a:solidFill>
              </a:rPr>
              <a:t>В России –</a:t>
            </a:r>
            <a:r>
              <a:rPr lang="ru-RU" sz="2900" b="1" i="1" dirty="0" smtClean="0">
                <a:solidFill>
                  <a:srgbClr val="C00000"/>
                </a:solidFill>
              </a:rPr>
              <a:t> Дед Мороз</a:t>
            </a:r>
            <a:r>
              <a:rPr lang="ru-RU" sz="2900" b="1" dirty="0" smtClean="0">
                <a:solidFill>
                  <a:srgbClr val="C00000"/>
                </a:solidFill>
              </a:rPr>
              <a:t>. </a:t>
            </a:r>
            <a:r>
              <a:rPr lang="ru-RU" sz="2900" b="1" dirty="0" smtClean="0">
                <a:solidFill>
                  <a:srgbClr val="0000CC"/>
                </a:solidFill>
              </a:rPr>
              <a:t/>
            </a:r>
            <a:br>
              <a:rPr lang="ru-RU" sz="2900" b="1" dirty="0" smtClean="0">
                <a:solidFill>
                  <a:srgbClr val="0000CC"/>
                </a:solidFill>
              </a:rPr>
            </a:br>
            <a:r>
              <a:rPr lang="ru-RU" sz="2200" b="1" dirty="0" smtClean="0">
                <a:solidFill>
                  <a:srgbClr val="002060"/>
                </a:solidFill>
              </a:rPr>
              <a:t>Высокий, худощавый, </a:t>
            </a:r>
            <a:br>
              <a:rPr lang="ru-RU" sz="2200" b="1" dirty="0" smtClean="0">
                <a:solidFill>
                  <a:srgbClr val="002060"/>
                </a:solidFill>
              </a:rPr>
            </a:br>
            <a:r>
              <a:rPr lang="ru-RU" sz="2200" b="1" dirty="0" smtClean="0">
                <a:solidFill>
                  <a:srgbClr val="002060"/>
                </a:solidFill>
              </a:rPr>
              <a:t>но сильный старик. Суровый, величавый, неулыбчивый, </a:t>
            </a:r>
            <a:br>
              <a:rPr lang="ru-RU" sz="2200" b="1" dirty="0" smtClean="0">
                <a:solidFill>
                  <a:srgbClr val="002060"/>
                </a:solidFill>
              </a:rPr>
            </a:br>
            <a:r>
              <a:rPr lang="ru-RU" sz="2200" b="1" dirty="0" smtClean="0">
                <a:solidFill>
                  <a:srgbClr val="002060"/>
                </a:solidFill>
              </a:rPr>
              <a:t>но добрый и справедливый. Ходит в белом, синем или красном тулупе, с длинной белой бородой и посохом </a:t>
            </a:r>
            <a:br>
              <a:rPr lang="ru-RU" sz="2200" b="1" dirty="0" smtClean="0">
                <a:solidFill>
                  <a:srgbClr val="002060"/>
                </a:solidFill>
              </a:rPr>
            </a:br>
            <a:r>
              <a:rPr lang="ru-RU" sz="2200" b="1" dirty="0" smtClean="0">
                <a:solidFill>
                  <a:srgbClr val="002060"/>
                </a:solidFill>
              </a:rPr>
              <a:t>в руке, в валенках. </a:t>
            </a:r>
          </a:p>
        </p:txBody>
      </p:sp>
      <p:pic>
        <p:nvPicPr>
          <p:cNvPr id="8195" name="Picture 5" descr="95398318_large_dec23_1"/>
          <p:cNvPicPr>
            <a:picLocks noGrp="1" noChangeAspect="1" noChangeArrowheads="1"/>
          </p:cNvPicPr>
          <p:nvPr>
            <p:ph sz="half" idx="2"/>
          </p:nvPr>
        </p:nvPicPr>
        <p:blipFill>
          <a:blip r:embed="rId3"/>
          <a:srcRect/>
          <a:stretch>
            <a:fillRect/>
          </a:stretch>
        </p:blipFill>
        <p:spPr>
          <a:xfrm>
            <a:off x="4143375" y="142875"/>
            <a:ext cx="4859338" cy="3240088"/>
          </a:xfrm>
          <a:noFill/>
        </p:spPr>
      </p:pic>
      <p:sp>
        <p:nvSpPr>
          <p:cNvPr id="6" name="Rectangle 2"/>
          <p:cNvSpPr txBox="1">
            <a:spLocks noChangeArrowheads="1"/>
          </p:cNvSpPr>
          <p:nvPr/>
        </p:nvSpPr>
        <p:spPr bwMode="auto">
          <a:xfrm>
            <a:off x="500033" y="3357563"/>
            <a:ext cx="8501091" cy="3357562"/>
          </a:xfrm>
          <a:prstGeom prst="roundRect">
            <a:avLst/>
          </a:prstGeom>
          <a:solidFill>
            <a:schemeClr val="accent5">
              <a:lumMod val="20000"/>
              <a:lumOff val="80000"/>
            </a:schemeClr>
          </a:solidFill>
          <a:ln w="9525">
            <a:noFill/>
            <a:miter lim="800000"/>
            <a:headEnd/>
            <a:tailEnd/>
          </a:ln>
          <a:effectLst>
            <a:softEdge rad="63500"/>
          </a:effectLst>
        </p:spPr>
        <p:txBody>
          <a:bodyPr anchor="ctr"/>
          <a:lstStyle/>
          <a:p>
            <a:pPr algn="ctr">
              <a:defRPr/>
            </a:pPr>
            <a:r>
              <a:rPr lang="ru-RU" sz="2000" b="1" kern="0" dirty="0">
                <a:solidFill>
                  <a:srgbClr val="002060"/>
                </a:solidFill>
                <a:latin typeface="+mj-lt"/>
                <a:ea typeface="+mj-ea"/>
                <a:cs typeface="+mj-cs"/>
              </a:rPr>
              <a:t>Штаны обычно спрятаны под тулупом и их практически не видно, </a:t>
            </a:r>
            <a:br>
              <a:rPr lang="ru-RU" sz="2000" b="1" kern="0" dirty="0">
                <a:solidFill>
                  <a:srgbClr val="002060"/>
                </a:solidFill>
                <a:latin typeface="+mj-lt"/>
                <a:ea typeface="+mj-ea"/>
                <a:cs typeface="+mj-cs"/>
              </a:rPr>
            </a:br>
            <a:r>
              <a:rPr lang="ru-RU" sz="2000" b="1" kern="0" dirty="0">
                <a:solidFill>
                  <a:srgbClr val="002060"/>
                </a:solidFill>
                <a:latin typeface="+mj-lt"/>
                <a:ea typeface="+mj-ea"/>
                <a:cs typeface="+mj-cs"/>
              </a:rPr>
              <a:t>но льняные штаны и рубашка белые или украшены орнаментом. Подпоясан широким поясом. Носит расшитые рукавицы. </a:t>
            </a:r>
            <a:br>
              <a:rPr lang="ru-RU" sz="2000" b="1" kern="0" dirty="0">
                <a:solidFill>
                  <a:srgbClr val="002060"/>
                </a:solidFill>
                <a:latin typeface="+mj-lt"/>
                <a:ea typeface="+mj-ea"/>
                <a:cs typeface="+mj-cs"/>
              </a:rPr>
            </a:br>
            <a:r>
              <a:rPr lang="ru-RU" sz="2000" b="1" kern="0" dirty="0">
                <a:solidFill>
                  <a:srgbClr val="002060"/>
                </a:solidFill>
                <a:latin typeface="+mj-lt"/>
                <a:ea typeface="+mj-ea"/>
                <a:cs typeface="+mj-cs"/>
              </a:rPr>
              <a:t>Ездит на тройке лошадей. Неразлучен со своей внучкой Снегурочкой. Иногда может сопровождать и Снеговик. С 1998г официальной резиденцией Деда Мороза в России считается Великий Устюг. </a:t>
            </a:r>
            <a:br>
              <a:rPr lang="ru-RU" sz="2000" b="1" kern="0" dirty="0">
                <a:solidFill>
                  <a:srgbClr val="002060"/>
                </a:solidFill>
                <a:latin typeface="+mj-lt"/>
                <a:ea typeface="+mj-ea"/>
                <a:cs typeface="+mj-cs"/>
              </a:rPr>
            </a:br>
            <a:r>
              <a:rPr lang="ru-RU" sz="2000" b="1" kern="0" dirty="0">
                <a:solidFill>
                  <a:srgbClr val="002060"/>
                </a:solidFill>
                <a:latin typeface="+mj-lt"/>
                <a:ea typeface="+mj-ea"/>
                <a:cs typeface="+mj-cs"/>
              </a:rPr>
              <a:t>С 2005г официальным днём рождения Деда Мороза считается </a:t>
            </a:r>
            <a:br>
              <a:rPr lang="ru-RU" sz="2000" b="1" kern="0" dirty="0">
                <a:solidFill>
                  <a:srgbClr val="002060"/>
                </a:solidFill>
                <a:latin typeface="+mj-lt"/>
                <a:ea typeface="+mj-ea"/>
                <a:cs typeface="+mj-cs"/>
              </a:rPr>
            </a:br>
            <a:r>
              <a:rPr lang="ru-RU" sz="2000" b="1" kern="0" dirty="0">
                <a:solidFill>
                  <a:srgbClr val="002060"/>
                </a:solidFill>
                <a:latin typeface="+mj-lt"/>
                <a:ea typeface="+mj-ea"/>
                <a:cs typeface="+mj-cs"/>
              </a:rPr>
              <a:t>18 января, когда в Великом Устюге обычно ударяют первые сильные морозы. Входит через дверь, когда его громко трижды позовут </a:t>
            </a:r>
            <a:br>
              <a:rPr lang="ru-RU" sz="2000" b="1" kern="0" dirty="0">
                <a:solidFill>
                  <a:srgbClr val="002060"/>
                </a:solidFill>
                <a:latin typeface="+mj-lt"/>
                <a:ea typeface="+mj-ea"/>
                <a:cs typeface="+mj-cs"/>
              </a:rPr>
            </a:br>
            <a:r>
              <a:rPr lang="ru-RU" sz="2000" b="1" kern="0" dirty="0">
                <a:solidFill>
                  <a:srgbClr val="002060"/>
                </a:solidFill>
                <a:latin typeface="+mj-lt"/>
                <a:ea typeface="+mj-ea"/>
                <a:cs typeface="+mj-cs"/>
              </a:rPr>
              <a:t>и вручает подарки. Или кладёт подарки под ёлку.</a:t>
            </a:r>
          </a:p>
        </p:txBody>
      </p:sp>
      <p:sp>
        <p:nvSpPr>
          <p:cNvPr id="8"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p:spPr>
        <p:txBody>
          <a:bodyPr vert="horz" lIns="91440" tIns="45720" rIns="91440" bIns="45720" rtlCol="0" anchor="ctr">
            <a:noAutofit/>
          </a:bodyPr>
          <a:lstStyle/>
          <a:p>
            <a:pPr lvl="0" algn="ctr">
              <a:spcBef>
                <a:spcPct val="0"/>
              </a:spcBef>
              <a:defRPr/>
            </a:pPr>
            <a:r>
              <a:rPr lang="ru-RU" b="1" i="1" dirty="0" smtClean="0">
                <a:ln w="10541" cmpd="sng">
                  <a:solidFill>
                    <a:schemeClr val="accent1">
                      <a:shade val="88000"/>
                      <a:satMod val="110000"/>
                    </a:schemeClr>
                  </a:solidFill>
                  <a:prstDash val="solid"/>
                </a:ln>
                <a:solidFill>
                  <a:srgbClr val="C00000"/>
                </a:solidFill>
              </a:rPr>
              <a:t>ХОРОШО, ЧТО КАЖДЫЙ ГОД К НАМ ПРИХОДИТ НОВЫЙ ГОД!</a:t>
            </a:r>
            <a:endParaRPr lang="ru-RU" b="1" dirty="0" smtClean="0">
              <a:ln w="10541" cmpd="sng">
                <a:solidFill>
                  <a:schemeClr val="accent1">
                    <a:shade val="88000"/>
                    <a:satMod val="110000"/>
                  </a:schemeClr>
                </a:solidFill>
                <a:prstDash val="solid"/>
              </a:ln>
              <a:solidFill>
                <a:srgbClr val="C00000"/>
              </a:solidFill>
            </a:endParaRPr>
          </a:p>
        </p:txBody>
      </p:sp>
    </p:spTree>
  </p:cSld>
  <p:clrMapOvr>
    <a:masterClrMapping/>
  </p:clrMapOvr>
  <p:transition spd="med" advTm="3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5000" fill="hold"/>
                                        <p:tgtEl>
                                          <p:spTgt spid="8195"/>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nachalo4ka.ru/wp-content/uploads/2014/11/zimnie-novogodnie-fonyi.jpg"/>
          <p:cNvPicPr>
            <a:picLocks noChangeAspect="1" noChangeArrowheads="1"/>
          </p:cNvPicPr>
          <p:nvPr/>
        </p:nvPicPr>
        <p:blipFill>
          <a:blip r:embed="rId2"/>
          <a:srcRect l="10489" r="8434"/>
          <a:stretch>
            <a:fillRect/>
          </a:stretch>
        </p:blipFill>
        <p:spPr bwMode="auto">
          <a:xfrm>
            <a:off x="0" y="0"/>
            <a:ext cx="9144000" cy="6858000"/>
          </a:xfrm>
          <a:prstGeom prst="rect">
            <a:avLst/>
          </a:prstGeom>
          <a:noFill/>
          <a:ln w="9525">
            <a:noFill/>
            <a:miter lim="800000"/>
            <a:headEnd/>
            <a:tailEnd/>
          </a:ln>
        </p:spPr>
      </p:pic>
      <p:sp>
        <p:nvSpPr>
          <p:cNvPr id="9218" name="Rectangle 2"/>
          <p:cNvSpPr>
            <a:spLocks noGrp="1" noChangeArrowheads="1"/>
          </p:cNvSpPr>
          <p:nvPr>
            <p:ph type="title"/>
          </p:nvPr>
        </p:nvSpPr>
        <p:spPr>
          <a:xfrm>
            <a:off x="785818" y="142852"/>
            <a:ext cx="7500958" cy="2285992"/>
          </a:xfrm>
          <a:prstGeom prst="roundRect">
            <a:avLst/>
          </a:prstGeom>
          <a:solidFill>
            <a:schemeClr val="accent5">
              <a:lumMod val="20000"/>
              <a:lumOff val="80000"/>
            </a:schemeClr>
          </a:solidFill>
          <a:ln>
            <a:noFill/>
          </a:ln>
          <a:effectLst>
            <a:softEdge rad="63500"/>
          </a:effectLst>
        </p:spPr>
        <p:txBody>
          <a:bodyPr>
            <a:noAutofit/>
          </a:bodyPr>
          <a:lstStyle/>
          <a:p>
            <a:pPr eaLnBrk="1" hangingPunct="1"/>
            <a:r>
              <a:rPr lang="ru-RU" sz="2600" b="1" dirty="0" smtClean="0">
                <a:solidFill>
                  <a:srgbClr val="C00000"/>
                </a:solidFill>
              </a:rPr>
              <a:t>В России –</a:t>
            </a:r>
            <a:r>
              <a:rPr lang="ru-RU" sz="2600" b="1" i="1" dirty="0" smtClean="0">
                <a:solidFill>
                  <a:srgbClr val="C00000"/>
                </a:solidFill>
              </a:rPr>
              <a:t> Дед Мороз</a:t>
            </a:r>
            <a:r>
              <a:rPr lang="ru-RU" sz="2600" b="1" dirty="0" smtClean="0">
                <a:solidFill>
                  <a:srgbClr val="C00000"/>
                </a:solidFill>
              </a:rPr>
              <a:t>. </a:t>
            </a:r>
            <a:r>
              <a:rPr lang="ru-RU" sz="2000" b="1" dirty="0" smtClean="0">
                <a:solidFill>
                  <a:srgbClr val="002060"/>
                </a:solidFill>
              </a:rPr>
              <a:t/>
            </a:r>
            <a:br>
              <a:rPr lang="ru-RU" sz="2000" b="1" dirty="0" smtClean="0">
                <a:solidFill>
                  <a:srgbClr val="002060"/>
                </a:solidFill>
              </a:rPr>
            </a:br>
            <a:r>
              <a:rPr lang="ru-RU" sz="2000" b="1" dirty="0" smtClean="0">
                <a:solidFill>
                  <a:srgbClr val="002060"/>
                </a:solidFill>
              </a:rPr>
              <a:t>А знаете ли Вы, что ещё сравнительно недавно – 200 лет назад, </a:t>
            </a:r>
            <a:br>
              <a:rPr lang="ru-RU" sz="2000" b="1" dirty="0" smtClean="0">
                <a:solidFill>
                  <a:srgbClr val="002060"/>
                </a:solidFill>
              </a:rPr>
            </a:br>
            <a:r>
              <a:rPr lang="ru-RU" sz="2000" b="1" dirty="0" smtClean="0">
                <a:solidFill>
                  <a:srgbClr val="002060"/>
                </a:solidFill>
              </a:rPr>
              <a:t>наш Дед Мороз с добряком дедом не имел ничего общего. </a:t>
            </a:r>
            <a:br>
              <a:rPr lang="ru-RU" sz="2000" b="1" dirty="0" smtClean="0">
                <a:solidFill>
                  <a:srgbClr val="002060"/>
                </a:solidFill>
              </a:rPr>
            </a:br>
            <a:r>
              <a:rPr lang="ru-RU" sz="2000" b="1" dirty="0" smtClean="0">
                <a:solidFill>
                  <a:srgbClr val="002060"/>
                </a:solidFill>
              </a:rPr>
              <a:t>А был он вредным маленьким старичком, который любил</a:t>
            </a:r>
            <a:br>
              <a:rPr lang="ru-RU" sz="2000" b="1" dirty="0" smtClean="0">
                <a:solidFill>
                  <a:srgbClr val="002060"/>
                </a:solidFill>
              </a:rPr>
            </a:br>
            <a:r>
              <a:rPr lang="ru-RU" sz="2000" b="1" dirty="0" smtClean="0">
                <a:solidFill>
                  <a:srgbClr val="002060"/>
                </a:solidFill>
              </a:rPr>
              <a:t> всё замораживать. А подобрел русский Дед Мороз только </a:t>
            </a:r>
            <a:br>
              <a:rPr lang="ru-RU" sz="2000" b="1" dirty="0" smtClean="0">
                <a:solidFill>
                  <a:srgbClr val="002060"/>
                </a:solidFill>
              </a:rPr>
            </a:br>
            <a:r>
              <a:rPr lang="ru-RU" sz="2000" b="1" dirty="0" smtClean="0">
                <a:solidFill>
                  <a:srgbClr val="002060"/>
                </a:solidFill>
              </a:rPr>
              <a:t>в конце 19 века. Тогда же он стал приходить </a:t>
            </a:r>
            <a:br>
              <a:rPr lang="ru-RU" sz="2000" b="1" dirty="0" smtClean="0">
                <a:solidFill>
                  <a:srgbClr val="002060"/>
                </a:solidFill>
              </a:rPr>
            </a:br>
            <a:r>
              <a:rPr lang="ru-RU" sz="2000" b="1" dirty="0" smtClean="0">
                <a:solidFill>
                  <a:srgbClr val="002060"/>
                </a:solidFill>
              </a:rPr>
              <a:t>на рождественские ёлки и приносить подарки.</a:t>
            </a:r>
          </a:p>
        </p:txBody>
      </p:sp>
      <p:pic>
        <p:nvPicPr>
          <p:cNvPr id="9219" name="Picture 6" descr="http://img0.liveinternet.ru/images/attach/c/7/94/15/94015758_large_05.jpg"/>
          <p:cNvPicPr>
            <a:picLocks noChangeAspect="1" noChangeArrowheads="1"/>
          </p:cNvPicPr>
          <p:nvPr/>
        </p:nvPicPr>
        <p:blipFill>
          <a:blip r:embed="rId3"/>
          <a:srcRect/>
          <a:stretch>
            <a:fillRect/>
          </a:stretch>
        </p:blipFill>
        <p:spPr bwMode="auto">
          <a:xfrm>
            <a:off x="1857375" y="2484461"/>
            <a:ext cx="5338763" cy="4230687"/>
          </a:xfrm>
          <a:prstGeom prst="rect">
            <a:avLst/>
          </a:prstGeom>
          <a:ln>
            <a:noFill/>
          </a:ln>
          <a:effectLst>
            <a:softEdge rad="112500"/>
          </a:effectLst>
        </p:spPr>
      </p:pic>
      <p:sp>
        <p:nvSpPr>
          <p:cNvPr id="6"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p:spPr>
        <p:txBody>
          <a:bodyPr vert="horz" lIns="91440" tIns="45720" rIns="91440" bIns="45720" rtlCol="0" anchor="ctr">
            <a:noAutofit/>
          </a:bodyPr>
          <a:lstStyle/>
          <a:p>
            <a:pPr lvl="0" algn="ctr">
              <a:spcBef>
                <a:spcPct val="0"/>
              </a:spcBef>
              <a:defRPr/>
            </a:pPr>
            <a:r>
              <a:rPr lang="ru-RU" b="1" i="1" dirty="0" smtClean="0">
                <a:ln w="10541" cmpd="sng">
                  <a:solidFill>
                    <a:schemeClr val="accent1">
                      <a:shade val="88000"/>
                      <a:satMod val="110000"/>
                    </a:schemeClr>
                  </a:solidFill>
                  <a:prstDash val="solid"/>
                </a:ln>
                <a:solidFill>
                  <a:srgbClr val="C00000"/>
                </a:solidFill>
              </a:rPr>
              <a:t>ХОРОШО, ЧТО КАЖДЫЙ ГОД К НАМ ПРИХОДИТ НОВЫЙ ГОД!</a:t>
            </a:r>
            <a:endParaRPr lang="ru-RU" b="1" dirty="0" smtClean="0">
              <a:ln w="10541" cmpd="sng">
                <a:solidFill>
                  <a:schemeClr val="accent1">
                    <a:shade val="88000"/>
                    <a:satMod val="110000"/>
                  </a:schemeClr>
                </a:solidFill>
                <a:prstDash val="solid"/>
              </a:ln>
              <a:solidFill>
                <a:srgbClr val="C00000"/>
              </a:solidFill>
            </a:endParaRPr>
          </a:p>
        </p:txBody>
      </p:sp>
    </p:spTree>
  </p:cSld>
  <p:clrMapOvr>
    <a:masterClrMapping/>
  </p:clrMapOvr>
  <p:transition spd="med" advTm="3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5000" fill="hold"/>
                                        <p:tgtEl>
                                          <p:spTgt spid="9219"/>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nachalo4ka.ru/wp-content/uploads/2014/11/zimnie-novogodnie-fonyi.jpg"/>
          <p:cNvPicPr>
            <a:picLocks noChangeAspect="1" noChangeArrowheads="1"/>
          </p:cNvPicPr>
          <p:nvPr/>
        </p:nvPicPr>
        <p:blipFill>
          <a:blip r:embed="rId2"/>
          <a:srcRect l="10489" r="8434"/>
          <a:stretch>
            <a:fillRect/>
          </a:stretch>
        </p:blipFill>
        <p:spPr bwMode="auto">
          <a:xfrm>
            <a:off x="0" y="0"/>
            <a:ext cx="9144000" cy="6858000"/>
          </a:xfrm>
          <a:prstGeom prst="rect">
            <a:avLst/>
          </a:prstGeom>
          <a:noFill/>
          <a:ln w="9525">
            <a:noFill/>
            <a:miter lim="800000"/>
            <a:headEnd/>
            <a:tailEnd/>
          </a:ln>
        </p:spPr>
      </p:pic>
      <p:sp>
        <p:nvSpPr>
          <p:cNvPr id="10242" name="Rectangle 2"/>
          <p:cNvSpPr>
            <a:spLocks noGrp="1" noChangeArrowheads="1"/>
          </p:cNvSpPr>
          <p:nvPr>
            <p:ph type="title"/>
          </p:nvPr>
        </p:nvSpPr>
        <p:spPr>
          <a:xfrm>
            <a:off x="500034" y="142875"/>
            <a:ext cx="8536016" cy="3214688"/>
          </a:xfrm>
          <a:prstGeom prst="roundRect">
            <a:avLst/>
          </a:prstGeom>
          <a:solidFill>
            <a:schemeClr val="accent5">
              <a:lumMod val="20000"/>
              <a:lumOff val="80000"/>
            </a:schemeClr>
          </a:solidFill>
          <a:ln>
            <a:noFill/>
          </a:ln>
          <a:effectLst>
            <a:softEdge rad="63500"/>
          </a:effectLst>
        </p:spPr>
        <p:txBody>
          <a:bodyPr>
            <a:noAutofit/>
          </a:bodyPr>
          <a:lstStyle/>
          <a:p>
            <a:pPr eaLnBrk="1" hangingPunct="1"/>
            <a:r>
              <a:rPr lang="ru-RU" sz="2600" b="1" dirty="0" smtClean="0">
                <a:solidFill>
                  <a:srgbClr val="C00000"/>
                </a:solidFill>
              </a:rPr>
              <a:t>В Румынии – чаще всего Вы встретите имя </a:t>
            </a:r>
            <a:br>
              <a:rPr lang="ru-RU" sz="2600" b="1" dirty="0" smtClean="0">
                <a:solidFill>
                  <a:srgbClr val="C00000"/>
                </a:solidFill>
              </a:rPr>
            </a:br>
            <a:r>
              <a:rPr lang="ru-RU" sz="2600" b="1" i="1" dirty="0" err="1" smtClean="0">
                <a:solidFill>
                  <a:srgbClr val="C00000"/>
                </a:solidFill>
              </a:rPr>
              <a:t>Мош</a:t>
            </a:r>
            <a:r>
              <a:rPr lang="ru-RU" sz="2600" b="1" i="1" dirty="0" smtClean="0">
                <a:solidFill>
                  <a:srgbClr val="C00000"/>
                </a:solidFill>
              </a:rPr>
              <a:t> </a:t>
            </a:r>
            <a:r>
              <a:rPr lang="ru-RU" sz="2600" b="1" i="1" dirty="0" err="1" smtClean="0">
                <a:solidFill>
                  <a:srgbClr val="C00000"/>
                </a:solidFill>
              </a:rPr>
              <a:t>Джарилэ</a:t>
            </a:r>
            <a:r>
              <a:rPr lang="ru-RU" sz="2600" b="1" dirty="0" smtClean="0">
                <a:solidFill>
                  <a:srgbClr val="C00000"/>
                </a:solidFill>
              </a:rPr>
              <a:t>, но это не совсем так. </a:t>
            </a:r>
            <a:br>
              <a:rPr lang="ru-RU" sz="2600" b="1" dirty="0" smtClean="0">
                <a:solidFill>
                  <a:srgbClr val="C00000"/>
                </a:solidFill>
              </a:rPr>
            </a:br>
            <a:r>
              <a:rPr lang="ru-RU" sz="2600" b="1" dirty="0" smtClean="0">
                <a:solidFill>
                  <a:srgbClr val="C00000"/>
                </a:solidFill>
              </a:rPr>
              <a:t>Сейчас в Румынии Деда Мороза называют </a:t>
            </a:r>
            <a:br>
              <a:rPr lang="ru-RU" sz="2600" b="1" dirty="0" smtClean="0">
                <a:solidFill>
                  <a:srgbClr val="C00000"/>
                </a:solidFill>
              </a:rPr>
            </a:br>
            <a:r>
              <a:rPr lang="ru-RU" sz="2600" b="1" i="1" dirty="0" err="1" smtClean="0">
                <a:solidFill>
                  <a:srgbClr val="C00000"/>
                </a:solidFill>
              </a:rPr>
              <a:t>Мош</a:t>
            </a:r>
            <a:r>
              <a:rPr lang="ru-RU" sz="2600" b="1" i="1" dirty="0" smtClean="0">
                <a:solidFill>
                  <a:srgbClr val="C00000"/>
                </a:solidFill>
              </a:rPr>
              <a:t> </a:t>
            </a:r>
            <a:r>
              <a:rPr lang="ru-RU" sz="2600" b="1" i="1" dirty="0" err="1" smtClean="0">
                <a:solidFill>
                  <a:srgbClr val="C00000"/>
                </a:solidFill>
              </a:rPr>
              <a:t>Крэчун</a:t>
            </a:r>
            <a:r>
              <a:rPr lang="ru-RU" sz="2600" b="1" dirty="0" smtClean="0">
                <a:solidFill>
                  <a:srgbClr val="C00000"/>
                </a:solidFill>
              </a:rPr>
              <a:t> – по </a:t>
            </a:r>
            <a:r>
              <a:rPr lang="ru-RU" sz="2600" b="1" dirty="0" err="1" smtClean="0">
                <a:solidFill>
                  <a:srgbClr val="C00000"/>
                </a:solidFill>
              </a:rPr>
              <a:t>румынски</a:t>
            </a:r>
            <a:r>
              <a:rPr lang="ru-RU" sz="2600" b="1" dirty="0" smtClean="0">
                <a:solidFill>
                  <a:srgbClr val="C00000"/>
                </a:solidFill>
              </a:rPr>
              <a:t> Рождество. </a:t>
            </a:r>
            <a:r>
              <a:rPr lang="ru-RU" sz="2000" b="1" dirty="0" smtClean="0">
                <a:solidFill>
                  <a:srgbClr val="002060"/>
                </a:solidFill>
              </a:rPr>
              <a:t/>
            </a:r>
            <a:br>
              <a:rPr lang="ru-RU" sz="2000" b="1" dirty="0" smtClean="0">
                <a:solidFill>
                  <a:srgbClr val="002060"/>
                </a:solidFill>
              </a:rPr>
            </a:br>
            <a:r>
              <a:rPr lang="ru-RU" sz="2000" b="1" dirty="0" smtClean="0">
                <a:solidFill>
                  <a:srgbClr val="002060"/>
                </a:solidFill>
              </a:rPr>
              <a:t>По румынской легенде пастух </a:t>
            </a:r>
            <a:r>
              <a:rPr lang="ru-RU" sz="2000" b="1" dirty="0" err="1" smtClean="0">
                <a:solidFill>
                  <a:srgbClr val="002060"/>
                </a:solidFill>
              </a:rPr>
              <a:t>Крэчун</a:t>
            </a:r>
            <a:r>
              <a:rPr lang="ru-RU" sz="2000" b="1" dirty="0" smtClean="0">
                <a:solidFill>
                  <a:srgbClr val="002060"/>
                </a:solidFill>
              </a:rPr>
              <a:t> приютил Деву Марию. </a:t>
            </a:r>
            <a:br>
              <a:rPr lang="ru-RU" sz="2000" b="1" dirty="0" smtClean="0">
                <a:solidFill>
                  <a:srgbClr val="002060"/>
                </a:solidFill>
              </a:rPr>
            </a:br>
            <a:r>
              <a:rPr lang="ru-RU" sz="2000" b="1" dirty="0" smtClean="0">
                <a:solidFill>
                  <a:srgbClr val="002060"/>
                </a:solidFill>
              </a:rPr>
              <a:t>Когда она родила он одаривал её и её Ребёнка сыром и молоком. </a:t>
            </a:r>
            <a:br>
              <a:rPr lang="ru-RU" sz="2000" b="1" dirty="0" smtClean="0">
                <a:solidFill>
                  <a:srgbClr val="002060"/>
                </a:solidFill>
              </a:rPr>
            </a:br>
            <a:r>
              <a:rPr lang="ru-RU" sz="2000" b="1" dirty="0" smtClean="0">
                <a:solidFill>
                  <a:srgbClr val="002060"/>
                </a:solidFill>
              </a:rPr>
              <a:t>С тех пор святой </a:t>
            </a:r>
            <a:r>
              <a:rPr lang="ru-RU" sz="2000" b="1" dirty="0" err="1" smtClean="0">
                <a:solidFill>
                  <a:srgbClr val="002060"/>
                </a:solidFill>
              </a:rPr>
              <a:t>Мош</a:t>
            </a:r>
            <a:r>
              <a:rPr lang="ru-RU" sz="2000" b="1" dirty="0" smtClean="0">
                <a:solidFill>
                  <a:srgbClr val="002060"/>
                </a:solidFill>
              </a:rPr>
              <a:t> </a:t>
            </a:r>
            <a:r>
              <a:rPr lang="ru-RU" sz="2000" b="1" dirty="0" err="1" smtClean="0">
                <a:solidFill>
                  <a:srgbClr val="002060"/>
                </a:solidFill>
              </a:rPr>
              <a:t>Крэчун</a:t>
            </a:r>
            <a:r>
              <a:rPr lang="ru-RU" sz="2000" b="1" dirty="0" smtClean="0">
                <a:solidFill>
                  <a:srgbClr val="002060"/>
                </a:solidFill>
              </a:rPr>
              <a:t> дарит подарки детям. Приезжает </a:t>
            </a:r>
            <a:br>
              <a:rPr lang="ru-RU" sz="2000" b="1" dirty="0" smtClean="0">
                <a:solidFill>
                  <a:srgbClr val="002060"/>
                </a:solidFill>
              </a:rPr>
            </a:br>
            <a:r>
              <a:rPr lang="ru-RU" sz="2000" b="1" dirty="0" smtClean="0">
                <a:solidFill>
                  <a:srgbClr val="002060"/>
                </a:solidFill>
              </a:rPr>
              <a:t>он из глубинки Кодр. </a:t>
            </a:r>
            <a:r>
              <a:rPr lang="ru-RU" sz="2000" b="1" dirty="0" err="1" smtClean="0">
                <a:solidFill>
                  <a:srgbClr val="002060"/>
                </a:solidFill>
              </a:rPr>
              <a:t>Мош</a:t>
            </a:r>
            <a:r>
              <a:rPr lang="ru-RU" sz="2000" b="1" dirty="0" smtClean="0">
                <a:solidFill>
                  <a:srgbClr val="002060"/>
                </a:solidFill>
              </a:rPr>
              <a:t> </a:t>
            </a:r>
            <a:r>
              <a:rPr lang="ru-RU" sz="2000" b="1" dirty="0" err="1" smtClean="0">
                <a:solidFill>
                  <a:srgbClr val="002060"/>
                </a:solidFill>
              </a:rPr>
              <a:t>Джарилэ</a:t>
            </a:r>
            <a:r>
              <a:rPr lang="ru-RU" sz="2000" b="1" dirty="0" smtClean="0">
                <a:solidFill>
                  <a:srgbClr val="002060"/>
                </a:solidFill>
              </a:rPr>
              <a:t> – это псевдоним на время социалистического периода – сейчас вернулись к старому имени.</a:t>
            </a:r>
          </a:p>
        </p:txBody>
      </p:sp>
      <p:pic>
        <p:nvPicPr>
          <p:cNvPr id="9219" name="Picture 5" descr="xmaspostcard1"/>
          <p:cNvPicPr>
            <a:picLocks noChangeAspect="1" noChangeArrowheads="1"/>
          </p:cNvPicPr>
          <p:nvPr/>
        </p:nvPicPr>
        <p:blipFill>
          <a:blip r:embed="rId3"/>
          <a:srcRect/>
          <a:stretch>
            <a:fillRect/>
          </a:stretch>
        </p:blipFill>
        <p:spPr bwMode="auto">
          <a:xfrm>
            <a:off x="2143108" y="3429000"/>
            <a:ext cx="5077060" cy="3282953"/>
          </a:xfrm>
          <a:prstGeom prst="rect">
            <a:avLst/>
          </a:prstGeom>
          <a:ln>
            <a:noFill/>
          </a:ln>
          <a:effectLst>
            <a:softEdge rad="112500"/>
          </a:effectLst>
        </p:spPr>
      </p:pic>
      <p:sp>
        <p:nvSpPr>
          <p:cNvPr id="7"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p:spPr>
        <p:txBody>
          <a:bodyPr vert="horz" lIns="91440" tIns="45720" rIns="91440" bIns="45720" rtlCol="0" anchor="ctr">
            <a:noAutofit/>
          </a:bodyPr>
          <a:lstStyle/>
          <a:p>
            <a:pPr lvl="0" algn="ctr">
              <a:spcBef>
                <a:spcPct val="0"/>
              </a:spcBef>
              <a:defRPr/>
            </a:pPr>
            <a:r>
              <a:rPr lang="ru-RU" b="1" i="1" dirty="0" smtClean="0">
                <a:ln w="10541" cmpd="sng">
                  <a:solidFill>
                    <a:schemeClr val="accent1">
                      <a:shade val="88000"/>
                      <a:satMod val="110000"/>
                    </a:schemeClr>
                  </a:solidFill>
                  <a:prstDash val="solid"/>
                </a:ln>
                <a:solidFill>
                  <a:srgbClr val="C00000"/>
                </a:solidFill>
              </a:rPr>
              <a:t>ХОРОШО, ЧТО КАЖДЫЙ ГОД К НАМ ПРИХОДИТ НОВЫЙ ГОД!</a:t>
            </a:r>
            <a:endParaRPr lang="ru-RU" b="1" dirty="0" smtClean="0">
              <a:ln w="10541" cmpd="sng">
                <a:solidFill>
                  <a:schemeClr val="accent1">
                    <a:shade val="88000"/>
                    <a:satMod val="110000"/>
                  </a:schemeClr>
                </a:solidFill>
                <a:prstDash val="solid"/>
              </a:ln>
              <a:solidFill>
                <a:srgbClr val="C00000"/>
              </a:solidFill>
            </a:endParaRPr>
          </a:p>
        </p:txBody>
      </p:sp>
    </p:spTree>
  </p:cSld>
  <p:clrMapOvr>
    <a:masterClrMapping/>
  </p:clrMapOvr>
  <p:transition spd="med" advTm="3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5000" fill="hold"/>
                                        <p:tgtEl>
                                          <p:spTgt spid="9219"/>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http://nachalo4ka.ru/wp-content/uploads/2014/11/zimnie-novogodnie-fonyi.jpg"/>
          <p:cNvPicPr>
            <a:picLocks noChangeAspect="1" noChangeArrowheads="1"/>
          </p:cNvPicPr>
          <p:nvPr/>
        </p:nvPicPr>
        <p:blipFill>
          <a:blip r:embed="rId3"/>
          <a:srcRect l="10489" r="8434"/>
          <a:stretch>
            <a:fillRect/>
          </a:stretch>
        </p:blipFill>
        <p:spPr bwMode="auto">
          <a:xfrm>
            <a:off x="0" y="0"/>
            <a:ext cx="9144000" cy="6858000"/>
          </a:xfrm>
          <a:prstGeom prst="rect">
            <a:avLst/>
          </a:prstGeom>
          <a:noFill/>
          <a:ln w="9525">
            <a:noFill/>
            <a:miter lim="800000"/>
            <a:headEnd/>
            <a:tailEnd/>
          </a:ln>
        </p:spPr>
      </p:pic>
      <p:sp>
        <p:nvSpPr>
          <p:cNvPr id="12290" name="Rectangle 2"/>
          <p:cNvSpPr>
            <a:spLocks noGrp="1" noChangeArrowheads="1"/>
          </p:cNvSpPr>
          <p:nvPr>
            <p:ph type="title"/>
          </p:nvPr>
        </p:nvSpPr>
        <p:spPr>
          <a:xfrm>
            <a:off x="714348" y="4429132"/>
            <a:ext cx="8072494" cy="2000245"/>
          </a:xfrm>
          <a:prstGeom prst="roundRect">
            <a:avLst/>
          </a:prstGeom>
          <a:solidFill>
            <a:schemeClr val="accent5">
              <a:lumMod val="20000"/>
              <a:lumOff val="80000"/>
            </a:schemeClr>
          </a:solidFill>
          <a:ln>
            <a:noFill/>
          </a:ln>
          <a:effectLst>
            <a:softEdge rad="63500"/>
          </a:effectLst>
        </p:spPr>
        <p:txBody>
          <a:bodyPr>
            <a:noAutofit/>
          </a:bodyPr>
          <a:lstStyle/>
          <a:p>
            <a:r>
              <a:rPr lang="ru-RU" sz="2600" b="1" dirty="0" smtClean="0">
                <a:solidFill>
                  <a:srgbClr val="C00000"/>
                </a:solidFill>
              </a:rPr>
              <a:t>В США - </a:t>
            </a:r>
            <a:r>
              <a:rPr lang="ru-RU" sz="2600" b="1" i="1" dirty="0" smtClean="0">
                <a:solidFill>
                  <a:srgbClr val="C00000"/>
                </a:solidFill>
              </a:rPr>
              <a:t>Санта Клаус –</a:t>
            </a:r>
            <a:r>
              <a:rPr lang="ru-RU" sz="2600" b="1" dirty="0" smtClean="0">
                <a:solidFill>
                  <a:srgbClr val="C00000"/>
                </a:solidFill>
              </a:rPr>
              <a:t> </a:t>
            </a:r>
            <a:br>
              <a:rPr lang="ru-RU" sz="2600" b="1" dirty="0" smtClean="0">
                <a:solidFill>
                  <a:srgbClr val="C00000"/>
                </a:solidFill>
              </a:rPr>
            </a:br>
            <a:r>
              <a:rPr lang="ru-RU" sz="2000" b="1" dirty="0" smtClean="0">
                <a:solidFill>
                  <a:srgbClr val="002060"/>
                </a:solidFill>
              </a:rPr>
              <a:t>добродушный мужчина средних лет, </a:t>
            </a:r>
            <a:br>
              <a:rPr lang="ru-RU" sz="2000" b="1" dirty="0" smtClean="0">
                <a:solidFill>
                  <a:srgbClr val="002060"/>
                </a:solidFill>
              </a:rPr>
            </a:br>
            <a:r>
              <a:rPr lang="ru-RU" sz="2000" b="1" dirty="0" smtClean="0">
                <a:solidFill>
                  <a:srgbClr val="002060"/>
                </a:solidFill>
              </a:rPr>
              <a:t>одетый в короткие красные штанишки и красный полушубок. Прилетает на санях, запряженных оленями, в сопровождении своих помощников – эльфов и гномов. Родом Санта из Лапландии.</a:t>
            </a:r>
          </a:p>
        </p:txBody>
      </p:sp>
      <p:pic>
        <p:nvPicPr>
          <p:cNvPr id="10244" name="Picture 5" descr="23903955284656155"/>
          <p:cNvPicPr>
            <a:picLocks noChangeAspect="1" noChangeArrowheads="1"/>
          </p:cNvPicPr>
          <p:nvPr/>
        </p:nvPicPr>
        <p:blipFill>
          <a:blip r:embed="rId4"/>
          <a:stretch>
            <a:fillRect/>
          </a:stretch>
        </p:blipFill>
        <p:spPr bwMode="auto">
          <a:xfrm>
            <a:off x="1897691" y="214290"/>
            <a:ext cx="5460391" cy="4291526"/>
          </a:xfrm>
          <a:prstGeom prst="rect">
            <a:avLst/>
          </a:prstGeom>
          <a:ln>
            <a:noFill/>
          </a:ln>
          <a:effectLst>
            <a:softEdge rad="112500"/>
          </a:effectLst>
        </p:spPr>
      </p:pic>
      <p:pic>
        <p:nvPicPr>
          <p:cNvPr id="10" name="3 В Лесу... минус.mp3">
            <a:hlinkClick r:id="" action="ppaction://media"/>
          </p:cNvPr>
          <p:cNvPicPr>
            <a:picLocks noRot="1" noChangeAspect="1"/>
          </p:cNvPicPr>
          <p:nvPr>
            <a:audioFile r:link="rId1"/>
          </p:nvPr>
        </p:nvPicPr>
        <p:blipFill>
          <a:blip r:embed="rId5"/>
          <a:stretch>
            <a:fillRect/>
          </a:stretch>
        </p:blipFill>
        <p:spPr>
          <a:xfrm>
            <a:off x="8839200" y="214290"/>
            <a:ext cx="304800" cy="304800"/>
          </a:xfrm>
          <a:prstGeom prst="rect">
            <a:avLst/>
          </a:prstGeom>
        </p:spPr>
      </p:pic>
      <p:sp>
        <p:nvSpPr>
          <p:cNvPr id="12"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p:spPr>
        <p:txBody>
          <a:bodyPr vert="horz" lIns="91440" tIns="45720" rIns="91440" bIns="45720" rtlCol="0" anchor="ctr">
            <a:noAutofit/>
          </a:bodyPr>
          <a:lstStyle/>
          <a:p>
            <a:pPr lvl="0" algn="ctr">
              <a:spcBef>
                <a:spcPct val="0"/>
              </a:spcBef>
              <a:defRPr/>
            </a:pPr>
            <a:r>
              <a:rPr lang="ru-RU" b="1" i="1" dirty="0" smtClean="0">
                <a:ln w="10541" cmpd="sng">
                  <a:solidFill>
                    <a:schemeClr val="accent1">
                      <a:shade val="88000"/>
                      <a:satMod val="110000"/>
                    </a:schemeClr>
                  </a:solidFill>
                  <a:prstDash val="solid"/>
                </a:ln>
                <a:solidFill>
                  <a:srgbClr val="C00000"/>
                </a:solidFill>
              </a:rPr>
              <a:t>ХОРОШО, ЧТО КАЖДЫЙ ГОД К НАМ ПРИХОДИТ НОВЫЙ ГОД!</a:t>
            </a:r>
            <a:endParaRPr lang="ru-RU" b="1" dirty="0" smtClean="0">
              <a:ln w="10541" cmpd="sng">
                <a:solidFill>
                  <a:schemeClr val="accent1">
                    <a:shade val="88000"/>
                    <a:satMod val="110000"/>
                  </a:schemeClr>
                </a:solidFill>
                <a:prstDash val="solid"/>
              </a:ln>
              <a:solidFill>
                <a:srgbClr val="C00000"/>
              </a:solidFill>
            </a:endParaRPr>
          </a:p>
        </p:txBody>
      </p:sp>
    </p:spTree>
  </p:cSld>
  <p:clrMapOvr>
    <a:masterClrMapping/>
  </p:clrMapOvr>
  <p:transition spd="med" advTm="3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10244"/>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74000" numSld="18" showWhenStopped="0">
                <p:cTn id="7" repeatCount="indefinite"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http://nachalo4ka.ru/wp-content/uploads/2014/11/zimnie-novogodnie-fonyi.jpg"/>
          <p:cNvPicPr>
            <a:picLocks noChangeAspect="1" noChangeArrowheads="1"/>
          </p:cNvPicPr>
          <p:nvPr/>
        </p:nvPicPr>
        <p:blipFill>
          <a:blip r:embed="rId2"/>
          <a:srcRect l="10489" r="8434"/>
          <a:stretch>
            <a:fillRect/>
          </a:stretch>
        </p:blipFill>
        <p:spPr bwMode="auto">
          <a:xfrm>
            <a:off x="0" y="0"/>
            <a:ext cx="9144000" cy="6858000"/>
          </a:xfrm>
          <a:prstGeom prst="rect">
            <a:avLst/>
          </a:prstGeom>
          <a:noFill/>
          <a:ln w="9525">
            <a:noFill/>
            <a:miter lim="800000"/>
            <a:headEnd/>
            <a:tailEnd/>
          </a:ln>
        </p:spPr>
      </p:pic>
      <p:sp>
        <p:nvSpPr>
          <p:cNvPr id="7170" name="Rectangle 2"/>
          <p:cNvSpPr>
            <a:spLocks noGrp="1" noChangeArrowheads="1"/>
          </p:cNvSpPr>
          <p:nvPr>
            <p:ph type="title"/>
          </p:nvPr>
        </p:nvSpPr>
        <p:spPr>
          <a:xfrm>
            <a:off x="4929190" y="928670"/>
            <a:ext cx="4071965" cy="5143536"/>
          </a:xfrm>
          <a:prstGeom prst="roundRect">
            <a:avLst/>
          </a:prstGeom>
          <a:solidFill>
            <a:schemeClr val="accent5">
              <a:lumMod val="20000"/>
              <a:lumOff val="80000"/>
            </a:schemeClr>
          </a:solidFill>
          <a:ln>
            <a:noFill/>
          </a:ln>
          <a:effectLst>
            <a:softEdge rad="63500"/>
          </a:effectLst>
        </p:spPr>
        <p:txBody>
          <a:bodyPr>
            <a:noAutofit/>
          </a:bodyPr>
          <a:lstStyle/>
          <a:p>
            <a:pPr eaLnBrk="1" hangingPunct="1"/>
            <a:r>
              <a:rPr lang="ru-RU" sz="2600" b="1" dirty="0" smtClean="0">
                <a:solidFill>
                  <a:srgbClr val="C00000"/>
                </a:solidFill>
              </a:rPr>
              <a:t>В Узбекистане – </a:t>
            </a:r>
            <a:r>
              <a:rPr lang="ru-RU" sz="2600" b="1" i="1" dirty="0" err="1" smtClean="0">
                <a:solidFill>
                  <a:srgbClr val="C00000"/>
                </a:solidFill>
              </a:rPr>
              <a:t>Корбобо</a:t>
            </a:r>
            <a:r>
              <a:rPr lang="ru-RU" sz="2000" dirty="0" smtClean="0">
                <a:solidFill>
                  <a:srgbClr val="C00000"/>
                </a:solidFill>
              </a:rPr>
              <a:t> </a:t>
            </a:r>
            <a:r>
              <a:rPr lang="ru-RU" sz="2000" dirty="0" smtClean="0"/>
              <a:t/>
            </a:r>
            <a:br>
              <a:rPr lang="ru-RU" sz="2000" dirty="0" smtClean="0"/>
            </a:br>
            <a:r>
              <a:rPr lang="ru-RU" sz="2000" b="1" dirty="0" smtClean="0">
                <a:solidFill>
                  <a:srgbClr val="002060"/>
                </a:solidFill>
              </a:rPr>
              <a:t>на радость детворе </a:t>
            </a:r>
            <a:br>
              <a:rPr lang="ru-RU" sz="2000" b="1" dirty="0" smtClean="0">
                <a:solidFill>
                  <a:srgbClr val="002060"/>
                </a:solidFill>
              </a:rPr>
            </a:br>
            <a:r>
              <a:rPr lang="ru-RU" sz="2000" b="1" dirty="0" smtClean="0">
                <a:solidFill>
                  <a:srgbClr val="002060"/>
                </a:solidFill>
              </a:rPr>
              <a:t>в новогоднюю ночь в кишлаки он въезжает верхом на ослике, сам в халате полосатом, </a:t>
            </a:r>
            <a:br>
              <a:rPr lang="ru-RU" sz="2000" b="1" dirty="0" smtClean="0">
                <a:solidFill>
                  <a:srgbClr val="002060"/>
                </a:solidFill>
              </a:rPr>
            </a:br>
            <a:r>
              <a:rPr lang="ru-RU" sz="2000" b="1" dirty="0" smtClean="0">
                <a:solidFill>
                  <a:srgbClr val="002060"/>
                </a:solidFill>
              </a:rPr>
              <a:t>в тюбетейке узорной. </a:t>
            </a:r>
            <a:br>
              <a:rPr lang="ru-RU" sz="2000" b="1" dirty="0" smtClean="0">
                <a:solidFill>
                  <a:srgbClr val="002060"/>
                </a:solidFill>
              </a:rPr>
            </a:br>
            <a:r>
              <a:rPr lang="ru-RU" sz="2000" b="1" dirty="0" smtClean="0">
                <a:solidFill>
                  <a:srgbClr val="002060"/>
                </a:solidFill>
              </a:rPr>
              <a:t/>
            </a:r>
            <a:br>
              <a:rPr lang="ru-RU" sz="2000" b="1" dirty="0" smtClean="0">
                <a:solidFill>
                  <a:srgbClr val="002060"/>
                </a:solidFill>
              </a:rPr>
            </a:br>
            <a:r>
              <a:rPr lang="ru-RU" sz="2600" b="1" dirty="0" smtClean="0">
                <a:solidFill>
                  <a:srgbClr val="C00000"/>
                </a:solidFill>
              </a:rPr>
              <a:t>И Снегурочка </a:t>
            </a:r>
            <a:br>
              <a:rPr lang="ru-RU" sz="2600" b="1" dirty="0" smtClean="0">
                <a:solidFill>
                  <a:srgbClr val="C00000"/>
                </a:solidFill>
              </a:rPr>
            </a:br>
            <a:r>
              <a:rPr lang="ru-RU" sz="2600" b="1" dirty="0" smtClean="0">
                <a:solidFill>
                  <a:srgbClr val="C00000"/>
                </a:solidFill>
              </a:rPr>
              <a:t>с ним</a:t>
            </a:r>
            <a:r>
              <a:rPr lang="ru-RU" sz="2600" b="1" i="1" dirty="0" smtClean="0">
                <a:solidFill>
                  <a:srgbClr val="C00000"/>
                </a:solidFill>
              </a:rPr>
              <a:t> </a:t>
            </a:r>
            <a:r>
              <a:rPr lang="ru-RU" sz="2600" b="1" i="1" dirty="0" err="1" smtClean="0">
                <a:solidFill>
                  <a:srgbClr val="C00000"/>
                </a:solidFill>
              </a:rPr>
              <a:t>Коргыз</a:t>
            </a:r>
            <a:r>
              <a:rPr lang="ru-RU" sz="2000" dirty="0" smtClean="0"/>
              <a:t> </a:t>
            </a:r>
            <a:br>
              <a:rPr lang="ru-RU" sz="2000" dirty="0" smtClean="0"/>
            </a:br>
            <a:r>
              <a:rPr lang="ru-RU" sz="2000" b="1" dirty="0" smtClean="0">
                <a:solidFill>
                  <a:srgbClr val="002060"/>
                </a:solidFill>
              </a:rPr>
              <a:t>тоже в тюбетейке и ещё </a:t>
            </a:r>
            <a:br>
              <a:rPr lang="ru-RU" sz="2000" b="1" dirty="0" smtClean="0">
                <a:solidFill>
                  <a:srgbClr val="002060"/>
                </a:solidFill>
              </a:rPr>
            </a:br>
            <a:r>
              <a:rPr lang="ru-RU" sz="2000" b="1" dirty="0" smtClean="0">
                <a:solidFill>
                  <a:srgbClr val="002060"/>
                </a:solidFill>
              </a:rPr>
              <a:t>у неё много-много косичек, </a:t>
            </a:r>
            <a:br>
              <a:rPr lang="ru-RU" sz="2000" b="1" dirty="0" smtClean="0">
                <a:solidFill>
                  <a:srgbClr val="002060"/>
                </a:solidFill>
              </a:rPr>
            </a:br>
            <a:r>
              <a:rPr lang="ru-RU" sz="2000" b="1" dirty="0" smtClean="0">
                <a:solidFill>
                  <a:srgbClr val="002060"/>
                </a:solidFill>
              </a:rPr>
              <a:t>как у любой узбекской девочки.</a:t>
            </a:r>
          </a:p>
        </p:txBody>
      </p:sp>
      <p:pic>
        <p:nvPicPr>
          <p:cNvPr id="54274" name="Picture 2" descr="http://900igr.net/up/datai/174956/0010-020-.jpg"/>
          <p:cNvPicPr>
            <a:picLocks noChangeAspect="1" noChangeArrowheads="1"/>
          </p:cNvPicPr>
          <p:nvPr/>
        </p:nvPicPr>
        <p:blipFill>
          <a:blip r:embed="rId3"/>
          <a:stretch>
            <a:fillRect/>
          </a:stretch>
        </p:blipFill>
        <p:spPr bwMode="auto">
          <a:xfrm>
            <a:off x="642910" y="1357298"/>
            <a:ext cx="4357718" cy="4270564"/>
          </a:xfrm>
          <a:prstGeom prst="rect">
            <a:avLst/>
          </a:prstGeom>
          <a:ln>
            <a:noFill/>
          </a:ln>
          <a:effectLst>
            <a:softEdge rad="112500"/>
          </a:effectLst>
        </p:spPr>
      </p:pic>
      <p:sp>
        <p:nvSpPr>
          <p:cNvPr id="8"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p:spPr>
        <p:txBody>
          <a:bodyPr vert="horz" lIns="91440" tIns="45720" rIns="91440" bIns="45720" rtlCol="0" anchor="ctr">
            <a:noAutofit/>
          </a:bodyPr>
          <a:lstStyle/>
          <a:p>
            <a:pPr lvl="0" algn="ctr">
              <a:spcBef>
                <a:spcPct val="0"/>
              </a:spcBef>
              <a:defRPr/>
            </a:pPr>
            <a:r>
              <a:rPr lang="ru-RU" b="1" i="1" dirty="0" smtClean="0">
                <a:ln w="10541" cmpd="sng">
                  <a:solidFill>
                    <a:schemeClr val="accent1">
                      <a:shade val="88000"/>
                      <a:satMod val="110000"/>
                    </a:schemeClr>
                  </a:solidFill>
                  <a:prstDash val="solid"/>
                </a:ln>
                <a:solidFill>
                  <a:srgbClr val="C00000"/>
                </a:solidFill>
              </a:rPr>
              <a:t>ХОРОШО, ЧТО КАЖДЫЙ ГОД К НАМ ПРИХОДИТ НОВЫЙ ГОД!</a:t>
            </a:r>
            <a:endParaRPr lang="ru-RU" b="1" dirty="0" smtClean="0">
              <a:ln w="10541" cmpd="sng">
                <a:solidFill>
                  <a:schemeClr val="accent1">
                    <a:shade val="88000"/>
                    <a:satMod val="110000"/>
                  </a:schemeClr>
                </a:solidFill>
                <a:prstDash val="solid"/>
              </a:ln>
              <a:solidFill>
                <a:srgbClr val="C00000"/>
              </a:solidFill>
            </a:endParaRPr>
          </a:p>
        </p:txBody>
      </p:sp>
    </p:spTree>
  </p:cSld>
  <p:clrMapOvr>
    <a:masterClrMapping/>
  </p:clrMapOvr>
  <p:transition spd="med" advTm="3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5000" fill="hold"/>
                                        <p:tgtEl>
                                          <p:spTgt spid="54274"/>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 descr="http://nachalo4ka.ru/wp-content/uploads/2014/11/zimnie-novogodnie-fonyi.jpg"/>
          <p:cNvPicPr>
            <a:picLocks noChangeAspect="1" noChangeArrowheads="1"/>
          </p:cNvPicPr>
          <p:nvPr/>
        </p:nvPicPr>
        <p:blipFill>
          <a:blip r:embed="rId2"/>
          <a:srcRect l="10489" r="8434"/>
          <a:stretch>
            <a:fillRect/>
          </a:stretch>
        </p:blipFill>
        <p:spPr bwMode="auto">
          <a:xfrm>
            <a:off x="0" y="0"/>
            <a:ext cx="9144000" cy="6858000"/>
          </a:xfrm>
          <a:prstGeom prst="rect">
            <a:avLst/>
          </a:prstGeom>
          <a:noFill/>
          <a:ln w="9525">
            <a:noFill/>
            <a:miter lim="800000"/>
            <a:headEnd/>
            <a:tailEnd/>
          </a:ln>
        </p:spPr>
      </p:pic>
      <p:sp>
        <p:nvSpPr>
          <p:cNvPr id="6147" name="Rectangle 8"/>
          <p:cNvSpPr>
            <a:spLocks noGrp="1" noChangeArrowheads="1"/>
          </p:cNvSpPr>
          <p:nvPr>
            <p:ph sz="half" idx="1"/>
          </p:nvPr>
        </p:nvSpPr>
        <p:spPr>
          <a:xfrm>
            <a:off x="714348" y="4000504"/>
            <a:ext cx="8215340" cy="2714643"/>
          </a:xfrm>
          <a:prstGeom prst="roundRect">
            <a:avLst/>
          </a:prstGeom>
          <a:solidFill>
            <a:schemeClr val="accent5">
              <a:lumMod val="20000"/>
              <a:lumOff val="80000"/>
            </a:schemeClr>
          </a:solidFill>
          <a:ln>
            <a:noFill/>
          </a:ln>
          <a:effectLst>
            <a:softEdge rad="63500"/>
          </a:effectLst>
        </p:spPr>
        <p:txBody>
          <a:bodyPr>
            <a:noAutofit/>
          </a:bodyPr>
          <a:lstStyle/>
          <a:p>
            <a:pPr algn="ctr" eaLnBrk="1" hangingPunct="1">
              <a:buFontTx/>
              <a:buNone/>
            </a:pPr>
            <a:r>
              <a:rPr lang="ru-RU" sz="2600" b="1" dirty="0" smtClean="0">
                <a:solidFill>
                  <a:srgbClr val="C00000"/>
                </a:solidFill>
              </a:rPr>
              <a:t>В Украине  – </a:t>
            </a:r>
            <a:br>
              <a:rPr lang="ru-RU" sz="2600" b="1" dirty="0" smtClean="0">
                <a:solidFill>
                  <a:srgbClr val="C00000"/>
                </a:solidFill>
              </a:rPr>
            </a:br>
            <a:r>
              <a:rPr lang="ru-RU" sz="2600" b="1" i="1" dirty="0" smtClean="0">
                <a:solidFill>
                  <a:srgbClr val="C00000"/>
                </a:solidFill>
              </a:rPr>
              <a:t>Дед Мороз</a:t>
            </a:r>
            <a:r>
              <a:rPr lang="ru-RU" sz="2600" b="1" dirty="0" smtClean="0">
                <a:solidFill>
                  <a:srgbClr val="C00000"/>
                </a:solidFill>
              </a:rPr>
              <a:t> (</a:t>
            </a:r>
            <a:r>
              <a:rPr lang="ru-RU" sz="2600" b="1" dirty="0" err="1" smtClean="0">
                <a:solidFill>
                  <a:srgbClr val="C00000"/>
                </a:solidFill>
              </a:rPr>
              <a:t>Дiд</a:t>
            </a:r>
            <a:r>
              <a:rPr lang="ru-RU" sz="2600" b="1" dirty="0" smtClean="0">
                <a:solidFill>
                  <a:srgbClr val="C00000"/>
                </a:solidFill>
              </a:rPr>
              <a:t> Мороз). </a:t>
            </a:r>
            <a:br>
              <a:rPr lang="ru-RU" sz="2600" b="1" dirty="0" smtClean="0">
                <a:solidFill>
                  <a:srgbClr val="C00000"/>
                </a:solidFill>
              </a:rPr>
            </a:br>
            <a:r>
              <a:rPr lang="ru-RU" sz="2600" b="1" dirty="0" smtClean="0">
                <a:solidFill>
                  <a:srgbClr val="C00000"/>
                </a:solidFill>
              </a:rPr>
              <a:t>Но именно </a:t>
            </a:r>
            <a:r>
              <a:rPr lang="ru-RU" sz="2600" b="1" i="1" dirty="0" smtClean="0">
                <a:solidFill>
                  <a:srgbClr val="C00000"/>
                </a:solidFill>
              </a:rPr>
              <a:t>святой Николай</a:t>
            </a:r>
            <a:r>
              <a:rPr lang="ru-RU" sz="2600" b="1" dirty="0" smtClean="0">
                <a:solidFill>
                  <a:srgbClr val="C00000"/>
                </a:solidFill>
              </a:rPr>
              <a:t>, </a:t>
            </a:r>
            <a:r>
              <a:rPr lang="ru-RU" sz="2000" b="1" dirty="0" smtClean="0">
                <a:solidFill>
                  <a:srgbClr val="C00000"/>
                </a:solidFill>
              </a:rPr>
              <a:t/>
            </a:r>
            <a:br>
              <a:rPr lang="ru-RU" sz="2000" b="1" dirty="0" smtClean="0">
                <a:solidFill>
                  <a:srgbClr val="C00000"/>
                </a:solidFill>
              </a:rPr>
            </a:br>
            <a:r>
              <a:rPr lang="ru-RU" sz="2000" b="1" dirty="0" smtClean="0">
                <a:solidFill>
                  <a:srgbClr val="002060"/>
                </a:solidFill>
              </a:rPr>
              <a:t>а не Дед Мороз приносит в ночь с 18 на 19 декабря </a:t>
            </a:r>
            <a:br>
              <a:rPr lang="ru-RU" sz="2000" b="1" dirty="0" smtClean="0">
                <a:solidFill>
                  <a:srgbClr val="002060"/>
                </a:solidFill>
              </a:rPr>
            </a:br>
            <a:r>
              <a:rPr lang="ru-RU" sz="2000" b="1" dirty="0" smtClean="0">
                <a:solidFill>
                  <a:srgbClr val="002060"/>
                </a:solidFill>
              </a:rPr>
              <a:t>детям подарки (</a:t>
            </a:r>
            <a:r>
              <a:rPr lang="ru-RU" sz="2000" b="1" dirty="0" err="1" smtClean="0">
                <a:solidFill>
                  <a:srgbClr val="002060"/>
                </a:solidFill>
              </a:rPr>
              <a:t>мыколайчики</a:t>
            </a:r>
            <a:r>
              <a:rPr lang="ru-RU" sz="2000" b="1" dirty="0" smtClean="0">
                <a:solidFill>
                  <a:srgbClr val="002060"/>
                </a:solidFill>
              </a:rPr>
              <a:t>) </a:t>
            </a:r>
            <a:br>
              <a:rPr lang="ru-RU" sz="2000" b="1" dirty="0" smtClean="0">
                <a:solidFill>
                  <a:srgbClr val="002060"/>
                </a:solidFill>
              </a:rPr>
            </a:br>
            <a:r>
              <a:rPr lang="ru-RU" sz="2000" b="1" dirty="0" smtClean="0">
                <a:solidFill>
                  <a:srgbClr val="002060"/>
                </a:solidFill>
              </a:rPr>
              <a:t>и кладёт их под подушку.</a:t>
            </a:r>
          </a:p>
        </p:txBody>
      </p:sp>
      <p:pic>
        <p:nvPicPr>
          <p:cNvPr id="6148" name="Picture 9" descr="3570399m"/>
          <p:cNvPicPr>
            <a:picLocks noGrp="1" noChangeAspect="1" noChangeArrowheads="1"/>
          </p:cNvPicPr>
          <p:nvPr>
            <p:ph sz="half" idx="2"/>
          </p:nvPr>
        </p:nvPicPr>
        <p:blipFill>
          <a:blip r:embed="rId3"/>
          <a:srcRect b="5857"/>
          <a:stretch>
            <a:fillRect/>
          </a:stretch>
        </p:blipFill>
        <p:spPr>
          <a:xfrm>
            <a:off x="2500298" y="571480"/>
            <a:ext cx="4672018" cy="3435331"/>
          </a:xfrm>
          <a:effectLst>
            <a:softEdge rad="112500"/>
          </a:effectLst>
        </p:spPr>
      </p:pic>
      <p:sp>
        <p:nvSpPr>
          <p:cNvPr id="9"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p:spPr>
        <p:txBody>
          <a:bodyPr vert="horz" lIns="91440" tIns="45720" rIns="91440" bIns="45720" rtlCol="0" anchor="ctr">
            <a:noAutofit/>
          </a:bodyPr>
          <a:lstStyle/>
          <a:p>
            <a:pPr lvl="0" algn="ctr">
              <a:spcBef>
                <a:spcPct val="0"/>
              </a:spcBef>
              <a:defRPr/>
            </a:pPr>
            <a:r>
              <a:rPr lang="ru-RU" b="1" i="1" dirty="0" smtClean="0">
                <a:ln w="10541" cmpd="sng">
                  <a:solidFill>
                    <a:schemeClr val="accent1">
                      <a:shade val="88000"/>
                      <a:satMod val="110000"/>
                    </a:schemeClr>
                  </a:solidFill>
                  <a:prstDash val="solid"/>
                </a:ln>
                <a:solidFill>
                  <a:srgbClr val="C00000"/>
                </a:solidFill>
              </a:rPr>
              <a:t>ХОРОШО, ЧТО КАЖДЫЙ ГОД К НАМ ПРИХОДИТ НОВЫЙ ГОД!</a:t>
            </a:r>
            <a:endParaRPr lang="ru-RU" b="1" dirty="0" smtClean="0">
              <a:ln w="10541" cmpd="sng">
                <a:solidFill>
                  <a:schemeClr val="accent1">
                    <a:shade val="88000"/>
                    <a:satMod val="110000"/>
                  </a:schemeClr>
                </a:solidFill>
                <a:prstDash val="solid"/>
              </a:ln>
              <a:solidFill>
                <a:srgbClr val="C00000"/>
              </a:solidFill>
            </a:endParaRPr>
          </a:p>
        </p:txBody>
      </p:sp>
    </p:spTree>
  </p:cSld>
  <p:clrMapOvr>
    <a:masterClrMapping/>
  </p:clrMapOvr>
  <p:transition spd="med" advTm="3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afterEffect">
                                  <p:stCondLst>
                                    <p:cond delay="0"/>
                                  </p:stCondLst>
                                  <p:childTnLst>
                                    <p:animScale>
                                      <p:cBhvr>
                                        <p:cTn id="6" dur="5000" fill="hold"/>
                                        <p:tgtEl>
                                          <p:spTgt spid="6148"/>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http://nachalo4ka.ru/wp-content/uploads/2014/11/zimnie-novogodnie-fonyi.jpg"/>
          <p:cNvPicPr>
            <a:picLocks noChangeAspect="1" noChangeArrowheads="1"/>
          </p:cNvPicPr>
          <p:nvPr/>
        </p:nvPicPr>
        <p:blipFill>
          <a:blip r:embed="rId2"/>
          <a:srcRect l="10489" r="8434"/>
          <a:stretch>
            <a:fillRect/>
          </a:stretch>
        </p:blipFill>
        <p:spPr bwMode="auto">
          <a:xfrm>
            <a:off x="0" y="0"/>
            <a:ext cx="9144000" cy="6858000"/>
          </a:xfrm>
          <a:prstGeom prst="rect">
            <a:avLst/>
          </a:prstGeom>
          <a:noFill/>
          <a:ln w="9525">
            <a:noFill/>
            <a:miter lim="800000"/>
            <a:headEnd/>
            <a:tailEnd/>
          </a:ln>
        </p:spPr>
      </p:pic>
      <p:pic>
        <p:nvPicPr>
          <p:cNvPr id="13315" name="Picture 5" descr="43374788_6697"/>
          <p:cNvPicPr>
            <a:picLocks noChangeAspect="1" noChangeArrowheads="1"/>
          </p:cNvPicPr>
          <p:nvPr/>
        </p:nvPicPr>
        <p:blipFill>
          <a:blip r:embed="rId3"/>
          <a:srcRect/>
          <a:stretch>
            <a:fillRect/>
          </a:stretch>
        </p:blipFill>
        <p:spPr bwMode="auto">
          <a:xfrm>
            <a:off x="538158" y="2898775"/>
            <a:ext cx="3390900" cy="3959225"/>
          </a:xfrm>
          <a:prstGeom prst="rect">
            <a:avLst/>
          </a:prstGeom>
          <a:ln>
            <a:noFill/>
          </a:ln>
          <a:effectLst>
            <a:softEdge rad="112500"/>
          </a:effectLst>
        </p:spPr>
      </p:pic>
      <p:pic>
        <p:nvPicPr>
          <p:cNvPr id="13316" name="Picture 7" descr="Finland-Joullllupukki"/>
          <p:cNvPicPr>
            <a:picLocks noChangeAspect="1" noChangeArrowheads="1"/>
          </p:cNvPicPr>
          <p:nvPr/>
        </p:nvPicPr>
        <p:blipFill>
          <a:blip r:embed="rId4"/>
          <a:srcRect/>
          <a:stretch>
            <a:fillRect/>
          </a:stretch>
        </p:blipFill>
        <p:spPr bwMode="auto">
          <a:xfrm>
            <a:off x="6072198" y="112717"/>
            <a:ext cx="2946400" cy="3959225"/>
          </a:xfrm>
          <a:prstGeom prst="rect">
            <a:avLst/>
          </a:prstGeom>
          <a:ln>
            <a:noFill/>
          </a:ln>
          <a:effectLst>
            <a:softEdge rad="112500"/>
          </a:effectLst>
        </p:spPr>
      </p:pic>
      <p:sp>
        <p:nvSpPr>
          <p:cNvPr id="5" name="Rectangle 2"/>
          <p:cNvSpPr txBox="1">
            <a:spLocks noChangeArrowheads="1"/>
          </p:cNvSpPr>
          <p:nvPr/>
        </p:nvSpPr>
        <p:spPr bwMode="auto">
          <a:xfrm>
            <a:off x="500034" y="142852"/>
            <a:ext cx="5786466" cy="2714648"/>
          </a:xfrm>
          <a:prstGeom prst="roundRect">
            <a:avLst/>
          </a:prstGeom>
          <a:solidFill>
            <a:schemeClr val="accent5">
              <a:lumMod val="20000"/>
              <a:lumOff val="80000"/>
            </a:schemeClr>
          </a:solidFill>
          <a:ln w="9525">
            <a:noFill/>
            <a:miter lim="800000"/>
            <a:headEnd/>
            <a:tailEnd/>
          </a:ln>
          <a:effectLst>
            <a:softEdge rad="63500"/>
          </a:effectLst>
        </p:spPr>
        <p:txBody>
          <a:bodyPr anchor="ctr"/>
          <a:lstStyle/>
          <a:p>
            <a:pPr algn="ctr">
              <a:defRPr/>
            </a:pPr>
            <a:r>
              <a:rPr lang="ru-RU" sz="2600" b="1" dirty="0" smtClean="0">
                <a:solidFill>
                  <a:srgbClr val="C00000"/>
                </a:solidFill>
              </a:rPr>
              <a:t>В Финляндии –</a:t>
            </a:r>
            <a:r>
              <a:rPr lang="ru-RU" sz="2600" b="1" i="1" dirty="0" smtClean="0">
                <a:solidFill>
                  <a:srgbClr val="C00000"/>
                </a:solidFill>
              </a:rPr>
              <a:t> </a:t>
            </a:r>
            <a:r>
              <a:rPr lang="ru-RU" sz="2600" b="1" i="1" dirty="0" err="1" smtClean="0">
                <a:solidFill>
                  <a:srgbClr val="C00000"/>
                </a:solidFill>
              </a:rPr>
              <a:t>Йоулупукки</a:t>
            </a:r>
            <a:endParaRPr lang="ru-RU" sz="2600" b="1" i="1" dirty="0" smtClean="0">
              <a:solidFill>
                <a:srgbClr val="C00000"/>
              </a:solidFill>
            </a:endParaRPr>
          </a:p>
          <a:p>
            <a:pPr algn="ctr">
              <a:defRPr/>
            </a:pPr>
            <a:r>
              <a:rPr lang="ru-RU" sz="2000" b="1" kern="0" dirty="0" smtClean="0">
                <a:solidFill>
                  <a:srgbClr val="002060"/>
                </a:solidFill>
                <a:latin typeface="+mj-lt"/>
                <a:ea typeface="+mj-ea"/>
                <a:cs typeface="+mj-cs"/>
              </a:rPr>
              <a:t>“</a:t>
            </a:r>
            <a:r>
              <a:rPr lang="ru-RU" sz="2000" b="1" kern="0" dirty="0" err="1" smtClean="0">
                <a:solidFill>
                  <a:srgbClr val="002060"/>
                </a:solidFill>
                <a:latin typeface="+mj-lt"/>
                <a:ea typeface="+mj-ea"/>
                <a:cs typeface="+mj-cs"/>
              </a:rPr>
              <a:t>Йоулу</a:t>
            </a:r>
            <a:r>
              <a:rPr lang="ru-RU" sz="2000" b="1" kern="0" dirty="0">
                <a:solidFill>
                  <a:srgbClr val="002060"/>
                </a:solidFill>
                <a:latin typeface="+mj-lt"/>
                <a:ea typeface="+mj-ea"/>
                <a:cs typeface="+mj-cs"/>
              </a:rPr>
              <a:t>” обозначает Рождество, о “</a:t>
            </a:r>
            <a:r>
              <a:rPr lang="ru-RU" sz="2000" b="1" kern="0" dirty="0" err="1">
                <a:solidFill>
                  <a:srgbClr val="002060"/>
                </a:solidFill>
                <a:latin typeface="+mj-lt"/>
                <a:ea typeface="+mj-ea"/>
                <a:cs typeface="+mj-cs"/>
              </a:rPr>
              <a:t>пукки</a:t>
            </a:r>
            <a:r>
              <a:rPr lang="ru-RU" sz="2000" b="1" kern="0" dirty="0">
                <a:solidFill>
                  <a:srgbClr val="002060"/>
                </a:solidFill>
                <a:latin typeface="+mj-lt"/>
                <a:ea typeface="+mj-ea"/>
                <a:cs typeface="+mj-cs"/>
              </a:rPr>
              <a:t>” – козёл, то есть Рождественский козёл. Дело в том, что много лет назад Дед Мороз носил козлиную шкуру, а подарки развозил на козлике. </a:t>
            </a:r>
            <a:r>
              <a:rPr lang="ru-RU" sz="2000" b="1" kern="0" dirty="0" smtClean="0">
                <a:solidFill>
                  <a:srgbClr val="002060"/>
                </a:solidFill>
                <a:latin typeface="+mj-lt"/>
                <a:ea typeface="+mj-ea"/>
                <a:cs typeface="+mj-cs"/>
              </a:rPr>
              <a:t>Седые </a:t>
            </a:r>
            <a:r>
              <a:rPr lang="ru-RU" sz="2000" b="1" kern="0" dirty="0">
                <a:solidFill>
                  <a:srgbClr val="002060"/>
                </a:solidFill>
                <a:latin typeface="+mj-lt"/>
                <a:ea typeface="+mj-ea"/>
                <a:cs typeface="+mj-cs"/>
              </a:rPr>
              <a:t>волосы, опрятная борода и усы. </a:t>
            </a:r>
            <a:r>
              <a:rPr lang="ru-RU" sz="2000" b="1" kern="0" dirty="0" smtClean="0">
                <a:solidFill>
                  <a:srgbClr val="002060"/>
                </a:solidFill>
                <a:latin typeface="+mj-lt"/>
                <a:ea typeface="+mj-ea"/>
                <a:cs typeface="+mj-cs"/>
              </a:rPr>
              <a:t>Красные </a:t>
            </a:r>
            <a:r>
              <a:rPr lang="ru-RU" sz="2000" b="1" kern="0" dirty="0">
                <a:solidFill>
                  <a:srgbClr val="002060"/>
                </a:solidFill>
                <a:latin typeface="+mj-lt"/>
                <a:ea typeface="+mj-ea"/>
                <a:cs typeface="+mj-cs"/>
              </a:rPr>
              <a:t>куртка, штаны и шапка-колпак. </a:t>
            </a:r>
            <a:br>
              <a:rPr lang="ru-RU" sz="2000" b="1" kern="0" dirty="0">
                <a:solidFill>
                  <a:srgbClr val="002060"/>
                </a:solidFill>
                <a:latin typeface="+mj-lt"/>
                <a:ea typeface="+mj-ea"/>
                <a:cs typeface="+mj-cs"/>
              </a:rPr>
            </a:br>
            <a:r>
              <a:rPr lang="ru-RU" sz="2000" b="1" kern="0" dirty="0">
                <a:solidFill>
                  <a:srgbClr val="002060"/>
                </a:solidFill>
                <a:latin typeface="+mj-lt"/>
                <a:ea typeface="+mj-ea"/>
                <a:cs typeface="+mj-cs"/>
              </a:rPr>
              <a:t>Тёмный кожаный пояс. Обязательно – очки. </a:t>
            </a:r>
          </a:p>
        </p:txBody>
      </p:sp>
      <p:sp>
        <p:nvSpPr>
          <p:cNvPr id="6" name="Rectangle 2"/>
          <p:cNvSpPr txBox="1">
            <a:spLocks noChangeArrowheads="1"/>
          </p:cNvSpPr>
          <p:nvPr/>
        </p:nvSpPr>
        <p:spPr bwMode="auto">
          <a:xfrm>
            <a:off x="3929058" y="2928934"/>
            <a:ext cx="5072067" cy="3786191"/>
          </a:xfrm>
          <a:prstGeom prst="roundRect">
            <a:avLst/>
          </a:prstGeom>
          <a:solidFill>
            <a:schemeClr val="accent5">
              <a:lumMod val="20000"/>
              <a:lumOff val="80000"/>
            </a:schemeClr>
          </a:solidFill>
          <a:ln w="9525">
            <a:noFill/>
            <a:miter lim="800000"/>
            <a:headEnd/>
            <a:tailEnd/>
          </a:ln>
          <a:effectLst>
            <a:softEdge rad="63500"/>
          </a:effectLst>
        </p:spPr>
        <p:txBody>
          <a:bodyPr anchor="ctr"/>
          <a:lstStyle/>
          <a:p>
            <a:pPr algn="ctr">
              <a:defRPr/>
            </a:pPr>
            <a:r>
              <a:rPr lang="ru-RU" sz="2000" b="1" kern="0" dirty="0" smtClean="0">
                <a:solidFill>
                  <a:srgbClr val="002060"/>
                </a:solidFill>
              </a:rPr>
              <a:t>Живёт он на горе </a:t>
            </a:r>
            <a:r>
              <a:rPr lang="ru-RU" sz="2000" b="1" kern="0" dirty="0" err="1" smtClean="0">
                <a:solidFill>
                  <a:srgbClr val="002060"/>
                </a:solidFill>
              </a:rPr>
              <a:t>Корвантунтури</a:t>
            </a:r>
            <a:r>
              <a:rPr lang="ru-RU" sz="2000" b="1" kern="0" dirty="0" smtClean="0">
                <a:solidFill>
                  <a:srgbClr val="002060"/>
                </a:solidFill>
              </a:rPr>
              <a:t> </a:t>
            </a:r>
            <a:br>
              <a:rPr lang="ru-RU" sz="2000" b="1" kern="0" dirty="0" smtClean="0">
                <a:solidFill>
                  <a:srgbClr val="002060"/>
                </a:solidFill>
              </a:rPr>
            </a:br>
            <a:r>
              <a:rPr lang="ru-RU" sz="2000" b="1" kern="0" dirty="0" smtClean="0">
                <a:solidFill>
                  <a:srgbClr val="002060"/>
                </a:solidFill>
              </a:rPr>
              <a:t>(“гора-ухо”) не то в избушке, </a:t>
            </a:r>
            <a:br>
              <a:rPr lang="ru-RU" sz="2000" b="1" kern="0" dirty="0" smtClean="0">
                <a:solidFill>
                  <a:srgbClr val="002060"/>
                </a:solidFill>
              </a:rPr>
            </a:br>
            <a:r>
              <a:rPr lang="ru-RU" sz="2000" b="1" kern="0" dirty="0" smtClean="0">
                <a:solidFill>
                  <a:srgbClr val="002060"/>
                </a:solidFill>
              </a:rPr>
              <a:t>не то в самой </a:t>
            </a:r>
            <a:r>
              <a:rPr lang="ru-RU" sz="2000" b="1" kern="0" dirty="0" err="1" smtClean="0">
                <a:solidFill>
                  <a:srgbClr val="002060"/>
                </a:solidFill>
              </a:rPr>
              <a:t>горе,вместе</a:t>
            </a:r>
            <a:r>
              <a:rPr lang="ru-RU" sz="2000" b="1" kern="0" dirty="0" smtClean="0">
                <a:solidFill>
                  <a:srgbClr val="002060"/>
                </a:solidFill>
              </a:rPr>
              <a:t> </a:t>
            </a:r>
            <a:r>
              <a:rPr lang="ru-RU" sz="2000" b="1" kern="0" dirty="0">
                <a:solidFill>
                  <a:srgbClr val="002060"/>
                </a:solidFill>
              </a:rPr>
              <a:t>со своей женой </a:t>
            </a:r>
            <a:r>
              <a:rPr lang="ru-RU" sz="2000" b="1" kern="0" dirty="0" err="1">
                <a:solidFill>
                  <a:srgbClr val="002060"/>
                </a:solidFill>
              </a:rPr>
              <a:t>Муори</a:t>
            </a:r>
            <a:r>
              <a:rPr lang="ru-RU" sz="2000" b="1" kern="0" dirty="0">
                <a:solidFill>
                  <a:srgbClr val="002060"/>
                </a:solidFill>
              </a:rPr>
              <a:t> (Мария) </a:t>
            </a:r>
            <a:r>
              <a:rPr lang="ru-RU" sz="2000" b="1" kern="0" dirty="0" smtClean="0">
                <a:solidFill>
                  <a:srgbClr val="002060"/>
                </a:solidFill>
              </a:rPr>
              <a:t>и </a:t>
            </a:r>
            <a:r>
              <a:rPr lang="ru-RU" sz="2000" b="1" kern="0" dirty="0">
                <a:solidFill>
                  <a:srgbClr val="002060"/>
                </a:solidFill>
              </a:rPr>
              <a:t>гномами. </a:t>
            </a:r>
            <a:r>
              <a:rPr lang="ru-RU" sz="2000" b="1" kern="0" dirty="0" smtClean="0">
                <a:solidFill>
                  <a:srgbClr val="002060"/>
                </a:solidFill>
              </a:rPr>
              <a:t/>
            </a:r>
            <a:br>
              <a:rPr lang="ru-RU" sz="2000" b="1" kern="0" dirty="0" smtClean="0">
                <a:solidFill>
                  <a:srgbClr val="002060"/>
                </a:solidFill>
              </a:rPr>
            </a:br>
            <a:r>
              <a:rPr lang="ru-RU" sz="2000" b="1" kern="0" dirty="0" smtClean="0">
                <a:solidFill>
                  <a:srgbClr val="002060"/>
                </a:solidFill>
                <a:latin typeface="+mj-lt"/>
                <a:ea typeface="+mj-ea"/>
                <a:cs typeface="+mj-cs"/>
              </a:rPr>
              <a:t>В </a:t>
            </a:r>
            <a:r>
              <a:rPr lang="ru-RU" sz="2000" b="1" kern="0" dirty="0">
                <a:solidFill>
                  <a:srgbClr val="002060"/>
                </a:solidFill>
                <a:latin typeface="+mj-lt"/>
                <a:ea typeface="+mj-ea"/>
                <a:cs typeface="+mj-cs"/>
              </a:rPr>
              <a:t>стародавние времена ходил </a:t>
            </a:r>
            <a:r>
              <a:rPr lang="ru-RU" sz="2000" b="1" kern="0" dirty="0" smtClean="0">
                <a:solidFill>
                  <a:srgbClr val="002060"/>
                </a:solidFill>
                <a:latin typeface="+mj-lt"/>
                <a:ea typeface="+mj-ea"/>
                <a:cs typeface="+mj-cs"/>
              </a:rPr>
              <a:t>под </a:t>
            </a:r>
            <a:r>
              <a:rPr lang="ru-RU" sz="2000" b="1" kern="0" dirty="0">
                <a:solidFill>
                  <a:srgbClr val="002060"/>
                </a:solidFill>
                <a:latin typeface="+mj-lt"/>
                <a:ea typeface="+mj-ea"/>
                <a:cs typeface="+mj-cs"/>
              </a:rPr>
              <a:t>Рождество по домам (колядовал), угощал послушных детей и наказывал непослушных (для чего носил с собой розги). В последствии воспитательный момент был упущен. Современный образ и легенда во многом взяты </a:t>
            </a:r>
            <a:r>
              <a:rPr lang="ru-RU" sz="2000" b="1" kern="0" dirty="0" smtClean="0">
                <a:solidFill>
                  <a:srgbClr val="002060"/>
                </a:solidFill>
                <a:latin typeface="+mj-lt"/>
                <a:ea typeface="+mj-ea"/>
                <a:cs typeface="+mj-cs"/>
              </a:rPr>
              <a:t/>
            </a:r>
            <a:br>
              <a:rPr lang="ru-RU" sz="2000" b="1" kern="0" dirty="0" smtClean="0">
                <a:solidFill>
                  <a:srgbClr val="002060"/>
                </a:solidFill>
                <a:latin typeface="+mj-lt"/>
                <a:ea typeface="+mj-ea"/>
                <a:cs typeface="+mj-cs"/>
              </a:rPr>
            </a:br>
            <a:r>
              <a:rPr lang="ru-RU" sz="2000" b="1" kern="0" dirty="0" smtClean="0">
                <a:solidFill>
                  <a:srgbClr val="002060"/>
                </a:solidFill>
                <a:latin typeface="+mj-lt"/>
                <a:ea typeface="+mj-ea"/>
                <a:cs typeface="+mj-cs"/>
              </a:rPr>
              <a:t>с </a:t>
            </a:r>
            <a:r>
              <a:rPr lang="ru-RU" sz="2000" b="1" kern="0" dirty="0">
                <a:solidFill>
                  <a:srgbClr val="002060"/>
                </a:solidFill>
                <a:latin typeface="+mj-lt"/>
                <a:ea typeface="+mj-ea"/>
                <a:cs typeface="+mj-cs"/>
              </a:rPr>
              <a:t>американского Санта Клауса.</a:t>
            </a:r>
          </a:p>
        </p:txBody>
      </p:sp>
      <p:sp>
        <p:nvSpPr>
          <p:cNvPr id="9"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p:spPr>
        <p:txBody>
          <a:bodyPr vert="horz" lIns="91440" tIns="45720" rIns="91440" bIns="45720" rtlCol="0" anchor="ctr">
            <a:noAutofit/>
          </a:bodyPr>
          <a:lstStyle/>
          <a:p>
            <a:pPr lvl="0" algn="ctr">
              <a:spcBef>
                <a:spcPct val="0"/>
              </a:spcBef>
              <a:defRPr/>
            </a:pPr>
            <a:r>
              <a:rPr lang="ru-RU" b="1" i="1" dirty="0" smtClean="0">
                <a:ln w="10541" cmpd="sng">
                  <a:solidFill>
                    <a:schemeClr val="accent1">
                      <a:shade val="88000"/>
                      <a:satMod val="110000"/>
                    </a:schemeClr>
                  </a:solidFill>
                  <a:prstDash val="solid"/>
                </a:ln>
                <a:solidFill>
                  <a:srgbClr val="C00000"/>
                </a:solidFill>
              </a:rPr>
              <a:t>ХОРОШО, ЧТО КАЖДЫЙ ГОД К НАМ ПРИХОДИТ НОВЫЙ ГОД!</a:t>
            </a:r>
            <a:endParaRPr lang="ru-RU" b="1" dirty="0" smtClean="0">
              <a:ln w="10541" cmpd="sng">
                <a:solidFill>
                  <a:schemeClr val="accent1">
                    <a:shade val="88000"/>
                    <a:satMod val="110000"/>
                  </a:schemeClr>
                </a:solidFill>
                <a:prstDash val="solid"/>
              </a:ln>
              <a:solidFill>
                <a:srgbClr val="C00000"/>
              </a:solidFill>
            </a:endParaRPr>
          </a:p>
        </p:txBody>
      </p:sp>
    </p:spTree>
  </p:cSld>
  <p:clrMapOvr>
    <a:masterClrMapping/>
  </p:clrMapOvr>
  <p:transition spd="med" advTm="3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13316"/>
                                        </p:tgtEl>
                                      </p:cBhvr>
                                      <p:by x="70000" y="70000"/>
                                    </p:animScale>
                                  </p:childTnLst>
                                </p:cTn>
                              </p:par>
                            </p:childTnLst>
                          </p:cTn>
                        </p:par>
                        <p:par>
                          <p:cTn id="7" fill="hold">
                            <p:stCondLst>
                              <p:cond delay="10000"/>
                            </p:stCondLst>
                            <p:childTnLst>
                              <p:par>
                                <p:cTn id="8" presetID="6" presetClass="emph" presetSubtype="0" repeatCount="indefinite" autoRev="1" fill="hold" nodeType="afterEffect">
                                  <p:stCondLst>
                                    <p:cond delay="0"/>
                                  </p:stCondLst>
                                  <p:childTnLst>
                                    <p:animScale>
                                      <p:cBhvr>
                                        <p:cTn id="9" dur="5000" fill="hold"/>
                                        <p:tgtEl>
                                          <p:spTgt spid="13315"/>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http://nachalo4ka.ru/wp-content/uploads/2014/11/zimnie-novogodnie-fonyi.jpg"/>
          <p:cNvPicPr>
            <a:picLocks noChangeAspect="1" noChangeArrowheads="1"/>
          </p:cNvPicPr>
          <p:nvPr/>
        </p:nvPicPr>
        <p:blipFill>
          <a:blip r:embed="rId2"/>
          <a:srcRect l="10489" r="8434"/>
          <a:stretch>
            <a:fillRect/>
          </a:stretch>
        </p:blipFill>
        <p:spPr bwMode="auto">
          <a:xfrm>
            <a:off x="0" y="0"/>
            <a:ext cx="9144000" cy="6858000"/>
          </a:xfrm>
          <a:prstGeom prst="rect">
            <a:avLst/>
          </a:prstGeom>
          <a:noFill/>
          <a:ln w="9525">
            <a:noFill/>
            <a:miter lim="800000"/>
            <a:headEnd/>
            <a:tailEnd/>
          </a:ln>
        </p:spPr>
      </p:pic>
      <p:sp>
        <p:nvSpPr>
          <p:cNvPr id="12293" name="Rectangle 10"/>
          <p:cNvSpPr>
            <a:spLocks noChangeArrowheads="1"/>
          </p:cNvSpPr>
          <p:nvPr/>
        </p:nvSpPr>
        <p:spPr bwMode="auto">
          <a:xfrm>
            <a:off x="642911" y="3857628"/>
            <a:ext cx="8429684" cy="2928958"/>
          </a:xfrm>
          <a:prstGeom prst="roundRect">
            <a:avLst/>
          </a:prstGeom>
          <a:solidFill>
            <a:schemeClr val="accent5">
              <a:lumMod val="20000"/>
              <a:lumOff val="80000"/>
            </a:schemeClr>
          </a:solidFill>
          <a:ln w="9525">
            <a:noFill/>
            <a:miter lim="800000"/>
            <a:headEnd/>
            <a:tailEnd/>
          </a:ln>
          <a:effectLst>
            <a:softEdge rad="63500"/>
          </a:effectLst>
        </p:spPr>
        <p:txBody>
          <a:bodyPr anchor="ctr" anchorCtr="0">
            <a:noAutofit/>
          </a:bodyPr>
          <a:lstStyle/>
          <a:p>
            <a:pPr algn="ctr"/>
            <a:r>
              <a:rPr lang="ru-RU" sz="2600" b="1" dirty="0" smtClean="0">
                <a:solidFill>
                  <a:srgbClr val="C00000"/>
                </a:solidFill>
              </a:rPr>
              <a:t>Во Франции - </a:t>
            </a:r>
            <a:r>
              <a:rPr lang="ru-RU" sz="2600" b="1" i="1" dirty="0" smtClean="0">
                <a:solidFill>
                  <a:srgbClr val="C00000"/>
                </a:solidFill>
              </a:rPr>
              <a:t>Пьер </a:t>
            </a:r>
            <a:r>
              <a:rPr lang="ru-RU" sz="2600" b="1" i="1" dirty="0" err="1">
                <a:solidFill>
                  <a:srgbClr val="C00000"/>
                </a:solidFill>
              </a:rPr>
              <a:t>Ноэль</a:t>
            </a:r>
            <a:r>
              <a:rPr lang="ru-RU" sz="2600" b="1" i="1" dirty="0">
                <a:solidFill>
                  <a:srgbClr val="C00000"/>
                </a:solidFill>
              </a:rPr>
              <a:t> </a:t>
            </a:r>
            <a:r>
              <a:rPr lang="ru-RU" sz="2600" b="1" i="1" dirty="0" smtClean="0">
                <a:solidFill>
                  <a:srgbClr val="C00000"/>
                </a:solidFill>
              </a:rPr>
              <a:t>(</a:t>
            </a:r>
            <a:r>
              <a:rPr lang="ru-RU" sz="2600" b="1" i="1" dirty="0">
                <a:solidFill>
                  <a:srgbClr val="C00000"/>
                </a:solidFill>
              </a:rPr>
              <a:t>Пер </a:t>
            </a:r>
            <a:r>
              <a:rPr lang="ru-RU" sz="2600" b="1" i="1" dirty="0" err="1">
                <a:solidFill>
                  <a:srgbClr val="C00000"/>
                </a:solidFill>
              </a:rPr>
              <a:t>Ноэль</a:t>
            </a:r>
            <a:r>
              <a:rPr lang="ru-RU" sz="2600" b="1" i="1" dirty="0">
                <a:solidFill>
                  <a:srgbClr val="C00000"/>
                </a:solidFill>
              </a:rPr>
              <a:t>).</a:t>
            </a:r>
            <a:r>
              <a:rPr lang="ru-RU" sz="2600" b="1" dirty="0">
                <a:solidFill>
                  <a:srgbClr val="C00000"/>
                </a:solidFill>
              </a:rPr>
              <a:t> </a:t>
            </a:r>
            <a:r>
              <a:rPr lang="ru-RU" sz="2000" b="1" dirty="0">
                <a:solidFill>
                  <a:srgbClr val="002060"/>
                </a:solidFill>
              </a:rPr>
              <a:t/>
            </a:r>
            <a:br>
              <a:rPr lang="ru-RU" sz="2000" b="1" dirty="0">
                <a:solidFill>
                  <a:srgbClr val="002060"/>
                </a:solidFill>
              </a:rPr>
            </a:br>
            <a:r>
              <a:rPr lang="ru-RU" sz="2000" b="1" dirty="0">
                <a:solidFill>
                  <a:srgbClr val="002060"/>
                </a:solidFill>
              </a:rPr>
              <a:t>В переводе с французского, </a:t>
            </a:r>
            <a:r>
              <a:rPr lang="ru-RU" sz="2000" b="1" dirty="0" smtClean="0">
                <a:solidFill>
                  <a:srgbClr val="002060"/>
                </a:solidFill>
              </a:rPr>
              <a:t>Пьер </a:t>
            </a:r>
            <a:r>
              <a:rPr lang="ru-RU" sz="2000" b="1" dirty="0" err="1">
                <a:solidFill>
                  <a:srgbClr val="002060"/>
                </a:solidFill>
              </a:rPr>
              <a:t>Ноэль</a:t>
            </a:r>
            <a:r>
              <a:rPr lang="ru-RU" sz="2000" b="1" dirty="0">
                <a:solidFill>
                  <a:srgbClr val="002060"/>
                </a:solidFill>
              </a:rPr>
              <a:t> означает </a:t>
            </a:r>
            <a:r>
              <a:rPr lang="ru-RU" sz="2000" b="1" dirty="0" smtClean="0">
                <a:solidFill>
                  <a:srgbClr val="002060"/>
                </a:solidFill>
              </a:rPr>
              <a:t>«</a:t>
            </a:r>
            <a:r>
              <a:rPr lang="ru-RU" sz="2000" b="1" dirty="0">
                <a:solidFill>
                  <a:srgbClr val="002060"/>
                </a:solidFill>
              </a:rPr>
              <a:t>дедушка Январь». </a:t>
            </a:r>
            <a:r>
              <a:rPr lang="ru-RU" sz="2000" b="1" dirty="0" smtClean="0">
                <a:solidFill>
                  <a:srgbClr val="002060"/>
                </a:solidFill>
              </a:rPr>
              <a:t/>
            </a:r>
            <a:br>
              <a:rPr lang="ru-RU" sz="2000" b="1" dirty="0" smtClean="0">
                <a:solidFill>
                  <a:srgbClr val="002060"/>
                </a:solidFill>
              </a:rPr>
            </a:br>
            <a:r>
              <a:rPr lang="ru-RU" sz="2600" b="1" dirty="0" smtClean="0">
                <a:solidFill>
                  <a:srgbClr val="C00000"/>
                </a:solidFill>
              </a:rPr>
              <a:t>Сопровождает </a:t>
            </a:r>
            <a:r>
              <a:rPr lang="ru-RU" sz="2600" b="1" dirty="0">
                <a:solidFill>
                  <a:srgbClr val="C00000"/>
                </a:solidFill>
              </a:rPr>
              <a:t>его </a:t>
            </a:r>
            <a:r>
              <a:rPr lang="ru-RU" sz="2600" b="1" dirty="0" smtClean="0">
                <a:solidFill>
                  <a:srgbClr val="C00000"/>
                </a:solidFill>
              </a:rPr>
              <a:t>не </a:t>
            </a:r>
            <a:r>
              <a:rPr lang="ru-RU" sz="2600" b="1" dirty="0">
                <a:solidFill>
                  <a:srgbClr val="C00000"/>
                </a:solidFill>
              </a:rPr>
              <a:t>Снегурочка, </a:t>
            </a:r>
            <a:r>
              <a:rPr lang="ru-RU" sz="2600" b="1" dirty="0" smtClean="0">
                <a:solidFill>
                  <a:srgbClr val="C00000"/>
                </a:solidFill>
              </a:rPr>
              <a:t/>
            </a:r>
            <a:br>
              <a:rPr lang="ru-RU" sz="2600" b="1" dirty="0" smtClean="0">
                <a:solidFill>
                  <a:srgbClr val="C00000"/>
                </a:solidFill>
              </a:rPr>
            </a:br>
            <a:r>
              <a:rPr lang="ru-RU" sz="2600" b="1" dirty="0" smtClean="0">
                <a:solidFill>
                  <a:srgbClr val="C00000"/>
                </a:solidFill>
              </a:rPr>
              <a:t>а </a:t>
            </a:r>
            <a:r>
              <a:rPr lang="ru-RU" sz="2600" b="1" dirty="0">
                <a:solidFill>
                  <a:srgbClr val="C00000"/>
                </a:solidFill>
              </a:rPr>
              <a:t>суровый помощник Пьер </a:t>
            </a:r>
            <a:r>
              <a:rPr lang="ru-RU" sz="2600" b="1" dirty="0" err="1">
                <a:solidFill>
                  <a:srgbClr val="C00000"/>
                </a:solidFill>
              </a:rPr>
              <a:t>Фуетар</a:t>
            </a:r>
            <a:r>
              <a:rPr lang="ru-RU" sz="2600" b="1" dirty="0">
                <a:solidFill>
                  <a:srgbClr val="C00000"/>
                </a:solidFill>
              </a:rPr>
              <a:t> </a:t>
            </a:r>
            <a:r>
              <a:rPr lang="ru-RU" sz="2600" b="1" dirty="0" smtClean="0">
                <a:solidFill>
                  <a:srgbClr val="0000CC"/>
                </a:solidFill>
              </a:rPr>
              <a:t/>
            </a:r>
            <a:br>
              <a:rPr lang="ru-RU" sz="2600" b="1" dirty="0" smtClean="0">
                <a:solidFill>
                  <a:srgbClr val="0000CC"/>
                </a:solidFill>
              </a:rPr>
            </a:br>
            <a:r>
              <a:rPr lang="ru-RU" sz="2000" b="1" dirty="0" smtClean="0">
                <a:solidFill>
                  <a:srgbClr val="002060"/>
                </a:solidFill>
              </a:rPr>
              <a:t>с </a:t>
            </a:r>
            <a:r>
              <a:rPr lang="ru-RU" sz="2000" b="1" dirty="0">
                <a:solidFill>
                  <a:srgbClr val="002060"/>
                </a:solidFill>
              </a:rPr>
              <a:t>розгами, который строго следит </a:t>
            </a:r>
            <a:r>
              <a:rPr lang="ru-RU" sz="2000" b="1" dirty="0" smtClean="0">
                <a:solidFill>
                  <a:srgbClr val="002060"/>
                </a:solidFill>
              </a:rPr>
              <a:t>за </a:t>
            </a:r>
            <a:r>
              <a:rPr lang="ru-RU" sz="2000" b="1" dirty="0">
                <a:solidFill>
                  <a:srgbClr val="002060"/>
                </a:solidFill>
              </a:rPr>
              <a:t>тем, </a:t>
            </a:r>
            <a:r>
              <a:rPr lang="ru-RU" sz="2000" b="1" dirty="0" smtClean="0">
                <a:solidFill>
                  <a:srgbClr val="002060"/>
                </a:solidFill>
              </a:rPr>
              <a:t/>
            </a:r>
            <a:br>
              <a:rPr lang="ru-RU" sz="2000" b="1" dirty="0" smtClean="0">
                <a:solidFill>
                  <a:srgbClr val="002060"/>
                </a:solidFill>
              </a:rPr>
            </a:br>
            <a:r>
              <a:rPr lang="ru-RU" sz="2000" b="1" dirty="0" smtClean="0">
                <a:solidFill>
                  <a:srgbClr val="002060"/>
                </a:solidFill>
              </a:rPr>
              <a:t>чтобы </a:t>
            </a:r>
            <a:r>
              <a:rPr lang="ru-RU" sz="2000" b="1" dirty="0">
                <a:solidFill>
                  <a:srgbClr val="002060"/>
                </a:solidFill>
              </a:rPr>
              <a:t>подарки </a:t>
            </a:r>
            <a:r>
              <a:rPr lang="ru-RU" sz="2000" b="1" dirty="0" smtClean="0">
                <a:solidFill>
                  <a:srgbClr val="002060"/>
                </a:solidFill>
              </a:rPr>
              <a:t>раздавались </a:t>
            </a:r>
            <a:r>
              <a:rPr lang="ru-RU" sz="2000" b="1" dirty="0">
                <a:solidFill>
                  <a:srgbClr val="002060"/>
                </a:solidFill>
              </a:rPr>
              <a:t>только хорошим </a:t>
            </a:r>
            <a:r>
              <a:rPr lang="ru-RU" sz="2000" b="1" dirty="0" smtClean="0">
                <a:solidFill>
                  <a:srgbClr val="002060"/>
                </a:solidFill>
              </a:rPr>
              <a:t>и </a:t>
            </a:r>
            <a:r>
              <a:rPr lang="ru-RU" sz="2000" b="1" dirty="0">
                <a:solidFill>
                  <a:srgbClr val="002060"/>
                </a:solidFill>
              </a:rPr>
              <a:t>послушным детям.</a:t>
            </a:r>
          </a:p>
        </p:txBody>
      </p:sp>
      <p:pic>
        <p:nvPicPr>
          <p:cNvPr id="10243" name="Picture 8" descr="Pere-Noel"/>
          <p:cNvPicPr>
            <a:picLocks noGrp="1" noChangeAspect="1" noChangeArrowheads="1"/>
          </p:cNvPicPr>
          <p:nvPr>
            <p:ph sz="half" idx="1"/>
          </p:nvPr>
        </p:nvPicPr>
        <p:blipFill>
          <a:blip r:embed="rId3"/>
          <a:stretch>
            <a:fillRect/>
          </a:stretch>
        </p:blipFill>
        <p:spPr>
          <a:xfrm>
            <a:off x="2000232" y="428604"/>
            <a:ext cx="5059874" cy="3571676"/>
          </a:xfrm>
          <a:prstGeom prst="rect">
            <a:avLst/>
          </a:prstGeom>
          <a:ln>
            <a:noFill/>
          </a:ln>
          <a:effectLst>
            <a:softEdge rad="112500"/>
          </a:effectLst>
        </p:spPr>
      </p:pic>
      <p:sp>
        <p:nvSpPr>
          <p:cNvPr id="12"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p:spPr>
        <p:txBody>
          <a:bodyPr vert="horz" lIns="91440" tIns="45720" rIns="91440" bIns="45720" rtlCol="0" anchor="ctr">
            <a:noAutofit/>
          </a:bodyPr>
          <a:lstStyle/>
          <a:p>
            <a:pPr lvl="0" algn="ctr">
              <a:spcBef>
                <a:spcPct val="0"/>
              </a:spcBef>
              <a:defRPr/>
            </a:pPr>
            <a:r>
              <a:rPr lang="ru-RU" b="1" i="1" dirty="0" smtClean="0">
                <a:ln w="10541" cmpd="sng">
                  <a:solidFill>
                    <a:schemeClr val="accent1">
                      <a:shade val="88000"/>
                      <a:satMod val="110000"/>
                    </a:schemeClr>
                  </a:solidFill>
                  <a:prstDash val="solid"/>
                </a:ln>
                <a:solidFill>
                  <a:srgbClr val="C00000"/>
                </a:solidFill>
              </a:rPr>
              <a:t>ХОРОШО, ЧТО КАЖДЫЙ ГОД К НАМ ПРИХОДИТ НОВЫЙ ГОД!</a:t>
            </a:r>
            <a:endParaRPr lang="ru-RU" b="1" dirty="0" smtClean="0">
              <a:ln w="10541" cmpd="sng">
                <a:solidFill>
                  <a:schemeClr val="accent1">
                    <a:shade val="88000"/>
                    <a:satMod val="110000"/>
                  </a:schemeClr>
                </a:solidFill>
                <a:prstDash val="solid"/>
              </a:ln>
              <a:solidFill>
                <a:srgbClr val="C00000"/>
              </a:solidFill>
            </a:endParaRPr>
          </a:p>
        </p:txBody>
      </p:sp>
    </p:spTree>
  </p:cSld>
  <p:clrMapOvr>
    <a:masterClrMapping/>
  </p:clrMapOvr>
  <p:transition spd="med" advTm="3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afterEffect">
                                  <p:stCondLst>
                                    <p:cond delay="0"/>
                                  </p:stCondLst>
                                  <p:childTnLst>
                                    <p:animScale>
                                      <p:cBhvr>
                                        <p:cTn id="6" dur="2000" fill="hold"/>
                                        <p:tgtEl>
                                          <p:spTgt spid="10243"/>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nachalo4ka.ru/wp-content/uploads/2014/11/zimnie-novogodnie-fonyi.jpg"/>
          <p:cNvPicPr>
            <a:picLocks noChangeAspect="1" noChangeArrowheads="1"/>
          </p:cNvPicPr>
          <p:nvPr/>
        </p:nvPicPr>
        <p:blipFill>
          <a:blip r:embed="rId2"/>
          <a:srcRect l="10489" r="8434"/>
          <a:stretch>
            <a:fillRect/>
          </a:stretch>
        </p:blipFill>
        <p:spPr bwMode="auto">
          <a:xfrm>
            <a:off x="0" y="0"/>
            <a:ext cx="9144000" cy="6858000"/>
          </a:xfrm>
          <a:prstGeom prst="rect">
            <a:avLst/>
          </a:prstGeom>
          <a:noFill/>
          <a:ln w="9525">
            <a:noFill/>
            <a:miter lim="800000"/>
            <a:headEnd/>
            <a:tailEnd/>
          </a:ln>
        </p:spPr>
      </p:pic>
      <p:sp>
        <p:nvSpPr>
          <p:cNvPr id="11267" name="Rectangle 9"/>
          <p:cNvSpPr>
            <a:spLocks noChangeArrowheads="1"/>
          </p:cNvSpPr>
          <p:nvPr/>
        </p:nvSpPr>
        <p:spPr bwMode="auto">
          <a:xfrm>
            <a:off x="4857752" y="274803"/>
            <a:ext cx="4143373" cy="4154329"/>
          </a:xfrm>
          <a:prstGeom prst="roundRect">
            <a:avLst/>
          </a:prstGeom>
          <a:solidFill>
            <a:schemeClr val="accent5">
              <a:lumMod val="20000"/>
              <a:lumOff val="80000"/>
            </a:schemeClr>
          </a:solidFill>
          <a:ln w="9525">
            <a:noFill/>
            <a:miter lim="800000"/>
            <a:headEnd/>
            <a:tailEnd/>
          </a:ln>
          <a:effectLst>
            <a:softEdge rad="63500"/>
          </a:effectLst>
        </p:spPr>
        <p:txBody>
          <a:bodyPr>
            <a:noAutofit/>
          </a:bodyPr>
          <a:lstStyle/>
          <a:p>
            <a:pPr algn="ctr"/>
            <a:r>
              <a:rPr lang="ru-RU" sz="2600" b="1" dirty="0">
                <a:solidFill>
                  <a:srgbClr val="C00000"/>
                </a:solidFill>
              </a:rPr>
              <a:t>В Чехии и Словакии – </a:t>
            </a:r>
            <a:r>
              <a:rPr lang="ru-RU" sz="2600" b="1" i="1" dirty="0" err="1">
                <a:solidFill>
                  <a:srgbClr val="C00000"/>
                </a:solidFill>
              </a:rPr>
              <a:t>Микулаш</a:t>
            </a:r>
            <a:r>
              <a:rPr lang="ru-RU" sz="2600" b="1" dirty="0">
                <a:solidFill>
                  <a:srgbClr val="C00000"/>
                </a:solidFill>
              </a:rPr>
              <a:t> – </a:t>
            </a:r>
          </a:p>
          <a:p>
            <a:pPr algn="ctr"/>
            <a:r>
              <a:rPr lang="ru-RU" sz="2000" b="1" dirty="0">
                <a:solidFill>
                  <a:srgbClr val="002060"/>
                </a:solidFill>
              </a:rPr>
              <a:t>приходит в ночь с 5 на 6 декабря, накануне дня Святого Николая. </a:t>
            </a:r>
            <a:r>
              <a:rPr lang="ru-RU" sz="2000" b="1" dirty="0" smtClean="0">
                <a:solidFill>
                  <a:srgbClr val="002060"/>
                </a:solidFill>
              </a:rPr>
              <a:t>Внешне </a:t>
            </a:r>
            <a:r>
              <a:rPr lang="ru-RU" sz="2000" b="1" dirty="0">
                <a:solidFill>
                  <a:srgbClr val="002060"/>
                </a:solidFill>
              </a:rPr>
              <a:t>похож </a:t>
            </a:r>
            <a:r>
              <a:rPr lang="ru-RU" sz="2000" b="1" dirty="0" smtClean="0">
                <a:solidFill>
                  <a:srgbClr val="002060"/>
                </a:solidFill>
              </a:rPr>
              <a:t/>
            </a:r>
            <a:br>
              <a:rPr lang="ru-RU" sz="2000" b="1" dirty="0" smtClean="0">
                <a:solidFill>
                  <a:srgbClr val="002060"/>
                </a:solidFill>
              </a:rPr>
            </a:br>
            <a:r>
              <a:rPr lang="ru-RU" sz="2000" b="1" dirty="0" smtClean="0">
                <a:solidFill>
                  <a:srgbClr val="002060"/>
                </a:solidFill>
              </a:rPr>
              <a:t>на </a:t>
            </a:r>
            <a:r>
              <a:rPr lang="ru-RU" sz="2000" b="1" dirty="0">
                <a:solidFill>
                  <a:srgbClr val="002060"/>
                </a:solidFill>
              </a:rPr>
              <a:t>нашего Деда Мороза. Длинная шуба, </a:t>
            </a:r>
            <a:r>
              <a:rPr lang="ru-RU" sz="2000" b="1" dirty="0" smtClean="0">
                <a:solidFill>
                  <a:srgbClr val="002060"/>
                </a:solidFill>
              </a:rPr>
              <a:t>шапка</a:t>
            </a:r>
            <a:r>
              <a:rPr lang="ru-RU" sz="2000" b="1" dirty="0">
                <a:solidFill>
                  <a:srgbClr val="002060"/>
                </a:solidFill>
              </a:rPr>
              <a:t>, посох, </a:t>
            </a:r>
            <a:r>
              <a:rPr lang="ru-RU" sz="2000" b="1" dirty="0" smtClean="0">
                <a:solidFill>
                  <a:srgbClr val="002060"/>
                </a:solidFill>
              </a:rPr>
              <a:t/>
            </a:r>
            <a:br>
              <a:rPr lang="ru-RU" sz="2000" b="1" dirty="0" smtClean="0">
                <a:solidFill>
                  <a:srgbClr val="002060"/>
                </a:solidFill>
              </a:rPr>
            </a:br>
            <a:r>
              <a:rPr lang="ru-RU" sz="2000" b="1" dirty="0" smtClean="0">
                <a:solidFill>
                  <a:srgbClr val="002060"/>
                </a:solidFill>
              </a:rPr>
              <a:t>с </a:t>
            </a:r>
            <a:r>
              <a:rPr lang="ru-RU" sz="2000" b="1" dirty="0">
                <a:solidFill>
                  <a:srgbClr val="002060"/>
                </a:solidFill>
              </a:rPr>
              <a:t>закрученным в спираль верхом. Только вот </a:t>
            </a:r>
            <a:r>
              <a:rPr lang="ru-RU" sz="2000" b="1" dirty="0" smtClean="0">
                <a:solidFill>
                  <a:srgbClr val="002060"/>
                </a:solidFill>
              </a:rPr>
              <a:t>подарки </a:t>
            </a:r>
            <a:r>
              <a:rPr lang="ru-RU" sz="2000" b="1" dirty="0">
                <a:solidFill>
                  <a:srgbClr val="002060"/>
                </a:solidFill>
              </a:rPr>
              <a:t>приносит </a:t>
            </a:r>
            <a:r>
              <a:rPr lang="ru-RU" sz="2000" b="1" dirty="0" smtClean="0">
                <a:solidFill>
                  <a:srgbClr val="002060"/>
                </a:solidFill>
              </a:rPr>
              <a:t>не </a:t>
            </a:r>
            <a:r>
              <a:rPr lang="ru-RU" sz="2000" b="1" dirty="0">
                <a:solidFill>
                  <a:srgbClr val="002060"/>
                </a:solidFill>
              </a:rPr>
              <a:t>в мешке, </a:t>
            </a:r>
            <a:r>
              <a:rPr lang="ru-RU" sz="2000" b="1" dirty="0" smtClean="0">
                <a:solidFill>
                  <a:srgbClr val="002060"/>
                </a:solidFill>
              </a:rPr>
              <a:t/>
            </a:r>
            <a:br>
              <a:rPr lang="ru-RU" sz="2000" b="1" dirty="0" smtClean="0">
                <a:solidFill>
                  <a:srgbClr val="002060"/>
                </a:solidFill>
              </a:rPr>
            </a:br>
            <a:r>
              <a:rPr lang="ru-RU" sz="2000" b="1" dirty="0" smtClean="0">
                <a:solidFill>
                  <a:srgbClr val="002060"/>
                </a:solidFill>
              </a:rPr>
              <a:t>а </a:t>
            </a:r>
            <a:r>
              <a:rPr lang="ru-RU" sz="2000" b="1" dirty="0">
                <a:solidFill>
                  <a:srgbClr val="002060"/>
                </a:solidFill>
              </a:rPr>
              <a:t>в заплечном коробе</a:t>
            </a:r>
            <a:r>
              <a:rPr lang="ru-RU" sz="2000" b="1" dirty="0" smtClean="0">
                <a:solidFill>
                  <a:srgbClr val="002060"/>
                </a:solidFill>
              </a:rPr>
              <a:t>.</a:t>
            </a:r>
            <a:endParaRPr lang="ru-RU" sz="2000" b="1" dirty="0">
              <a:solidFill>
                <a:srgbClr val="002060"/>
              </a:solidFill>
            </a:endParaRPr>
          </a:p>
        </p:txBody>
      </p:sp>
      <p:pic>
        <p:nvPicPr>
          <p:cNvPr id="9220" name="Picture 7" descr="mikulas-na-lodi-v-centru-prahy_c1b964_profile"/>
          <p:cNvPicPr>
            <a:picLocks noGrp="1" noChangeAspect="1" noChangeArrowheads="1"/>
          </p:cNvPicPr>
          <p:nvPr>
            <p:ph idx="1"/>
          </p:nvPr>
        </p:nvPicPr>
        <p:blipFill>
          <a:blip r:embed="rId3"/>
          <a:srcRect l="25242"/>
          <a:stretch>
            <a:fillRect/>
          </a:stretch>
        </p:blipFill>
        <p:spPr>
          <a:xfrm>
            <a:off x="642910" y="642918"/>
            <a:ext cx="3808251" cy="3380974"/>
          </a:xfrm>
          <a:effectLst>
            <a:softEdge rad="112500"/>
          </a:effectLst>
        </p:spPr>
      </p:pic>
      <p:sp>
        <p:nvSpPr>
          <p:cNvPr id="5" name="Rectangle 9"/>
          <p:cNvSpPr>
            <a:spLocks noChangeArrowheads="1"/>
          </p:cNvSpPr>
          <p:nvPr/>
        </p:nvSpPr>
        <p:spPr bwMode="auto">
          <a:xfrm>
            <a:off x="571472" y="4437007"/>
            <a:ext cx="8429622" cy="2349579"/>
          </a:xfrm>
          <a:prstGeom prst="roundRect">
            <a:avLst/>
          </a:prstGeom>
          <a:solidFill>
            <a:schemeClr val="accent5">
              <a:lumMod val="20000"/>
              <a:lumOff val="80000"/>
            </a:schemeClr>
          </a:solidFill>
          <a:ln w="9525">
            <a:noFill/>
            <a:miter lim="800000"/>
            <a:headEnd/>
            <a:tailEnd/>
          </a:ln>
          <a:effectLst>
            <a:softEdge rad="63500"/>
          </a:effectLst>
        </p:spPr>
        <p:txBody>
          <a:bodyPr anchor="ctr" anchorCtr="0">
            <a:noAutofit/>
          </a:bodyPr>
          <a:lstStyle/>
          <a:p>
            <a:pPr algn="ctr"/>
            <a:r>
              <a:rPr lang="ru-RU" sz="2600" b="1" dirty="0" smtClean="0">
                <a:solidFill>
                  <a:srgbClr val="C00000"/>
                </a:solidFill>
              </a:rPr>
              <a:t>Да </a:t>
            </a:r>
            <a:r>
              <a:rPr lang="ru-RU" sz="2600" b="1" dirty="0">
                <a:solidFill>
                  <a:srgbClr val="C00000"/>
                </a:solidFill>
              </a:rPr>
              <a:t>и сопровождает его </a:t>
            </a:r>
            <a:r>
              <a:rPr lang="ru-RU" sz="2600" b="1" dirty="0">
                <a:solidFill>
                  <a:srgbClr val="002060"/>
                </a:solidFill>
              </a:rPr>
              <a:t>не Снегурочка, </a:t>
            </a:r>
            <a:r>
              <a:rPr lang="ru-RU" sz="2600" b="1" dirty="0" smtClean="0">
                <a:solidFill>
                  <a:srgbClr val="002060"/>
                </a:solidFill>
              </a:rPr>
              <a:t/>
            </a:r>
            <a:br>
              <a:rPr lang="ru-RU" sz="2600" b="1" dirty="0" smtClean="0">
                <a:solidFill>
                  <a:srgbClr val="002060"/>
                </a:solidFill>
              </a:rPr>
            </a:br>
            <a:r>
              <a:rPr lang="ru-RU" sz="2600" b="1" dirty="0" smtClean="0">
                <a:solidFill>
                  <a:srgbClr val="002060"/>
                </a:solidFill>
              </a:rPr>
              <a:t>а </a:t>
            </a:r>
            <a:r>
              <a:rPr lang="ru-RU" sz="2600" b="1" dirty="0">
                <a:solidFill>
                  <a:srgbClr val="C00000"/>
                </a:solidFill>
              </a:rPr>
              <a:t>ангел в белоснежной одежде и лохматый чертёнок. </a:t>
            </a:r>
            <a:r>
              <a:rPr lang="ru-RU" sz="2000" b="1" dirty="0">
                <a:solidFill>
                  <a:srgbClr val="002060"/>
                </a:solidFill>
              </a:rPr>
              <a:t>Хороших и послушных детей </a:t>
            </a:r>
            <a:r>
              <a:rPr lang="ru-RU" sz="2000" b="1" dirty="0" err="1">
                <a:solidFill>
                  <a:srgbClr val="002060"/>
                </a:solidFill>
              </a:rPr>
              <a:t>Микулаш</a:t>
            </a:r>
            <a:r>
              <a:rPr lang="ru-RU" sz="2000" b="1" dirty="0">
                <a:solidFill>
                  <a:srgbClr val="002060"/>
                </a:solidFill>
              </a:rPr>
              <a:t> всегда рад одарить апельсином, яблоком или какой </a:t>
            </a:r>
            <a:r>
              <a:rPr lang="ru-RU" sz="2000" b="1" dirty="0" err="1">
                <a:solidFill>
                  <a:srgbClr val="002060"/>
                </a:solidFill>
              </a:rPr>
              <a:t>нибудь</a:t>
            </a:r>
            <a:r>
              <a:rPr lang="ru-RU" sz="2000" b="1" dirty="0">
                <a:solidFill>
                  <a:srgbClr val="002060"/>
                </a:solidFill>
              </a:rPr>
              <a:t> сладостью. Зато если в “рождественском сапоге” у хулигана или бездельника обнаружилась картофелина </a:t>
            </a:r>
            <a:r>
              <a:rPr lang="ru-RU" sz="2000" b="1" dirty="0" smtClean="0">
                <a:solidFill>
                  <a:srgbClr val="002060"/>
                </a:solidFill>
              </a:rPr>
              <a:t/>
            </a:r>
            <a:br>
              <a:rPr lang="ru-RU" sz="2000" b="1" dirty="0" smtClean="0">
                <a:solidFill>
                  <a:srgbClr val="002060"/>
                </a:solidFill>
              </a:rPr>
            </a:br>
            <a:r>
              <a:rPr lang="ru-RU" sz="2000" b="1" dirty="0" smtClean="0">
                <a:solidFill>
                  <a:srgbClr val="002060"/>
                </a:solidFill>
              </a:rPr>
              <a:t>или </a:t>
            </a:r>
            <a:r>
              <a:rPr lang="ru-RU" sz="2000" b="1" dirty="0">
                <a:solidFill>
                  <a:srgbClr val="002060"/>
                </a:solidFill>
              </a:rPr>
              <a:t>кусок угля, то это точно работа </a:t>
            </a:r>
            <a:r>
              <a:rPr lang="ru-RU" sz="2000" b="1" dirty="0" err="1">
                <a:solidFill>
                  <a:srgbClr val="002060"/>
                </a:solidFill>
              </a:rPr>
              <a:t>Микулаша</a:t>
            </a:r>
            <a:r>
              <a:rPr lang="ru-RU" sz="2000" b="1" dirty="0">
                <a:solidFill>
                  <a:srgbClr val="002060"/>
                </a:solidFill>
              </a:rPr>
              <a:t>.</a:t>
            </a:r>
          </a:p>
        </p:txBody>
      </p:sp>
      <p:sp>
        <p:nvSpPr>
          <p:cNvPr id="7"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p:spPr>
        <p:txBody>
          <a:bodyPr vert="horz" lIns="91440" tIns="45720" rIns="91440" bIns="45720" rtlCol="0" anchor="ctr">
            <a:noAutofit/>
          </a:bodyPr>
          <a:lstStyle/>
          <a:p>
            <a:pPr lvl="0" algn="ctr">
              <a:spcBef>
                <a:spcPct val="0"/>
              </a:spcBef>
              <a:defRPr/>
            </a:pPr>
            <a:r>
              <a:rPr lang="ru-RU" b="1" i="1" dirty="0" smtClean="0">
                <a:ln w="10541" cmpd="sng">
                  <a:solidFill>
                    <a:schemeClr val="accent1">
                      <a:shade val="88000"/>
                      <a:satMod val="110000"/>
                    </a:schemeClr>
                  </a:solidFill>
                  <a:prstDash val="solid"/>
                </a:ln>
                <a:solidFill>
                  <a:srgbClr val="C00000"/>
                </a:solidFill>
              </a:rPr>
              <a:t>ХОРОШО, ЧТО КАЖДЫЙ ГОД К НАМ ПРИХОДИТ НОВЫЙ ГОД!</a:t>
            </a:r>
            <a:endParaRPr lang="ru-RU" b="1" dirty="0" smtClean="0">
              <a:ln w="10541" cmpd="sng">
                <a:solidFill>
                  <a:schemeClr val="accent1">
                    <a:shade val="88000"/>
                    <a:satMod val="110000"/>
                  </a:schemeClr>
                </a:solidFill>
                <a:prstDash val="solid"/>
              </a:ln>
              <a:solidFill>
                <a:srgbClr val="C00000"/>
              </a:solidFill>
            </a:endParaRPr>
          </a:p>
        </p:txBody>
      </p:sp>
    </p:spTree>
  </p:cSld>
  <p:clrMapOvr>
    <a:masterClrMapping/>
  </p:clrMapOvr>
  <p:transition spd="med" advTm="3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5000" fill="hold"/>
                                        <p:tgtEl>
                                          <p:spTgt spid="9220"/>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http://nachalo4ka.ru/wp-content/uploads/2014/11/zimnie-novogodnie-fonyi.jpg"/>
          <p:cNvPicPr>
            <a:picLocks noChangeAspect="1" noChangeArrowheads="1"/>
          </p:cNvPicPr>
          <p:nvPr/>
        </p:nvPicPr>
        <p:blipFill>
          <a:blip r:embed="rId2"/>
          <a:srcRect l="10489" r="8434"/>
          <a:stretch>
            <a:fillRect/>
          </a:stretch>
        </p:blipFill>
        <p:spPr bwMode="auto">
          <a:xfrm>
            <a:off x="0" y="0"/>
            <a:ext cx="9144000" cy="6858000"/>
          </a:xfrm>
          <a:prstGeom prst="rect">
            <a:avLst/>
          </a:prstGeom>
          <a:noFill/>
          <a:ln w="9525">
            <a:noFill/>
            <a:miter lim="800000"/>
            <a:headEnd/>
            <a:tailEnd/>
          </a:ln>
        </p:spPr>
      </p:pic>
      <p:sp>
        <p:nvSpPr>
          <p:cNvPr id="7172" name="Rectangle 8"/>
          <p:cNvSpPr>
            <a:spLocks noChangeArrowheads="1"/>
          </p:cNvSpPr>
          <p:nvPr/>
        </p:nvSpPr>
        <p:spPr bwMode="auto">
          <a:xfrm>
            <a:off x="4500562" y="71414"/>
            <a:ext cx="4572032" cy="6643734"/>
          </a:xfrm>
          <a:prstGeom prst="roundRect">
            <a:avLst/>
          </a:prstGeom>
          <a:solidFill>
            <a:schemeClr val="accent5">
              <a:lumMod val="20000"/>
              <a:lumOff val="80000"/>
            </a:schemeClr>
          </a:solidFill>
          <a:ln w="9525">
            <a:noFill/>
            <a:miter lim="800000"/>
            <a:headEnd/>
            <a:tailEnd/>
          </a:ln>
          <a:effectLst>
            <a:softEdge rad="63500"/>
          </a:effectLst>
        </p:spPr>
        <p:txBody>
          <a:bodyPr anchor="ctr" anchorCtr="0">
            <a:noAutofit/>
          </a:bodyPr>
          <a:lstStyle/>
          <a:p>
            <a:pPr algn="ctr"/>
            <a:r>
              <a:rPr lang="ru-RU" sz="2600" b="1" dirty="0" smtClean="0">
                <a:solidFill>
                  <a:srgbClr val="C00000"/>
                </a:solidFill>
              </a:rPr>
              <a:t>Швеция</a:t>
            </a:r>
            <a:r>
              <a:rPr lang="ru-RU" sz="2600" b="1" dirty="0">
                <a:solidFill>
                  <a:srgbClr val="C00000"/>
                </a:solidFill>
              </a:rPr>
              <a:t> – </a:t>
            </a:r>
            <a:r>
              <a:rPr lang="en-US" sz="2600" b="1" i="1" dirty="0" smtClean="0">
                <a:solidFill>
                  <a:srgbClr val="C00000"/>
                </a:solidFill>
              </a:rPr>
              <a:t>JULTOMTE</a:t>
            </a:r>
            <a:r>
              <a:rPr lang="ru-RU" sz="2600" b="1" i="1" dirty="0" smtClean="0">
                <a:solidFill>
                  <a:srgbClr val="002060"/>
                </a:solidFill>
              </a:rPr>
              <a:t> </a:t>
            </a:r>
          </a:p>
          <a:p>
            <a:pPr algn="ctr"/>
            <a:endParaRPr lang="ru-RU" sz="2600" b="1" i="1" dirty="0" smtClean="0">
              <a:solidFill>
                <a:srgbClr val="002060"/>
              </a:solidFill>
            </a:endParaRPr>
          </a:p>
          <a:p>
            <a:pPr algn="ctr"/>
            <a:r>
              <a:rPr lang="ru-RU" sz="2000" b="1" dirty="0" smtClean="0">
                <a:solidFill>
                  <a:srgbClr val="002060"/>
                </a:solidFill>
              </a:rPr>
              <a:t>Одет в зеленый костюмчик, красные штанишки, шапку-чулок </a:t>
            </a:r>
            <a:br>
              <a:rPr lang="ru-RU" sz="2000" b="1" dirty="0" smtClean="0">
                <a:solidFill>
                  <a:srgbClr val="002060"/>
                </a:solidFill>
              </a:rPr>
            </a:br>
            <a:r>
              <a:rPr lang="ru-RU" sz="2000" b="1" dirty="0" smtClean="0">
                <a:solidFill>
                  <a:srgbClr val="002060"/>
                </a:solidFill>
              </a:rPr>
              <a:t>и непременно с бородой. </a:t>
            </a:r>
          </a:p>
          <a:p>
            <a:pPr algn="ctr"/>
            <a:r>
              <a:rPr lang="ru-RU" sz="2000" b="1" dirty="0" smtClean="0">
                <a:solidFill>
                  <a:srgbClr val="002060"/>
                </a:solidFill>
              </a:rPr>
              <a:t>Внешне Юль </a:t>
            </a:r>
            <a:r>
              <a:rPr lang="ru-RU" sz="2000" b="1" dirty="0" err="1" smtClean="0">
                <a:solidFill>
                  <a:srgbClr val="002060"/>
                </a:solidFill>
              </a:rPr>
              <a:t>Томтен</a:t>
            </a:r>
            <a:r>
              <a:rPr lang="ru-RU" sz="2000" b="1" dirty="0" smtClean="0">
                <a:solidFill>
                  <a:srgbClr val="002060"/>
                </a:solidFill>
              </a:rPr>
              <a:t> (</a:t>
            </a:r>
            <a:r>
              <a:rPr lang="ru-RU" sz="2000" b="1" dirty="0" err="1" smtClean="0">
                <a:solidFill>
                  <a:srgbClr val="002060"/>
                </a:solidFill>
              </a:rPr>
              <a:t>Йолотомтен</a:t>
            </a:r>
            <a:r>
              <a:rPr lang="ru-RU" sz="2000" b="1" dirty="0" smtClean="0">
                <a:solidFill>
                  <a:srgbClr val="002060"/>
                </a:solidFill>
              </a:rPr>
              <a:t>) напоминает нашего домового. Считается, что ежегодно </a:t>
            </a:r>
            <a:br>
              <a:rPr lang="ru-RU" sz="2000" b="1" dirty="0" smtClean="0">
                <a:solidFill>
                  <a:srgbClr val="002060"/>
                </a:solidFill>
              </a:rPr>
            </a:br>
            <a:r>
              <a:rPr lang="ru-RU" sz="2000" b="1" dirty="0" smtClean="0">
                <a:solidFill>
                  <a:srgbClr val="002060"/>
                </a:solidFill>
              </a:rPr>
              <a:t>в Рождество он прячется </a:t>
            </a:r>
            <a:br>
              <a:rPr lang="ru-RU" sz="2000" b="1" dirty="0" smtClean="0">
                <a:solidFill>
                  <a:srgbClr val="002060"/>
                </a:solidFill>
              </a:rPr>
            </a:br>
            <a:r>
              <a:rPr lang="ru-RU" sz="2000" b="1" dirty="0" smtClean="0">
                <a:solidFill>
                  <a:srgbClr val="002060"/>
                </a:solidFill>
              </a:rPr>
              <a:t>в подполье каждого дома. Проживает гном в заповедном лесу с живописными долинами </a:t>
            </a:r>
            <a:br>
              <a:rPr lang="ru-RU" sz="2000" b="1" dirty="0" smtClean="0">
                <a:solidFill>
                  <a:srgbClr val="002060"/>
                </a:solidFill>
              </a:rPr>
            </a:br>
            <a:r>
              <a:rPr lang="ru-RU" sz="2000" b="1" dirty="0" smtClean="0">
                <a:solidFill>
                  <a:srgbClr val="002060"/>
                </a:solidFill>
              </a:rPr>
              <a:t>и озёрами. Команда помощников у шведского гнома обширная: веселый снеговик </a:t>
            </a:r>
            <a:r>
              <a:rPr lang="ru-RU" sz="2000" b="1" dirty="0" err="1" smtClean="0">
                <a:solidFill>
                  <a:srgbClr val="002060"/>
                </a:solidFill>
              </a:rPr>
              <a:t>Дасти</a:t>
            </a:r>
            <a:r>
              <a:rPr lang="ru-RU" sz="2000" b="1" dirty="0" smtClean="0">
                <a:solidFill>
                  <a:srgbClr val="002060"/>
                </a:solidFill>
              </a:rPr>
              <a:t>, принц</a:t>
            </a:r>
            <a:br>
              <a:rPr lang="ru-RU" sz="2000" b="1" dirty="0" smtClean="0">
                <a:solidFill>
                  <a:srgbClr val="002060"/>
                </a:solidFill>
              </a:rPr>
            </a:br>
            <a:r>
              <a:rPr lang="ru-RU" sz="2000" b="1" dirty="0" smtClean="0">
                <a:solidFill>
                  <a:srgbClr val="002060"/>
                </a:solidFill>
              </a:rPr>
              <a:t> с принцессой, озорные мыши, Король со Снежной Королевой, ведьмы и многочисленные эльфы. </a:t>
            </a:r>
            <a:endParaRPr lang="ru-RU" sz="2000" b="1" dirty="0">
              <a:solidFill>
                <a:srgbClr val="002060"/>
              </a:solidFill>
            </a:endParaRPr>
          </a:p>
        </p:txBody>
      </p:sp>
      <p:sp>
        <p:nvSpPr>
          <p:cNvPr id="8"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p:spPr>
        <p:txBody>
          <a:bodyPr vert="horz" lIns="91440" tIns="45720" rIns="91440" bIns="45720" rtlCol="0" anchor="ctr">
            <a:noAutofit/>
          </a:bodyPr>
          <a:lstStyle/>
          <a:p>
            <a:pPr lvl="0" algn="ctr">
              <a:spcBef>
                <a:spcPct val="0"/>
              </a:spcBef>
              <a:defRPr/>
            </a:pPr>
            <a:r>
              <a:rPr lang="ru-RU" b="1" i="1" dirty="0" smtClean="0">
                <a:ln w="10541" cmpd="sng">
                  <a:solidFill>
                    <a:schemeClr val="accent1">
                      <a:shade val="88000"/>
                      <a:satMod val="110000"/>
                    </a:schemeClr>
                  </a:solidFill>
                  <a:prstDash val="solid"/>
                </a:ln>
                <a:solidFill>
                  <a:srgbClr val="C00000"/>
                </a:solidFill>
              </a:rPr>
              <a:t>ХОРОШО, ЧТО КАЖДЫЙ ГОД К НАМ ПРИХОДИТ НОВЫЙ ГОД!</a:t>
            </a:r>
            <a:endParaRPr lang="ru-RU" b="1" dirty="0" smtClean="0">
              <a:ln w="10541" cmpd="sng">
                <a:solidFill>
                  <a:schemeClr val="accent1">
                    <a:shade val="88000"/>
                    <a:satMod val="110000"/>
                  </a:schemeClr>
                </a:solidFill>
                <a:prstDash val="solid"/>
              </a:ln>
              <a:solidFill>
                <a:srgbClr val="C00000"/>
              </a:solidFill>
            </a:endParaRPr>
          </a:p>
        </p:txBody>
      </p:sp>
      <p:pic>
        <p:nvPicPr>
          <p:cNvPr id="1026" name="Picture 2" descr="Фото: https://infourok.ru"/>
          <p:cNvPicPr>
            <a:picLocks noChangeAspect="1" noChangeArrowheads="1"/>
          </p:cNvPicPr>
          <p:nvPr/>
        </p:nvPicPr>
        <p:blipFill>
          <a:blip r:embed="rId3"/>
          <a:srcRect/>
          <a:stretch>
            <a:fillRect/>
          </a:stretch>
        </p:blipFill>
        <p:spPr bwMode="auto">
          <a:xfrm>
            <a:off x="500034" y="785794"/>
            <a:ext cx="4271040" cy="5429288"/>
          </a:xfrm>
          <a:prstGeom prst="rect">
            <a:avLst/>
          </a:prstGeom>
          <a:ln>
            <a:noFill/>
          </a:ln>
          <a:effectLst>
            <a:softEdge rad="112500"/>
          </a:effectLst>
        </p:spPr>
      </p:pic>
    </p:spTree>
  </p:cSld>
  <p:clrMapOvr>
    <a:masterClrMapping/>
  </p:clrMapOvr>
  <p:transition spd="med" advTm="30000">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http://nachalo4ka.ru/wp-content/uploads/2014/11/zimnie-novogodnie-fonyi.jpg"/>
          <p:cNvPicPr>
            <a:picLocks noChangeAspect="1" noChangeArrowheads="1"/>
          </p:cNvPicPr>
          <p:nvPr/>
        </p:nvPicPr>
        <p:blipFill>
          <a:blip r:embed="rId2"/>
          <a:srcRect l="10489" r="8434"/>
          <a:stretch>
            <a:fillRect/>
          </a:stretch>
        </p:blipFill>
        <p:spPr bwMode="auto">
          <a:xfrm>
            <a:off x="0" y="0"/>
            <a:ext cx="9144000" cy="6858000"/>
          </a:xfrm>
          <a:prstGeom prst="rect">
            <a:avLst/>
          </a:prstGeom>
          <a:noFill/>
          <a:ln w="9525">
            <a:noFill/>
            <a:miter lim="800000"/>
            <a:headEnd/>
            <a:tailEnd/>
          </a:ln>
        </p:spPr>
      </p:pic>
      <p:sp>
        <p:nvSpPr>
          <p:cNvPr id="16386" name="Rectangle 2"/>
          <p:cNvSpPr>
            <a:spLocks noGrp="1" noChangeArrowheads="1"/>
          </p:cNvSpPr>
          <p:nvPr>
            <p:ph type="title"/>
          </p:nvPr>
        </p:nvSpPr>
        <p:spPr>
          <a:xfrm>
            <a:off x="4357686" y="214312"/>
            <a:ext cx="4786314" cy="6500836"/>
          </a:xfrm>
          <a:prstGeom prst="roundRect">
            <a:avLst/>
          </a:prstGeom>
          <a:solidFill>
            <a:schemeClr val="accent5">
              <a:lumMod val="20000"/>
              <a:lumOff val="80000"/>
            </a:schemeClr>
          </a:solidFill>
          <a:ln>
            <a:noFill/>
          </a:ln>
          <a:effectLst>
            <a:softEdge rad="63500"/>
          </a:effectLst>
        </p:spPr>
        <p:txBody>
          <a:bodyPr>
            <a:normAutofit fontScale="90000"/>
          </a:bodyPr>
          <a:lstStyle/>
          <a:p>
            <a:r>
              <a:rPr lang="ru-RU" sz="2900" b="1" dirty="0" smtClean="0">
                <a:solidFill>
                  <a:srgbClr val="C00000"/>
                </a:solidFill>
              </a:rPr>
              <a:t>Вьетнам: </a:t>
            </a:r>
            <a:br>
              <a:rPr lang="ru-RU" sz="2900" b="1" dirty="0" smtClean="0">
                <a:solidFill>
                  <a:srgbClr val="C00000"/>
                </a:solidFill>
              </a:rPr>
            </a:br>
            <a:r>
              <a:rPr lang="ru-RU" sz="2900" b="1" dirty="0" smtClean="0">
                <a:solidFill>
                  <a:srgbClr val="C00000"/>
                </a:solidFill>
              </a:rPr>
              <a:t> </a:t>
            </a:r>
            <a:r>
              <a:rPr lang="ru-RU" sz="2900" b="1" dirty="0" err="1" smtClean="0">
                <a:solidFill>
                  <a:srgbClr val="C00000"/>
                </a:solidFill>
              </a:rPr>
              <a:t>Онга</a:t>
            </a:r>
            <a:r>
              <a:rPr lang="ru-RU" sz="2900" b="1" dirty="0" smtClean="0">
                <a:solidFill>
                  <a:srgbClr val="C00000"/>
                </a:solidFill>
              </a:rPr>
              <a:t> </a:t>
            </a:r>
            <a:r>
              <a:rPr lang="ru-RU" sz="2900" b="1" dirty="0" err="1" smtClean="0">
                <a:solidFill>
                  <a:srgbClr val="C00000"/>
                </a:solidFill>
              </a:rPr>
              <a:t>Ноэн</a:t>
            </a:r>
            <a:r>
              <a:rPr lang="ru-RU" sz="2900" b="1" dirty="0" smtClean="0">
                <a:solidFill>
                  <a:srgbClr val="C00000"/>
                </a:solidFill>
              </a:rPr>
              <a:t> (</a:t>
            </a:r>
            <a:r>
              <a:rPr lang="en-US" sz="2900" b="1" i="1" dirty="0" smtClean="0">
                <a:solidFill>
                  <a:srgbClr val="C00000"/>
                </a:solidFill>
              </a:rPr>
              <a:t>ÔNG GIÀ NÔ-EN</a:t>
            </a:r>
            <a:r>
              <a:rPr lang="ru-RU" sz="2900" b="1" i="1" dirty="0" smtClean="0">
                <a:solidFill>
                  <a:srgbClr val="C00000"/>
                </a:solidFill>
              </a:rPr>
              <a:t>)</a:t>
            </a:r>
            <a:br>
              <a:rPr lang="ru-RU" sz="2900" b="1" i="1" dirty="0" smtClean="0">
                <a:solidFill>
                  <a:srgbClr val="C00000"/>
                </a:solidFill>
              </a:rPr>
            </a:br>
            <a:r>
              <a:rPr lang="ru-RU" sz="2900" b="1" dirty="0" smtClean="0">
                <a:solidFill>
                  <a:srgbClr val="C00000"/>
                </a:solidFill>
              </a:rPr>
              <a:t>и</a:t>
            </a:r>
            <a:r>
              <a:rPr lang="ru-RU" sz="2900" b="1" i="1" dirty="0" smtClean="0">
                <a:solidFill>
                  <a:srgbClr val="C00000"/>
                </a:solidFill>
              </a:rPr>
              <a:t> </a:t>
            </a:r>
            <a:r>
              <a:rPr lang="ru-RU" sz="2900" b="1" dirty="0" smtClean="0">
                <a:solidFill>
                  <a:srgbClr val="C00000"/>
                </a:solidFill>
              </a:rPr>
              <a:t>дух Нового года </a:t>
            </a:r>
            <a:br>
              <a:rPr lang="ru-RU" sz="2900" b="1" dirty="0" smtClean="0">
                <a:solidFill>
                  <a:srgbClr val="C00000"/>
                </a:solidFill>
              </a:rPr>
            </a:br>
            <a:r>
              <a:rPr lang="ru-RU" sz="2900" b="1" dirty="0" smtClean="0">
                <a:solidFill>
                  <a:srgbClr val="C00000"/>
                </a:solidFill>
              </a:rPr>
              <a:t> </a:t>
            </a:r>
            <a:r>
              <a:rPr lang="ru-RU" sz="2900" b="1" dirty="0" err="1" smtClean="0">
                <a:solidFill>
                  <a:srgbClr val="C00000"/>
                </a:solidFill>
              </a:rPr>
              <a:t>Тао</a:t>
            </a:r>
            <a:r>
              <a:rPr lang="ru-RU" sz="2900" b="1" dirty="0" smtClean="0">
                <a:solidFill>
                  <a:srgbClr val="C00000"/>
                </a:solidFill>
              </a:rPr>
              <a:t> </a:t>
            </a:r>
            <a:r>
              <a:rPr lang="ru-RU" sz="2900" b="1" dirty="0" err="1" smtClean="0">
                <a:solidFill>
                  <a:srgbClr val="C00000"/>
                </a:solidFill>
              </a:rPr>
              <a:t>Куэн</a:t>
            </a:r>
            <a:r>
              <a:rPr lang="ru-RU" sz="2900" b="1" dirty="0" smtClean="0">
                <a:solidFill>
                  <a:srgbClr val="C00000"/>
                </a:solidFill>
              </a:rPr>
              <a:t> (</a:t>
            </a:r>
            <a:r>
              <a:rPr lang="en-US" sz="2900" b="1" i="1" dirty="0" smtClean="0">
                <a:solidFill>
                  <a:srgbClr val="C00000"/>
                </a:solidFill>
              </a:rPr>
              <a:t>TAO KUAN</a:t>
            </a:r>
            <a:r>
              <a:rPr lang="ru-RU" sz="2900" b="1" i="1" dirty="0" smtClean="0">
                <a:solidFill>
                  <a:srgbClr val="C00000"/>
                </a:solidFill>
              </a:rPr>
              <a:t>)</a:t>
            </a:r>
            <a:br>
              <a:rPr lang="ru-RU" sz="2900" b="1" i="1" dirty="0" smtClean="0">
                <a:solidFill>
                  <a:srgbClr val="C00000"/>
                </a:solidFill>
              </a:rPr>
            </a:br>
            <a:r>
              <a:rPr lang="ru-RU" sz="2900" b="1" i="1" dirty="0" smtClean="0">
                <a:solidFill>
                  <a:srgbClr val="C00000"/>
                </a:solidFill>
              </a:rPr>
              <a:t/>
            </a:r>
            <a:br>
              <a:rPr lang="ru-RU" sz="2900" b="1" i="1" dirty="0" smtClean="0">
                <a:solidFill>
                  <a:srgbClr val="C00000"/>
                </a:solidFill>
              </a:rPr>
            </a:br>
            <a:r>
              <a:rPr lang="ru-RU" sz="2000" b="1" dirty="0" smtClean="0">
                <a:solidFill>
                  <a:srgbClr val="002060"/>
                </a:solidFill>
              </a:rPr>
              <a:t> Во Вьетнаме отмечают Новый год дважды: по лунному календарю </a:t>
            </a:r>
            <a:br>
              <a:rPr lang="ru-RU" sz="2000" b="1" dirty="0" smtClean="0">
                <a:solidFill>
                  <a:srgbClr val="002060"/>
                </a:solidFill>
              </a:rPr>
            </a:br>
            <a:r>
              <a:rPr lang="ru-RU" sz="2000" b="1" dirty="0" smtClean="0">
                <a:solidFill>
                  <a:srgbClr val="002060"/>
                </a:solidFill>
              </a:rPr>
              <a:t>и по солнечному. Поэтому </a:t>
            </a:r>
            <a:br>
              <a:rPr lang="ru-RU" sz="2000" b="1" dirty="0" smtClean="0">
                <a:solidFill>
                  <a:srgbClr val="002060"/>
                </a:solidFill>
              </a:rPr>
            </a:br>
            <a:r>
              <a:rPr lang="ru-RU" sz="2000" b="1" dirty="0" smtClean="0">
                <a:solidFill>
                  <a:srgbClr val="002060"/>
                </a:solidFill>
              </a:rPr>
              <a:t>и вьетнамских, так называемых, Дедов Морозов несколько. Одного, который приходит в новогоднюю ночь, называют </a:t>
            </a:r>
            <a:r>
              <a:rPr lang="ru-RU" sz="2000" b="1" dirty="0" err="1" smtClean="0">
                <a:solidFill>
                  <a:srgbClr val="002060"/>
                </a:solidFill>
              </a:rPr>
              <a:t>Онга</a:t>
            </a:r>
            <a:r>
              <a:rPr lang="ru-RU" sz="2000" b="1" dirty="0" smtClean="0">
                <a:solidFill>
                  <a:srgbClr val="002060"/>
                </a:solidFill>
              </a:rPr>
              <a:t> </a:t>
            </a:r>
            <a:r>
              <a:rPr lang="ru-RU" sz="2000" b="1" dirty="0" err="1" smtClean="0">
                <a:solidFill>
                  <a:srgbClr val="002060"/>
                </a:solidFill>
              </a:rPr>
              <a:t>Ноэн</a:t>
            </a:r>
            <a:r>
              <a:rPr lang="ru-RU" sz="2000" b="1" dirty="0" smtClean="0">
                <a:solidFill>
                  <a:srgbClr val="002060"/>
                </a:solidFill>
              </a:rPr>
              <a:t> (</a:t>
            </a:r>
            <a:r>
              <a:rPr lang="ru-RU" sz="2000" b="1" dirty="0" err="1" smtClean="0">
                <a:solidFill>
                  <a:srgbClr val="002060"/>
                </a:solidFill>
              </a:rPr>
              <a:t>Ông</a:t>
            </a:r>
            <a:r>
              <a:rPr lang="ru-RU" sz="2000" b="1" dirty="0" smtClean="0">
                <a:solidFill>
                  <a:srgbClr val="002060"/>
                </a:solidFill>
              </a:rPr>
              <a:t> </a:t>
            </a:r>
            <a:r>
              <a:rPr lang="ru-RU" sz="2000" b="1" dirty="0" err="1" smtClean="0">
                <a:solidFill>
                  <a:srgbClr val="002060"/>
                </a:solidFill>
              </a:rPr>
              <a:t>già</a:t>
            </a:r>
            <a:r>
              <a:rPr lang="ru-RU" sz="2000" b="1" dirty="0" smtClean="0">
                <a:solidFill>
                  <a:srgbClr val="002060"/>
                </a:solidFill>
              </a:rPr>
              <a:t> </a:t>
            </a:r>
            <a:r>
              <a:rPr lang="ru-RU" sz="2000" b="1" dirty="0" err="1" smtClean="0">
                <a:solidFill>
                  <a:srgbClr val="002060"/>
                </a:solidFill>
              </a:rPr>
              <a:t>Nô-en</a:t>
            </a:r>
            <a:r>
              <a:rPr lang="ru-RU" sz="2000" b="1" dirty="0" smtClean="0">
                <a:solidFill>
                  <a:srgbClr val="002060"/>
                </a:solidFill>
              </a:rPr>
              <a:t>), что переводится, как Старик Рождество. Впрочем, вместе с ним во вьетнамские дома приходит дух Нового года </a:t>
            </a:r>
            <a:r>
              <a:rPr lang="ru-RU" sz="2000" b="1" dirty="0" err="1" smtClean="0">
                <a:solidFill>
                  <a:srgbClr val="002060"/>
                </a:solidFill>
              </a:rPr>
              <a:t>Тао</a:t>
            </a:r>
            <a:r>
              <a:rPr lang="ru-RU" sz="2000" b="1" dirty="0" smtClean="0">
                <a:solidFill>
                  <a:srgbClr val="002060"/>
                </a:solidFill>
              </a:rPr>
              <a:t> </a:t>
            </a:r>
            <a:r>
              <a:rPr lang="ru-RU" sz="2000" b="1" dirty="0" err="1" smtClean="0">
                <a:solidFill>
                  <a:srgbClr val="002060"/>
                </a:solidFill>
              </a:rPr>
              <a:t>Куэн</a:t>
            </a:r>
            <a:r>
              <a:rPr lang="ru-RU" sz="2000" b="1" dirty="0" smtClean="0">
                <a:solidFill>
                  <a:srgbClr val="002060"/>
                </a:solidFill>
              </a:rPr>
              <a:t> (</a:t>
            </a:r>
            <a:r>
              <a:rPr lang="ru-RU" sz="2000" b="1" dirty="0" err="1" smtClean="0">
                <a:solidFill>
                  <a:srgbClr val="002060"/>
                </a:solidFill>
              </a:rPr>
              <a:t>Tao</a:t>
            </a:r>
            <a:r>
              <a:rPr lang="ru-RU" sz="2000" b="1" dirty="0" smtClean="0">
                <a:solidFill>
                  <a:srgbClr val="002060"/>
                </a:solidFill>
              </a:rPr>
              <a:t> </a:t>
            </a:r>
            <a:r>
              <a:rPr lang="ru-RU" sz="2000" b="1" dirty="0" err="1" smtClean="0">
                <a:solidFill>
                  <a:srgbClr val="002060"/>
                </a:solidFill>
              </a:rPr>
              <a:t>Kuan</a:t>
            </a:r>
            <a:r>
              <a:rPr lang="ru-RU" sz="2000" b="1" dirty="0" smtClean="0">
                <a:solidFill>
                  <a:srgbClr val="002060"/>
                </a:solidFill>
              </a:rPr>
              <a:t>), который во вьетнамской мифологии считается божеством земли. Согласно народным легендам, </a:t>
            </a:r>
            <a:r>
              <a:rPr lang="ru-RU" sz="2000" b="1" dirty="0" err="1" smtClean="0">
                <a:solidFill>
                  <a:srgbClr val="002060"/>
                </a:solidFill>
              </a:rPr>
              <a:t>Тао</a:t>
            </a:r>
            <a:r>
              <a:rPr lang="ru-RU" sz="2000" b="1" dirty="0" smtClean="0">
                <a:solidFill>
                  <a:srgbClr val="002060"/>
                </a:solidFill>
              </a:rPr>
              <a:t> </a:t>
            </a:r>
            <a:r>
              <a:rPr lang="ru-RU" sz="2000" b="1" dirty="0" err="1" smtClean="0">
                <a:solidFill>
                  <a:srgbClr val="002060"/>
                </a:solidFill>
              </a:rPr>
              <a:t>Куэн</a:t>
            </a:r>
            <a:r>
              <a:rPr lang="ru-RU" sz="2000" b="1" dirty="0" smtClean="0">
                <a:solidFill>
                  <a:srgbClr val="002060"/>
                </a:solidFill>
              </a:rPr>
              <a:t> имеет облик дракона, но чаще – старца, который знает обо всех людских делах.</a:t>
            </a:r>
          </a:p>
        </p:txBody>
      </p:sp>
      <p:pic>
        <p:nvPicPr>
          <p:cNvPr id="16387" name="Picture 7" descr="china"/>
          <p:cNvPicPr>
            <a:picLocks noChangeAspect="1" noChangeArrowheads="1"/>
          </p:cNvPicPr>
          <p:nvPr/>
        </p:nvPicPr>
        <p:blipFill>
          <a:blip r:embed="rId3"/>
          <a:srcRect/>
          <a:stretch>
            <a:fillRect/>
          </a:stretch>
        </p:blipFill>
        <p:spPr bwMode="auto">
          <a:xfrm>
            <a:off x="458789" y="428604"/>
            <a:ext cx="4057442" cy="2700000"/>
          </a:xfrm>
          <a:prstGeom prst="rect">
            <a:avLst/>
          </a:prstGeom>
          <a:ln>
            <a:noFill/>
          </a:ln>
          <a:effectLst>
            <a:softEdge rad="112500"/>
          </a:effectLst>
        </p:spPr>
      </p:pic>
      <p:pic>
        <p:nvPicPr>
          <p:cNvPr id="16388" name="Picture 9" descr="Spring_Festival_288ee"/>
          <p:cNvPicPr>
            <a:picLocks noChangeAspect="1" noChangeArrowheads="1"/>
          </p:cNvPicPr>
          <p:nvPr/>
        </p:nvPicPr>
        <p:blipFill>
          <a:blip r:embed="rId4"/>
          <a:srcRect/>
          <a:stretch>
            <a:fillRect/>
          </a:stretch>
        </p:blipFill>
        <p:spPr bwMode="auto">
          <a:xfrm>
            <a:off x="428596" y="3714752"/>
            <a:ext cx="4052976" cy="2700000"/>
          </a:xfrm>
          <a:prstGeom prst="rect">
            <a:avLst/>
          </a:prstGeom>
          <a:ln>
            <a:noFill/>
          </a:ln>
          <a:effectLst>
            <a:softEdge rad="112500"/>
          </a:effectLst>
        </p:spPr>
      </p:pic>
      <p:sp>
        <p:nvSpPr>
          <p:cNvPr id="7"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p:spPr>
        <p:txBody>
          <a:bodyPr vert="horz" lIns="91440" tIns="45720" rIns="91440" bIns="45720" rtlCol="0" anchor="ctr">
            <a:noAutofit/>
          </a:bodyPr>
          <a:lstStyle/>
          <a:p>
            <a:pPr lvl="0" algn="ctr">
              <a:spcBef>
                <a:spcPct val="0"/>
              </a:spcBef>
              <a:defRPr/>
            </a:pPr>
            <a:r>
              <a:rPr lang="ru-RU" b="1" i="1" dirty="0" smtClean="0">
                <a:ln w="10541" cmpd="sng">
                  <a:solidFill>
                    <a:schemeClr val="accent1">
                      <a:shade val="88000"/>
                      <a:satMod val="110000"/>
                    </a:schemeClr>
                  </a:solidFill>
                  <a:prstDash val="solid"/>
                </a:ln>
                <a:solidFill>
                  <a:srgbClr val="C00000"/>
                </a:solidFill>
              </a:rPr>
              <a:t>ХОРОШО, ЧТО КАЖДЫЙ ГОД К НАМ ПРИХОДИТ НОВЫЙ ГОД!</a:t>
            </a:r>
            <a:endParaRPr lang="ru-RU" b="1" dirty="0" smtClean="0">
              <a:ln w="10541" cmpd="sng">
                <a:solidFill>
                  <a:schemeClr val="accent1">
                    <a:shade val="88000"/>
                    <a:satMod val="110000"/>
                  </a:schemeClr>
                </a:solidFill>
                <a:prstDash val="solid"/>
              </a:ln>
              <a:solidFill>
                <a:srgbClr val="C00000"/>
              </a:solidFill>
            </a:endParaRPr>
          </a:p>
        </p:txBody>
      </p:sp>
    </p:spTree>
  </p:cSld>
  <p:clrMapOvr>
    <a:masterClrMapping/>
  </p:clrMapOvr>
  <p:transition spd="med" advTm="3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16387"/>
                                        </p:tgtEl>
                                      </p:cBhvr>
                                      <p:by x="70000" y="70000"/>
                                    </p:animScale>
                                  </p:childTnLst>
                                </p:cTn>
                              </p:par>
                            </p:childTnLst>
                          </p:cTn>
                        </p:par>
                        <p:par>
                          <p:cTn id="7" fill="hold">
                            <p:stCondLst>
                              <p:cond delay="10000"/>
                            </p:stCondLst>
                            <p:childTnLst>
                              <p:par>
                                <p:cTn id="8" presetID="6" presetClass="emph" presetSubtype="0" repeatCount="indefinite" autoRev="1" fill="hold" nodeType="afterEffect">
                                  <p:stCondLst>
                                    <p:cond delay="0"/>
                                  </p:stCondLst>
                                  <p:childTnLst>
                                    <p:animScale>
                                      <p:cBhvr>
                                        <p:cTn id="9" dur="5000" fill="hold"/>
                                        <p:tgtEl>
                                          <p:spTgt spid="16388"/>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http://nachalo4ka.ru/wp-content/uploads/2014/11/zimnie-novogodnie-fonyi.jpg"/>
          <p:cNvPicPr>
            <a:picLocks noChangeAspect="1" noChangeArrowheads="1"/>
          </p:cNvPicPr>
          <p:nvPr/>
        </p:nvPicPr>
        <p:blipFill>
          <a:blip r:embed="rId2"/>
          <a:srcRect l="10489" r="8434"/>
          <a:stretch>
            <a:fillRect/>
          </a:stretch>
        </p:blipFill>
        <p:spPr bwMode="auto">
          <a:xfrm>
            <a:off x="0" y="0"/>
            <a:ext cx="9144000" cy="6858000"/>
          </a:xfrm>
          <a:prstGeom prst="rect">
            <a:avLst/>
          </a:prstGeom>
          <a:noFill/>
          <a:ln w="9525">
            <a:noFill/>
            <a:miter lim="800000"/>
            <a:headEnd/>
            <a:tailEnd/>
          </a:ln>
        </p:spPr>
      </p:pic>
      <p:sp>
        <p:nvSpPr>
          <p:cNvPr id="13314" name="Rectangle 2"/>
          <p:cNvSpPr>
            <a:spLocks noGrp="1" noChangeArrowheads="1"/>
          </p:cNvSpPr>
          <p:nvPr>
            <p:ph type="title"/>
          </p:nvPr>
        </p:nvSpPr>
        <p:spPr>
          <a:xfrm>
            <a:off x="500034" y="71438"/>
            <a:ext cx="6357982" cy="4714884"/>
          </a:xfrm>
          <a:prstGeom prst="roundRect">
            <a:avLst/>
          </a:prstGeom>
          <a:solidFill>
            <a:schemeClr val="accent5">
              <a:lumMod val="20000"/>
              <a:lumOff val="80000"/>
            </a:schemeClr>
          </a:solidFill>
          <a:ln>
            <a:noFill/>
          </a:ln>
          <a:effectLst>
            <a:softEdge rad="63500"/>
          </a:effectLst>
        </p:spPr>
        <p:txBody>
          <a:bodyPr>
            <a:noAutofit/>
          </a:bodyPr>
          <a:lstStyle/>
          <a:p>
            <a:pPr eaLnBrk="1" hangingPunct="1"/>
            <a:r>
              <a:rPr lang="ru-RU" sz="2600" b="1" dirty="0" smtClean="0">
                <a:solidFill>
                  <a:srgbClr val="C00000"/>
                </a:solidFill>
              </a:rPr>
              <a:t>Ямало-Ненецкий </a:t>
            </a:r>
            <a:br>
              <a:rPr lang="ru-RU" sz="2600" b="1" dirty="0" smtClean="0">
                <a:solidFill>
                  <a:srgbClr val="C00000"/>
                </a:solidFill>
              </a:rPr>
            </a:br>
            <a:r>
              <a:rPr lang="ru-RU" sz="2600" b="1" dirty="0" smtClean="0">
                <a:solidFill>
                  <a:srgbClr val="C00000"/>
                </a:solidFill>
              </a:rPr>
              <a:t>автономный округ – </a:t>
            </a:r>
            <a:r>
              <a:rPr lang="ru-RU" sz="2600" b="1" i="1" dirty="0" smtClean="0">
                <a:solidFill>
                  <a:srgbClr val="C00000"/>
                </a:solidFill>
              </a:rPr>
              <a:t>ЯМАЛ ИРИ</a:t>
            </a:r>
            <a:r>
              <a:rPr lang="ru-RU" sz="2600" b="1" dirty="0" smtClean="0">
                <a:solidFill>
                  <a:srgbClr val="C00000"/>
                </a:solidFill>
              </a:rPr>
              <a:t> </a:t>
            </a:r>
            <a:r>
              <a:rPr lang="ru-RU" sz="2600" b="1" dirty="0" smtClean="0">
                <a:solidFill>
                  <a:srgbClr val="0000CC"/>
                </a:solidFill>
              </a:rPr>
              <a:t/>
            </a:r>
            <a:br>
              <a:rPr lang="ru-RU" sz="2600" b="1" dirty="0" smtClean="0">
                <a:solidFill>
                  <a:srgbClr val="0000CC"/>
                </a:solidFill>
              </a:rPr>
            </a:br>
            <a:r>
              <a:rPr lang="ru-RU" sz="2000" b="1" dirty="0" smtClean="0">
                <a:solidFill>
                  <a:srgbClr val="002060"/>
                </a:solidFill>
              </a:rPr>
              <a:t>В 2007 г на Ямале появился собственный Дед Мороз, который с радостью встречает гостей </a:t>
            </a:r>
            <a:br>
              <a:rPr lang="ru-RU" sz="2000" b="1" dirty="0" smtClean="0">
                <a:solidFill>
                  <a:srgbClr val="002060"/>
                </a:solidFill>
              </a:rPr>
            </a:br>
            <a:r>
              <a:rPr lang="ru-RU" sz="2000" b="1" dirty="0" smtClean="0">
                <a:solidFill>
                  <a:srgbClr val="002060"/>
                </a:solidFill>
              </a:rPr>
              <a:t>в своей резиденции, дарит им подарки, угощает </a:t>
            </a:r>
            <a:br>
              <a:rPr lang="ru-RU" sz="2000" b="1" dirty="0" smtClean="0">
                <a:solidFill>
                  <a:srgbClr val="002060"/>
                </a:solidFill>
              </a:rPr>
            </a:br>
            <a:r>
              <a:rPr lang="ru-RU" sz="2000" b="1" dirty="0" smtClean="0">
                <a:solidFill>
                  <a:srgbClr val="002060"/>
                </a:solidFill>
              </a:rPr>
              <a:t>и исполняет желания… Ямал </a:t>
            </a:r>
            <a:r>
              <a:rPr lang="ru-RU" sz="2000" b="1" dirty="0" err="1" smtClean="0">
                <a:solidFill>
                  <a:srgbClr val="002060"/>
                </a:solidFill>
              </a:rPr>
              <a:t>Ири</a:t>
            </a:r>
            <a:r>
              <a:rPr lang="ru-RU" sz="2000" b="1" dirty="0" smtClean="0">
                <a:solidFill>
                  <a:srgbClr val="002060"/>
                </a:solidFill>
              </a:rPr>
              <a:t>, созданный </a:t>
            </a:r>
            <a:br>
              <a:rPr lang="ru-RU" sz="2000" b="1" dirty="0" smtClean="0">
                <a:solidFill>
                  <a:srgbClr val="002060"/>
                </a:solidFill>
              </a:rPr>
            </a:br>
            <a:r>
              <a:rPr lang="ru-RU" sz="2000" b="1" dirty="0" smtClean="0">
                <a:solidFill>
                  <a:srgbClr val="002060"/>
                </a:solidFill>
              </a:rPr>
              <a:t>на основе детских рисунков и работ декоративно-прикладного творчества, “работает” в регионе круглый год. Это один из современных дедушек: </a:t>
            </a:r>
            <a:br>
              <a:rPr lang="ru-RU" sz="2000" b="1" dirty="0" smtClean="0">
                <a:solidFill>
                  <a:srgbClr val="002060"/>
                </a:solidFill>
              </a:rPr>
            </a:br>
            <a:r>
              <a:rPr lang="ru-RU" sz="2000" b="1" dirty="0" smtClean="0">
                <a:solidFill>
                  <a:srgbClr val="002060"/>
                </a:solidFill>
              </a:rPr>
              <a:t>у него есть мобильный телефон, электронная почта, персональный сайт. Ямал </a:t>
            </a:r>
            <a:r>
              <a:rPr lang="ru-RU" sz="2000" b="1" dirty="0" err="1" smtClean="0">
                <a:solidFill>
                  <a:srgbClr val="002060"/>
                </a:solidFill>
              </a:rPr>
              <a:t>Ири</a:t>
            </a:r>
            <a:r>
              <a:rPr lang="ru-RU" sz="2000" b="1" dirty="0" smtClean="0">
                <a:solidFill>
                  <a:srgbClr val="002060"/>
                </a:solidFill>
              </a:rPr>
              <a:t> много путешествует, проводит ритуальный обряд посвящения путешественников в “Северное братство” на стеле “Полярный круг” в Салехарде.</a:t>
            </a:r>
          </a:p>
        </p:txBody>
      </p:sp>
      <p:pic>
        <p:nvPicPr>
          <p:cNvPr id="13315" name="Picture 7" descr="DETAIL_PICTURE_556402"/>
          <p:cNvPicPr>
            <a:picLocks noChangeAspect="1" noChangeArrowheads="1"/>
          </p:cNvPicPr>
          <p:nvPr/>
        </p:nvPicPr>
        <p:blipFill>
          <a:blip r:embed="rId3"/>
          <a:srcRect t="2765"/>
          <a:stretch>
            <a:fillRect/>
          </a:stretch>
        </p:blipFill>
        <p:spPr bwMode="auto">
          <a:xfrm>
            <a:off x="6673881" y="3286125"/>
            <a:ext cx="2398713" cy="3500438"/>
          </a:xfrm>
          <a:prstGeom prst="rect">
            <a:avLst/>
          </a:prstGeom>
          <a:ln>
            <a:noFill/>
          </a:ln>
          <a:effectLst>
            <a:softEdge rad="112500"/>
          </a:effectLst>
        </p:spPr>
      </p:pic>
      <p:pic>
        <p:nvPicPr>
          <p:cNvPr id="13316" name="Picture 9" descr="bb20afb68cfe"/>
          <p:cNvPicPr>
            <a:picLocks noChangeAspect="1" noChangeArrowheads="1"/>
          </p:cNvPicPr>
          <p:nvPr/>
        </p:nvPicPr>
        <p:blipFill>
          <a:blip r:embed="rId4"/>
          <a:srcRect/>
          <a:stretch>
            <a:fillRect/>
          </a:stretch>
        </p:blipFill>
        <p:spPr bwMode="auto">
          <a:xfrm>
            <a:off x="6643702" y="130175"/>
            <a:ext cx="2478087" cy="3600450"/>
          </a:xfrm>
          <a:prstGeom prst="rect">
            <a:avLst/>
          </a:prstGeom>
          <a:ln>
            <a:noFill/>
          </a:ln>
          <a:effectLst>
            <a:softEdge rad="112500"/>
          </a:effectLst>
        </p:spPr>
      </p:pic>
      <p:sp>
        <p:nvSpPr>
          <p:cNvPr id="13317" name="Rectangle 10"/>
          <p:cNvSpPr>
            <a:spLocks noChangeArrowheads="1"/>
          </p:cNvSpPr>
          <p:nvPr/>
        </p:nvSpPr>
        <p:spPr bwMode="auto">
          <a:xfrm>
            <a:off x="428596" y="4643446"/>
            <a:ext cx="6429420" cy="2145268"/>
          </a:xfrm>
          <a:prstGeom prst="roundRect">
            <a:avLst/>
          </a:prstGeom>
          <a:solidFill>
            <a:schemeClr val="accent5">
              <a:lumMod val="20000"/>
              <a:lumOff val="80000"/>
            </a:schemeClr>
          </a:solidFill>
          <a:ln w="9525">
            <a:noFill/>
            <a:miter lim="800000"/>
            <a:headEnd/>
            <a:tailEnd/>
          </a:ln>
          <a:effectLst>
            <a:softEdge rad="63500"/>
          </a:effectLst>
        </p:spPr>
        <p:txBody>
          <a:bodyPr wrap="square">
            <a:spAutoFit/>
          </a:bodyPr>
          <a:lstStyle/>
          <a:p>
            <a:pPr algn="ctr"/>
            <a:r>
              <a:rPr lang="ru-RU" sz="2000" b="1" dirty="0">
                <a:solidFill>
                  <a:srgbClr val="002060"/>
                </a:solidFill>
              </a:rPr>
              <a:t>У Ямал </a:t>
            </a:r>
            <a:r>
              <a:rPr lang="ru-RU" sz="2000" b="1" dirty="0" err="1">
                <a:solidFill>
                  <a:srgbClr val="002060"/>
                </a:solidFill>
              </a:rPr>
              <a:t>Ири</a:t>
            </a:r>
            <a:r>
              <a:rPr lang="ru-RU" sz="2000" b="1" dirty="0">
                <a:solidFill>
                  <a:srgbClr val="002060"/>
                </a:solidFill>
              </a:rPr>
              <a:t>, кроме чудесного посоха, </a:t>
            </a:r>
            <a:r>
              <a:rPr lang="ru-RU" sz="2000" b="1" dirty="0" smtClean="0">
                <a:solidFill>
                  <a:srgbClr val="002060"/>
                </a:solidFill>
              </a:rPr>
              <a:t/>
            </a:r>
            <a:br>
              <a:rPr lang="ru-RU" sz="2000" b="1" dirty="0" smtClean="0">
                <a:solidFill>
                  <a:srgbClr val="002060"/>
                </a:solidFill>
              </a:rPr>
            </a:br>
            <a:r>
              <a:rPr lang="ru-RU" sz="2000" b="1" dirty="0" smtClean="0">
                <a:solidFill>
                  <a:srgbClr val="002060"/>
                </a:solidFill>
              </a:rPr>
              <a:t>есть и </a:t>
            </a:r>
            <a:r>
              <a:rPr lang="ru-RU" sz="2000" b="1" dirty="0">
                <a:solidFill>
                  <a:srgbClr val="002060"/>
                </a:solidFill>
              </a:rPr>
              <a:t>волшебный бубен, специально изготовленный </a:t>
            </a:r>
            <a:r>
              <a:rPr lang="ru-RU" sz="2000" b="1" dirty="0" err="1">
                <a:solidFill>
                  <a:srgbClr val="002060"/>
                </a:solidFill>
              </a:rPr>
              <a:t>ямальскими</a:t>
            </a:r>
            <a:r>
              <a:rPr lang="ru-RU" sz="2000" b="1" dirty="0">
                <a:solidFill>
                  <a:srgbClr val="002060"/>
                </a:solidFill>
              </a:rPr>
              <a:t> мастерами для проведения ритуалов </a:t>
            </a:r>
            <a:br>
              <a:rPr lang="ru-RU" sz="2000" b="1" dirty="0">
                <a:solidFill>
                  <a:srgbClr val="002060"/>
                </a:solidFill>
              </a:rPr>
            </a:br>
            <a:r>
              <a:rPr lang="ru-RU" sz="2000" b="1" dirty="0">
                <a:solidFill>
                  <a:srgbClr val="002060"/>
                </a:solidFill>
              </a:rPr>
              <a:t>и обрядов. Сделан он из оленьей шкуры, и натянут на крепкий деревянный каркас Колотушка для бубна из берёзы и покрыта оленьим мехом. </a:t>
            </a:r>
          </a:p>
        </p:txBody>
      </p:sp>
      <p:sp>
        <p:nvSpPr>
          <p:cNvPr id="8"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p:spPr>
        <p:txBody>
          <a:bodyPr vert="horz" lIns="91440" tIns="45720" rIns="91440" bIns="45720" rtlCol="0" anchor="ctr">
            <a:noAutofit/>
          </a:bodyPr>
          <a:lstStyle/>
          <a:p>
            <a:pPr lvl="0" algn="ctr">
              <a:spcBef>
                <a:spcPct val="0"/>
              </a:spcBef>
              <a:defRPr/>
            </a:pPr>
            <a:r>
              <a:rPr lang="ru-RU" b="1" i="1" dirty="0" smtClean="0">
                <a:ln w="10541" cmpd="sng">
                  <a:solidFill>
                    <a:schemeClr val="accent1">
                      <a:shade val="88000"/>
                      <a:satMod val="110000"/>
                    </a:schemeClr>
                  </a:solidFill>
                  <a:prstDash val="solid"/>
                </a:ln>
                <a:solidFill>
                  <a:srgbClr val="C00000"/>
                </a:solidFill>
              </a:rPr>
              <a:t>ХОРОШО, ЧТО КАЖДЫЙ ГОД К НАМ ПРИХОДИТ НОВЫЙ ГОД!</a:t>
            </a:r>
            <a:endParaRPr lang="ru-RU" b="1" dirty="0" smtClean="0">
              <a:ln w="10541" cmpd="sng">
                <a:solidFill>
                  <a:schemeClr val="accent1">
                    <a:shade val="88000"/>
                    <a:satMod val="110000"/>
                  </a:schemeClr>
                </a:solidFill>
                <a:prstDash val="solid"/>
              </a:ln>
              <a:solidFill>
                <a:srgbClr val="C00000"/>
              </a:solidFill>
            </a:endParaRPr>
          </a:p>
        </p:txBody>
      </p:sp>
    </p:spTree>
  </p:cSld>
  <p:clrMapOvr>
    <a:masterClrMapping/>
  </p:clrMapOvr>
  <p:transition spd="med" advTm="3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13316"/>
                                        </p:tgtEl>
                                      </p:cBhvr>
                                      <p:by x="70000" y="70000"/>
                                    </p:animScale>
                                  </p:childTnLst>
                                </p:cTn>
                              </p:par>
                            </p:childTnLst>
                          </p:cTn>
                        </p:par>
                        <p:par>
                          <p:cTn id="7" fill="hold">
                            <p:stCondLst>
                              <p:cond delay="10000"/>
                            </p:stCondLst>
                            <p:childTnLst>
                              <p:par>
                                <p:cTn id="8" presetID="6" presetClass="emph" presetSubtype="0" repeatCount="indefinite" autoRev="1" fill="hold" nodeType="afterEffect">
                                  <p:stCondLst>
                                    <p:cond delay="0"/>
                                  </p:stCondLst>
                                  <p:childTnLst>
                                    <p:animScale>
                                      <p:cBhvr>
                                        <p:cTn id="9" dur="5000" fill="hold"/>
                                        <p:tgtEl>
                                          <p:spTgt spid="13315"/>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http://nachalo4ka.ru/wp-content/uploads/2014/11/zimnie-novogodnie-fonyi.jpg"/>
          <p:cNvPicPr>
            <a:picLocks noChangeAspect="1" noChangeArrowheads="1"/>
          </p:cNvPicPr>
          <p:nvPr/>
        </p:nvPicPr>
        <p:blipFill>
          <a:blip r:embed="rId2"/>
          <a:srcRect l="10489" r="8434"/>
          <a:stretch>
            <a:fillRect/>
          </a:stretch>
        </p:blipFill>
        <p:spPr bwMode="auto">
          <a:xfrm>
            <a:off x="0" y="0"/>
            <a:ext cx="9144000" cy="6858000"/>
          </a:xfrm>
          <a:prstGeom prst="rect">
            <a:avLst/>
          </a:prstGeom>
          <a:noFill/>
          <a:ln w="9525">
            <a:noFill/>
            <a:miter lim="800000"/>
            <a:headEnd/>
            <a:tailEnd/>
          </a:ln>
        </p:spPr>
      </p:pic>
      <p:sp>
        <p:nvSpPr>
          <p:cNvPr id="14338" name="Rectangle 2"/>
          <p:cNvSpPr>
            <a:spLocks noGrp="1" noChangeArrowheads="1"/>
          </p:cNvSpPr>
          <p:nvPr>
            <p:ph type="title"/>
          </p:nvPr>
        </p:nvSpPr>
        <p:spPr>
          <a:xfrm>
            <a:off x="3000364" y="71438"/>
            <a:ext cx="6143636" cy="2285992"/>
          </a:xfrm>
          <a:prstGeom prst="roundRect">
            <a:avLst/>
          </a:prstGeom>
          <a:solidFill>
            <a:schemeClr val="accent5">
              <a:lumMod val="20000"/>
              <a:lumOff val="80000"/>
            </a:schemeClr>
          </a:solidFill>
          <a:ln>
            <a:noFill/>
          </a:ln>
          <a:effectLst>
            <a:softEdge rad="63500"/>
          </a:effectLst>
        </p:spPr>
        <p:txBody>
          <a:bodyPr>
            <a:noAutofit/>
          </a:bodyPr>
          <a:lstStyle/>
          <a:p>
            <a:pPr eaLnBrk="1" hangingPunct="1"/>
            <a:r>
              <a:rPr lang="ru-RU" sz="2600" b="1" dirty="0" smtClean="0">
                <a:solidFill>
                  <a:srgbClr val="C00000"/>
                </a:solidFill>
              </a:rPr>
              <a:t>В Японии - с недавнего времени соперничают два деда мороза: </a:t>
            </a:r>
            <a:br>
              <a:rPr lang="ru-RU" sz="2600" b="1" dirty="0" smtClean="0">
                <a:solidFill>
                  <a:srgbClr val="C00000"/>
                </a:solidFill>
              </a:rPr>
            </a:br>
            <a:r>
              <a:rPr lang="ru-RU" sz="2600" b="1" i="1" dirty="0" smtClean="0">
                <a:solidFill>
                  <a:srgbClr val="C00000"/>
                </a:solidFill>
              </a:rPr>
              <a:t>СЕГАЦУ-САН</a:t>
            </a:r>
            <a:r>
              <a:rPr lang="ru-RU" sz="2600" b="1" dirty="0" smtClean="0">
                <a:solidFill>
                  <a:srgbClr val="C00000"/>
                </a:solidFill>
              </a:rPr>
              <a:t> </a:t>
            </a:r>
            <a:br>
              <a:rPr lang="ru-RU" sz="2600" b="1" dirty="0" smtClean="0">
                <a:solidFill>
                  <a:srgbClr val="C00000"/>
                </a:solidFill>
              </a:rPr>
            </a:br>
            <a:r>
              <a:rPr lang="ru-RU" sz="2600" b="1" dirty="0" smtClean="0">
                <a:solidFill>
                  <a:srgbClr val="C00000"/>
                </a:solidFill>
              </a:rPr>
              <a:t>и новичок </a:t>
            </a:r>
            <a:r>
              <a:rPr lang="ru-RU" sz="2600" b="1" i="1" dirty="0" smtClean="0">
                <a:solidFill>
                  <a:srgbClr val="C00000"/>
                </a:solidFill>
              </a:rPr>
              <a:t>ОДЗИ-САН </a:t>
            </a:r>
            <a:r>
              <a:rPr lang="ru-RU" sz="2600" b="1" dirty="0" smtClean="0">
                <a:solidFill>
                  <a:srgbClr val="C00000"/>
                </a:solidFill>
              </a:rPr>
              <a:t>(модифицированный вариант американского </a:t>
            </a:r>
            <a:r>
              <a:rPr lang="ru-RU" sz="2600" b="1" dirty="0" err="1" smtClean="0">
                <a:solidFill>
                  <a:srgbClr val="C00000"/>
                </a:solidFill>
              </a:rPr>
              <a:t>Санты</a:t>
            </a:r>
            <a:r>
              <a:rPr lang="ru-RU" sz="2600" b="1" dirty="0" smtClean="0">
                <a:solidFill>
                  <a:srgbClr val="C00000"/>
                </a:solidFill>
              </a:rPr>
              <a:t>)</a:t>
            </a:r>
            <a:endParaRPr lang="ru-RU" sz="2000" b="1" dirty="0" smtClean="0">
              <a:solidFill>
                <a:srgbClr val="002060"/>
              </a:solidFill>
            </a:endParaRPr>
          </a:p>
        </p:txBody>
      </p:sp>
      <p:pic>
        <p:nvPicPr>
          <p:cNvPr id="14339" name="Picture 5" descr="85749"/>
          <p:cNvPicPr>
            <a:picLocks noChangeAspect="1" noChangeArrowheads="1"/>
          </p:cNvPicPr>
          <p:nvPr/>
        </p:nvPicPr>
        <p:blipFill>
          <a:blip r:embed="rId3"/>
          <a:srcRect/>
          <a:stretch>
            <a:fillRect/>
          </a:stretch>
        </p:blipFill>
        <p:spPr bwMode="auto">
          <a:xfrm>
            <a:off x="714348" y="0"/>
            <a:ext cx="2393950" cy="3857625"/>
          </a:xfrm>
          <a:prstGeom prst="rect">
            <a:avLst/>
          </a:prstGeom>
          <a:ln>
            <a:noFill/>
          </a:ln>
          <a:effectLst>
            <a:softEdge rad="112500"/>
          </a:effectLst>
        </p:spPr>
      </p:pic>
      <p:pic>
        <p:nvPicPr>
          <p:cNvPr id="12292" name="Picture 7" descr="01"/>
          <p:cNvPicPr>
            <a:picLocks noChangeAspect="1" noChangeArrowheads="1"/>
          </p:cNvPicPr>
          <p:nvPr/>
        </p:nvPicPr>
        <p:blipFill>
          <a:blip r:embed="rId4"/>
          <a:srcRect/>
          <a:stretch>
            <a:fillRect/>
          </a:stretch>
        </p:blipFill>
        <p:spPr bwMode="auto">
          <a:xfrm>
            <a:off x="654053" y="3357562"/>
            <a:ext cx="4489451" cy="3374107"/>
          </a:xfrm>
          <a:prstGeom prst="rect">
            <a:avLst/>
          </a:prstGeom>
          <a:ln>
            <a:noFill/>
          </a:ln>
          <a:effectLst>
            <a:softEdge rad="112500"/>
          </a:effectLst>
        </p:spPr>
      </p:pic>
      <p:sp>
        <p:nvSpPr>
          <p:cNvPr id="8" name="Rectangle 2"/>
          <p:cNvSpPr txBox="1">
            <a:spLocks noChangeArrowheads="1"/>
          </p:cNvSpPr>
          <p:nvPr/>
        </p:nvSpPr>
        <p:spPr>
          <a:xfrm>
            <a:off x="5000628" y="2428868"/>
            <a:ext cx="4000528" cy="4214842"/>
          </a:xfrm>
          <a:prstGeom prst="roundRect">
            <a:avLst/>
          </a:prstGeom>
          <a:solidFill>
            <a:schemeClr val="accent5">
              <a:lumMod val="20000"/>
              <a:lumOff val="80000"/>
            </a:schemeClr>
          </a:solidFill>
          <a:ln>
            <a:noFill/>
          </a:ln>
          <a:effectLst>
            <a:softEdge rad="63500"/>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rgbClr val="002060"/>
                </a:solidFill>
                <a:effectLst/>
                <a:uLnTx/>
                <a:uFillTx/>
                <a:latin typeface="+mj-lt"/>
                <a:ea typeface="+mj-ea"/>
                <a:cs typeface="+mj-cs"/>
              </a:rPr>
              <a:t>В отличие от </a:t>
            </a:r>
            <a:r>
              <a:rPr kumimoji="0" lang="ru-RU" sz="2000" b="1" i="0" u="none" strike="noStrike" kern="1200" cap="none" spc="0" normalizeH="0" baseline="0" noProof="0" dirty="0" err="1" smtClean="0">
                <a:ln>
                  <a:noFill/>
                </a:ln>
                <a:solidFill>
                  <a:srgbClr val="002060"/>
                </a:solidFill>
                <a:effectLst/>
                <a:uLnTx/>
                <a:uFillTx/>
                <a:latin typeface="+mj-lt"/>
                <a:ea typeface="+mj-ea"/>
                <a:cs typeface="+mj-cs"/>
              </a:rPr>
              <a:t>Одзи-сан</a:t>
            </a:r>
            <a:r>
              <a:rPr kumimoji="0" lang="ru-RU" sz="2000" b="1" i="0" u="none" strike="noStrike" kern="1200" cap="none" spc="0" normalizeH="0" baseline="0" noProof="0" dirty="0" smtClean="0">
                <a:ln>
                  <a:noFill/>
                </a:ln>
                <a:solidFill>
                  <a:srgbClr val="002060"/>
                </a:solidFill>
                <a:effectLst/>
                <a:uLnTx/>
                <a:uFillTx/>
                <a:latin typeface="+mj-lt"/>
                <a:ea typeface="+mj-ea"/>
                <a:cs typeface="+mj-cs"/>
              </a:rPr>
              <a:t> традиционному </a:t>
            </a:r>
            <a:r>
              <a:rPr kumimoji="0" lang="ru-RU" sz="2000" b="1" i="0" u="none" strike="noStrike" kern="1200" cap="none" spc="0" normalizeH="0" baseline="0" noProof="0" dirty="0" err="1" smtClean="0">
                <a:ln>
                  <a:noFill/>
                </a:ln>
                <a:solidFill>
                  <a:srgbClr val="002060"/>
                </a:solidFill>
                <a:effectLst/>
                <a:uLnTx/>
                <a:uFillTx/>
                <a:latin typeface="+mj-lt"/>
                <a:ea typeface="+mj-ea"/>
                <a:cs typeface="+mj-cs"/>
              </a:rPr>
              <a:t>Сегацу-сану</a:t>
            </a:r>
            <a:r>
              <a:rPr kumimoji="0" lang="ru-RU" sz="2000" b="1" i="0" u="none" strike="noStrike" kern="1200" cap="none" spc="0" normalizeH="0" baseline="0" noProof="0" dirty="0" smtClean="0">
                <a:ln>
                  <a:noFill/>
                </a:ln>
                <a:solidFill>
                  <a:srgbClr val="002060"/>
                </a:solidFill>
                <a:effectLst/>
                <a:uLnTx/>
                <a:uFillTx/>
                <a:latin typeface="+mj-lt"/>
                <a:ea typeface="+mj-ea"/>
                <a:cs typeface="+mj-cs"/>
              </a:rPr>
              <a:t> приходится ходить по домам целую неделю, которую японцы называют “золотой”. </a:t>
            </a:r>
            <a:br>
              <a:rPr kumimoji="0" lang="ru-RU" sz="2000" b="1" i="0" u="none" strike="noStrike" kern="1200" cap="none" spc="0" normalizeH="0" baseline="0" noProof="0" dirty="0" smtClean="0">
                <a:ln>
                  <a:noFill/>
                </a:ln>
                <a:solidFill>
                  <a:srgbClr val="002060"/>
                </a:solidFill>
                <a:effectLst/>
                <a:uLnTx/>
                <a:uFillTx/>
                <a:latin typeface="+mj-lt"/>
                <a:ea typeface="+mj-ea"/>
                <a:cs typeface="+mj-cs"/>
              </a:rPr>
            </a:br>
            <a:r>
              <a:rPr kumimoji="0" lang="ru-RU" sz="2000" b="1" i="0" u="none" strike="noStrike" kern="1200" cap="none" spc="0" normalizeH="0" baseline="0" noProof="0" dirty="0" smtClean="0">
                <a:ln>
                  <a:noFill/>
                </a:ln>
                <a:solidFill>
                  <a:srgbClr val="002060"/>
                </a:solidFill>
                <a:effectLst/>
                <a:uLnTx/>
                <a:uFillTx/>
                <a:latin typeface="+mj-lt"/>
                <a:ea typeface="+mj-ea"/>
                <a:cs typeface="+mj-cs"/>
              </a:rPr>
              <a:t>Одет традиционный </a:t>
            </a:r>
            <a:r>
              <a:rPr kumimoji="0" lang="ru-RU" sz="2000" b="1" i="0" u="none" strike="noStrike" kern="1200" cap="none" spc="0" normalizeH="0" baseline="0" noProof="0" dirty="0" err="1" smtClean="0">
                <a:ln>
                  <a:noFill/>
                </a:ln>
                <a:solidFill>
                  <a:srgbClr val="002060"/>
                </a:solidFill>
                <a:effectLst/>
                <a:uLnTx/>
                <a:uFillTx/>
                <a:latin typeface="+mj-lt"/>
                <a:ea typeface="+mj-ea"/>
                <a:cs typeface="+mj-cs"/>
              </a:rPr>
              <a:t>Сегацу-сан</a:t>
            </a:r>
            <a:r>
              <a:rPr kumimoji="0" lang="ru-RU" sz="2000" b="1" i="0" u="none" strike="noStrike" kern="1200" cap="none" spc="0" normalizeH="0" baseline="0" noProof="0" dirty="0" smtClean="0">
                <a:ln>
                  <a:noFill/>
                </a:ln>
                <a:solidFill>
                  <a:srgbClr val="002060"/>
                </a:solidFill>
                <a:effectLst/>
                <a:uLnTx/>
                <a:uFillTx/>
                <a:latin typeface="+mj-lt"/>
                <a:ea typeface="+mj-ea"/>
                <a:cs typeface="+mj-cs"/>
              </a:rPr>
              <a:t> в небесно-голубое </a:t>
            </a:r>
            <a:r>
              <a:rPr kumimoji="0" lang="ru-RU" sz="2000" b="1" i="0" u="none" strike="noStrike" kern="1200" cap="none" spc="0" normalizeH="0" baseline="0" noProof="0" dirty="0" err="1" smtClean="0">
                <a:ln>
                  <a:noFill/>
                </a:ln>
                <a:solidFill>
                  <a:srgbClr val="002060"/>
                </a:solidFill>
                <a:effectLst/>
                <a:uLnTx/>
                <a:uFillTx/>
                <a:latin typeface="+mj-lt"/>
                <a:ea typeface="+mj-ea"/>
                <a:cs typeface="+mj-cs"/>
              </a:rPr>
              <a:t>кимано</a:t>
            </a:r>
            <a:r>
              <a:rPr kumimoji="0" lang="ru-RU" sz="2000" b="1" i="0" u="none" strike="noStrike" kern="1200" cap="none" spc="0" normalizeH="0" baseline="0" noProof="0" dirty="0" smtClean="0">
                <a:ln>
                  <a:noFill/>
                </a:ln>
                <a:solidFill>
                  <a:srgbClr val="002060"/>
                </a:solidFill>
                <a:effectLst/>
                <a:uLnTx/>
                <a:uFillTx/>
                <a:latin typeface="+mj-lt"/>
                <a:ea typeface="+mj-ea"/>
                <a:cs typeface="+mj-cs"/>
              </a:rPr>
              <a:t>. Подарки он не дарит, а только поздравляет всех </a:t>
            </a:r>
            <a:br>
              <a:rPr kumimoji="0" lang="ru-RU" sz="2000" b="1" i="0" u="none" strike="noStrike" kern="1200" cap="none" spc="0" normalizeH="0" baseline="0" noProof="0" dirty="0" smtClean="0">
                <a:ln>
                  <a:noFill/>
                </a:ln>
                <a:solidFill>
                  <a:srgbClr val="002060"/>
                </a:solidFill>
                <a:effectLst/>
                <a:uLnTx/>
                <a:uFillTx/>
                <a:latin typeface="+mj-lt"/>
                <a:ea typeface="+mj-ea"/>
                <a:cs typeface="+mj-cs"/>
              </a:rPr>
            </a:br>
            <a:r>
              <a:rPr kumimoji="0" lang="ru-RU" sz="2000" b="1" i="0" u="none" strike="noStrike" kern="1200" cap="none" spc="0" normalizeH="0" baseline="0" noProof="0" dirty="0" smtClean="0">
                <a:ln>
                  <a:noFill/>
                </a:ln>
                <a:solidFill>
                  <a:srgbClr val="002060"/>
                </a:solidFill>
                <a:effectLst/>
                <a:uLnTx/>
                <a:uFillTx/>
                <a:latin typeface="+mj-lt"/>
                <a:ea typeface="+mj-ea"/>
                <a:cs typeface="+mj-cs"/>
              </a:rPr>
              <a:t>с наступающим Новым годом. Подарки делают детям </a:t>
            </a:r>
            <a:br>
              <a:rPr kumimoji="0" lang="ru-RU" sz="2000" b="1" i="0" u="none" strike="noStrike" kern="1200" cap="none" spc="0" normalizeH="0" baseline="0" noProof="0" dirty="0" smtClean="0">
                <a:ln>
                  <a:noFill/>
                </a:ln>
                <a:solidFill>
                  <a:srgbClr val="002060"/>
                </a:solidFill>
                <a:effectLst/>
                <a:uLnTx/>
                <a:uFillTx/>
                <a:latin typeface="+mj-lt"/>
                <a:ea typeface="+mj-ea"/>
                <a:cs typeface="+mj-cs"/>
              </a:rPr>
            </a:br>
            <a:r>
              <a:rPr kumimoji="0" lang="ru-RU" sz="2000" b="1" i="0" u="none" strike="noStrike" kern="1200" cap="none" spc="0" normalizeH="0" baseline="0" noProof="0" dirty="0" smtClean="0">
                <a:ln>
                  <a:noFill/>
                </a:ln>
                <a:solidFill>
                  <a:srgbClr val="002060"/>
                </a:solidFill>
                <a:effectLst/>
                <a:uLnTx/>
                <a:uFillTx/>
                <a:latin typeface="+mj-lt"/>
                <a:ea typeface="+mj-ea"/>
                <a:cs typeface="+mj-cs"/>
              </a:rPr>
              <a:t>их родители. </a:t>
            </a:r>
            <a:r>
              <a:rPr kumimoji="0" lang="ru-RU" sz="2000" b="1" i="0" u="none" strike="noStrike" kern="1200" cap="none" spc="0" normalizeH="0" baseline="0" noProof="0" dirty="0" err="1" smtClean="0">
                <a:ln>
                  <a:noFill/>
                </a:ln>
                <a:solidFill>
                  <a:srgbClr val="002060"/>
                </a:solidFill>
                <a:effectLst/>
                <a:uLnTx/>
                <a:uFillTx/>
                <a:latin typeface="+mj-lt"/>
                <a:ea typeface="+mj-ea"/>
                <a:cs typeface="+mj-cs"/>
              </a:rPr>
              <a:t>Сегацу-сана</a:t>
            </a:r>
            <a:r>
              <a:rPr kumimoji="0" lang="ru-RU" sz="2000" b="1" i="0" u="none" strike="noStrike" kern="1200" cap="none" spc="0" normalizeH="0" baseline="0" noProof="0" dirty="0" smtClean="0">
                <a:ln>
                  <a:noFill/>
                </a:ln>
                <a:solidFill>
                  <a:srgbClr val="002060"/>
                </a:solidFill>
                <a:effectLst/>
                <a:uLnTx/>
                <a:uFillTx/>
                <a:latin typeface="+mj-lt"/>
                <a:ea typeface="+mj-ea"/>
                <a:cs typeface="+mj-cs"/>
              </a:rPr>
              <a:t> называют “Господин </a:t>
            </a:r>
            <a:br>
              <a:rPr kumimoji="0" lang="ru-RU" sz="2000" b="1" i="0" u="none" strike="noStrike" kern="1200" cap="none" spc="0" normalizeH="0" baseline="0" noProof="0" dirty="0" smtClean="0">
                <a:ln>
                  <a:noFill/>
                </a:ln>
                <a:solidFill>
                  <a:srgbClr val="002060"/>
                </a:solidFill>
                <a:effectLst/>
                <a:uLnTx/>
                <a:uFillTx/>
                <a:latin typeface="+mj-lt"/>
                <a:ea typeface="+mj-ea"/>
                <a:cs typeface="+mj-cs"/>
              </a:rPr>
            </a:br>
            <a:r>
              <a:rPr kumimoji="0" lang="ru-RU" sz="2000" b="1" i="0" u="none" strike="noStrike" kern="1200" cap="none" spc="0" normalizeH="0" baseline="0" noProof="0" dirty="0" smtClean="0">
                <a:ln>
                  <a:noFill/>
                </a:ln>
                <a:solidFill>
                  <a:srgbClr val="002060"/>
                </a:solidFill>
                <a:effectLst/>
                <a:uLnTx/>
                <a:uFillTx/>
                <a:latin typeface="+mj-lt"/>
                <a:ea typeface="+mj-ea"/>
                <a:cs typeface="+mj-cs"/>
              </a:rPr>
              <a:t>Новый год».</a:t>
            </a:r>
          </a:p>
        </p:txBody>
      </p:sp>
      <p:sp>
        <p:nvSpPr>
          <p:cNvPr id="9"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p:spPr>
        <p:txBody>
          <a:bodyPr vert="horz" lIns="91440" tIns="45720" rIns="91440" bIns="45720" rtlCol="0" anchor="ctr">
            <a:noAutofit/>
          </a:bodyPr>
          <a:lstStyle/>
          <a:p>
            <a:pPr lvl="0" algn="ctr">
              <a:spcBef>
                <a:spcPct val="0"/>
              </a:spcBef>
              <a:defRPr/>
            </a:pPr>
            <a:r>
              <a:rPr lang="ru-RU" b="1" i="1" dirty="0" smtClean="0">
                <a:ln w="10541" cmpd="sng">
                  <a:solidFill>
                    <a:schemeClr val="accent1">
                      <a:shade val="88000"/>
                      <a:satMod val="110000"/>
                    </a:schemeClr>
                  </a:solidFill>
                  <a:prstDash val="solid"/>
                </a:ln>
                <a:solidFill>
                  <a:srgbClr val="C00000"/>
                </a:solidFill>
              </a:rPr>
              <a:t>ХОРОШО, ЧТО КАЖДЫЙ ГОД К НАМ ПРИХОДИТ НОВЫЙ ГОД!</a:t>
            </a:r>
            <a:endParaRPr lang="ru-RU" b="1" dirty="0" smtClean="0">
              <a:ln w="10541" cmpd="sng">
                <a:solidFill>
                  <a:schemeClr val="accent1">
                    <a:shade val="88000"/>
                    <a:satMod val="110000"/>
                  </a:schemeClr>
                </a:solidFill>
                <a:prstDash val="solid"/>
              </a:ln>
              <a:solidFill>
                <a:srgbClr val="C00000"/>
              </a:solidFill>
            </a:endParaRPr>
          </a:p>
        </p:txBody>
      </p:sp>
    </p:spTree>
  </p:cSld>
  <p:clrMapOvr>
    <a:masterClrMapping/>
  </p:clrMapOvr>
  <p:transition spd="med" advTm="3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14339"/>
                                        </p:tgtEl>
                                      </p:cBhvr>
                                      <p:by x="70000" y="70000"/>
                                    </p:animScale>
                                  </p:childTnLst>
                                </p:cTn>
                              </p:par>
                            </p:childTnLst>
                          </p:cTn>
                        </p:par>
                        <p:par>
                          <p:cTn id="7" fill="hold">
                            <p:stCondLst>
                              <p:cond delay="10000"/>
                            </p:stCondLst>
                            <p:childTnLst>
                              <p:par>
                                <p:cTn id="8" presetID="6" presetClass="emph" presetSubtype="0" repeatCount="indefinite" autoRev="1" fill="hold" nodeType="afterEffect">
                                  <p:stCondLst>
                                    <p:cond delay="0"/>
                                  </p:stCondLst>
                                  <p:childTnLst>
                                    <p:animScale>
                                      <p:cBhvr>
                                        <p:cTn id="9" dur="5000" fill="hold"/>
                                        <p:tgtEl>
                                          <p:spTgt spid="12292"/>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http://nachalo4ka.ru/wp-content/uploads/2014/11/zimnie-novogodnie-fonyi.jpg"/>
          <p:cNvPicPr>
            <a:picLocks noChangeAspect="1" noChangeArrowheads="1"/>
          </p:cNvPicPr>
          <p:nvPr/>
        </p:nvPicPr>
        <p:blipFill>
          <a:blip r:embed="rId2"/>
          <a:srcRect l="10489" r="8434"/>
          <a:stretch>
            <a:fillRect/>
          </a:stretch>
        </p:blipFill>
        <p:spPr bwMode="auto">
          <a:xfrm>
            <a:off x="0" y="0"/>
            <a:ext cx="9144000" cy="6858000"/>
          </a:xfrm>
          <a:prstGeom prst="rect">
            <a:avLst/>
          </a:prstGeom>
          <a:noFill/>
          <a:ln w="9525">
            <a:noFill/>
            <a:miter lim="800000"/>
            <a:headEnd/>
            <a:tailEnd/>
          </a:ln>
        </p:spPr>
      </p:pic>
      <p:sp>
        <p:nvSpPr>
          <p:cNvPr id="10"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p:spPr>
        <p:txBody>
          <a:bodyPr vert="horz" lIns="91440" tIns="45720" rIns="91440" bIns="45720" rtlCol="0" anchor="ctr">
            <a:noAutofit/>
          </a:bodyPr>
          <a:lstStyle/>
          <a:p>
            <a:pPr lvl="0" algn="ctr">
              <a:spcBef>
                <a:spcPct val="0"/>
              </a:spcBef>
              <a:defRPr/>
            </a:pPr>
            <a:r>
              <a:rPr lang="ru-RU" b="1" i="1" dirty="0" smtClean="0">
                <a:ln w="10541" cmpd="sng">
                  <a:solidFill>
                    <a:schemeClr val="accent1">
                      <a:shade val="88000"/>
                      <a:satMod val="110000"/>
                    </a:schemeClr>
                  </a:solidFill>
                  <a:prstDash val="solid"/>
                </a:ln>
                <a:solidFill>
                  <a:srgbClr val="C00000"/>
                </a:solidFill>
              </a:rPr>
              <a:t>ХОРОШО, ЧТО КАЖДЫЙ ГОД К НАМ ПРИХОДИТ НОВЫЙ ГОД!</a:t>
            </a:r>
            <a:endParaRPr lang="ru-RU" b="1" dirty="0" smtClean="0">
              <a:ln w="10541" cmpd="sng">
                <a:solidFill>
                  <a:schemeClr val="accent1">
                    <a:shade val="88000"/>
                    <a:satMod val="110000"/>
                  </a:schemeClr>
                </a:solidFill>
                <a:prstDash val="solid"/>
              </a:ln>
              <a:solidFill>
                <a:srgbClr val="C00000"/>
              </a:solidFill>
            </a:endParaRPr>
          </a:p>
        </p:txBody>
      </p:sp>
      <p:pic>
        <p:nvPicPr>
          <p:cNvPr id="39938" name="Picture 2" descr="https://www.sunhome.ru/i/cards/97/skachat-prikolnuyu-otkritku-s-novim-2020-godom-krisi.orig.jpg"/>
          <p:cNvPicPr>
            <a:picLocks noChangeAspect="1" noChangeArrowheads="1"/>
          </p:cNvPicPr>
          <p:nvPr/>
        </p:nvPicPr>
        <p:blipFill>
          <a:blip r:embed="rId3"/>
          <a:srcRect/>
          <a:stretch>
            <a:fillRect/>
          </a:stretch>
        </p:blipFill>
        <p:spPr bwMode="auto">
          <a:xfrm>
            <a:off x="714348" y="1590697"/>
            <a:ext cx="8067675" cy="5124451"/>
          </a:xfrm>
          <a:prstGeom prst="rect">
            <a:avLst/>
          </a:prstGeom>
          <a:ln>
            <a:noFill/>
          </a:ln>
          <a:effectLst>
            <a:softEdge rad="112500"/>
          </a:effectLst>
        </p:spPr>
      </p:pic>
      <p:sp>
        <p:nvSpPr>
          <p:cNvPr id="8" name="Rectangle 2"/>
          <p:cNvSpPr>
            <a:spLocks noGrp="1" noChangeArrowheads="1"/>
          </p:cNvSpPr>
          <p:nvPr>
            <p:ph type="title" idx="4294967295"/>
          </p:nvPr>
        </p:nvSpPr>
        <p:spPr>
          <a:xfrm>
            <a:off x="0" y="142876"/>
            <a:ext cx="9144000" cy="1571612"/>
          </a:xfrm>
        </p:spPr>
        <p:txBody>
          <a:bodyPr>
            <a:noAutofit/>
          </a:bodyPr>
          <a:lstStyle/>
          <a:p>
            <a:pPr>
              <a:lnSpc>
                <a:spcPct val="80000"/>
              </a:lnSpc>
              <a:defRPr/>
            </a:pPr>
            <a:r>
              <a:rPr lang="ru-RU" sz="5400" b="1" spc="600" dirty="0" smtClean="0">
                <a:solidFill>
                  <a:srgbClr val="C00000"/>
                </a:solidFill>
                <a:effectLst>
                  <a:outerShdw blurRad="38100" dist="38100" dir="2700000" algn="tl">
                    <a:srgbClr val="000000">
                      <a:alpha val="43137"/>
                    </a:srgbClr>
                  </a:outerShdw>
                </a:effectLst>
                <a:latin typeface="Mistral" pitchFamily="66" charset="0"/>
              </a:rPr>
              <a:t>С НАСТУПАЮЩИМ </a:t>
            </a:r>
            <a:br>
              <a:rPr lang="ru-RU" sz="5400" b="1" spc="600" dirty="0" smtClean="0">
                <a:solidFill>
                  <a:srgbClr val="C00000"/>
                </a:solidFill>
                <a:effectLst>
                  <a:outerShdw blurRad="38100" dist="38100" dir="2700000" algn="tl">
                    <a:srgbClr val="000000">
                      <a:alpha val="43137"/>
                    </a:srgbClr>
                  </a:outerShdw>
                </a:effectLst>
                <a:latin typeface="Mistral" pitchFamily="66" charset="0"/>
              </a:rPr>
            </a:br>
            <a:r>
              <a:rPr lang="ru-RU" sz="5400" b="1" spc="600" dirty="0" smtClean="0">
                <a:solidFill>
                  <a:srgbClr val="C00000"/>
                </a:solidFill>
                <a:effectLst>
                  <a:outerShdw blurRad="38100" dist="38100" dir="2700000" algn="tl">
                    <a:srgbClr val="000000">
                      <a:alpha val="43137"/>
                    </a:srgbClr>
                  </a:outerShdw>
                </a:effectLst>
                <a:latin typeface="Mistral" pitchFamily="66" charset="0"/>
              </a:rPr>
              <a:t>НОВЫМ ГОДОМ!</a:t>
            </a:r>
            <a:endParaRPr lang="ru-RU" sz="5400" spc="600" dirty="0" smtClean="0">
              <a:solidFill>
                <a:srgbClr val="0070C0"/>
              </a:solidFill>
              <a:effectLst>
                <a:outerShdw blurRad="38100" dist="38100" dir="2700000" algn="tl">
                  <a:srgbClr val="000000">
                    <a:alpha val="43137"/>
                  </a:srgbClr>
                </a:outerShdw>
              </a:effectLst>
              <a:latin typeface="Mistral" pitchFamily="66" charset="0"/>
            </a:endParaRPr>
          </a:p>
        </p:txBody>
      </p:sp>
    </p:spTree>
  </p:cSld>
  <p:clrMapOvr>
    <a:masterClrMapping/>
  </p:clrMapOvr>
  <p:transition spd="med" advTm="30000">
    <p:pull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http://nachalo4ka.ru/wp-content/uploads/2014/11/zimnie-novogodnie-fonyi.jpg"/>
          <p:cNvPicPr>
            <a:picLocks noChangeAspect="1" noChangeArrowheads="1"/>
          </p:cNvPicPr>
          <p:nvPr/>
        </p:nvPicPr>
        <p:blipFill>
          <a:blip r:embed="rId2"/>
          <a:srcRect l="10489" r="8434"/>
          <a:stretch>
            <a:fillRect/>
          </a:stretch>
        </p:blipFill>
        <p:spPr bwMode="auto">
          <a:xfrm>
            <a:off x="0" y="0"/>
            <a:ext cx="9144000" cy="6858000"/>
          </a:xfrm>
          <a:prstGeom prst="rect">
            <a:avLst/>
          </a:prstGeom>
          <a:noFill/>
          <a:ln w="9525">
            <a:noFill/>
            <a:miter lim="800000"/>
            <a:headEnd/>
            <a:tailEnd/>
          </a:ln>
        </p:spPr>
      </p:pic>
      <p:sp>
        <p:nvSpPr>
          <p:cNvPr id="17410" name="Rectangle 2"/>
          <p:cNvSpPr>
            <a:spLocks noGrp="1" noChangeArrowheads="1"/>
          </p:cNvSpPr>
          <p:nvPr>
            <p:ph type="title"/>
          </p:nvPr>
        </p:nvSpPr>
        <p:spPr>
          <a:xfrm>
            <a:off x="642910" y="115888"/>
            <a:ext cx="8393140" cy="2098666"/>
          </a:xfrm>
          <a:prstGeom prst="roundRect">
            <a:avLst/>
          </a:prstGeom>
          <a:solidFill>
            <a:schemeClr val="accent5">
              <a:lumMod val="20000"/>
              <a:lumOff val="80000"/>
            </a:schemeClr>
          </a:solidFill>
          <a:ln>
            <a:noFill/>
          </a:ln>
          <a:effectLst>
            <a:softEdge rad="63500"/>
          </a:effectLst>
        </p:spPr>
        <p:txBody>
          <a:bodyPr>
            <a:noAutofit/>
          </a:bodyPr>
          <a:lstStyle/>
          <a:p>
            <a:r>
              <a:rPr lang="ru-RU" sz="2600" b="1" dirty="0" smtClean="0">
                <a:solidFill>
                  <a:srgbClr val="C00000"/>
                </a:solidFill>
              </a:rPr>
              <a:t>Голландия и Нидерланды –</a:t>
            </a:r>
            <a:br>
              <a:rPr lang="ru-RU" sz="2600" b="1" dirty="0" smtClean="0">
                <a:solidFill>
                  <a:srgbClr val="C00000"/>
                </a:solidFill>
              </a:rPr>
            </a:br>
            <a:r>
              <a:rPr lang="ru-RU" sz="2600" b="1" i="1" dirty="0" err="1" smtClean="0">
                <a:solidFill>
                  <a:srgbClr val="C00000"/>
                </a:solidFill>
              </a:rPr>
              <a:t>Синтер</a:t>
            </a:r>
            <a:r>
              <a:rPr lang="ru-RU" sz="2600" b="1" i="1" dirty="0" smtClean="0">
                <a:solidFill>
                  <a:srgbClr val="C00000"/>
                </a:solidFill>
              </a:rPr>
              <a:t> </a:t>
            </a:r>
            <a:r>
              <a:rPr lang="ru-RU" sz="2600" b="1" i="1" dirty="0" err="1" smtClean="0">
                <a:solidFill>
                  <a:srgbClr val="C00000"/>
                </a:solidFill>
              </a:rPr>
              <a:t>Клаас</a:t>
            </a:r>
            <a:r>
              <a:rPr lang="ru-RU" sz="2600" b="1" i="1" dirty="0" smtClean="0">
                <a:solidFill>
                  <a:srgbClr val="C00000"/>
                </a:solidFill>
              </a:rPr>
              <a:t> (</a:t>
            </a:r>
            <a:r>
              <a:rPr lang="en-US" sz="2600" b="1" i="1" dirty="0" smtClean="0">
                <a:solidFill>
                  <a:srgbClr val="C00000"/>
                </a:solidFill>
              </a:rPr>
              <a:t>SINTERKLAAS</a:t>
            </a:r>
            <a:r>
              <a:rPr lang="ru-RU" sz="2600" b="1" i="1" dirty="0" smtClean="0">
                <a:solidFill>
                  <a:srgbClr val="C00000"/>
                </a:solidFill>
              </a:rPr>
              <a:t>)</a:t>
            </a:r>
            <a:r>
              <a:rPr lang="ru-RU" sz="2000" b="1" dirty="0" smtClean="0">
                <a:solidFill>
                  <a:srgbClr val="C00000"/>
                </a:solidFill>
              </a:rPr>
              <a:t/>
            </a:r>
            <a:br>
              <a:rPr lang="ru-RU" sz="2000" b="1" dirty="0" smtClean="0">
                <a:solidFill>
                  <a:srgbClr val="C00000"/>
                </a:solidFill>
              </a:rPr>
            </a:br>
            <a:r>
              <a:rPr lang="ru-RU" sz="2000" b="1" dirty="0" err="1" smtClean="0">
                <a:solidFill>
                  <a:srgbClr val="002060"/>
                </a:solidFill>
              </a:rPr>
              <a:t>Синтер</a:t>
            </a:r>
            <a:r>
              <a:rPr lang="ru-RU" sz="2000" b="1" dirty="0" smtClean="0">
                <a:solidFill>
                  <a:srgbClr val="002060"/>
                </a:solidFill>
              </a:rPr>
              <a:t> </a:t>
            </a:r>
            <a:r>
              <a:rPr lang="ru-RU" sz="2000" b="1" dirty="0" err="1" smtClean="0">
                <a:solidFill>
                  <a:srgbClr val="002060"/>
                </a:solidFill>
              </a:rPr>
              <a:t>Клаас</a:t>
            </a:r>
            <a:r>
              <a:rPr lang="ru-RU" sz="2000" b="1" dirty="0" smtClean="0">
                <a:solidFill>
                  <a:srgbClr val="002060"/>
                </a:solidFill>
              </a:rPr>
              <a:t> приезжает верхом на коне, облачённый </a:t>
            </a:r>
            <a:br>
              <a:rPr lang="ru-RU" sz="2000" b="1" dirty="0" smtClean="0">
                <a:solidFill>
                  <a:srgbClr val="002060"/>
                </a:solidFill>
              </a:rPr>
            </a:br>
            <a:r>
              <a:rPr lang="ru-RU" sz="2000" b="1" dirty="0" smtClean="0">
                <a:solidFill>
                  <a:srgbClr val="002060"/>
                </a:solidFill>
              </a:rPr>
              <a:t>в митру и белую епископскую мантию, в сопровождении своего верного слуги мавра по прозвищу – Чёрный Питер, который несёт мешок с подарками для послушных детей и розги для непослушных.</a:t>
            </a:r>
          </a:p>
        </p:txBody>
      </p:sp>
      <p:pic>
        <p:nvPicPr>
          <p:cNvPr id="17411" name="Picture 5" descr="StNicolas8_sinterklaas"/>
          <p:cNvPicPr>
            <a:picLocks noChangeAspect="1" noChangeArrowheads="1"/>
          </p:cNvPicPr>
          <p:nvPr/>
        </p:nvPicPr>
        <p:blipFill>
          <a:blip r:embed="rId3"/>
          <a:srcRect/>
          <a:stretch>
            <a:fillRect/>
          </a:stretch>
        </p:blipFill>
        <p:spPr bwMode="auto">
          <a:xfrm>
            <a:off x="1143000" y="2324123"/>
            <a:ext cx="3214688" cy="4319587"/>
          </a:xfrm>
          <a:prstGeom prst="rect">
            <a:avLst/>
          </a:prstGeom>
          <a:ln>
            <a:noFill/>
          </a:ln>
          <a:effectLst>
            <a:softEdge rad="112500"/>
          </a:effectLst>
        </p:spPr>
      </p:pic>
      <p:pic>
        <p:nvPicPr>
          <p:cNvPr id="17412" name="Picture 7" descr="a89bced7cc99"/>
          <p:cNvPicPr>
            <a:picLocks noChangeAspect="1" noChangeArrowheads="1"/>
          </p:cNvPicPr>
          <p:nvPr/>
        </p:nvPicPr>
        <p:blipFill>
          <a:blip r:embed="rId4"/>
          <a:srcRect/>
          <a:stretch>
            <a:fillRect/>
          </a:stretch>
        </p:blipFill>
        <p:spPr bwMode="auto">
          <a:xfrm>
            <a:off x="5214938" y="2324123"/>
            <a:ext cx="2867025" cy="4319587"/>
          </a:xfrm>
          <a:prstGeom prst="rect">
            <a:avLst/>
          </a:prstGeom>
          <a:ln>
            <a:noFill/>
          </a:ln>
          <a:effectLst>
            <a:softEdge rad="112500"/>
          </a:effectLst>
        </p:spPr>
      </p:pic>
      <p:sp>
        <p:nvSpPr>
          <p:cNvPr id="7"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p:spPr>
        <p:txBody>
          <a:bodyPr vert="horz" lIns="91440" tIns="45720" rIns="91440" bIns="45720" rtlCol="0" anchor="ctr">
            <a:noAutofit/>
          </a:bodyPr>
          <a:lstStyle/>
          <a:p>
            <a:pPr lvl="0" algn="ctr">
              <a:spcBef>
                <a:spcPct val="0"/>
              </a:spcBef>
              <a:defRPr/>
            </a:pPr>
            <a:r>
              <a:rPr lang="ru-RU" b="1" i="1" dirty="0" smtClean="0">
                <a:ln w="10541" cmpd="sng">
                  <a:solidFill>
                    <a:schemeClr val="accent1">
                      <a:shade val="88000"/>
                      <a:satMod val="110000"/>
                    </a:schemeClr>
                  </a:solidFill>
                  <a:prstDash val="solid"/>
                </a:ln>
                <a:solidFill>
                  <a:srgbClr val="C00000"/>
                </a:solidFill>
              </a:rPr>
              <a:t>ХОРОШО, ЧТО КАЖДЫЙ ГОД К НАМ ПРИХОДИТ НОВЫЙ ГОД!</a:t>
            </a:r>
            <a:endParaRPr lang="ru-RU" b="1" dirty="0" smtClean="0">
              <a:ln w="10541" cmpd="sng">
                <a:solidFill>
                  <a:schemeClr val="accent1">
                    <a:shade val="88000"/>
                    <a:satMod val="110000"/>
                  </a:schemeClr>
                </a:solidFill>
                <a:prstDash val="solid"/>
              </a:ln>
              <a:solidFill>
                <a:srgbClr val="C00000"/>
              </a:solidFill>
            </a:endParaRPr>
          </a:p>
        </p:txBody>
      </p:sp>
    </p:spTree>
  </p:cSld>
  <p:clrMapOvr>
    <a:masterClrMapping/>
  </p:clrMapOvr>
  <p:transition spd="med" advTm="3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17411"/>
                                        </p:tgtEl>
                                      </p:cBhvr>
                                      <p:by x="70000" y="70000"/>
                                    </p:animScale>
                                  </p:childTnLst>
                                </p:cTn>
                              </p:par>
                            </p:childTnLst>
                          </p:cTn>
                        </p:par>
                        <p:par>
                          <p:cTn id="7" fill="hold">
                            <p:stCondLst>
                              <p:cond delay="10000"/>
                            </p:stCondLst>
                            <p:childTnLst>
                              <p:par>
                                <p:cTn id="8" presetID="6" presetClass="emph" presetSubtype="0" repeatCount="indefinite" autoRev="1" fill="hold" nodeType="afterEffect">
                                  <p:stCondLst>
                                    <p:cond delay="0"/>
                                  </p:stCondLst>
                                  <p:childTnLst>
                                    <p:animScale>
                                      <p:cBhvr>
                                        <p:cTn id="9" dur="5000" fill="hold"/>
                                        <p:tgtEl>
                                          <p:spTgt spid="17412"/>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http://nachalo4ka.ru/wp-content/uploads/2014/11/zimnie-novogodnie-fonyi.jpg"/>
          <p:cNvPicPr>
            <a:picLocks noChangeAspect="1" noChangeArrowheads="1"/>
          </p:cNvPicPr>
          <p:nvPr/>
        </p:nvPicPr>
        <p:blipFill>
          <a:blip r:embed="rId2"/>
          <a:srcRect l="10489" r="8434"/>
          <a:stretch>
            <a:fillRect/>
          </a:stretch>
        </p:blipFill>
        <p:spPr bwMode="auto">
          <a:xfrm>
            <a:off x="0" y="0"/>
            <a:ext cx="9144000" cy="6858000"/>
          </a:xfrm>
          <a:prstGeom prst="rect">
            <a:avLst/>
          </a:prstGeom>
          <a:noFill/>
          <a:ln w="9525">
            <a:noFill/>
            <a:miter lim="800000"/>
            <a:headEnd/>
            <a:tailEnd/>
          </a:ln>
        </p:spPr>
      </p:pic>
      <p:sp>
        <p:nvSpPr>
          <p:cNvPr id="18434" name="Rectangle 2"/>
          <p:cNvSpPr>
            <a:spLocks noGrp="1" noChangeArrowheads="1"/>
          </p:cNvSpPr>
          <p:nvPr>
            <p:ph type="title"/>
          </p:nvPr>
        </p:nvSpPr>
        <p:spPr>
          <a:xfrm>
            <a:off x="4071934" y="142874"/>
            <a:ext cx="4929190" cy="6572274"/>
          </a:xfrm>
          <a:prstGeom prst="roundRect">
            <a:avLst/>
          </a:prstGeom>
          <a:solidFill>
            <a:schemeClr val="accent5">
              <a:lumMod val="20000"/>
              <a:lumOff val="80000"/>
            </a:schemeClr>
          </a:solidFill>
          <a:ln>
            <a:noFill/>
          </a:ln>
          <a:effectLst>
            <a:softEdge rad="63500"/>
          </a:effectLst>
        </p:spPr>
        <p:txBody>
          <a:bodyPr>
            <a:noAutofit/>
          </a:bodyPr>
          <a:lstStyle/>
          <a:p>
            <a:pPr eaLnBrk="1" hangingPunct="1"/>
            <a:r>
              <a:rPr lang="ru-RU" sz="2900" b="1" dirty="0" smtClean="0">
                <a:solidFill>
                  <a:srgbClr val="C00000"/>
                </a:solidFill>
              </a:rPr>
              <a:t>В Греции и на Кипре – </a:t>
            </a:r>
            <a:br>
              <a:rPr lang="ru-RU" sz="2900" b="1" dirty="0" smtClean="0">
                <a:solidFill>
                  <a:srgbClr val="C00000"/>
                </a:solidFill>
              </a:rPr>
            </a:br>
            <a:r>
              <a:rPr lang="ru-RU" sz="2900" b="1" i="1" dirty="0" smtClean="0">
                <a:solidFill>
                  <a:srgbClr val="C00000"/>
                </a:solidFill>
              </a:rPr>
              <a:t>Деда Мороза зовут Василием. </a:t>
            </a:r>
            <a:r>
              <a:rPr lang="ru-RU" sz="2900" b="1" dirty="0" smtClean="0">
                <a:solidFill>
                  <a:srgbClr val="0000CC"/>
                </a:solidFill>
              </a:rPr>
              <a:t/>
            </a:r>
            <a:br>
              <a:rPr lang="ru-RU" sz="2900" b="1" dirty="0" smtClean="0">
                <a:solidFill>
                  <a:srgbClr val="0000CC"/>
                </a:solidFill>
              </a:rPr>
            </a:br>
            <a:r>
              <a:rPr lang="ru-RU" sz="2000" b="1" dirty="0" smtClean="0">
                <a:solidFill>
                  <a:srgbClr val="002060"/>
                </a:solidFill>
              </a:rPr>
              <a:t>Дети поют песенку: </a:t>
            </a:r>
            <a:br>
              <a:rPr lang="ru-RU" sz="2000" b="1" dirty="0" smtClean="0">
                <a:solidFill>
                  <a:srgbClr val="002060"/>
                </a:solidFill>
              </a:rPr>
            </a:br>
            <a:r>
              <a:rPr lang="ru-RU" sz="2000" b="1" dirty="0" smtClean="0">
                <a:solidFill>
                  <a:srgbClr val="002060"/>
                </a:solidFill>
              </a:rPr>
              <a:t>“Святой Василий, где ты, приходи, святой Василий, счастье подари, исполни все мои желания”. </a:t>
            </a:r>
            <a:br>
              <a:rPr lang="ru-RU" sz="2000" b="1" dirty="0" smtClean="0">
                <a:solidFill>
                  <a:srgbClr val="002060"/>
                </a:solidFill>
              </a:rPr>
            </a:br>
            <a:r>
              <a:rPr lang="ru-RU" sz="2000" b="1" dirty="0" smtClean="0">
                <a:solidFill>
                  <a:srgbClr val="002060"/>
                </a:solidFill>
              </a:rPr>
              <a:t>Здесь прообразом рождественского святого является Василий Великий Кесарийский, младший современник Николая. Святой Василий оказался рождественским по той причине, </a:t>
            </a:r>
            <a:br>
              <a:rPr lang="ru-RU" sz="2000" b="1" dirty="0" smtClean="0">
                <a:solidFill>
                  <a:srgbClr val="002060"/>
                </a:solidFill>
              </a:rPr>
            </a:br>
            <a:r>
              <a:rPr lang="ru-RU" sz="2000" b="1" dirty="0" smtClean="0">
                <a:solidFill>
                  <a:srgbClr val="002060"/>
                </a:solidFill>
              </a:rPr>
              <a:t>что его память празднуется греческой церковью первого января. В облике современного греческого св. Василия много черт от его западного собрата. </a:t>
            </a:r>
            <a:br>
              <a:rPr lang="ru-RU" sz="2000" b="1" dirty="0" smtClean="0">
                <a:solidFill>
                  <a:srgbClr val="002060"/>
                </a:solidFill>
              </a:rPr>
            </a:br>
            <a:r>
              <a:rPr lang="ru-RU" sz="2000" b="1" dirty="0" smtClean="0">
                <a:solidFill>
                  <a:srgbClr val="002060"/>
                </a:solidFill>
              </a:rPr>
              <a:t>Его изображают стариком с белой бородой, который объезжает дома </a:t>
            </a:r>
            <a:br>
              <a:rPr lang="ru-RU" sz="2000" b="1" dirty="0" smtClean="0">
                <a:solidFill>
                  <a:srgbClr val="002060"/>
                </a:solidFill>
              </a:rPr>
            </a:br>
            <a:r>
              <a:rPr lang="ru-RU" sz="2000" b="1" dirty="0" smtClean="0">
                <a:solidFill>
                  <a:srgbClr val="002060"/>
                </a:solidFill>
              </a:rPr>
              <a:t>и дарит детям подарки.</a:t>
            </a:r>
          </a:p>
        </p:txBody>
      </p:sp>
      <p:sp>
        <p:nvSpPr>
          <p:cNvPr id="7"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p:spPr>
        <p:txBody>
          <a:bodyPr vert="horz" lIns="91440" tIns="45720" rIns="91440" bIns="45720" rtlCol="0" anchor="ctr">
            <a:noAutofit/>
          </a:bodyPr>
          <a:lstStyle/>
          <a:p>
            <a:pPr lvl="0" algn="ctr">
              <a:spcBef>
                <a:spcPct val="0"/>
              </a:spcBef>
              <a:defRPr/>
            </a:pPr>
            <a:r>
              <a:rPr lang="ru-RU" b="1" i="1" dirty="0" smtClean="0">
                <a:ln w="10541" cmpd="sng">
                  <a:solidFill>
                    <a:schemeClr val="accent1">
                      <a:shade val="88000"/>
                      <a:satMod val="110000"/>
                    </a:schemeClr>
                  </a:solidFill>
                  <a:prstDash val="solid"/>
                </a:ln>
                <a:solidFill>
                  <a:srgbClr val="C00000"/>
                </a:solidFill>
              </a:rPr>
              <a:t>ХОРОШО, ЧТО КАЖДЫЙ ГОД К НАМ ПРИХОДИТ НОВЫЙ ГОД!</a:t>
            </a:r>
            <a:endParaRPr lang="ru-RU" b="1" dirty="0" smtClean="0">
              <a:ln w="10541" cmpd="sng">
                <a:solidFill>
                  <a:schemeClr val="accent1">
                    <a:shade val="88000"/>
                    <a:satMod val="110000"/>
                  </a:schemeClr>
                </a:solidFill>
                <a:prstDash val="solid"/>
              </a:ln>
              <a:solidFill>
                <a:srgbClr val="C00000"/>
              </a:solidFill>
            </a:endParaRPr>
          </a:p>
        </p:txBody>
      </p:sp>
      <p:pic>
        <p:nvPicPr>
          <p:cNvPr id="5124" name="Picture 4" descr="https://avatars.mds.yandex.net/get-zen_doc/1107063/pub_5c2b45bcea2b1100ab45bf81_5c2b45c7cffc6400aaecbba3/scale_1200"/>
          <p:cNvPicPr>
            <a:picLocks noChangeAspect="1" noChangeArrowheads="1"/>
          </p:cNvPicPr>
          <p:nvPr/>
        </p:nvPicPr>
        <p:blipFill>
          <a:blip r:embed="rId3"/>
          <a:srcRect/>
          <a:stretch>
            <a:fillRect/>
          </a:stretch>
        </p:blipFill>
        <p:spPr bwMode="auto">
          <a:xfrm>
            <a:off x="571472" y="857232"/>
            <a:ext cx="3595500" cy="5400000"/>
          </a:xfrm>
          <a:prstGeom prst="rect">
            <a:avLst/>
          </a:prstGeom>
          <a:ln>
            <a:noFill/>
          </a:ln>
          <a:effectLst>
            <a:softEdge rad="112500"/>
          </a:effectLst>
        </p:spPr>
      </p:pic>
    </p:spTree>
  </p:cSld>
  <p:clrMapOvr>
    <a:masterClrMapping/>
  </p:clrMapOvr>
  <p:transition spd="med" advTm="30000">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http://nachalo4ka.ru/wp-content/uploads/2014/11/zimnie-novogodnie-fonyi.jpg"/>
          <p:cNvPicPr>
            <a:picLocks noChangeAspect="1" noChangeArrowheads="1"/>
          </p:cNvPicPr>
          <p:nvPr/>
        </p:nvPicPr>
        <p:blipFill>
          <a:blip r:embed="rId2"/>
          <a:srcRect l="10489" r="8434"/>
          <a:stretch>
            <a:fillRect/>
          </a:stretch>
        </p:blipFill>
        <p:spPr bwMode="auto">
          <a:xfrm>
            <a:off x="0" y="0"/>
            <a:ext cx="9144000" cy="6858000"/>
          </a:xfrm>
          <a:prstGeom prst="rect">
            <a:avLst/>
          </a:prstGeom>
          <a:noFill/>
          <a:ln w="9525">
            <a:noFill/>
            <a:miter lim="800000"/>
            <a:headEnd/>
            <a:tailEnd/>
          </a:ln>
        </p:spPr>
      </p:pic>
      <p:sp>
        <p:nvSpPr>
          <p:cNvPr id="7172" name="Rectangle 8"/>
          <p:cNvSpPr>
            <a:spLocks noChangeArrowheads="1"/>
          </p:cNvSpPr>
          <p:nvPr/>
        </p:nvSpPr>
        <p:spPr bwMode="auto">
          <a:xfrm>
            <a:off x="3643306" y="71414"/>
            <a:ext cx="5429288" cy="6643734"/>
          </a:xfrm>
          <a:prstGeom prst="roundRect">
            <a:avLst/>
          </a:prstGeom>
          <a:solidFill>
            <a:schemeClr val="accent5">
              <a:lumMod val="20000"/>
              <a:lumOff val="80000"/>
            </a:schemeClr>
          </a:solidFill>
          <a:ln w="9525">
            <a:noFill/>
            <a:miter lim="800000"/>
            <a:headEnd/>
            <a:tailEnd/>
          </a:ln>
          <a:effectLst>
            <a:softEdge rad="63500"/>
          </a:effectLst>
        </p:spPr>
        <p:txBody>
          <a:bodyPr anchor="ctr" anchorCtr="0">
            <a:noAutofit/>
          </a:bodyPr>
          <a:lstStyle/>
          <a:p>
            <a:pPr algn="ctr"/>
            <a:r>
              <a:rPr lang="ru-RU" sz="2600" b="1" dirty="0" smtClean="0">
                <a:solidFill>
                  <a:srgbClr val="C00000"/>
                </a:solidFill>
              </a:rPr>
              <a:t>Дания</a:t>
            </a:r>
            <a:r>
              <a:rPr lang="ru-RU" sz="2600" b="1" dirty="0">
                <a:solidFill>
                  <a:srgbClr val="C00000"/>
                </a:solidFill>
              </a:rPr>
              <a:t> </a:t>
            </a:r>
            <a:r>
              <a:rPr lang="ru-RU" sz="2600" b="1" dirty="0" smtClean="0">
                <a:solidFill>
                  <a:srgbClr val="C00000"/>
                </a:solidFill>
              </a:rPr>
              <a:t>– </a:t>
            </a:r>
            <a:r>
              <a:rPr lang="en-US" sz="2600" b="1" i="1" dirty="0" smtClean="0">
                <a:solidFill>
                  <a:srgbClr val="C00000"/>
                </a:solidFill>
              </a:rPr>
              <a:t>JULEMANDE</a:t>
            </a:r>
            <a:r>
              <a:rPr lang="ru-RU" sz="2600" b="1" i="1" dirty="0" smtClean="0">
                <a:solidFill>
                  <a:srgbClr val="C00000"/>
                </a:solidFill>
              </a:rPr>
              <a:t> </a:t>
            </a:r>
            <a:br>
              <a:rPr lang="ru-RU" sz="2600" b="1" i="1" dirty="0" smtClean="0">
                <a:solidFill>
                  <a:srgbClr val="C00000"/>
                </a:solidFill>
              </a:rPr>
            </a:br>
            <a:r>
              <a:rPr lang="ru-RU" sz="2600" b="1" i="1" dirty="0" smtClean="0">
                <a:solidFill>
                  <a:srgbClr val="C00000"/>
                </a:solidFill>
              </a:rPr>
              <a:t>и </a:t>
            </a:r>
            <a:r>
              <a:rPr lang="en-US" sz="2600" b="1" i="1" dirty="0" smtClean="0">
                <a:solidFill>
                  <a:srgbClr val="C00000"/>
                </a:solidFill>
              </a:rPr>
              <a:t>JULENISSEN </a:t>
            </a:r>
            <a:endParaRPr lang="ru-RU" sz="2600" b="1" i="1" dirty="0" smtClean="0">
              <a:solidFill>
                <a:srgbClr val="C00000"/>
              </a:solidFill>
            </a:endParaRPr>
          </a:p>
          <a:p>
            <a:pPr algn="ctr"/>
            <a:r>
              <a:rPr lang="ru-RU" sz="2600" b="1" i="1" dirty="0">
                <a:solidFill>
                  <a:srgbClr val="002060"/>
                </a:solidFill>
              </a:rPr>
              <a:t> </a:t>
            </a:r>
            <a:r>
              <a:rPr lang="ru-RU" sz="2000" b="1" dirty="0" smtClean="0">
                <a:solidFill>
                  <a:srgbClr val="002060"/>
                </a:solidFill>
              </a:rPr>
              <a:t>По существующей легенде, проживают дедушки в Гренландии среди вечного холода. У ЮЛЕМАНДЕНА – большого деда, имеются личные помощники – эльфы. А ЮЛЕНИССЕ, так зовут младшего Деда Мороза, живет в лесу и ездит </a:t>
            </a:r>
            <a:br>
              <a:rPr lang="ru-RU" sz="2000" b="1" dirty="0" smtClean="0">
                <a:solidFill>
                  <a:srgbClr val="002060"/>
                </a:solidFill>
              </a:rPr>
            </a:br>
            <a:r>
              <a:rPr lang="ru-RU" sz="2000" b="1" dirty="0" smtClean="0">
                <a:solidFill>
                  <a:srgbClr val="002060"/>
                </a:solidFill>
              </a:rPr>
              <a:t>на тележке, запряженной лисами. </a:t>
            </a:r>
          </a:p>
          <a:p>
            <a:pPr algn="ctr"/>
            <a:r>
              <a:rPr lang="ru-RU" sz="2000" b="1" dirty="0" smtClean="0">
                <a:solidFill>
                  <a:srgbClr val="002060"/>
                </a:solidFill>
              </a:rPr>
              <a:t>Это маленького роста старичок, который весь год проживает в избушке и делает рождественские подарки, а в декабре перебирается поближе к людям </a:t>
            </a:r>
            <a:br>
              <a:rPr lang="ru-RU" sz="2000" b="1" dirty="0" smtClean="0">
                <a:solidFill>
                  <a:srgbClr val="002060"/>
                </a:solidFill>
              </a:rPr>
            </a:br>
            <a:r>
              <a:rPr lang="ru-RU" sz="2000" b="1" dirty="0" smtClean="0">
                <a:solidFill>
                  <a:srgbClr val="002060"/>
                </a:solidFill>
              </a:rPr>
              <a:t>и прячется в хлеву, выступая в роли новогоднего Домового. Верят, что он помогает хозяйке в праздничных заботах, смотрит за животными и детьми.</a:t>
            </a:r>
            <a:br>
              <a:rPr lang="ru-RU" sz="2000" b="1" dirty="0" smtClean="0">
                <a:solidFill>
                  <a:srgbClr val="002060"/>
                </a:solidFill>
              </a:rPr>
            </a:br>
            <a:r>
              <a:rPr lang="ru-RU" sz="2000" b="1" dirty="0" smtClean="0">
                <a:solidFill>
                  <a:srgbClr val="002060"/>
                </a:solidFill>
              </a:rPr>
              <a:t>Датским детям не складывают подарки под елку — в поисках подарков им приходится обыскивать весь дом.</a:t>
            </a:r>
            <a:endParaRPr lang="ru-RU" sz="2000" b="1" dirty="0">
              <a:solidFill>
                <a:srgbClr val="002060"/>
              </a:solidFill>
            </a:endParaRPr>
          </a:p>
        </p:txBody>
      </p:sp>
      <p:pic>
        <p:nvPicPr>
          <p:cNvPr id="53250" name="Picture 2" descr="http://3.bp.blogspot.com/-HvBGF0rgF1k/TvGMaHsjj2I/AAAAAAAAAEs/nJxu5VvWB9I/s1600/Santa%2BClaus%2Band%2Bjulenisse%2B2000.jpg"/>
          <p:cNvPicPr>
            <a:picLocks noChangeAspect="1" noChangeArrowheads="1"/>
          </p:cNvPicPr>
          <p:nvPr/>
        </p:nvPicPr>
        <p:blipFill>
          <a:blip r:embed="rId3"/>
          <a:srcRect l="8873" r="7718"/>
          <a:stretch>
            <a:fillRect/>
          </a:stretch>
        </p:blipFill>
        <p:spPr bwMode="auto">
          <a:xfrm>
            <a:off x="500034" y="815082"/>
            <a:ext cx="3357586" cy="5400000"/>
          </a:xfrm>
          <a:prstGeom prst="rect">
            <a:avLst/>
          </a:prstGeom>
          <a:ln>
            <a:noFill/>
          </a:ln>
          <a:effectLst>
            <a:softEdge rad="112500"/>
          </a:effectLst>
        </p:spPr>
      </p:pic>
      <p:sp>
        <p:nvSpPr>
          <p:cNvPr id="8"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p:spPr>
        <p:txBody>
          <a:bodyPr vert="horz" lIns="91440" tIns="45720" rIns="91440" bIns="45720" rtlCol="0" anchor="ctr">
            <a:noAutofit/>
          </a:bodyPr>
          <a:lstStyle/>
          <a:p>
            <a:pPr lvl="0" algn="ctr">
              <a:spcBef>
                <a:spcPct val="0"/>
              </a:spcBef>
              <a:defRPr/>
            </a:pPr>
            <a:r>
              <a:rPr lang="ru-RU" b="1" i="1" dirty="0" smtClean="0">
                <a:ln w="10541" cmpd="sng">
                  <a:solidFill>
                    <a:schemeClr val="accent1">
                      <a:shade val="88000"/>
                      <a:satMod val="110000"/>
                    </a:schemeClr>
                  </a:solidFill>
                  <a:prstDash val="solid"/>
                </a:ln>
                <a:solidFill>
                  <a:srgbClr val="C00000"/>
                </a:solidFill>
              </a:rPr>
              <a:t>ХОРОШО, ЧТО КАЖДЫЙ ГОД К НАМ ПРИХОДИТ НОВЫЙ ГОД!</a:t>
            </a:r>
            <a:endParaRPr lang="ru-RU" b="1" dirty="0" smtClean="0">
              <a:ln w="10541" cmpd="sng">
                <a:solidFill>
                  <a:schemeClr val="accent1">
                    <a:shade val="88000"/>
                    <a:satMod val="110000"/>
                  </a:schemeClr>
                </a:solidFill>
                <a:prstDash val="solid"/>
              </a:ln>
              <a:solidFill>
                <a:srgbClr val="C00000"/>
              </a:solidFill>
            </a:endParaRPr>
          </a:p>
        </p:txBody>
      </p:sp>
    </p:spTree>
  </p:cSld>
  <p:clrMapOvr>
    <a:masterClrMapping/>
  </p:clrMapOvr>
  <p:transition spd="med" advTm="3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5000" fill="hold"/>
                                        <p:tgtEl>
                                          <p:spTgt spid="53250"/>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descr="http://nachalo4ka.ru/wp-content/uploads/2014/11/zimnie-novogodnie-fonyi.jpg"/>
          <p:cNvPicPr>
            <a:picLocks noChangeAspect="1" noChangeArrowheads="1"/>
          </p:cNvPicPr>
          <p:nvPr/>
        </p:nvPicPr>
        <p:blipFill>
          <a:blip r:embed="rId2"/>
          <a:srcRect t="11111"/>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a:xfrm>
            <a:off x="1500166" y="285728"/>
            <a:ext cx="6143668" cy="1500198"/>
          </a:xfrm>
          <a:solidFill>
            <a:schemeClr val="accent5">
              <a:lumMod val="20000"/>
              <a:lumOff val="80000"/>
            </a:schemeClr>
          </a:solidFill>
          <a:ln>
            <a:noFill/>
          </a:ln>
          <a:effectLst>
            <a:softEdge rad="63500"/>
          </a:effectLst>
        </p:spPr>
        <p:txBody>
          <a:bodyPr>
            <a:noAutofit/>
          </a:bodyPr>
          <a:lstStyle/>
          <a:p>
            <a:pPr eaLnBrk="1" hangingPunct="1">
              <a:defRPr/>
            </a:pPr>
            <a:r>
              <a:rPr lang="ru-RU" sz="2600" b="1" dirty="0" smtClean="0">
                <a:solidFill>
                  <a:srgbClr val="C00000"/>
                </a:solidFill>
              </a:rPr>
              <a:t>В Индии – обязанности Деда Мороза </a:t>
            </a:r>
            <a:br>
              <a:rPr lang="ru-RU" sz="2600" b="1" dirty="0" smtClean="0">
                <a:solidFill>
                  <a:srgbClr val="C00000"/>
                </a:solidFill>
              </a:rPr>
            </a:br>
            <a:r>
              <a:rPr lang="ru-RU" sz="2600" b="1" dirty="0" smtClean="0">
                <a:solidFill>
                  <a:srgbClr val="C00000"/>
                </a:solidFill>
              </a:rPr>
              <a:t>исполняет богиня </a:t>
            </a:r>
            <a:r>
              <a:rPr lang="ru-RU" sz="2600" b="1" i="1" dirty="0" err="1" smtClean="0">
                <a:solidFill>
                  <a:srgbClr val="C00000"/>
                </a:solidFill>
              </a:rPr>
              <a:t>Лакшми</a:t>
            </a:r>
            <a:r>
              <a:rPr lang="ru-RU" sz="2600" b="1" dirty="0" smtClean="0">
                <a:solidFill>
                  <a:srgbClr val="C00000"/>
                </a:solidFill>
              </a:rPr>
              <a:t> </a:t>
            </a:r>
            <a:r>
              <a:rPr lang="ru-RU" sz="2000" b="1" dirty="0" smtClean="0">
                <a:solidFill>
                  <a:srgbClr val="002060"/>
                </a:solidFill>
              </a:rPr>
              <a:t/>
            </a:r>
            <a:br>
              <a:rPr lang="ru-RU" sz="2000" b="1" dirty="0" smtClean="0">
                <a:solidFill>
                  <a:srgbClr val="002060"/>
                </a:solidFill>
              </a:rPr>
            </a:br>
            <a:r>
              <a:rPr lang="ru-RU" sz="2000" b="1" dirty="0" smtClean="0">
                <a:solidFill>
                  <a:srgbClr val="002060"/>
                </a:solidFill>
              </a:rPr>
              <a:t>Она описывается как богиня невероятной красоты, </a:t>
            </a:r>
            <a:br>
              <a:rPr lang="ru-RU" sz="2000" b="1" dirty="0" smtClean="0">
                <a:solidFill>
                  <a:srgbClr val="002060"/>
                </a:solidFill>
              </a:rPr>
            </a:br>
            <a:r>
              <a:rPr lang="ru-RU" sz="2000" b="1" dirty="0" smtClean="0">
                <a:solidFill>
                  <a:srgbClr val="002060"/>
                </a:solidFill>
              </a:rPr>
              <a:t>стоящая на лотосе и в двух руках держит по лотосу.</a:t>
            </a:r>
          </a:p>
        </p:txBody>
      </p:sp>
      <p:pic>
        <p:nvPicPr>
          <p:cNvPr id="4100" name="Picture 4" descr="1f8dd37333f7"/>
          <p:cNvPicPr>
            <a:picLocks noGrp="1" noChangeAspect="1" noChangeArrowheads="1"/>
          </p:cNvPicPr>
          <p:nvPr>
            <p:ph idx="1"/>
          </p:nvPr>
        </p:nvPicPr>
        <p:blipFill>
          <a:blip r:embed="rId3"/>
          <a:srcRect/>
          <a:stretch>
            <a:fillRect/>
          </a:stretch>
        </p:blipFill>
        <p:spPr>
          <a:xfrm>
            <a:off x="1476375" y="1865335"/>
            <a:ext cx="6365875" cy="4778375"/>
          </a:xfrm>
          <a:prstGeom prst="rect">
            <a:avLst/>
          </a:prstGeom>
          <a:ln>
            <a:noFill/>
          </a:ln>
          <a:effectLst>
            <a:softEdge rad="112500"/>
          </a:effectLst>
        </p:spPr>
      </p:pic>
      <p:sp>
        <p:nvSpPr>
          <p:cNvPr id="7"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p:spPr>
        <p:txBody>
          <a:bodyPr vert="horz" lIns="91440" tIns="45720" rIns="91440" bIns="45720" rtlCol="0" anchor="ctr">
            <a:noAutofit/>
          </a:bodyPr>
          <a:lstStyle/>
          <a:p>
            <a:pPr lvl="0" algn="ctr">
              <a:spcBef>
                <a:spcPct val="0"/>
              </a:spcBef>
              <a:defRPr/>
            </a:pPr>
            <a:r>
              <a:rPr lang="ru-RU" b="1" i="1" dirty="0" smtClean="0">
                <a:ln w="10541" cmpd="sng">
                  <a:solidFill>
                    <a:schemeClr val="accent1">
                      <a:shade val="88000"/>
                      <a:satMod val="110000"/>
                    </a:schemeClr>
                  </a:solidFill>
                  <a:prstDash val="solid"/>
                </a:ln>
                <a:solidFill>
                  <a:srgbClr val="C00000"/>
                </a:solidFill>
              </a:rPr>
              <a:t>ХОРОШО, ЧТО КАЖДЫЙ ГОД К НАМ ПРИХОДИТ НОВЫЙ ГОД!</a:t>
            </a:r>
            <a:endParaRPr lang="ru-RU" b="1" dirty="0" smtClean="0">
              <a:ln w="10541" cmpd="sng">
                <a:solidFill>
                  <a:schemeClr val="accent1">
                    <a:shade val="88000"/>
                    <a:satMod val="110000"/>
                  </a:schemeClr>
                </a:solidFill>
                <a:prstDash val="solid"/>
              </a:ln>
              <a:solidFill>
                <a:srgbClr val="C00000"/>
              </a:solidFill>
            </a:endParaRPr>
          </a:p>
        </p:txBody>
      </p:sp>
    </p:spTree>
  </p:cSld>
  <p:clrMapOvr>
    <a:masterClrMapping/>
  </p:clrMapOvr>
  <p:transition spd="med" advTm="3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5000" fill="hold"/>
                                        <p:tgtEl>
                                          <p:spTgt spid="4100"/>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 descr="http://nachalo4ka.ru/wp-content/uploads/2014/11/zimnie-novogodnie-fonyi.jpg"/>
          <p:cNvPicPr>
            <a:picLocks noChangeAspect="1" noChangeArrowheads="1"/>
          </p:cNvPicPr>
          <p:nvPr/>
        </p:nvPicPr>
        <p:blipFill>
          <a:blip r:embed="rId2"/>
          <a:srcRect l="10489"/>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a:xfrm>
            <a:off x="500034" y="357189"/>
            <a:ext cx="5429288" cy="6215083"/>
          </a:xfrm>
          <a:solidFill>
            <a:schemeClr val="accent5">
              <a:lumMod val="20000"/>
              <a:lumOff val="80000"/>
            </a:schemeClr>
          </a:solidFill>
          <a:ln>
            <a:noFill/>
          </a:ln>
          <a:effectLst>
            <a:softEdge rad="63500"/>
          </a:effectLst>
        </p:spPr>
        <p:txBody>
          <a:bodyPr>
            <a:normAutofit fontScale="90000"/>
          </a:bodyPr>
          <a:lstStyle/>
          <a:p>
            <a:pPr eaLnBrk="1" hangingPunct="1">
              <a:defRPr/>
            </a:pPr>
            <a:r>
              <a:rPr lang="ru-RU" sz="2600" b="1" dirty="0" smtClean="0">
                <a:solidFill>
                  <a:srgbClr val="C00000"/>
                </a:solidFill>
              </a:rPr>
              <a:t>В Италии – Дед мороз вообще женщина, да не просто женщина, а ведьма - </a:t>
            </a:r>
            <a:r>
              <a:rPr lang="ru-RU" sz="2600" b="1" i="1" dirty="0" smtClean="0">
                <a:solidFill>
                  <a:srgbClr val="C00000"/>
                </a:solidFill>
              </a:rPr>
              <a:t>старушка </a:t>
            </a:r>
            <a:r>
              <a:rPr lang="ru-RU" sz="2600" b="1" i="1" dirty="0" err="1" smtClean="0">
                <a:solidFill>
                  <a:srgbClr val="C00000"/>
                </a:solidFill>
              </a:rPr>
              <a:t>Бефана</a:t>
            </a:r>
            <a:r>
              <a:rPr lang="ru-RU" sz="2600" b="1" dirty="0" smtClean="0">
                <a:solidFill>
                  <a:srgbClr val="C00000"/>
                </a:solidFill>
              </a:rPr>
              <a:t> (</a:t>
            </a:r>
            <a:r>
              <a:rPr lang="ru-RU" sz="2600" b="1" dirty="0" err="1" smtClean="0">
                <a:solidFill>
                  <a:srgbClr val="C00000"/>
                </a:solidFill>
              </a:rPr>
              <a:t>Ла</a:t>
            </a:r>
            <a:r>
              <a:rPr lang="ru-RU" sz="2600" b="1" dirty="0" smtClean="0">
                <a:solidFill>
                  <a:srgbClr val="C00000"/>
                </a:solidFill>
              </a:rPr>
              <a:t> </a:t>
            </a:r>
            <a:r>
              <a:rPr lang="ru-RU" sz="2600" b="1" dirty="0" err="1" smtClean="0">
                <a:solidFill>
                  <a:srgbClr val="C00000"/>
                </a:solidFill>
              </a:rPr>
              <a:t>Бефана</a:t>
            </a:r>
            <a:r>
              <a:rPr lang="ru-RU" sz="2600" b="1" dirty="0" smtClean="0">
                <a:solidFill>
                  <a:srgbClr val="C00000"/>
                </a:solidFill>
              </a:rPr>
              <a:t>). </a:t>
            </a:r>
            <a:r>
              <a:rPr lang="ru-RU" sz="2000" b="1" dirty="0" smtClean="0">
                <a:solidFill>
                  <a:srgbClr val="C00000"/>
                </a:solidFill>
              </a:rPr>
              <a:t/>
            </a:r>
            <a:br>
              <a:rPr lang="ru-RU" sz="2000" b="1" dirty="0" smtClean="0">
                <a:solidFill>
                  <a:srgbClr val="C00000"/>
                </a:solidFill>
              </a:rPr>
            </a:br>
            <a:r>
              <a:rPr lang="ru-RU" sz="2200" b="1" dirty="0" smtClean="0">
                <a:solidFill>
                  <a:srgbClr val="002060"/>
                </a:solidFill>
              </a:rPr>
              <a:t>По своей внешности она напоминает Бабу Ягу из русских сказок, но в отличие от Бабы Яги </a:t>
            </a:r>
            <a:r>
              <a:rPr lang="ru-RU" sz="2200" b="1" dirty="0" err="1" smtClean="0">
                <a:solidFill>
                  <a:srgbClr val="002060"/>
                </a:solidFill>
              </a:rPr>
              <a:t>Бефана</a:t>
            </a:r>
            <a:r>
              <a:rPr lang="ru-RU" sz="2200" b="1" dirty="0" smtClean="0">
                <a:solidFill>
                  <a:srgbClr val="002060"/>
                </a:solidFill>
              </a:rPr>
              <a:t> на лицо ужасная, но добрая внутри. </a:t>
            </a:r>
            <a:br>
              <a:rPr lang="ru-RU" sz="2200" b="1" dirty="0" smtClean="0">
                <a:solidFill>
                  <a:srgbClr val="002060"/>
                </a:solidFill>
              </a:rPr>
            </a:br>
            <a:r>
              <a:rPr lang="ru-RU" sz="2200" b="1" dirty="0" smtClean="0">
                <a:solidFill>
                  <a:srgbClr val="002060"/>
                </a:solidFill>
              </a:rPr>
              <a:t>Она прилетает в новогоднюю ночь через дымоход в дом к каждому ребёнку </a:t>
            </a:r>
            <a:br>
              <a:rPr lang="ru-RU" sz="2200" b="1" dirty="0" smtClean="0">
                <a:solidFill>
                  <a:srgbClr val="002060"/>
                </a:solidFill>
              </a:rPr>
            </a:br>
            <a:r>
              <a:rPr lang="ru-RU" sz="2200" b="1" dirty="0" smtClean="0">
                <a:solidFill>
                  <a:srgbClr val="002060"/>
                </a:solidFill>
              </a:rPr>
              <a:t>и оставляет хорошим детям подарки, правда, кое кто вместо конфет находит угольки. </a:t>
            </a:r>
            <a:br>
              <a:rPr lang="ru-RU" sz="2200" b="1" dirty="0" smtClean="0">
                <a:solidFill>
                  <a:srgbClr val="002060"/>
                </a:solidFill>
              </a:rPr>
            </a:br>
            <a:r>
              <a:rPr lang="ru-RU" sz="2200" b="1" dirty="0" smtClean="0">
                <a:solidFill>
                  <a:srgbClr val="002060"/>
                </a:solidFill>
              </a:rPr>
              <a:t>Это тоже конфеты, только чёрного цвета, </a:t>
            </a:r>
            <a:br>
              <a:rPr lang="ru-RU" sz="2200" b="1" dirty="0" smtClean="0">
                <a:solidFill>
                  <a:srgbClr val="002060"/>
                </a:solidFill>
              </a:rPr>
            </a:br>
            <a:r>
              <a:rPr lang="ru-RU" sz="2200" b="1" dirty="0" smtClean="0">
                <a:solidFill>
                  <a:srgbClr val="002060"/>
                </a:solidFill>
              </a:rPr>
              <a:t>с горчинкой. Так </a:t>
            </a:r>
            <a:r>
              <a:rPr lang="ru-RU" sz="2200" b="1" dirty="0" err="1" smtClean="0">
                <a:solidFill>
                  <a:srgbClr val="002060"/>
                </a:solidFill>
              </a:rPr>
              <a:t>Бефана</a:t>
            </a:r>
            <a:r>
              <a:rPr lang="ru-RU" sz="2200" b="1" dirty="0" smtClean="0">
                <a:solidFill>
                  <a:srgbClr val="002060"/>
                </a:solidFill>
              </a:rPr>
              <a:t> намекает девочкам </a:t>
            </a:r>
            <a:br>
              <a:rPr lang="ru-RU" sz="2200" b="1" dirty="0" smtClean="0">
                <a:solidFill>
                  <a:srgbClr val="002060"/>
                </a:solidFill>
              </a:rPr>
            </a:br>
            <a:r>
              <a:rPr lang="ru-RU" sz="2200" b="1" dirty="0" smtClean="0">
                <a:solidFill>
                  <a:srgbClr val="002060"/>
                </a:solidFill>
              </a:rPr>
              <a:t>и мальчикам: вспомни, хорошо ли ты вёл себя в прошлом году, не огорчал ли родителей?</a:t>
            </a:r>
            <a:br>
              <a:rPr lang="ru-RU" sz="2200" b="1" dirty="0" smtClean="0">
                <a:solidFill>
                  <a:srgbClr val="002060"/>
                </a:solidFill>
              </a:rPr>
            </a:br>
            <a:r>
              <a:rPr lang="ru-RU" sz="2000" b="1" dirty="0" smtClean="0">
                <a:solidFill>
                  <a:srgbClr val="C00000"/>
                </a:solidFill>
              </a:rPr>
              <a:t> </a:t>
            </a:r>
            <a:r>
              <a:rPr lang="ru-RU" sz="2900" b="1" dirty="0" smtClean="0">
                <a:solidFill>
                  <a:srgbClr val="C00000"/>
                </a:solidFill>
              </a:rPr>
              <a:t>Есть также и </a:t>
            </a:r>
            <a:r>
              <a:rPr lang="ru-RU" sz="2900" b="1" i="1" dirty="0" err="1" smtClean="0">
                <a:solidFill>
                  <a:srgbClr val="C00000"/>
                </a:solidFill>
              </a:rPr>
              <a:t>Бабо</a:t>
            </a:r>
            <a:r>
              <a:rPr lang="ru-RU" sz="2900" b="1" i="1" dirty="0" smtClean="0">
                <a:solidFill>
                  <a:srgbClr val="C00000"/>
                </a:solidFill>
              </a:rPr>
              <a:t> </a:t>
            </a:r>
            <a:r>
              <a:rPr lang="ru-RU" sz="2900" b="1" i="1" dirty="0" err="1" smtClean="0">
                <a:solidFill>
                  <a:srgbClr val="C00000"/>
                </a:solidFill>
              </a:rPr>
              <a:t>Наттале</a:t>
            </a:r>
            <a:r>
              <a:rPr lang="ru-RU" sz="2000" b="1" dirty="0" smtClean="0">
                <a:solidFill>
                  <a:srgbClr val="C00000"/>
                </a:solidFill>
              </a:rPr>
              <a:t> </a:t>
            </a:r>
            <a:r>
              <a:rPr lang="ru-RU" sz="2200" b="1" dirty="0" smtClean="0">
                <a:solidFill>
                  <a:srgbClr val="C00000"/>
                </a:solidFill>
              </a:rPr>
              <a:t>– </a:t>
            </a:r>
            <a:r>
              <a:rPr lang="ru-RU" sz="2200" b="1" dirty="0" smtClean="0">
                <a:solidFill>
                  <a:srgbClr val="002060"/>
                </a:solidFill>
              </a:rPr>
              <a:t>оставляет свои сани на крыше </a:t>
            </a:r>
            <a:br>
              <a:rPr lang="ru-RU" sz="2200" b="1" dirty="0" smtClean="0">
                <a:solidFill>
                  <a:srgbClr val="002060"/>
                </a:solidFill>
              </a:rPr>
            </a:br>
            <a:r>
              <a:rPr lang="ru-RU" sz="2200" b="1" dirty="0" smtClean="0">
                <a:solidFill>
                  <a:srgbClr val="002060"/>
                </a:solidFill>
              </a:rPr>
              <a:t>и через печную трубу проникает </a:t>
            </a:r>
            <a:br>
              <a:rPr lang="ru-RU" sz="2200" b="1" dirty="0" smtClean="0">
                <a:solidFill>
                  <a:srgbClr val="002060"/>
                </a:solidFill>
              </a:rPr>
            </a:br>
            <a:r>
              <a:rPr lang="ru-RU" sz="2200" b="1" dirty="0" smtClean="0">
                <a:solidFill>
                  <a:srgbClr val="002060"/>
                </a:solidFill>
              </a:rPr>
              <a:t>в дом, где для него оставляют </a:t>
            </a:r>
            <a:br>
              <a:rPr lang="ru-RU" sz="2200" b="1" dirty="0" smtClean="0">
                <a:solidFill>
                  <a:srgbClr val="002060"/>
                </a:solidFill>
              </a:rPr>
            </a:br>
            <a:r>
              <a:rPr lang="ru-RU" sz="2200" b="1" dirty="0" smtClean="0">
                <a:solidFill>
                  <a:srgbClr val="002060"/>
                </a:solidFill>
              </a:rPr>
              <a:t>немного молока и сладостей.</a:t>
            </a:r>
          </a:p>
        </p:txBody>
      </p:sp>
      <p:pic>
        <p:nvPicPr>
          <p:cNvPr id="5124" name="Picture 10" descr="94184114"/>
          <p:cNvPicPr>
            <a:picLocks noGrp="1" noChangeAspect="1" noChangeArrowheads="1"/>
          </p:cNvPicPr>
          <p:nvPr>
            <p:ph sz="quarter" idx="3"/>
          </p:nvPr>
        </p:nvPicPr>
        <p:blipFill>
          <a:blip r:embed="rId3"/>
          <a:srcRect/>
          <a:stretch>
            <a:fillRect/>
          </a:stretch>
        </p:blipFill>
        <p:spPr>
          <a:xfrm>
            <a:off x="5803900" y="3286125"/>
            <a:ext cx="3197225" cy="3240088"/>
          </a:xfrm>
          <a:noFill/>
        </p:spPr>
      </p:pic>
      <p:pic>
        <p:nvPicPr>
          <p:cNvPr id="3" name="Picture 7" descr="091215075703"/>
          <p:cNvPicPr>
            <a:picLocks noGrp="1" noChangeAspect="1" noChangeArrowheads="1"/>
          </p:cNvPicPr>
          <p:nvPr>
            <p:ph sz="quarter" idx="2"/>
          </p:nvPr>
        </p:nvPicPr>
        <p:blipFill>
          <a:blip r:embed="rId4"/>
          <a:srcRect/>
          <a:stretch>
            <a:fillRect/>
          </a:stretch>
        </p:blipFill>
        <p:spPr>
          <a:xfrm>
            <a:off x="5715008" y="214290"/>
            <a:ext cx="3371850" cy="2879725"/>
          </a:xfrm>
          <a:effectLst>
            <a:softEdge rad="112500"/>
          </a:effectLst>
        </p:spPr>
      </p:pic>
      <p:sp>
        <p:nvSpPr>
          <p:cNvPr id="8"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p:spPr>
        <p:txBody>
          <a:bodyPr vert="horz" lIns="91440" tIns="45720" rIns="91440" bIns="45720" rtlCol="0" anchor="ctr">
            <a:noAutofit/>
          </a:bodyPr>
          <a:lstStyle/>
          <a:p>
            <a:pPr lvl="0" algn="ctr">
              <a:spcBef>
                <a:spcPct val="0"/>
              </a:spcBef>
              <a:defRPr/>
            </a:pPr>
            <a:r>
              <a:rPr lang="ru-RU" b="1" i="1" dirty="0" smtClean="0">
                <a:ln w="10541" cmpd="sng">
                  <a:solidFill>
                    <a:schemeClr val="accent1">
                      <a:shade val="88000"/>
                      <a:satMod val="110000"/>
                    </a:schemeClr>
                  </a:solidFill>
                  <a:prstDash val="solid"/>
                </a:ln>
                <a:solidFill>
                  <a:srgbClr val="C00000"/>
                </a:solidFill>
              </a:rPr>
              <a:t>ХОРОШО, ЧТО КАЖДЫЙ ГОД К НАМ ПРИХОДИТ НОВЫЙ ГОД!</a:t>
            </a:r>
            <a:endParaRPr lang="ru-RU" b="1" dirty="0" smtClean="0">
              <a:ln w="10541" cmpd="sng">
                <a:solidFill>
                  <a:schemeClr val="accent1">
                    <a:shade val="88000"/>
                    <a:satMod val="110000"/>
                  </a:schemeClr>
                </a:solidFill>
                <a:prstDash val="solid"/>
              </a:ln>
              <a:solidFill>
                <a:srgbClr val="C00000"/>
              </a:solidFill>
            </a:endParaRPr>
          </a:p>
        </p:txBody>
      </p:sp>
    </p:spTree>
  </p:cSld>
  <p:clrMapOvr>
    <a:masterClrMapping/>
  </p:clrMapOvr>
  <p:transition spd="med" advTm="3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3"/>
                                        </p:tgtEl>
                                      </p:cBhvr>
                                      <p:by x="70000" y="70000"/>
                                    </p:animScale>
                                  </p:childTnLst>
                                </p:cTn>
                              </p:par>
                            </p:childTnLst>
                          </p:cTn>
                        </p:par>
                        <p:par>
                          <p:cTn id="7" fill="hold">
                            <p:stCondLst>
                              <p:cond delay="10000"/>
                            </p:stCondLst>
                            <p:childTnLst>
                              <p:par>
                                <p:cTn id="8" presetID="6" presetClass="emph" presetSubtype="0" repeatCount="indefinite" autoRev="1" fill="hold" nodeType="afterEffect">
                                  <p:stCondLst>
                                    <p:cond delay="0"/>
                                  </p:stCondLst>
                                  <p:childTnLst>
                                    <p:animScale>
                                      <p:cBhvr>
                                        <p:cTn id="9" dur="5000" fill="hold"/>
                                        <p:tgtEl>
                                          <p:spTgt spid="5124"/>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http://nachalo4ka.ru/wp-content/uploads/2014/11/zimnie-novogodnie-fonyi.jpg"/>
          <p:cNvPicPr>
            <a:picLocks noChangeAspect="1" noChangeArrowheads="1"/>
          </p:cNvPicPr>
          <p:nvPr/>
        </p:nvPicPr>
        <p:blipFill>
          <a:blip r:embed="rId2"/>
          <a:srcRect l="10489"/>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ctrTitle"/>
          </p:nvPr>
        </p:nvSpPr>
        <p:spPr>
          <a:xfrm>
            <a:off x="428596" y="428604"/>
            <a:ext cx="4286280" cy="6143668"/>
          </a:xfrm>
          <a:solidFill>
            <a:schemeClr val="accent5">
              <a:lumMod val="20000"/>
              <a:lumOff val="80000"/>
            </a:schemeClr>
          </a:solidFill>
          <a:ln>
            <a:noFill/>
          </a:ln>
          <a:effectLst>
            <a:softEdge rad="63500"/>
          </a:effectLst>
        </p:spPr>
        <p:txBody>
          <a:bodyPr>
            <a:noAutofit/>
          </a:bodyPr>
          <a:lstStyle/>
          <a:p>
            <a:pPr eaLnBrk="1" hangingPunct="1">
              <a:defRPr/>
            </a:pPr>
            <a:r>
              <a:rPr lang="ru-RU" sz="2600" b="1" i="1" dirty="0" smtClean="0">
                <a:solidFill>
                  <a:srgbClr val="C00000"/>
                </a:solidFill>
              </a:rPr>
              <a:t>В </a:t>
            </a:r>
            <a:r>
              <a:rPr lang="ru-RU" sz="2600" b="1" i="1" dirty="0" smtClean="0">
                <a:solidFill>
                  <a:srgbClr val="C00000"/>
                </a:solidFill>
                <a:cs typeface="Times New Roman" pitchFamily="18" charset="0"/>
              </a:rPr>
              <a:t>Испании</a:t>
            </a:r>
            <a:r>
              <a:rPr lang="ru-RU" sz="2600" b="1" i="1" dirty="0" smtClean="0">
                <a:solidFill>
                  <a:srgbClr val="C00000"/>
                </a:solidFill>
              </a:rPr>
              <a:t> – Папа </a:t>
            </a:r>
            <a:r>
              <a:rPr lang="ru-RU" sz="2600" b="1" i="1" dirty="0" err="1" smtClean="0">
                <a:solidFill>
                  <a:srgbClr val="C00000"/>
                </a:solidFill>
              </a:rPr>
              <a:t>Ноэль</a:t>
            </a:r>
            <a:r>
              <a:rPr lang="ru-RU" sz="2600" b="1" i="1" dirty="0" smtClean="0">
                <a:solidFill>
                  <a:srgbClr val="C00000"/>
                </a:solidFill>
              </a:rPr>
              <a:t> </a:t>
            </a:r>
            <a:r>
              <a:rPr lang="ru-RU" sz="2000" b="1" dirty="0" smtClean="0">
                <a:solidFill>
                  <a:srgbClr val="002060"/>
                </a:solidFill>
              </a:rPr>
              <a:t/>
            </a:r>
            <a:br>
              <a:rPr lang="ru-RU" sz="2000" b="1" dirty="0" smtClean="0">
                <a:solidFill>
                  <a:srgbClr val="002060"/>
                </a:solidFill>
              </a:rPr>
            </a:br>
            <a:r>
              <a:rPr lang="ru-RU" sz="2000" b="1" dirty="0" smtClean="0">
                <a:solidFill>
                  <a:srgbClr val="002060"/>
                </a:solidFill>
              </a:rPr>
              <a:t/>
            </a:r>
            <a:br>
              <a:rPr lang="ru-RU" sz="2000" b="1" dirty="0" smtClean="0">
                <a:solidFill>
                  <a:srgbClr val="002060"/>
                </a:solidFill>
              </a:rPr>
            </a:br>
            <a:r>
              <a:rPr lang="ru-RU" sz="2000" b="1" dirty="0" smtClean="0">
                <a:solidFill>
                  <a:srgbClr val="002060"/>
                </a:solidFill>
              </a:rPr>
              <a:t>Традиция встречать Новый год </a:t>
            </a:r>
            <a:br>
              <a:rPr lang="ru-RU" sz="2000" b="1" dirty="0" smtClean="0">
                <a:solidFill>
                  <a:srgbClr val="002060"/>
                </a:solidFill>
              </a:rPr>
            </a:br>
            <a:r>
              <a:rPr lang="ru-RU" sz="2000" b="1" dirty="0" smtClean="0">
                <a:solidFill>
                  <a:srgbClr val="002060"/>
                </a:solidFill>
              </a:rPr>
              <a:t>с Дедом Морозом в стране появилась сравнительно недавно. Папа </a:t>
            </a:r>
            <a:r>
              <a:rPr lang="ru-RU" sz="2000" b="1" dirty="0" err="1" smtClean="0">
                <a:solidFill>
                  <a:srgbClr val="002060"/>
                </a:solidFill>
              </a:rPr>
              <a:t>Ноэль</a:t>
            </a:r>
            <a:r>
              <a:rPr lang="ru-RU" sz="2000" b="1" dirty="0" smtClean="0">
                <a:solidFill>
                  <a:srgbClr val="002060"/>
                </a:solidFill>
              </a:rPr>
              <a:t> появился здесь </a:t>
            </a:r>
            <a:br>
              <a:rPr lang="ru-RU" sz="2000" b="1" dirty="0" smtClean="0">
                <a:solidFill>
                  <a:srgbClr val="002060"/>
                </a:solidFill>
              </a:rPr>
            </a:br>
            <a:r>
              <a:rPr lang="ru-RU" sz="2000" b="1" dirty="0" smtClean="0">
                <a:solidFill>
                  <a:srgbClr val="002060"/>
                </a:solidFill>
              </a:rPr>
              <a:t>не случайно, а появился </a:t>
            </a:r>
            <a:br>
              <a:rPr lang="ru-RU" sz="2000" b="1" dirty="0" smtClean="0">
                <a:solidFill>
                  <a:srgbClr val="002060"/>
                </a:solidFill>
              </a:rPr>
            </a:br>
            <a:r>
              <a:rPr lang="ru-RU" sz="2000" b="1" dirty="0" smtClean="0">
                <a:solidFill>
                  <a:srgbClr val="002060"/>
                </a:solidFill>
              </a:rPr>
              <a:t>под веянием </a:t>
            </a:r>
            <a:r>
              <a:rPr lang="ru-RU" sz="2000" b="1" dirty="0" err="1" smtClean="0">
                <a:solidFill>
                  <a:srgbClr val="002060"/>
                </a:solidFill>
              </a:rPr>
              <a:t>Санты</a:t>
            </a:r>
            <a:r>
              <a:rPr lang="ru-RU" sz="2000" b="1" dirty="0" smtClean="0">
                <a:solidFill>
                  <a:srgbClr val="002060"/>
                </a:solidFill>
              </a:rPr>
              <a:t>. </a:t>
            </a:r>
            <a:br>
              <a:rPr lang="ru-RU" sz="2000" b="1" dirty="0" smtClean="0">
                <a:solidFill>
                  <a:srgbClr val="002060"/>
                </a:solidFill>
              </a:rPr>
            </a:br>
            <a:r>
              <a:rPr lang="ru-RU" sz="2000" b="1" dirty="0" smtClean="0">
                <a:solidFill>
                  <a:srgbClr val="002060"/>
                </a:solidFill>
              </a:rPr>
              <a:t/>
            </a:r>
            <a:br>
              <a:rPr lang="ru-RU" sz="2000" b="1" dirty="0" smtClean="0">
                <a:solidFill>
                  <a:srgbClr val="002060"/>
                </a:solidFill>
              </a:rPr>
            </a:br>
            <a:r>
              <a:rPr lang="ru-RU" sz="2000" b="1" dirty="0" smtClean="0">
                <a:solidFill>
                  <a:srgbClr val="002060"/>
                </a:solidFill>
              </a:rPr>
              <a:t>Для испанцев более привычно получать подарки </a:t>
            </a:r>
            <a:br>
              <a:rPr lang="ru-RU" sz="2000" b="1" dirty="0" smtClean="0">
                <a:solidFill>
                  <a:srgbClr val="002060"/>
                </a:solidFill>
              </a:rPr>
            </a:br>
            <a:r>
              <a:rPr lang="ru-RU" sz="2000" b="1" dirty="0" smtClean="0">
                <a:solidFill>
                  <a:srgbClr val="002060"/>
                </a:solidFill>
              </a:rPr>
              <a:t>от Волшебных Королей, </a:t>
            </a:r>
            <a:br>
              <a:rPr lang="ru-RU" sz="2000" b="1" dirty="0" smtClean="0">
                <a:solidFill>
                  <a:srgbClr val="002060"/>
                </a:solidFill>
              </a:rPr>
            </a:br>
            <a:r>
              <a:rPr lang="ru-RU" sz="2000" b="1" dirty="0" smtClean="0">
                <a:solidFill>
                  <a:srgbClr val="002060"/>
                </a:solidFill>
              </a:rPr>
              <a:t>но и Папу </a:t>
            </a:r>
            <a:r>
              <a:rPr lang="ru-RU" sz="2000" b="1" dirty="0" err="1" smtClean="0">
                <a:solidFill>
                  <a:srgbClr val="002060"/>
                </a:solidFill>
              </a:rPr>
              <a:t>Ноэля</a:t>
            </a:r>
            <a:r>
              <a:rPr lang="ru-RU" sz="2000" b="1" dirty="0" smtClean="0">
                <a:solidFill>
                  <a:srgbClr val="002060"/>
                </a:solidFill>
              </a:rPr>
              <a:t> здесь </a:t>
            </a:r>
            <a:br>
              <a:rPr lang="ru-RU" sz="2000" b="1" dirty="0" smtClean="0">
                <a:solidFill>
                  <a:srgbClr val="002060"/>
                </a:solidFill>
              </a:rPr>
            </a:br>
            <a:r>
              <a:rPr lang="ru-RU" sz="2000" b="1" dirty="0" smtClean="0">
                <a:solidFill>
                  <a:srgbClr val="002060"/>
                </a:solidFill>
              </a:rPr>
              <a:t>встретили радушно. </a:t>
            </a:r>
            <a:br>
              <a:rPr lang="ru-RU" sz="2000" b="1" dirty="0" smtClean="0">
                <a:solidFill>
                  <a:srgbClr val="002060"/>
                </a:solidFill>
              </a:rPr>
            </a:br>
            <a:r>
              <a:rPr lang="ru-RU" sz="2000" b="1" dirty="0" smtClean="0">
                <a:solidFill>
                  <a:srgbClr val="002060"/>
                </a:solidFill>
              </a:rPr>
              <a:t/>
            </a:r>
            <a:br>
              <a:rPr lang="ru-RU" sz="2000" b="1" dirty="0" smtClean="0">
                <a:solidFill>
                  <a:srgbClr val="002060"/>
                </a:solidFill>
              </a:rPr>
            </a:br>
            <a:r>
              <a:rPr lang="ru-RU" sz="2000" b="1" dirty="0" smtClean="0">
                <a:solidFill>
                  <a:srgbClr val="002060"/>
                </a:solidFill>
              </a:rPr>
              <a:t>Особенно рады дети. Теперь на Рождество и Новый год приходит Папа </a:t>
            </a:r>
            <a:r>
              <a:rPr lang="ru-RU" sz="2000" b="1" dirty="0" err="1" smtClean="0">
                <a:solidFill>
                  <a:srgbClr val="002060"/>
                </a:solidFill>
              </a:rPr>
              <a:t>Ноэль</a:t>
            </a:r>
            <a:r>
              <a:rPr lang="ru-RU" sz="2000" b="1" dirty="0" smtClean="0">
                <a:solidFill>
                  <a:srgbClr val="002060"/>
                </a:solidFill>
              </a:rPr>
              <a:t>, а 6 января приезжают </a:t>
            </a:r>
            <a:br>
              <a:rPr lang="ru-RU" sz="2000" b="1" dirty="0" smtClean="0">
                <a:solidFill>
                  <a:srgbClr val="002060"/>
                </a:solidFill>
              </a:rPr>
            </a:br>
            <a:r>
              <a:rPr lang="ru-RU" sz="2000" b="1" dirty="0" smtClean="0">
                <a:solidFill>
                  <a:srgbClr val="002060"/>
                </a:solidFill>
              </a:rPr>
              <a:t>с подарками Волшебные Короли.</a:t>
            </a:r>
          </a:p>
        </p:txBody>
      </p:sp>
      <p:pic>
        <p:nvPicPr>
          <p:cNvPr id="3076" name="Picture 5" descr="papa-noel1"/>
          <p:cNvPicPr>
            <a:picLocks noChangeAspect="1" noChangeArrowheads="1"/>
          </p:cNvPicPr>
          <p:nvPr/>
        </p:nvPicPr>
        <p:blipFill>
          <a:blip r:embed="rId3"/>
          <a:srcRect/>
          <a:stretch>
            <a:fillRect/>
          </a:stretch>
        </p:blipFill>
        <p:spPr bwMode="auto">
          <a:xfrm>
            <a:off x="4643438" y="333375"/>
            <a:ext cx="4381500" cy="3171825"/>
          </a:xfrm>
          <a:prstGeom prst="rect">
            <a:avLst/>
          </a:prstGeom>
          <a:ln>
            <a:noFill/>
          </a:ln>
          <a:effectLst>
            <a:softEdge rad="112500"/>
          </a:effectLst>
        </p:spPr>
      </p:pic>
      <p:pic>
        <p:nvPicPr>
          <p:cNvPr id="3077" name="Picture 7" descr="83663d1357084619-fotos-reyes-magos-a-reyes-magos-253b-color-comunica-253b-colores"/>
          <p:cNvPicPr>
            <a:picLocks noChangeAspect="1" noChangeArrowheads="1"/>
          </p:cNvPicPr>
          <p:nvPr/>
        </p:nvPicPr>
        <p:blipFill>
          <a:blip r:embed="rId4"/>
          <a:srcRect/>
          <a:stretch>
            <a:fillRect/>
          </a:stretch>
        </p:blipFill>
        <p:spPr bwMode="auto">
          <a:xfrm>
            <a:off x="4643438" y="3789363"/>
            <a:ext cx="4356100" cy="2832100"/>
          </a:xfrm>
          <a:prstGeom prst="rect">
            <a:avLst/>
          </a:prstGeom>
          <a:ln>
            <a:noFill/>
          </a:ln>
          <a:effectLst>
            <a:softEdge rad="112500"/>
          </a:effectLst>
        </p:spPr>
      </p:pic>
      <p:sp>
        <p:nvSpPr>
          <p:cNvPr id="6"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p:spPr>
        <p:txBody>
          <a:bodyPr vert="horz" lIns="91440" tIns="45720" rIns="91440" bIns="45720" rtlCol="0" anchor="ctr">
            <a:noAutofit/>
          </a:bodyPr>
          <a:lstStyle/>
          <a:p>
            <a:pPr lvl="0" algn="ctr">
              <a:spcBef>
                <a:spcPct val="0"/>
              </a:spcBef>
              <a:defRPr/>
            </a:pPr>
            <a:r>
              <a:rPr lang="ru-RU" b="1" i="1" dirty="0" smtClean="0">
                <a:ln w="10541" cmpd="sng">
                  <a:solidFill>
                    <a:schemeClr val="accent1">
                      <a:shade val="88000"/>
                      <a:satMod val="110000"/>
                    </a:schemeClr>
                  </a:solidFill>
                  <a:prstDash val="solid"/>
                </a:ln>
                <a:solidFill>
                  <a:srgbClr val="C00000"/>
                </a:solidFill>
              </a:rPr>
              <a:t>ХОРОШО, ЧТО КАЖДЫЙ ГОД К НАМ ПРИХОДИТ НОВЫЙ ГОД!</a:t>
            </a:r>
            <a:endParaRPr lang="ru-RU" b="1" dirty="0" smtClean="0">
              <a:ln w="10541" cmpd="sng">
                <a:solidFill>
                  <a:schemeClr val="accent1">
                    <a:shade val="88000"/>
                    <a:satMod val="110000"/>
                  </a:schemeClr>
                </a:solidFill>
                <a:prstDash val="solid"/>
              </a:ln>
              <a:solidFill>
                <a:srgbClr val="C00000"/>
              </a:solidFill>
            </a:endParaRPr>
          </a:p>
        </p:txBody>
      </p:sp>
    </p:spTree>
  </p:cSld>
  <p:clrMapOvr>
    <a:masterClrMapping/>
  </p:clrMapOvr>
  <p:transition spd="med" advTm="3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3000" fill="hold"/>
                                        <p:tgtEl>
                                          <p:spTgt spid="3076"/>
                                        </p:tgtEl>
                                      </p:cBhvr>
                                      <p:by x="70000" y="70000"/>
                                    </p:animScale>
                                  </p:childTnLst>
                                </p:cTn>
                              </p:par>
                            </p:childTnLst>
                          </p:cTn>
                        </p:par>
                        <p:par>
                          <p:cTn id="7" fill="hold">
                            <p:stCondLst>
                              <p:cond delay="6000"/>
                            </p:stCondLst>
                            <p:childTnLst>
                              <p:par>
                                <p:cTn id="8" presetID="6" presetClass="emph" presetSubtype="0" repeatCount="indefinite" autoRev="1" fill="hold" nodeType="afterEffect">
                                  <p:stCondLst>
                                    <p:cond delay="0"/>
                                  </p:stCondLst>
                                  <p:childTnLst>
                                    <p:animScale>
                                      <p:cBhvr>
                                        <p:cTn id="9" dur="3000" fill="hold"/>
                                        <p:tgtEl>
                                          <p:spTgt spid="3077"/>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 descr="http://nachalo4ka.ru/wp-content/uploads/2014/11/zimnie-novogodnie-fonyi.jpg"/>
          <p:cNvPicPr>
            <a:picLocks noChangeAspect="1" noChangeArrowheads="1"/>
          </p:cNvPicPr>
          <p:nvPr/>
        </p:nvPicPr>
        <p:blipFill>
          <a:blip r:embed="rId2"/>
          <a:srcRect l="10489" r="8434"/>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idx="4294967295"/>
          </p:nvPr>
        </p:nvSpPr>
        <p:spPr>
          <a:xfrm>
            <a:off x="500033" y="142852"/>
            <a:ext cx="4071967" cy="6429420"/>
          </a:xfrm>
          <a:prstGeom prst="roundRect">
            <a:avLst/>
          </a:prstGeom>
          <a:solidFill>
            <a:schemeClr val="accent5">
              <a:lumMod val="20000"/>
              <a:lumOff val="80000"/>
            </a:schemeClr>
          </a:solidFill>
          <a:ln>
            <a:noFill/>
          </a:ln>
          <a:effectLst>
            <a:softEdge rad="63500"/>
          </a:effectLst>
        </p:spPr>
        <p:txBody>
          <a:bodyPr>
            <a:noAutofit/>
          </a:bodyPr>
          <a:lstStyle/>
          <a:p>
            <a:pPr eaLnBrk="1" hangingPunct="1">
              <a:defRPr/>
            </a:pPr>
            <a:r>
              <a:rPr lang="ru-RU" sz="2600" b="1" dirty="0" smtClean="0">
                <a:solidFill>
                  <a:srgbClr val="C00000"/>
                </a:solidFill>
              </a:rPr>
              <a:t>В Монголии - </a:t>
            </a:r>
            <a:br>
              <a:rPr lang="ru-RU" sz="2600" b="1" dirty="0" smtClean="0">
                <a:solidFill>
                  <a:srgbClr val="C00000"/>
                </a:solidFill>
              </a:rPr>
            </a:br>
            <a:r>
              <a:rPr lang="ru-RU" sz="2600" b="1" i="1" dirty="0" err="1" smtClean="0">
                <a:solidFill>
                  <a:srgbClr val="C00000"/>
                </a:solidFill>
              </a:rPr>
              <a:t>Увлин</a:t>
            </a:r>
            <a:r>
              <a:rPr lang="ru-RU" sz="2600" b="1" i="1" dirty="0" smtClean="0">
                <a:solidFill>
                  <a:srgbClr val="C00000"/>
                </a:solidFill>
              </a:rPr>
              <a:t> </a:t>
            </a:r>
            <a:r>
              <a:rPr lang="ru-RU" sz="2600" b="1" i="1" dirty="0" err="1" smtClean="0">
                <a:solidFill>
                  <a:srgbClr val="C00000"/>
                </a:solidFill>
              </a:rPr>
              <a:t>Увгун</a:t>
            </a:r>
            <a:r>
              <a:rPr lang="ru-RU" sz="2600" b="1" dirty="0" smtClean="0">
                <a:solidFill>
                  <a:srgbClr val="C00000"/>
                </a:solidFill>
              </a:rPr>
              <a:t>, </a:t>
            </a:r>
            <a:br>
              <a:rPr lang="ru-RU" sz="2600" b="1" dirty="0" smtClean="0">
                <a:solidFill>
                  <a:srgbClr val="C00000"/>
                </a:solidFill>
              </a:rPr>
            </a:br>
            <a:r>
              <a:rPr lang="ru-RU" sz="2600" b="1" dirty="0" smtClean="0">
                <a:solidFill>
                  <a:srgbClr val="C00000"/>
                </a:solidFill>
              </a:rPr>
              <a:t>а сопровождают его </a:t>
            </a:r>
            <a:br>
              <a:rPr lang="ru-RU" sz="2600" b="1" dirty="0" smtClean="0">
                <a:solidFill>
                  <a:srgbClr val="C00000"/>
                </a:solidFill>
              </a:rPr>
            </a:br>
            <a:r>
              <a:rPr lang="ru-RU" sz="2600" b="1" dirty="0" err="1" smtClean="0">
                <a:solidFill>
                  <a:srgbClr val="C00000"/>
                </a:solidFill>
              </a:rPr>
              <a:t>Зазан</a:t>
            </a:r>
            <a:r>
              <a:rPr lang="ru-RU" sz="2600" b="1" dirty="0" smtClean="0">
                <a:solidFill>
                  <a:srgbClr val="C00000"/>
                </a:solidFill>
              </a:rPr>
              <a:t> </a:t>
            </a:r>
            <a:r>
              <a:rPr lang="ru-RU" sz="2600" b="1" dirty="0" err="1" smtClean="0">
                <a:solidFill>
                  <a:srgbClr val="C00000"/>
                </a:solidFill>
              </a:rPr>
              <a:t>Охин</a:t>
            </a:r>
            <a:r>
              <a:rPr lang="ru-RU" sz="2600" b="1" dirty="0" smtClean="0">
                <a:solidFill>
                  <a:srgbClr val="C00000"/>
                </a:solidFill>
              </a:rPr>
              <a:t> </a:t>
            </a:r>
            <a:br>
              <a:rPr lang="ru-RU" sz="2600" b="1" dirty="0" smtClean="0">
                <a:solidFill>
                  <a:srgbClr val="C00000"/>
                </a:solidFill>
              </a:rPr>
            </a:br>
            <a:r>
              <a:rPr lang="ru-RU" sz="2600" b="1" dirty="0" smtClean="0">
                <a:solidFill>
                  <a:srgbClr val="C00000"/>
                </a:solidFill>
              </a:rPr>
              <a:t>(Девочка Снег) </a:t>
            </a:r>
            <a:br>
              <a:rPr lang="ru-RU" sz="2600" b="1" dirty="0" smtClean="0">
                <a:solidFill>
                  <a:srgbClr val="C00000"/>
                </a:solidFill>
              </a:rPr>
            </a:br>
            <a:r>
              <a:rPr lang="ru-RU" sz="2600" b="1" dirty="0" smtClean="0">
                <a:solidFill>
                  <a:srgbClr val="C00000"/>
                </a:solidFill>
              </a:rPr>
              <a:t>и Шина Жила </a:t>
            </a:r>
            <a:br>
              <a:rPr lang="ru-RU" sz="2600" b="1" dirty="0" smtClean="0">
                <a:solidFill>
                  <a:srgbClr val="C00000"/>
                </a:solidFill>
              </a:rPr>
            </a:br>
            <a:r>
              <a:rPr lang="ru-RU" sz="2600" b="1" dirty="0" smtClean="0">
                <a:solidFill>
                  <a:srgbClr val="C00000"/>
                </a:solidFill>
              </a:rPr>
              <a:t>(мальчик Новый год). </a:t>
            </a:r>
            <a:r>
              <a:rPr lang="ru-RU" sz="2000" dirty="0" smtClean="0">
                <a:solidFill>
                  <a:srgbClr val="002060"/>
                </a:solidFill>
              </a:rPr>
              <a:t/>
            </a:r>
            <a:br>
              <a:rPr lang="ru-RU" sz="2000" dirty="0" smtClean="0">
                <a:solidFill>
                  <a:srgbClr val="002060"/>
                </a:solidFill>
              </a:rPr>
            </a:br>
            <a:r>
              <a:rPr lang="ru-RU" sz="2000" b="1" dirty="0" smtClean="0">
                <a:solidFill>
                  <a:srgbClr val="002060"/>
                </a:solidFill>
              </a:rPr>
              <a:t>Новый год в Монголии совпадает с праздником скотоводства, поэтому </a:t>
            </a:r>
            <a:r>
              <a:rPr lang="ru-RU" sz="2000" b="1" dirty="0" err="1" smtClean="0">
                <a:solidFill>
                  <a:srgbClr val="002060"/>
                </a:solidFill>
              </a:rPr>
              <a:t>Увлин</a:t>
            </a:r>
            <a:r>
              <a:rPr lang="ru-RU" sz="2000" b="1" dirty="0" smtClean="0">
                <a:solidFill>
                  <a:srgbClr val="002060"/>
                </a:solidFill>
              </a:rPr>
              <a:t> </a:t>
            </a:r>
            <a:r>
              <a:rPr lang="ru-RU" sz="2000" b="1" dirty="0" err="1" smtClean="0">
                <a:solidFill>
                  <a:srgbClr val="002060"/>
                </a:solidFill>
              </a:rPr>
              <a:t>Увгун</a:t>
            </a:r>
            <a:r>
              <a:rPr lang="ru-RU" sz="2000" b="1" dirty="0" smtClean="0">
                <a:solidFill>
                  <a:srgbClr val="002060"/>
                </a:solidFill>
              </a:rPr>
              <a:t> носит одежду скотовода: </a:t>
            </a:r>
            <a:br>
              <a:rPr lang="ru-RU" sz="2000" b="1" dirty="0" smtClean="0">
                <a:solidFill>
                  <a:srgbClr val="002060"/>
                </a:solidFill>
              </a:rPr>
            </a:br>
            <a:r>
              <a:rPr lang="ru-RU" sz="2000" b="1" dirty="0" smtClean="0">
                <a:solidFill>
                  <a:srgbClr val="002060"/>
                </a:solidFill>
              </a:rPr>
              <a:t>в мохнатой шубе </a:t>
            </a:r>
            <a:br>
              <a:rPr lang="ru-RU" sz="2000" b="1" dirty="0" smtClean="0">
                <a:solidFill>
                  <a:srgbClr val="002060"/>
                </a:solidFill>
              </a:rPr>
            </a:br>
            <a:r>
              <a:rPr lang="ru-RU" sz="2000" b="1" dirty="0" smtClean="0">
                <a:solidFill>
                  <a:srgbClr val="002060"/>
                </a:solidFill>
              </a:rPr>
              <a:t>и большой лисьей шапке. </a:t>
            </a:r>
            <a:br>
              <a:rPr lang="ru-RU" sz="2000" b="1" dirty="0" smtClean="0">
                <a:solidFill>
                  <a:srgbClr val="002060"/>
                </a:solidFill>
              </a:rPr>
            </a:br>
            <a:r>
              <a:rPr lang="ru-RU" sz="2000" b="1" dirty="0" smtClean="0">
                <a:solidFill>
                  <a:srgbClr val="002060"/>
                </a:solidFill>
              </a:rPr>
              <a:t>В руках у него длинный кнут, огниво, кремень и табакерка. </a:t>
            </a:r>
            <a:br>
              <a:rPr lang="ru-RU" sz="2000" b="1" dirty="0" smtClean="0">
                <a:solidFill>
                  <a:srgbClr val="002060"/>
                </a:solidFill>
              </a:rPr>
            </a:br>
            <a:r>
              <a:rPr lang="ru-RU" sz="2000" b="1" dirty="0" smtClean="0">
                <a:solidFill>
                  <a:srgbClr val="002060"/>
                </a:solidFill>
              </a:rPr>
              <a:t>От него зависит, будет ли </a:t>
            </a:r>
            <a:br>
              <a:rPr lang="ru-RU" sz="2000" b="1" dirty="0" smtClean="0">
                <a:solidFill>
                  <a:srgbClr val="002060"/>
                </a:solidFill>
              </a:rPr>
            </a:br>
            <a:r>
              <a:rPr lang="ru-RU" sz="2000" b="1" dirty="0" smtClean="0">
                <a:solidFill>
                  <a:srgbClr val="002060"/>
                </a:solidFill>
              </a:rPr>
              <a:t>вдоволь молока и мяса </a:t>
            </a:r>
            <a:br>
              <a:rPr lang="ru-RU" sz="2000" b="1" dirty="0" smtClean="0">
                <a:solidFill>
                  <a:srgbClr val="002060"/>
                </a:solidFill>
              </a:rPr>
            </a:br>
            <a:r>
              <a:rPr lang="ru-RU" sz="2000" b="1" dirty="0" smtClean="0">
                <a:solidFill>
                  <a:srgbClr val="002060"/>
                </a:solidFill>
              </a:rPr>
              <a:t>к новогоднему столу.</a:t>
            </a:r>
          </a:p>
        </p:txBody>
      </p:sp>
      <p:pic>
        <p:nvPicPr>
          <p:cNvPr id="6149" name="Picture 7" descr="Дед Морозы всех стран, объединяйтесь. - Страница 2 - Обо всё…"/>
          <p:cNvPicPr>
            <a:picLocks noChangeAspect="1" noChangeArrowheads="1"/>
          </p:cNvPicPr>
          <p:nvPr/>
        </p:nvPicPr>
        <p:blipFill>
          <a:blip r:embed="rId3"/>
          <a:stretch>
            <a:fillRect/>
          </a:stretch>
        </p:blipFill>
        <p:spPr bwMode="auto">
          <a:xfrm>
            <a:off x="4699000" y="285728"/>
            <a:ext cx="4445000" cy="6324600"/>
          </a:xfrm>
          <a:prstGeom prst="rect">
            <a:avLst/>
          </a:prstGeom>
          <a:ln>
            <a:noFill/>
          </a:ln>
          <a:effectLst>
            <a:softEdge rad="112500"/>
          </a:effectLst>
        </p:spPr>
      </p:pic>
      <p:sp>
        <p:nvSpPr>
          <p:cNvPr id="9"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p:spPr>
        <p:txBody>
          <a:bodyPr vert="horz" lIns="91440" tIns="45720" rIns="91440" bIns="45720" rtlCol="0" anchor="ctr">
            <a:noAutofit/>
          </a:bodyPr>
          <a:lstStyle/>
          <a:p>
            <a:pPr lvl="0" algn="ctr">
              <a:spcBef>
                <a:spcPct val="0"/>
              </a:spcBef>
              <a:defRPr/>
            </a:pPr>
            <a:r>
              <a:rPr lang="ru-RU" b="1" i="1" dirty="0" smtClean="0">
                <a:ln w="10541" cmpd="sng">
                  <a:solidFill>
                    <a:schemeClr val="accent1">
                      <a:shade val="88000"/>
                      <a:satMod val="110000"/>
                    </a:schemeClr>
                  </a:solidFill>
                  <a:prstDash val="solid"/>
                </a:ln>
                <a:solidFill>
                  <a:srgbClr val="C00000"/>
                </a:solidFill>
              </a:rPr>
              <a:t>ХОРОШО, ЧТО КАЖДЫЙ ГОД К НАМ ПРИХОДИТ НОВЫЙ ГОД!</a:t>
            </a:r>
            <a:endParaRPr lang="ru-RU" b="1" dirty="0" smtClean="0">
              <a:ln w="10541" cmpd="sng">
                <a:solidFill>
                  <a:schemeClr val="accent1">
                    <a:shade val="88000"/>
                    <a:satMod val="110000"/>
                  </a:schemeClr>
                </a:solidFill>
                <a:prstDash val="solid"/>
              </a:ln>
              <a:solidFill>
                <a:srgbClr val="C00000"/>
              </a:solidFill>
            </a:endParaRPr>
          </a:p>
        </p:txBody>
      </p:sp>
    </p:spTree>
  </p:cSld>
  <p:clrMapOvr>
    <a:masterClrMapping/>
  </p:clrMapOvr>
  <p:transition spd="med" advTm="3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6149"/>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938</TotalTime>
  <Words>415</Words>
  <PresentationFormat>Экран (4:3)</PresentationFormat>
  <Paragraphs>58</Paragraphs>
  <Slides>22</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ХОРОШО,  ЧТО КАЖДЫЙ ГОД  К НАМ ПРИХОДИТ  НОВЫЙ ГОД!</vt:lpstr>
      <vt:lpstr>Вьетнам:   Онга Ноэн (ÔNG GIÀ NÔ-EN) и дух Нового года   Тао Куэн (TAO KUAN)   Во Вьетнаме отмечают Новый год дважды: по лунному календарю  и по солнечному. Поэтому  и вьетнамских, так называемых, Дедов Морозов несколько. Одного, который приходит в новогоднюю ночь, называют Онга Ноэн (Ông già Nô-en), что переводится, как Старик Рождество. Впрочем, вместе с ним во вьетнамские дома приходит дух Нового года Тао Куэн (Tao Kuan), который во вьетнамской мифологии считается божеством земли. Согласно народным легендам, Тао Куэн имеет облик дракона, но чаще – старца, который знает обо всех людских делах.</vt:lpstr>
      <vt:lpstr>Голландия и Нидерланды – Синтер Клаас (SINTERKLAAS) Синтер Клаас приезжает верхом на коне, облачённый  в митру и белую епископскую мантию, в сопровождении своего верного слуги мавра по прозвищу – Чёрный Питер, который несёт мешок с подарками для послушных детей и розги для непослушных.</vt:lpstr>
      <vt:lpstr>В Греции и на Кипре –  Деда Мороза зовут Василием.  Дети поют песенку:  “Святой Василий, где ты, приходи, святой Василий, счастье подари, исполни все мои желания”.  Здесь прообразом рождественского святого является Василий Великий Кесарийский, младший современник Николая. Святой Василий оказался рождественским по той причине,  что его память празднуется греческой церковью первого января. В облике современного греческого св. Василия много черт от его западного собрата.  Его изображают стариком с белой бородой, который объезжает дома  и дарит детям подарки.</vt:lpstr>
      <vt:lpstr>Слайд 5</vt:lpstr>
      <vt:lpstr>В Индии – обязанности Деда Мороза  исполняет богиня Лакшми  Она описывается как богиня невероятной красоты,  стоящая на лотосе и в двух руках держит по лотосу.</vt:lpstr>
      <vt:lpstr>В Италии – Дед мороз вообще женщина, да не просто женщина, а ведьма - старушка Бефана (Ла Бефана).  По своей внешности она напоминает Бабу Ягу из русских сказок, но в отличие от Бабы Яги Бефана на лицо ужасная, но добрая внутри.  Она прилетает в новогоднюю ночь через дымоход в дом к каждому ребёнку  и оставляет хорошим детям подарки, правда, кое кто вместо конфет находит угольки.  Это тоже конфеты, только чёрного цвета,  с горчинкой. Так Бефана намекает девочкам  и мальчикам: вспомни, хорошо ли ты вёл себя в прошлом году, не огорчал ли родителей?  Есть также и Бабо Наттале – оставляет свои сани на крыше  и через печную трубу проникает  в дом, где для него оставляют  немного молока и сладостей.</vt:lpstr>
      <vt:lpstr>В Испании – Папа Ноэль   Традиция встречать Новый год  с Дедом Морозом в стране появилась сравнительно недавно. Папа Ноэль появился здесь  не случайно, а появился  под веянием Санты.   Для испанцев более привычно получать подарки  от Волшебных Королей,  но и Папу Ноэля здесь  встретили радушно.   Особенно рады дети. Теперь на Рождество и Новый год приходит Папа Ноэль, а 6 января приезжают  с подарками Волшебные Короли.</vt:lpstr>
      <vt:lpstr>В Монголии -  Увлин Увгун,  а сопровождают его  Зазан Охин  (Девочка Снег)  и Шина Жила  (мальчик Новый год).  Новый год в Монголии совпадает с праздником скотоводства, поэтому Увлин Увгун носит одежду скотовода:  в мохнатой шубе  и большой лисьей шапке.  В руках у него длинный кнут, огниво, кремень и табакерка.  От него зависит, будет ли  вдоволь молока и мяса  к новогоднему столу.</vt:lpstr>
      <vt:lpstr>В России – Дед Мороз.  Высокий, худощавый,  но сильный старик. Суровый, величавый, неулыбчивый,  но добрый и справедливый. Ходит в белом, синем или красном тулупе, с длинной белой бородой и посохом  в руке, в валенках. </vt:lpstr>
      <vt:lpstr>В России – Дед Мороз.  А знаете ли Вы, что ещё сравнительно недавно – 200 лет назад,  наш Дед Мороз с добряком дедом не имел ничего общего.  А был он вредным маленьким старичком, который любил  всё замораживать. А подобрел русский Дед Мороз только  в конце 19 века. Тогда же он стал приходить  на рождественские ёлки и приносить подарки.</vt:lpstr>
      <vt:lpstr>В Румынии – чаще всего Вы встретите имя  Мош Джарилэ, но это не совсем так.  Сейчас в Румынии Деда Мороза называют  Мош Крэчун – по румынски Рождество.  По румынской легенде пастух Крэчун приютил Деву Марию.  Когда она родила он одаривал её и её Ребёнка сыром и молоком.  С тех пор святой Мош Крэчун дарит подарки детям. Приезжает  он из глубинки Кодр. Мош Джарилэ – это псевдоним на время социалистического периода – сейчас вернулись к старому имени.</vt:lpstr>
      <vt:lpstr>В США - Санта Клаус –  добродушный мужчина средних лет,  одетый в короткие красные штанишки и красный полушубок. Прилетает на санях, запряженных оленями, в сопровождении своих помощников – эльфов и гномов. Родом Санта из Лапландии.</vt:lpstr>
      <vt:lpstr>В Узбекистане – Корбобо  на радость детворе  в новогоднюю ночь в кишлаки он въезжает верхом на ослике, сам в халате полосатом,  в тюбетейке узорной.   И Снегурочка  с ним Коргыз  тоже в тюбетейке и ещё  у неё много-много косичек,  как у любой узбекской девочки.</vt:lpstr>
      <vt:lpstr>Слайд 15</vt:lpstr>
      <vt:lpstr>Слайд 16</vt:lpstr>
      <vt:lpstr>Слайд 17</vt:lpstr>
      <vt:lpstr>Слайд 18</vt:lpstr>
      <vt:lpstr>Слайд 19</vt:lpstr>
      <vt:lpstr>Ямало-Ненецкий  автономный округ – ЯМАЛ ИРИ  В 2007 г на Ямале появился собственный Дед Мороз, который с радостью встречает гостей  в своей резиденции, дарит им подарки, угощает  и исполняет желания… Ямал Ири, созданный  на основе детских рисунков и работ декоративно-прикладного творчества, “работает” в регионе круглый год. Это один из современных дедушек:  у него есть мобильный телефон, электронная почта, персональный сайт. Ямал Ири много путешествует, проводит ритуальный обряд посвящения путешественников в “Северное братство” на стеле “Полярный круг” в Салехарде.</vt:lpstr>
      <vt:lpstr>В Японии - с недавнего времени соперничают два деда мороза:  СЕГАЦУ-САН  и новичок ОДЗИ-САН (модифицированный вариант американского Санты)</vt:lpstr>
      <vt:lpstr>С НАСТУПАЮЩИМ  НОВЫМ ГОДОМ!</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ИМЕНА ДЕДОВ МОРОЗОВ  В РАЗНЫХ СТРАНАХ МИРА</dc:title>
  <dc:creator>Ганихина Марина Анатльевна</dc:creator>
  <cp:lastModifiedBy>l_rybolovleva</cp:lastModifiedBy>
  <cp:revision>98</cp:revision>
  <dcterms:created xsi:type="dcterms:W3CDTF">2016-12-12T09:03:09Z</dcterms:created>
  <dcterms:modified xsi:type="dcterms:W3CDTF">2019-12-07T08:03:27Z</dcterms:modified>
</cp:coreProperties>
</file>