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81" r:id="rId4"/>
    <p:sldId id="282" r:id="rId5"/>
    <p:sldId id="257" r:id="rId6"/>
    <p:sldId id="258" r:id="rId7"/>
    <p:sldId id="259" r:id="rId8"/>
    <p:sldId id="260" r:id="rId9"/>
    <p:sldId id="261" r:id="rId10"/>
    <p:sldId id="265" r:id="rId11"/>
    <p:sldId id="267" r:id="rId12"/>
    <p:sldId id="277" r:id="rId13"/>
    <p:sldId id="276" r:id="rId14"/>
    <p:sldId id="279" r:id="rId15"/>
    <p:sldId id="278" r:id="rId16"/>
    <p:sldId id="274" r:id="rId17"/>
    <p:sldId id="269" r:id="rId18"/>
    <p:sldId id="271" r:id="rId19"/>
    <p:sldId id="272" r:id="rId20"/>
    <p:sldId id="273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02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5000"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5000"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5000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5000"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5000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5000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5000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5000"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5000"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5000"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5000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15000">
    <p:pull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Users\bibl3\Documents\МА\работа\ВЫСТАВКИ\2016-2017\Вайпер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24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857488" y="754029"/>
            <a:ext cx="6143668" cy="17462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Электронные сигареты - </a:t>
            </a:r>
            <a:r>
              <a:rPr kumimoji="0" lang="ru-RU" sz="5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ДЫМ БЕЗ ОГНЯ?!</a:t>
            </a:r>
            <a:endParaRPr kumimoji="0" lang="ru-RU" sz="54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C0000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http://images.aif.ru/007/883/8aec4e027063139eb202b2aa62b4bbc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2643182"/>
            <a:ext cx="4953000" cy="37338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030" name="Picture 6" descr="https://flight.kz/images/blog/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2643182"/>
            <a:ext cx="3733199" cy="37332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643174" y="0"/>
            <a:ext cx="6500826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БИБЛИОТЕКА</a:t>
            </a:r>
          </a:p>
          <a:p>
            <a:pPr algn="ctr">
              <a:defRPr/>
            </a:pPr>
            <a:r>
              <a:rPr lang="ru-RU" sz="1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Новосибирского профессионально-педагогического колледжа</a:t>
            </a:r>
          </a:p>
        </p:txBody>
      </p:sp>
    </p:spTree>
  </p:cSld>
  <p:clrMapOvr>
    <a:masterClrMapping/>
  </p:clrMapOvr>
  <p:transition spd="slow" advTm="15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300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D:\Users\bibl3\Documents\МА\работа\ВЫСТАВКИ\2016-2017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Заголовок 1"/>
          <p:cNvSpPr txBox="1">
            <a:spLocks/>
          </p:cNvSpPr>
          <p:nvPr/>
        </p:nvSpPr>
        <p:spPr>
          <a:xfrm rot="16200000">
            <a:off x="-2071705" y="2071706"/>
            <a:ext cx="5500703" cy="1357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Электронные сигареты 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ДЫМ БЕЗ ОГНЯ?!</a:t>
            </a:r>
            <a:endParaRPr kumimoji="0" lang="ru-RU" sz="44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C0000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6" descr="http://justvape.s8.itua.in.ua/vape.jpg"/>
          <p:cNvPicPr>
            <a:picLocks noChangeAspect="1" noChangeArrowheads="1"/>
          </p:cNvPicPr>
          <p:nvPr/>
        </p:nvPicPr>
        <p:blipFill>
          <a:blip r:embed="rId3" cstate="print"/>
          <a:srcRect l="5859" t="5859" r="6249" b="4785"/>
          <a:stretch>
            <a:fillRect/>
          </a:stretch>
        </p:blipFill>
        <p:spPr bwMode="auto">
          <a:xfrm>
            <a:off x="142844" y="5635148"/>
            <a:ext cx="1062296" cy="1080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1500166" y="4357694"/>
            <a:ext cx="7500990" cy="2500306"/>
          </a:xfrm>
          <a:prstGeom prst="round2Diag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36000" tIns="36000" rIns="36000" bIns="3600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Электронные сигареты – хороший бизнес. </a:t>
            </a:r>
          </a:p>
          <a:p>
            <a:pPr algn="ctr">
              <a:spcBef>
                <a:spcPct val="0"/>
              </a:spcBef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Чем пользуются многие недобросовестные производители. То есть,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ПОКУПАЯ ЭЛЕКТРОННУЮ СИГАРЕТУ, МЫ НЕ МОЖЕМ БЫТЬ УВЕРЕНЫ </a:t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В ОТСУТСТВИИ ВРЕДА,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и «начинка»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электронки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 остается для нас тайной, покрытой мраком.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357290" y="1"/>
            <a:ext cx="7786710" cy="9286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Почему электронные сигареты могут оказаться </a:t>
            </a:r>
          </a:p>
          <a:p>
            <a:pPr lvl="0" algn="ctr">
              <a:spcBef>
                <a:spcPct val="0"/>
              </a:spcBef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не такими безопасными, как Вы думаете? </a:t>
            </a:r>
            <a:endParaRPr kumimoji="0" lang="ru-RU" sz="2800" b="1" i="0" u="none" strike="noStrike" kern="1200" normalizeH="0" baseline="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pic>
        <p:nvPicPr>
          <p:cNvPr id="5122" name="Picture 2" descr="http://rk.karelia.ru/wp-content/uploads/2015/10/krazha-iz-kass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928670"/>
            <a:ext cx="5429288" cy="3488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135729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БИБЛИОТЕКА</a:t>
            </a:r>
          </a:p>
          <a:p>
            <a:pPr algn="ctr">
              <a:defRPr/>
            </a:pPr>
            <a:r>
              <a:rPr lang="ru-RU" sz="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Новосибирского профессионально-педагогического колледжа</a:t>
            </a:r>
          </a:p>
        </p:txBody>
      </p:sp>
    </p:spTree>
  </p:cSld>
  <p:clrMapOvr>
    <a:masterClrMapping/>
  </p:clrMapOvr>
  <p:transition spd="slow" advTm="15000"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D:\Users\bibl3\Documents\МА\работа\ВЫСТАВКИ\2016-2017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Заголовок 1"/>
          <p:cNvSpPr txBox="1">
            <a:spLocks/>
          </p:cNvSpPr>
          <p:nvPr/>
        </p:nvSpPr>
        <p:spPr>
          <a:xfrm rot="16200000">
            <a:off x="-2071705" y="2071706"/>
            <a:ext cx="5500703" cy="1357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Электронные сигареты 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ДЫМ БЕЗ ОГНЯ?!</a:t>
            </a:r>
            <a:endParaRPr kumimoji="0" lang="ru-RU" sz="44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C0000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6" descr="http://justvape.s8.itua.in.ua/vape.jpg"/>
          <p:cNvPicPr>
            <a:picLocks noChangeAspect="1" noChangeArrowheads="1"/>
          </p:cNvPicPr>
          <p:nvPr/>
        </p:nvPicPr>
        <p:blipFill>
          <a:blip r:embed="rId3" cstate="print"/>
          <a:srcRect l="5859" t="5859" r="6249" b="4785"/>
          <a:stretch>
            <a:fillRect/>
          </a:stretch>
        </p:blipFill>
        <p:spPr bwMode="auto">
          <a:xfrm>
            <a:off x="142844" y="5635148"/>
            <a:ext cx="1062296" cy="1080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1428728" y="3929066"/>
            <a:ext cx="7500990" cy="2674971"/>
          </a:xfrm>
          <a:prstGeom prst="round2Diag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36000" tIns="36000" rIns="36000" bIns="3600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Пары, выпускаемые электронными сигаретами, </a:t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не безвредны до окружающих.</a:t>
            </a:r>
          </a:p>
          <a:p>
            <a:pPr algn="ctr">
              <a:spcBef>
                <a:spcPct val="0"/>
              </a:spcBef>
            </a:pPr>
            <a:endParaRPr lang="ru-RU" sz="2400" b="1" dirty="0" smtClean="0">
              <a:solidFill>
                <a:schemeClr val="accent2">
                  <a:lumMod val="75000"/>
                </a:schemeClr>
              </a:solidFill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Использование электронных сигарет </a:t>
            </a:r>
          </a:p>
          <a:p>
            <a:pPr algn="ctr">
              <a:spcBef>
                <a:spcPct val="0"/>
              </a:spcBef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играет серьезную роль в формировании интереса 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к курению у наших детей.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357290" y="1"/>
            <a:ext cx="7786710" cy="9286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Почему электронные сигареты могут оказаться </a:t>
            </a:r>
          </a:p>
          <a:p>
            <a:pPr lvl="0" algn="ctr">
              <a:spcBef>
                <a:spcPct val="0"/>
              </a:spcBef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не такими безопасными, как Вы думаете? </a:t>
            </a:r>
            <a:endParaRPr kumimoji="0" lang="ru-RU" sz="2800" b="1" i="0" u="none" strike="noStrike" kern="1200" normalizeH="0" baseline="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pic>
        <p:nvPicPr>
          <p:cNvPr id="24578" name="Picture 2" descr="D:\Users\bibl3\Documents\МА\работа\ВЫСТАВКИ\2016-2017\foto_stih.jpg"/>
          <p:cNvPicPr>
            <a:picLocks noChangeAspect="1" noChangeArrowheads="1"/>
          </p:cNvPicPr>
          <p:nvPr/>
        </p:nvPicPr>
        <p:blipFill>
          <a:blip r:embed="rId4"/>
          <a:srcRect t="4762" b="9524"/>
          <a:stretch>
            <a:fillRect/>
          </a:stretch>
        </p:blipFill>
        <p:spPr bwMode="auto">
          <a:xfrm>
            <a:off x="2643174" y="928670"/>
            <a:ext cx="2447876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http://img-fotki.yandex.ru/get/68668/302433518.751/0_5de304_46e3f44c_orig.jpg"/>
          <p:cNvPicPr>
            <a:picLocks noChangeAspect="1" noChangeArrowheads="1"/>
          </p:cNvPicPr>
          <p:nvPr/>
        </p:nvPicPr>
        <p:blipFill>
          <a:blip r:embed="rId5" cstate="print"/>
          <a:srcRect r="12931"/>
          <a:stretch>
            <a:fillRect/>
          </a:stretch>
        </p:blipFill>
        <p:spPr bwMode="auto">
          <a:xfrm>
            <a:off x="4857751" y="928670"/>
            <a:ext cx="3643339" cy="3009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135729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БИБЛИОТЕКА</a:t>
            </a:r>
          </a:p>
          <a:p>
            <a:pPr algn="ctr">
              <a:defRPr/>
            </a:pPr>
            <a:r>
              <a:rPr lang="ru-RU" sz="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Новосибирского профессионально-педагогического колледжа</a:t>
            </a:r>
          </a:p>
        </p:txBody>
      </p:sp>
    </p:spTree>
  </p:cSld>
  <p:clrMapOvr>
    <a:masterClrMapping/>
  </p:clrMapOvr>
  <p:transition spd="slow" advTm="15000"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D:\Users\bibl3\Documents\МА\работа\ВЫСТАВКИ\2016-2017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Заголовок 1"/>
          <p:cNvSpPr txBox="1">
            <a:spLocks/>
          </p:cNvSpPr>
          <p:nvPr/>
        </p:nvSpPr>
        <p:spPr>
          <a:xfrm rot="16200000">
            <a:off x="-2071705" y="2071706"/>
            <a:ext cx="5500703" cy="1357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Электронные сигареты 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ДЫМ БЕЗ ОГНЯ?!</a:t>
            </a:r>
            <a:endParaRPr kumimoji="0" lang="ru-RU" sz="44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C0000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6" descr="http://justvape.s8.itua.in.ua/vape.jpg"/>
          <p:cNvPicPr>
            <a:picLocks noChangeAspect="1" noChangeArrowheads="1"/>
          </p:cNvPicPr>
          <p:nvPr/>
        </p:nvPicPr>
        <p:blipFill>
          <a:blip r:embed="rId3" cstate="print"/>
          <a:srcRect l="5859" t="5859" r="6249" b="4785"/>
          <a:stretch>
            <a:fillRect/>
          </a:stretch>
        </p:blipFill>
        <p:spPr bwMode="auto">
          <a:xfrm>
            <a:off x="142844" y="5635148"/>
            <a:ext cx="1062296" cy="1080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0" y="0"/>
            <a:ext cx="135729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БИБЛИОТЕКА</a:t>
            </a:r>
          </a:p>
          <a:p>
            <a:pPr algn="ctr">
              <a:defRPr/>
            </a:pPr>
            <a:r>
              <a:rPr lang="ru-RU" sz="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Новосибирского профессионально-педагогического колледжа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357290" y="0"/>
            <a:ext cx="7786710" cy="9286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+mj-cs"/>
              </a:rPr>
              <a:t>Электронные сигареты опасны!</a:t>
            </a:r>
            <a:endParaRPr kumimoji="0" lang="ru-RU" sz="4000" b="1" i="0" u="none" strike="noStrike" kern="1200" normalizeH="0" baseline="0" noProof="0" dirty="0">
              <a:ln w="11430"/>
              <a:solidFill>
                <a:srgbClr val="FF0000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357290" y="5143512"/>
            <a:ext cx="7786710" cy="1500198"/>
          </a:xfrm>
          <a:prstGeom prst="round2Diag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36000" tIns="36000" rIns="36000" bIns="3600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Не редки случаи, когда электронные сигареты взрываются просто в руках курящего, 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нанося достаточно серьезные увечья. </a:t>
            </a:r>
          </a:p>
        </p:txBody>
      </p:sp>
      <p:pic>
        <p:nvPicPr>
          <p:cNvPr id="28674" name="Picture 2" descr="http://www.blogbulletin.com/wp-content/uploads/2016/03/28366707_6994673_G_98209_ver1.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1285860"/>
            <a:ext cx="6604044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5000"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D:\Users\bibl3\Documents\МА\работа\ВЫСТАВКИ\2016-2017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Заголовок 1"/>
          <p:cNvSpPr txBox="1">
            <a:spLocks/>
          </p:cNvSpPr>
          <p:nvPr/>
        </p:nvSpPr>
        <p:spPr>
          <a:xfrm rot="16200000">
            <a:off x="-2071705" y="2071706"/>
            <a:ext cx="5500703" cy="1357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Электронные сигареты 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ДЫМ БЕЗ ОГНЯ?!</a:t>
            </a:r>
            <a:endParaRPr kumimoji="0" lang="ru-RU" sz="44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C0000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6" descr="http://justvape.s8.itua.in.ua/vape.jpg"/>
          <p:cNvPicPr>
            <a:picLocks noChangeAspect="1" noChangeArrowheads="1"/>
          </p:cNvPicPr>
          <p:nvPr/>
        </p:nvPicPr>
        <p:blipFill>
          <a:blip r:embed="rId3" cstate="print"/>
          <a:srcRect l="5859" t="5859" r="6249" b="4785"/>
          <a:stretch>
            <a:fillRect/>
          </a:stretch>
        </p:blipFill>
        <p:spPr bwMode="auto">
          <a:xfrm>
            <a:off x="142844" y="5635148"/>
            <a:ext cx="1062296" cy="1080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0" y="0"/>
            <a:ext cx="135729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БИБЛИОТЕКА</a:t>
            </a:r>
          </a:p>
          <a:p>
            <a:pPr algn="ctr">
              <a:defRPr/>
            </a:pPr>
            <a:r>
              <a:rPr lang="ru-RU" sz="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Новосибирского профессионально-педагогического колледжа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357290" y="0"/>
            <a:ext cx="7786710" cy="9286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+mj-cs"/>
              </a:rPr>
              <a:t>Электронные сигареты опасны!</a:t>
            </a:r>
            <a:endParaRPr kumimoji="0" lang="ru-RU" sz="4000" b="1" i="0" u="none" strike="noStrike" kern="1200" normalizeH="0" baseline="0" noProof="0" dirty="0">
              <a:ln w="11430"/>
              <a:solidFill>
                <a:srgbClr val="FF0000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500166" y="5357826"/>
            <a:ext cx="7429552" cy="1428760"/>
          </a:xfrm>
          <a:prstGeom prst="round2Diag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36000" tIns="36000" rIns="36000" bIns="3600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Потерпевший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Маркус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Форцан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 получил ожог ноги 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в результате взрыва аккумулятора 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электронной сигареты в кармане брюк.</a:t>
            </a:r>
          </a:p>
        </p:txBody>
      </p:sp>
      <p:pic>
        <p:nvPicPr>
          <p:cNvPr id="1028" name="Picture 4" descr="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928670"/>
            <a:ext cx="6399999" cy="43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5000"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D:\Users\bibl3\Documents\МА\работа\ВЫСТАВКИ\2016-2017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Заголовок 1"/>
          <p:cNvSpPr txBox="1">
            <a:spLocks/>
          </p:cNvSpPr>
          <p:nvPr/>
        </p:nvSpPr>
        <p:spPr>
          <a:xfrm rot="16200000">
            <a:off x="-2071705" y="2071706"/>
            <a:ext cx="5500703" cy="1357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Электронные сигареты 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ДЫМ БЕЗ ОГНЯ?!</a:t>
            </a:r>
            <a:endParaRPr kumimoji="0" lang="ru-RU" sz="44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C0000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6" descr="http://justvape.s8.itua.in.ua/vape.jpg"/>
          <p:cNvPicPr>
            <a:picLocks noChangeAspect="1" noChangeArrowheads="1"/>
          </p:cNvPicPr>
          <p:nvPr/>
        </p:nvPicPr>
        <p:blipFill>
          <a:blip r:embed="rId3" cstate="print"/>
          <a:srcRect l="5859" t="5859" r="6249" b="4785"/>
          <a:stretch>
            <a:fillRect/>
          </a:stretch>
        </p:blipFill>
        <p:spPr bwMode="auto">
          <a:xfrm>
            <a:off x="142844" y="5635148"/>
            <a:ext cx="1062296" cy="1080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0" y="0"/>
            <a:ext cx="135729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БИБЛИОТЕКА</a:t>
            </a:r>
          </a:p>
          <a:p>
            <a:pPr algn="ctr">
              <a:defRPr/>
            </a:pPr>
            <a:r>
              <a:rPr lang="ru-RU" sz="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Новосибирского профессионально-педагогического колледжа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357290" y="0"/>
            <a:ext cx="7786710" cy="9286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+mj-cs"/>
              </a:rPr>
              <a:t>Электронные сигареты опасны!</a:t>
            </a:r>
            <a:endParaRPr kumimoji="0" lang="ru-RU" sz="4000" b="1" i="0" u="none" strike="noStrike" kern="1200" normalizeH="0" baseline="0" noProof="0" dirty="0">
              <a:ln w="11430"/>
              <a:solidFill>
                <a:srgbClr val="FF0000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pic>
        <p:nvPicPr>
          <p:cNvPr id="1026" name="Picture 2" descr="http://i0.wp.com/poznavatelno.net/wp-content/uploads/2016/07/3-4.png?resize=800%2C54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966388"/>
            <a:ext cx="6400000" cy="43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500166" y="5357826"/>
            <a:ext cx="7429552" cy="1428760"/>
          </a:xfrm>
          <a:prstGeom prst="round2Diag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36000" tIns="36000" rIns="36000" bIns="3600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Томас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Боэса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 курил электронную сигарету за рулем. 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Удар от взрыва электронной сигареты выбыл ему 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передние зубы и вонзил их прямо в нёбо.</a:t>
            </a:r>
          </a:p>
        </p:txBody>
      </p:sp>
    </p:spTree>
  </p:cSld>
  <p:clrMapOvr>
    <a:masterClrMapping/>
  </p:clrMapOvr>
  <p:transition spd="slow" advTm="15000"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D:\Users\bibl3\Documents\МА\работа\ВЫСТАВКИ\2016-2017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Заголовок 1"/>
          <p:cNvSpPr txBox="1">
            <a:spLocks/>
          </p:cNvSpPr>
          <p:nvPr/>
        </p:nvSpPr>
        <p:spPr>
          <a:xfrm rot="16200000">
            <a:off x="-2071705" y="2071706"/>
            <a:ext cx="5500703" cy="1357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Электронные сигареты 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ДЫМ БЕЗ ОГНЯ?!</a:t>
            </a:r>
            <a:endParaRPr kumimoji="0" lang="ru-RU" sz="44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C0000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6" descr="http://justvape.s8.itua.in.ua/vape.jpg"/>
          <p:cNvPicPr>
            <a:picLocks noChangeAspect="1" noChangeArrowheads="1"/>
          </p:cNvPicPr>
          <p:nvPr/>
        </p:nvPicPr>
        <p:blipFill>
          <a:blip r:embed="rId3" cstate="print"/>
          <a:srcRect l="5859" t="5859" r="6249" b="4785"/>
          <a:stretch>
            <a:fillRect/>
          </a:stretch>
        </p:blipFill>
        <p:spPr bwMode="auto">
          <a:xfrm>
            <a:off x="142844" y="5635148"/>
            <a:ext cx="1062296" cy="1080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0" y="0"/>
            <a:ext cx="135729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БИБЛИОТЕКА</a:t>
            </a:r>
          </a:p>
          <a:p>
            <a:pPr algn="ctr">
              <a:defRPr/>
            </a:pPr>
            <a:r>
              <a:rPr lang="ru-RU" sz="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Новосибирского профессионально-педагогического колледжа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357290" y="0"/>
            <a:ext cx="7786710" cy="9286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+mj-cs"/>
              </a:rPr>
              <a:t>Электронные сигареты опасны!</a:t>
            </a:r>
            <a:endParaRPr kumimoji="0" lang="ru-RU" sz="4000" b="1" i="0" u="none" strike="noStrike" kern="1200" normalizeH="0" baseline="0" noProof="0" dirty="0">
              <a:ln w="11430"/>
              <a:solidFill>
                <a:srgbClr val="FF0000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357290" y="4286256"/>
            <a:ext cx="7786710" cy="2500330"/>
          </a:xfrm>
          <a:prstGeom prst="round2Diag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36000" tIns="36000" rIns="36000" bIns="3600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24-летней британке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Кирби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 Шин также не повезло, 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ей нужна пластическая хирургия, чтобы сделать менее заметными последствия взрыва электронной сигареты у лица. Курила она дома, когда рядом 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с ней находились двое детей — к счастью, 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пострадала только она сама.</a:t>
            </a:r>
          </a:p>
        </p:txBody>
      </p:sp>
      <p:pic>
        <p:nvPicPr>
          <p:cNvPr id="29700" name="Picture 4" descr="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757694"/>
            <a:ext cx="5993716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5000"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D:\Users\bibl3\Documents\МА\работа\ВЫСТАВКИ\2016-2017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Заголовок 1"/>
          <p:cNvSpPr txBox="1">
            <a:spLocks/>
          </p:cNvSpPr>
          <p:nvPr/>
        </p:nvSpPr>
        <p:spPr>
          <a:xfrm rot="16200000">
            <a:off x="-2071705" y="2071706"/>
            <a:ext cx="5500703" cy="1357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Электронные сигареты 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ДЫМ БЕЗ ОГНЯ?!</a:t>
            </a:r>
            <a:endParaRPr kumimoji="0" lang="ru-RU" sz="44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C0000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6" descr="http://justvape.s8.itua.in.ua/vape.jpg"/>
          <p:cNvPicPr>
            <a:picLocks noChangeAspect="1" noChangeArrowheads="1"/>
          </p:cNvPicPr>
          <p:nvPr/>
        </p:nvPicPr>
        <p:blipFill>
          <a:blip r:embed="rId3" cstate="print"/>
          <a:srcRect l="5859" t="5859" r="6249" b="4785"/>
          <a:stretch>
            <a:fillRect/>
          </a:stretch>
        </p:blipFill>
        <p:spPr bwMode="auto">
          <a:xfrm>
            <a:off x="142844" y="5635148"/>
            <a:ext cx="1062296" cy="1080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/>
          <a:srcRect l="66211" t="15380" r="2148" b="16503"/>
          <a:stretch>
            <a:fillRect/>
          </a:stretch>
        </p:blipFill>
        <p:spPr bwMode="auto">
          <a:xfrm>
            <a:off x="5143504" y="142852"/>
            <a:ext cx="3857652" cy="6643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643042" y="2285992"/>
            <a:ext cx="3214710" cy="4429156"/>
          </a:xfrm>
          <a:prstGeom prst="round2Diag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36000" tIns="36000" rIns="36000" bIns="3600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ГНИЦПМ (Государственный научно-исследовательский центр профилактической медицины) </a:t>
            </a:r>
          </a:p>
          <a:p>
            <a:pPr algn="ctr">
              <a:spcBef>
                <a:spcPct val="0"/>
              </a:spcBef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были выпущены буклеты о вреде электронных сигарет.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35729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БИБЛИОТЕКА</a:t>
            </a:r>
          </a:p>
          <a:p>
            <a:pPr algn="ctr">
              <a:defRPr/>
            </a:pPr>
            <a:r>
              <a:rPr lang="ru-RU" sz="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Новосибирского профессионально-педагогического колледжа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428728" y="0"/>
            <a:ext cx="3643338" cy="21431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+mj-cs"/>
              </a:rPr>
              <a:t>Электронные сигареты опасны!</a:t>
            </a:r>
            <a:endParaRPr kumimoji="0" lang="ru-RU" sz="4000" b="1" i="0" u="none" strike="noStrike" kern="1200" normalizeH="0" baseline="0" noProof="0" dirty="0">
              <a:ln w="11430"/>
              <a:solidFill>
                <a:srgbClr val="FF0000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  <p:transition spd="slow" advTm="15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D:\Users\bibl3\Documents\МА\работа\ВЫСТАВКИ\2016-2017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Заголовок 1"/>
          <p:cNvSpPr txBox="1">
            <a:spLocks/>
          </p:cNvSpPr>
          <p:nvPr/>
        </p:nvSpPr>
        <p:spPr>
          <a:xfrm rot="16200000">
            <a:off x="-2071705" y="2071706"/>
            <a:ext cx="5500703" cy="1357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Электронные сигареты 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ДЫМ БЕЗ ОГНЯ?!</a:t>
            </a:r>
            <a:endParaRPr kumimoji="0" lang="ru-RU" sz="44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C0000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6" descr="http://justvape.s8.itua.in.ua/vape.jpg"/>
          <p:cNvPicPr>
            <a:picLocks noChangeAspect="1" noChangeArrowheads="1"/>
          </p:cNvPicPr>
          <p:nvPr/>
        </p:nvPicPr>
        <p:blipFill>
          <a:blip r:embed="rId3" cstate="print"/>
          <a:srcRect l="5859" t="5859" r="6249" b="4785"/>
          <a:stretch>
            <a:fillRect/>
          </a:stretch>
        </p:blipFill>
        <p:spPr bwMode="auto">
          <a:xfrm>
            <a:off x="142844" y="5635148"/>
            <a:ext cx="1062296" cy="1080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 l="4101" t="14648" r="64844" b="17235"/>
          <a:stretch>
            <a:fillRect/>
          </a:stretch>
        </p:blipFill>
        <p:spPr bwMode="auto">
          <a:xfrm>
            <a:off x="5214942" y="71414"/>
            <a:ext cx="3786214" cy="6643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1785918" y="2357430"/>
            <a:ext cx="3071834" cy="2928958"/>
          </a:xfrm>
          <a:prstGeom prst="round2Diag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36000" tIns="36000" rIns="36000" bIns="3600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Буклет разработан для Министерства здравоохранения Российской Федерации. 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0" y="0"/>
            <a:ext cx="135729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БИБЛИОТЕКА</a:t>
            </a:r>
          </a:p>
          <a:p>
            <a:pPr algn="ctr">
              <a:defRPr/>
            </a:pPr>
            <a:r>
              <a:rPr lang="ru-RU" sz="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Новосибирского профессионально-педагогического колледжа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714480" y="0"/>
            <a:ext cx="3143240" cy="21431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+mj-cs"/>
              </a:rPr>
              <a:t>Электронные сигареты опасны!</a:t>
            </a:r>
            <a:endParaRPr kumimoji="0" lang="ru-RU" sz="4000" b="1" i="0" u="none" strike="noStrike" kern="1200" normalizeH="0" baseline="0" noProof="0" dirty="0">
              <a:ln w="11430"/>
              <a:solidFill>
                <a:srgbClr val="FF0000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  <p:transition spd="slow" advTm="15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D:\Users\bibl3\Documents\МА\работа\ВЫСТАВКИ\2016-2017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" y="0"/>
            <a:ext cx="9144000" cy="6858000"/>
          </a:xfrm>
          <a:prstGeom prst="rect">
            <a:avLst/>
          </a:prstGeom>
          <a:noFill/>
        </p:spPr>
      </p:pic>
      <p:sp>
        <p:nvSpPr>
          <p:cNvPr id="11" name="Заголовок 1"/>
          <p:cNvSpPr txBox="1">
            <a:spLocks/>
          </p:cNvSpPr>
          <p:nvPr/>
        </p:nvSpPr>
        <p:spPr>
          <a:xfrm rot="16200000">
            <a:off x="-2071705" y="2071706"/>
            <a:ext cx="5500703" cy="1357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Электронные сигареты 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ДЫМ БЕЗ ОГНЯ?!</a:t>
            </a:r>
            <a:endParaRPr kumimoji="0" lang="ru-RU" sz="44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C0000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6" descr="http://justvape.s8.itua.in.ua/vape.jpg"/>
          <p:cNvPicPr>
            <a:picLocks noChangeAspect="1" noChangeArrowheads="1"/>
          </p:cNvPicPr>
          <p:nvPr/>
        </p:nvPicPr>
        <p:blipFill>
          <a:blip r:embed="rId3" cstate="print"/>
          <a:srcRect l="5859" t="5859" r="6249" b="4785"/>
          <a:stretch>
            <a:fillRect/>
          </a:stretch>
        </p:blipFill>
        <p:spPr bwMode="auto">
          <a:xfrm>
            <a:off x="142844" y="5635148"/>
            <a:ext cx="1062296" cy="1080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23" name="Прямоугольник 22"/>
          <p:cNvSpPr/>
          <p:nvPr/>
        </p:nvSpPr>
        <p:spPr>
          <a:xfrm>
            <a:off x="0" y="0"/>
            <a:ext cx="135729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БИБЛИОТЕКА</a:t>
            </a:r>
          </a:p>
          <a:p>
            <a:pPr algn="ctr">
              <a:defRPr/>
            </a:pPr>
            <a:r>
              <a:rPr lang="ru-RU" sz="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Новосибирского профессионально-педагогического колледжа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428728" y="0"/>
            <a:ext cx="3143240" cy="21431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+mj-cs"/>
              </a:rPr>
              <a:t>Электронные сигареты опасны!</a:t>
            </a:r>
            <a:endParaRPr kumimoji="0" lang="ru-RU" sz="4000" b="1" i="0" u="none" strike="noStrike" kern="1200" normalizeH="0" baseline="0" noProof="0" dirty="0">
              <a:ln w="11430"/>
              <a:solidFill>
                <a:srgbClr val="FF0000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/>
          <a:srcRect l="9350" t="65186" r="62500" b="23828"/>
          <a:stretch>
            <a:fillRect/>
          </a:stretch>
        </p:blipFill>
        <p:spPr bwMode="auto">
          <a:xfrm rot="21396178">
            <a:off x="5385738" y="2971067"/>
            <a:ext cx="3432083" cy="10715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/>
          <a:srcRect l="9375" t="76172" r="62500" b="10644"/>
          <a:stretch>
            <a:fillRect/>
          </a:stretch>
        </p:blipFill>
        <p:spPr bwMode="auto">
          <a:xfrm rot="21387555">
            <a:off x="5394253" y="4719121"/>
            <a:ext cx="3428992" cy="12858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/>
          <a:srcRect l="9326" t="46143" r="62500" b="34814"/>
          <a:stretch>
            <a:fillRect/>
          </a:stretch>
        </p:blipFill>
        <p:spPr bwMode="auto">
          <a:xfrm rot="21385914">
            <a:off x="5197973" y="533694"/>
            <a:ext cx="3435032" cy="18574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4"/>
          <a:srcRect l="9175" t="13916" r="62500" b="53857"/>
          <a:stretch>
            <a:fillRect/>
          </a:stretch>
        </p:blipFill>
        <p:spPr bwMode="auto">
          <a:xfrm rot="21390485">
            <a:off x="1664123" y="2245368"/>
            <a:ext cx="3453406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</p:spPr>
      </p:pic>
      <p:pic>
        <p:nvPicPr>
          <p:cNvPr id="22" name="Picture 4" descr="http://vignette1.wikia.nocookie.net/vampirediaries/images/4/4e/Cross.png/revision/latest?cb=2014093011230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214290"/>
            <a:ext cx="3143272" cy="135734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5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D:\Users\bibl3\Documents\МА\работа\ВЫСТАВКИ\2016-2017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Заголовок 1"/>
          <p:cNvSpPr txBox="1">
            <a:spLocks/>
          </p:cNvSpPr>
          <p:nvPr/>
        </p:nvSpPr>
        <p:spPr>
          <a:xfrm rot="16200000">
            <a:off x="-2071705" y="2071706"/>
            <a:ext cx="5500703" cy="1357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Электронные сигареты 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ДЫМ БЕЗ ОГНЯ?!</a:t>
            </a:r>
            <a:endParaRPr kumimoji="0" lang="ru-RU" sz="44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C0000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6" descr="http://justvape.s8.itua.in.ua/vape.jpg"/>
          <p:cNvPicPr>
            <a:picLocks noChangeAspect="1" noChangeArrowheads="1"/>
          </p:cNvPicPr>
          <p:nvPr/>
        </p:nvPicPr>
        <p:blipFill>
          <a:blip r:embed="rId3" cstate="print"/>
          <a:srcRect l="5859" t="5859" r="6249" b="4785"/>
          <a:stretch>
            <a:fillRect/>
          </a:stretch>
        </p:blipFill>
        <p:spPr bwMode="auto">
          <a:xfrm>
            <a:off x="142844" y="5635148"/>
            <a:ext cx="1062296" cy="1080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/>
          <a:srcRect l="39924" t="40034" r="32031" b="27753"/>
          <a:stretch>
            <a:fillRect/>
          </a:stretch>
        </p:blipFill>
        <p:spPr bwMode="auto">
          <a:xfrm rot="21245828">
            <a:off x="1768052" y="624605"/>
            <a:ext cx="4120378" cy="37862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 l="39933" t="72285" r="32031" b="9568"/>
          <a:stretch>
            <a:fillRect/>
          </a:stretch>
        </p:blipFill>
        <p:spPr bwMode="auto">
          <a:xfrm rot="21266682">
            <a:off x="4308826" y="4197434"/>
            <a:ext cx="4138783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</p:spPr>
      </p:pic>
      <p:pic>
        <p:nvPicPr>
          <p:cNvPr id="29700" name="Picture 4" descr="http://vignette1.wikia.nocookie.net/vampirediaries/images/4/4e/Cross.png/revision/latest?cb=2014093011230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1670" y="142852"/>
            <a:ext cx="3143272" cy="1357346"/>
          </a:xfrm>
          <a:prstGeom prst="rect">
            <a:avLst/>
          </a:prstGeom>
          <a:noFill/>
        </p:spPr>
      </p:pic>
      <p:pic>
        <p:nvPicPr>
          <p:cNvPr id="12" name="Picture 4" descr="http://vignette1.wikia.nocookie.net/vampirediaries/images/4/4e/Cross.png/revision/latest?cb=2014093011230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714752"/>
            <a:ext cx="3143272" cy="1357346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0" y="0"/>
            <a:ext cx="135729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БИБЛИОТЕКА</a:t>
            </a:r>
          </a:p>
          <a:p>
            <a:pPr algn="ctr">
              <a:defRPr/>
            </a:pPr>
            <a:r>
              <a:rPr lang="ru-RU" sz="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Новосибирского профессионально-педагогического колледжа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6000760" y="357190"/>
            <a:ext cx="3143240" cy="29289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+mj-cs"/>
              </a:rPr>
              <a:t>Электронные сигареты опасны!</a:t>
            </a:r>
            <a:endParaRPr kumimoji="0" lang="ru-RU" sz="4000" b="1" i="0" u="none" strike="noStrike" kern="1200" normalizeH="0" baseline="0" noProof="0" dirty="0">
              <a:ln w="11430"/>
              <a:solidFill>
                <a:srgbClr val="FF0000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  <p:transition spd="slow" advTm="15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5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D:\Users\bibl3\Documents\МА\работа\ВЫСТАВКИ\2016-2017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Заголовок 1"/>
          <p:cNvSpPr txBox="1">
            <a:spLocks/>
          </p:cNvSpPr>
          <p:nvPr/>
        </p:nvSpPr>
        <p:spPr>
          <a:xfrm rot="16200000">
            <a:off x="-2071705" y="2071706"/>
            <a:ext cx="5500703" cy="1357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Электронные сигареты 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ДЫМ БЕЗ ОГНЯ?!</a:t>
            </a:r>
            <a:endParaRPr kumimoji="0" lang="ru-RU" sz="44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C0000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6" descr="http://justvape.s8.itua.in.ua/vape.jpg"/>
          <p:cNvPicPr>
            <a:picLocks noChangeAspect="1" noChangeArrowheads="1"/>
          </p:cNvPicPr>
          <p:nvPr/>
        </p:nvPicPr>
        <p:blipFill>
          <a:blip r:embed="rId3" cstate="print"/>
          <a:srcRect l="5859" t="5859" r="6249" b="4785"/>
          <a:stretch>
            <a:fillRect/>
          </a:stretch>
        </p:blipFill>
        <p:spPr bwMode="auto">
          <a:xfrm>
            <a:off x="142844" y="5635148"/>
            <a:ext cx="1062296" cy="1080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0" y="0"/>
            <a:ext cx="135729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БИБЛИОТЕКА</a:t>
            </a:r>
          </a:p>
          <a:p>
            <a:pPr algn="ctr">
              <a:defRPr/>
            </a:pPr>
            <a:r>
              <a:rPr lang="ru-RU" sz="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Новосибирского профессионально-педагогического колледжа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357290" y="0"/>
            <a:ext cx="7786710" cy="9286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+mj-cs"/>
              </a:rPr>
              <a:t>Электронные сигареты опасны!</a:t>
            </a:r>
            <a:endParaRPr kumimoji="0" lang="ru-RU" sz="4000" b="1" i="0" u="none" strike="noStrike" kern="1200" normalizeH="0" baseline="0" noProof="0" dirty="0">
              <a:ln w="11430"/>
              <a:solidFill>
                <a:srgbClr val="FF0000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500166" y="4286256"/>
            <a:ext cx="7429552" cy="2500330"/>
          </a:xfrm>
          <a:prstGeom prst="round2Diag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36000" tIns="36000" rIns="36000" bIns="3600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Использование электронных сигарет нередко называется 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вейпингом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. Многие любители «попарить» считают, что это не просто мода, 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а настоящий стиль жизни, и выстраивают вокруг аналога курения целую субкультуру. 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На самом деле электронные сигареты опасны!</a:t>
            </a:r>
          </a:p>
        </p:txBody>
      </p:sp>
      <p:pic>
        <p:nvPicPr>
          <p:cNvPr id="2054" name="Picture 6" descr="http://i.vape-33.ru/u/0e/26c858932511e682b4f9d77592a06e/-/08f4857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1000108"/>
            <a:ext cx="4202235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4" descr="http://vignette1.wikia.nocookie.net/vampirediaries/images/4/4e/Cross.png/revision/latest?cb=20140930112306"/>
          <p:cNvPicPr>
            <a:picLocks noChangeAspect="1" noChangeArrowheads="1"/>
          </p:cNvPicPr>
          <p:nvPr/>
        </p:nvPicPr>
        <p:blipFill>
          <a:blip r:embed="rId5"/>
          <a:srcRect l="20414" r="19916"/>
          <a:stretch>
            <a:fillRect/>
          </a:stretch>
        </p:blipFill>
        <p:spPr bwMode="auto">
          <a:xfrm>
            <a:off x="2428860" y="785794"/>
            <a:ext cx="4951753" cy="392909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5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D:\Users\bibl3\Documents\МА\работа\ВЫСТАВКИ\2016-2017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Заголовок 1"/>
          <p:cNvSpPr txBox="1">
            <a:spLocks/>
          </p:cNvSpPr>
          <p:nvPr/>
        </p:nvSpPr>
        <p:spPr>
          <a:xfrm rot="16200000">
            <a:off x="-2071705" y="2071706"/>
            <a:ext cx="5500703" cy="1357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Электронные сигареты 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ДЫМ БЕЗ ОГНЯ?!</a:t>
            </a:r>
            <a:endParaRPr kumimoji="0" lang="ru-RU" sz="44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C0000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6" descr="http://justvape.s8.itua.in.ua/vape.jpg"/>
          <p:cNvPicPr>
            <a:picLocks noChangeAspect="1" noChangeArrowheads="1"/>
          </p:cNvPicPr>
          <p:nvPr/>
        </p:nvPicPr>
        <p:blipFill>
          <a:blip r:embed="rId3" cstate="print"/>
          <a:srcRect l="5859" t="5859" r="6249" b="4785"/>
          <a:stretch>
            <a:fillRect/>
          </a:stretch>
        </p:blipFill>
        <p:spPr bwMode="auto">
          <a:xfrm>
            <a:off x="142844" y="5635148"/>
            <a:ext cx="1062296" cy="1080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/>
          <a:srcRect l="69727" t="13916" r="2148" b="52392"/>
          <a:stretch>
            <a:fillRect/>
          </a:stretch>
        </p:blipFill>
        <p:spPr bwMode="auto">
          <a:xfrm rot="21321878">
            <a:off x="1714480" y="1009801"/>
            <a:ext cx="3429024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 l="69727" t="47510" r="2148" b="6982"/>
          <a:stretch>
            <a:fillRect/>
          </a:stretch>
        </p:blipFill>
        <p:spPr bwMode="auto">
          <a:xfrm rot="21295090">
            <a:off x="5058664" y="1357568"/>
            <a:ext cx="3429024" cy="44386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0" y="0"/>
            <a:ext cx="135729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БИБЛИОТЕКА</a:t>
            </a:r>
          </a:p>
          <a:p>
            <a:pPr algn="ctr">
              <a:defRPr/>
            </a:pPr>
            <a:r>
              <a:rPr lang="ru-RU" sz="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Новосибирского профессионально-педагогического колледжа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357290" y="5929331"/>
            <a:ext cx="7786710" cy="9286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+mj-cs"/>
              </a:rPr>
              <a:t>Электронные сигареты опасны!</a:t>
            </a:r>
            <a:endParaRPr kumimoji="0" lang="ru-RU" sz="4000" b="1" i="0" u="none" strike="noStrike" kern="1200" normalizeH="0" baseline="0" noProof="0" dirty="0">
              <a:ln w="11430"/>
              <a:solidFill>
                <a:srgbClr val="FF0000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  <p:transition spd="slow" advTm="15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D:\Users\bibl3\Documents\МА\работа\ВЫСТАВКИ\2016-2017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Заголовок 1"/>
          <p:cNvSpPr txBox="1">
            <a:spLocks/>
          </p:cNvSpPr>
          <p:nvPr/>
        </p:nvSpPr>
        <p:spPr>
          <a:xfrm rot="16200000">
            <a:off x="-2071705" y="2071706"/>
            <a:ext cx="5500703" cy="1357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Электронные сигареты 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ДЫМ БЕЗ ОГНЯ?!</a:t>
            </a:r>
            <a:endParaRPr kumimoji="0" lang="ru-RU" sz="44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C0000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6" descr="http://justvape.s8.itua.in.ua/vape.jpg"/>
          <p:cNvPicPr>
            <a:picLocks noChangeAspect="1" noChangeArrowheads="1"/>
          </p:cNvPicPr>
          <p:nvPr/>
        </p:nvPicPr>
        <p:blipFill>
          <a:blip r:embed="rId3" cstate="print"/>
          <a:srcRect l="5859" t="5859" r="6249" b="4785"/>
          <a:stretch>
            <a:fillRect/>
          </a:stretch>
        </p:blipFill>
        <p:spPr bwMode="auto">
          <a:xfrm>
            <a:off x="142844" y="5635148"/>
            <a:ext cx="1062296" cy="1080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8" name="Picture 2" descr="https://lifehacker.ru/wp-content/uploads/2016/05/18743737212_f192efb75b_k_1463127473-1140x76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428604"/>
            <a:ext cx="6956049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357322" y="5429289"/>
            <a:ext cx="7786710" cy="9286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+mj-cs"/>
              </a:rPr>
              <a:t>Желаем Вам здоровья!</a:t>
            </a:r>
            <a:endParaRPr kumimoji="0" lang="ru-RU" sz="5400" b="1" i="0" u="none" strike="noStrike" kern="1200" normalizeH="0" baseline="0" noProof="0" dirty="0">
              <a:ln w="11430"/>
              <a:solidFill>
                <a:srgbClr val="FF0000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0"/>
            <a:ext cx="135729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БИБЛИОТЕКА</a:t>
            </a:r>
          </a:p>
          <a:p>
            <a:pPr algn="ctr">
              <a:defRPr/>
            </a:pPr>
            <a:r>
              <a:rPr lang="ru-RU" sz="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Новосибирского профессионально-педагогического колледжа</a:t>
            </a:r>
          </a:p>
        </p:txBody>
      </p:sp>
    </p:spTree>
  </p:cSld>
  <p:clrMapOvr>
    <a:masterClrMapping/>
  </p:clrMapOvr>
  <p:transition spd="slow" advTm="15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D:\Users\bibl3\Documents\МА\работа\ВЫСТАВКИ\2016-2017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Заголовок 1"/>
          <p:cNvSpPr txBox="1">
            <a:spLocks/>
          </p:cNvSpPr>
          <p:nvPr/>
        </p:nvSpPr>
        <p:spPr>
          <a:xfrm rot="16200000">
            <a:off x="-2071705" y="2071706"/>
            <a:ext cx="5500703" cy="1357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Электронные сигареты 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ДЫМ БЕЗ ОГНЯ?!</a:t>
            </a:r>
            <a:endParaRPr kumimoji="0" lang="ru-RU" sz="44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C0000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6" descr="http://justvape.s8.itua.in.ua/vape.jpg"/>
          <p:cNvPicPr>
            <a:picLocks noChangeAspect="1" noChangeArrowheads="1"/>
          </p:cNvPicPr>
          <p:nvPr/>
        </p:nvPicPr>
        <p:blipFill>
          <a:blip r:embed="rId3" cstate="print"/>
          <a:srcRect l="5859" t="5859" r="6249" b="4785"/>
          <a:stretch>
            <a:fillRect/>
          </a:stretch>
        </p:blipFill>
        <p:spPr bwMode="auto">
          <a:xfrm>
            <a:off x="142844" y="5635148"/>
            <a:ext cx="1062296" cy="1080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0" y="0"/>
            <a:ext cx="135729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БИБЛИОТЕКА</a:t>
            </a:r>
          </a:p>
          <a:p>
            <a:pPr algn="ctr">
              <a:defRPr/>
            </a:pPr>
            <a:r>
              <a:rPr lang="ru-RU" sz="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Новосибирского профессионально-педагогического колледжа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357290" y="0"/>
            <a:ext cx="7786710" cy="9286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+mj-cs"/>
              </a:rPr>
              <a:t>Электронные сигареты опасны!</a:t>
            </a:r>
            <a:endParaRPr kumimoji="0" lang="ru-RU" sz="4000" b="1" i="0" u="none" strike="noStrike" kern="1200" normalizeH="0" baseline="0" noProof="0" dirty="0">
              <a:ln w="11430"/>
              <a:solidFill>
                <a:srgbClr val="FF0000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500166" y="4071942"/>
            <a:ext cx="7429552" cy="2714644"/>
          </a:xfrm>
          <a:prstGeom prst="round2Diag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36000" tIns="36000" rIns="36000" bIns="3600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Химики продемонстрировали, что термическое разложение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пропиленгликоля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 и глицерина, содержащихся в составе жидкости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/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для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заправки сигареты, приводит к высвобождению акролеина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и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формальдегида, которые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/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ОБЛАДАЮТ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ТОКСИЧНЫМИ СВОЙСТВАМИ. </a:t>
            </a:r>
          </a:p>
        </p:txBody>
      </p:sp>
      <p:pic>
        <p:nvPicPr>
          <p:cNvPr id="9" name="Picture 2" descr="http://s11.buyreklama.ru/kurgan/photos/33600392/799bad5a3b514f096e69bbc4a7896cd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1287" y="857232"/>
            <a:ext cx="4375357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5000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D:\Users\bibl3\Documents\МА\работа\ВЫСТАВКИ\2016-2017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Заголовок 1"/>
          <p:cNvSpPr txBox="1">
            <a:spLocks/>
          </p:cNvSpPr>
          <p:nvPr/>
        </p:nvSpPr>
        <p:spPr>
          <a:xfrm rot="16200000">
            <a:off x="-2071705" y="2071706"/>
            <a:ext cx="5500703" cy="1357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Электронные сигареты 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ДЫМ БЕЗ ОГНЯ?!</a:t>
            </a:r>
            <a:endParaRPr kumimoji="0" lang="ru-RU" sz="44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C0000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6" descr="http://justvape.s8.itua.in.ua/vape.jpg"/>
          <p:cNvPicPr>
            <a:picLocks noChangeAspect="1" noChangeArrowheads="1"/>
          </p:cNvPicPr>
          <p:nvPr/>
        </p:nvPicPr>
        <p:blipFill>
          <a:blip r:embed="rId3" cstate="print"/>
          <a:srcRect l="5859" t="5859" r="6249" b="4785"/>
          <a:stretch>
            <a:fillRect/>
          </a:stretch>
        </p:blipFill>
        <p:spPr bwMode="auto">
          <a:xfrm>
            <a:off x="142844" y="5635148"/>
            <a:ext cx="1062296" cy="1080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0" y="0"/>
            <a:ext cx="135729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БИБЛИОТЕКА</a:t>
            </a:r>
          </a:p>
          <a:p>
            <a:pPr algn="ctr">
              <a:defRPr/>
            </a:pPr>
            <a:r>
              <a:rPr lang="ru-RU" sz="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Новосибирского профессионально-педагогического колледжа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357290" y="0"/>
            <a:ext cx="7786710" cy="9286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+mj-cs"/>
              </a:rPr>
              <a:t>Электронные сигареты опасны!</a:t>
            </a:r>
            <a:endParaRPr kumimoji="0" lang="ru-RU" sz="4000" b="1" i="0" u="none" strike="noStrike" kern="1200" normalizeH="0" baseline="0" noProof="0" dirty="0">
              <a:ln w="11430"/>
              <a:solidFill>
                <a:srgbClr val="FF0000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500166" y="3857628"/>
            <a:ext cx="7429552" cy="2928958"/>
          </a:xfrm>
          <a:prstGeom prst="round2Diag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36000" tIns="36000" rIns="36000" bIns="3600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Акролеин РАЗДРАЖАЕТ слизистые оболочки глаз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/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и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дыхательных путей, вызывает слезотечение,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/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а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также ПРОЯВЛЯЕТ МУТАГЕННЫЕ СВОЙСТВА. </a:t>
            </a:r>
          </a:p>
          <a:p>
            <a:pPr algn="ctr">
              <a:spcBef>
                <a:spcPct val="0"/>
              </a:spcBef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Формальдегид, помимо перечисленных свойств, ОКАЗЫВАЕТ ВОЗДЕЙСТВИЕ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/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НА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ЦЕНТРАЛЬНУЮ НЕРВНУЮ СИСТЕМУ.</a:t>
            </a:r>
          </a:p>
        </p:txBody>
      </p:sp>
      <p:pic>
        <p:nvPicPr>
          <p:cNvPr id="33794" name="Picture 2" descr="http://alumni.kcl.ac.uk/image/polly-2014/jun-14/550-chemistr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857232"/>
            <a:ext cx="5238750" cy="3057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5000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D:\Users\bibl3\Documents\МА\работа\ВЫСТАВКИ\2016-2017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357290" y="1"/>
            <a:ext cx="7786710" cy="9286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Почему электронные сигареты могут оказаться </a:t>
            </a:r>
          </a:p>
          <a:p>
            <a:pPr lvl="0" algn="ctr">
              <a:spcBef>
                <a:spcPct val="0"/>
              </a:spcBef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не такими безопасными, как Вы думаете? </a:t>
            </a:r>
            <a:endParaRPr kumimoji="0" lang="ru-RU" sz="2800" b="1" i="0" u="none" strike="noStrike" kern="1200" normalizeH="0" baseline="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 rot="16200000">
            <a:off x="-2071705" y="2071706"/>
            <a:ext cx="5500703" cy="1357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Электронные сигареты 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ДЫМ БЕЗ ОГНЯ?!</a:t>
            </a:r>
            <a:endParaRPr kumimoji="0" lang="ru-RU" sz="44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C0000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6" descr="http://justvape.s8.itua.in.ua/vape.jpg"/>
          <p:cNvPicPr>
            <a:picLocks noChangeAspect="1" noChangeArrowheads="1"/>
          </p:cNvPicPr>
          <p:nvPr/>
        </p:nvPicPr>
        <p:blipFill>
          <a:blip r:embed="rId3" cstate="print"/>
          <a:srcRect l="5859" t="5859" r="6249" b="4785"/>
          <a:stretch>
            <a:fillRect/>
          </a:stretch>
        </p:blipFill>
        <p:spPr bwMode="auto">
          <a:xfrm>
            <a:off x="142844" y="5635148"/>
            <a:ext cx="1062296" cy="1080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1357290" y="3786190"/>
            <a:ext cx="7786710" cy="3000396"/>
          </a:xfrm>
          <a:prstGeom prst="round2Diag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36000" tIns="36000" rIns="36000" bIns="3600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Во-первых, обязательной сертификации </a:t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«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электронки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» не подлежат. </a:t>
            </a:r>
          </a:p>
          <a:p>
            <a:pPr lvl="0" algn="ctr">
              <a:spcBef>
                <a:spcPct val="0"/>
              </a:spcBef>
            </a:pPr>
            <a:endParaRPr lang="ru-RU" sz="800" b="1" dirty="0" smtClean="0">
              <a:solidFill>
                <a:schemeClr val="tx2">
                  <a:lumMod val="50000"/>
                </a:schemeClr>
              </a:solidFill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Что это значит? Это значит, что они не поддаются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/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ни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надзору, ни контролю. То есть, купленная на кассе магазина сигарета может оказаться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/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не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такой уж безопасной,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/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как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пытаются нас убедить производители.</a:t>
            </a:r>
            <a:endParaRPr kumimoji="0" lang="ru-RU" sz="2400" b="1" i="0" u="none" strike="noStrike" kern="1200" normalizeH="0" baseline="0" noProof="0" dirty="0">
              <a:solidFill>
                <a:schemeClr val="tx2">
                  <a:lumMod val="50000"/>
                </a:schemeClr>
              </a:solidFill>
              <a:uLnTx/>
              <a:uFillTx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35729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БИБЛИОТЕКА</a:t>
            </a:r>
          </a:p>
          <a:p>
            <a:pPr algn="ctr">
              <a:defRPr/>
            </a:pPr>
            <a:r>
              <a:rPr lang="ru-RU" sz="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Новосибирского профессионально-педагогического колледжа</a:t>
            </a:r>
          </a:p>
        </p:txBody>
      </p:sp>
      <p:pic>
        <p:nvPicPr>
          <p:cNvPr id="10242" name="Picture 2" descr="http://e-smoke.com.ua/files/descr_img7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1000108"/>
            <a:ext cx="4547116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5000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D:\Users\bibl3\Documents\МА\работа\ВЫСТАВКИ\2016-2017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20" name="Picture 4" descr="World Health Organisation building south fa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1357298"/>
            <a:ext cx="4969600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 rot="16200000">
            <a:off x="-2071705" y="2071706"/>
            <a:ext cx="5500703" cy="1357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Электронные сигареты 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ДЫМ БЕЗ ОГНЯ?!</a:t>
            </a:r>
            <a:endParaRPr kumimoji="0" lang="ru-RU" sz="44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C0000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6" descr="http://justvape.s8.itua.in.ua/vape.jpg"/>
          <p:cNvPicPr>
            <a:picLocks noChangeAspect="1" noChangeArrowheads="1"/>
          </p:cNvPicPr>
          <p:nvPr/>
        </p:nvPicPr>
        <p:blipFill>
          <a:blip r:embed="rId4" cstate="print"/>
          <a:srcRect l="5859" t="5859" r="6249" b="4785"/>
          <a:stretch>
            <a:fillRect/>
          </a:stretch>
        </p:blipFill>
        <p:spPr bwMode="auto">
          <a:xfrm>
            <a:off x="142844" y="5635148"/>
            <a:ext cx="1062296" cy="1080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1857356" y="4286256"/>
            <a:ext cx="6715172" cy="2317781"/>
          </a:xfrm>
          <a:prstGeom prst="round2Diag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36000" tIns="36000" rIns="36000" bIns="3600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Во-вторых, ВОЗ не подвергала электронные сигареты серьезному исследованию –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 </a:t>
            </a:r>
          </a:p>
          <a:p>
            <a:pPr lvl="0" algn="ctr">
              <a:spcBef>
                <a:spcPct val="0"/>
              </a:spcBef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были лишь поверхностные тестирования, осуществленные скорее из любопытства,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/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чем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из соображений безопасности населения.</a:t>
            </a:r>
            <a:endParaRPr kumimoji="0" lang="ru-RU" sz="2400" b="1" i="0" u="none" strike="noStrike" kern="1200" normalizeH="0" baseline="0" noProof="0" dirty="0">
              <a:solidFill>
                <a:schemeClr val="tx2">
                  <a:lumMod val="50000"/>
                </a:schemeClr>
              </a:solidFill>
              <a:uLnTx/>
              <a:uFillTx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357290" y="1"/>
            <a:ext cx="7786710" cy="9286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Почему электронные сигареты могут оказаться </a:t>
            </a:r>
          </a:p>
          <a:p>
            <a:pPr lvl="0" algn="ctr">
              <a:spcBef>
                <a:spcPct val="0"/>
              </a:spcBef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не такими безопасными, как Вы думаете? </a:t>
            </a:r>
            <a:endParaRPr kumimoji="0" lang="ru-RU" sz="2800" b="1" i="0" u="none" strike="noStrike" kern="1200" normalizeH="0" baseline="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pic>
        <p:nvPicPr>
          <p:cNvPr id="9218" name="Picture 2" descr="Flag of WHO.svg"/>
          <p:cNvPicPr>
            <a:picLocks noChangeAspect="1" noChangeArrowheads="1"/>
          </p:cNvPicPr>
          <p:nvPr/>
        </p:nvPicPr>
        <p:blipFill>
          <a:blip r:embed="rId5"/>
          <a:srcRect l="28070" t="18421" r="28070" b="21053"/>
          <a:stretch>
            <a:fillRect/>
          </a:stretch>
        </p:blipFill>
        <p:spPr bwMode="auto">
          <a:xfrm>
            <a:off x="1571603" y="1285860"/>
            <a:ext cx="2873052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135729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БИБЛИОТЕКА</a:t>
            </a:r>
          </a:p>
          <a:p>
            <a:pPr algn="ctr">
              <a:defRPr/>
            </a:pPr>
            <a:r>
              <a:rPr lang="ru-RU" sz="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Новосибирского профессионально-педагогического колледжа</a:t>
            </a:r>
          </a:p>
        </p:txBody>
      </p:sp>
    </p:spTree>
  </p:cSld>
  <p:clrMapOvr>
    <a:masterClrMapping/>
  </p:clrMapOvr>
  <p:transition spd="slow" advTm="15000"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D:\Users\bibl3\Documents\МА\работа\ВЫСТАВКИ\2016-2017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Заголовок 1"/>
          <p:cNvSpPr txBox="1">
            <a:spLocks/>
          </p:cNvSpPr>
          <p:nvPr/>
        </p:nvSpPr>
        <p:spPr>
          <a:xfrm rot="16200000">
            <a:off x="-2071705" y="2071706"/>
            <a:ext cx="5500703" cy="1357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Электронные сигареты 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ДЫМ БЕЗ ОГНЯ?!</a:t>
            </a:r>
            <a:endParaRPr kumimoji="0" lang="ru-RU" sz="44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C0000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6" descr="http://justvape.s8.itua.in.ua/vape.jpg"/>
          <p:cNvPicPr>
            <a:picLocks noChangeAspect="1" noChangeArrowheads="1"/>
          </p:cNvPicPr>
          <p:nvPr/>
        </p:nvPicPr>
        <p:blipFill>
          <a:blip r:embed="rId3" cstate="print"/>
          <a:srcRect l="5859" t="5859" r="6249" b="4785"/>
          <a:stretch>
            <a:fillRect/>
          </a:stretch>
        </p:blipFill>
        <p:spPr bwMode="auto">
          <a:xfrm>
            <a:off x="142844" y="5635148"/>
            <a:ext cx="1062296" cy="1080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1857356" y="4500570"/>
            <a:ext cx="6715172" cy="2103467"/>
          </a:xfrm>
          <a:prstGeom prst="round2Diag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36000" tIns="36000" rIns="36000" bIns="3600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В-третьих, мнения специалистов </a:t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об «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электронках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» не самые оптимистичные:</a:t>
            </a:r>
          </a:p>
          <a:p>
            <a:pPr lvl="0" algn="ctr">
              <a:spcBef>
                <a:spcPct val="0"/>
              </a:spcBef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Несмотря на внешнюю «безвредность»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электронки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, никотин в ней все-таки присутствует.</a:t>
            </a:r>
            <a:endParaRPr kumimoji="0" lang="ru-RU" sz="2400" b="1" i="0" u="none" strike="noStrike" kern="1200" normalizeH="0" baseline="0" noProof="0" dirty="0">
              <a:solidFill>
                <a:schemeClr val="tx2">
                  <a:lumMod val="50000"/>
                </a:schemeClr>
              </a:solidFill>
              <a:uLnTx/>
              <a:uFillTx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357290" y="1"/>
            <a:ext cx="7786710" cy="9286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Почему электронные сигареты могут оказаться </a:t>
            </a:r>
          </a:p>
          <a:p>
            <a:pPr lvl="0" algn="ctr">
              <a:spcBef>
                <a:spcPct val="0"/>
              </a:spcBef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не такими безопасными, как Вы думаете? </a:t>
            </a:r>
            <a:endParaRPr kumimoji="0" lang="ru-RU" sz="2800" b="1" i="0" u="none" strike="noStrike" kern="1200" normalizeH="0" baseline="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135729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БИБЛИОТЕКА</a:t>
            </a:r>
          </a:p>
          <a:p>
            <a:pPr algn="ctr">
              <a:defRPr/>
            </a:pPr>
            <a:r>
              <a:rPr lang="ru-RU" sz="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Новосибирского профессионально-педагогического колледжа</a:t>
            </a:r>
          </a:p>
        </p:txBody>
      </p:sp>
      <p:pic>
        <p:nvPicPr>
          <p:cNvPr id="11274" name="Picture 10" descr="http://babushkinsky.mos.ru/%D0%B7%D0%B0%D0%BF%D1%80%D0%B5%D1%82%20%D0%BA%D1%83%D1%80%D0%B5%D0%BD%D0%B8%D1%8F%20%D1%8D%D0%BB%D0%B5%D0%BA%D1%82%D1%80%20%D1%81%D0%B8%D0%B3%D0%B0%D1%80%D0%B5%D1%8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1285860"/>
            <a:ext cx="504825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5000"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D:\Users\bibl3\Documents\МА\работа\ВЫСТАВКИ\2016-2017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Заголовок 1"/>
          <p:cNvSpPr txBox="1">
            <a:spLocks/>
          </p:cNvSpPr>
          <p:nvPr/>
        </p:nvSpPr>
        <p:spPr>
          <a:xfrm rot="16200000">
            <a:off x="-2071705" y="2071706"/>
            <a:ext cx="5500703" cy="1357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Электронные сигареты 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ДЫМ БЕЗ ОГНЯ?!</a:t>
            </a:r>
            <a:endParaRPr kumimoji="0" lang="ru-RU" sz="44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C0000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6" descr="http://justvape.s8.itua.in.ua/vape.jpg"/>
          <p:cNvPicPr>
            <a:picLocks noChangeAspect="1" noChangeArrowheads="1"/>
          </p:cNvPicPr>
          <p:nvPr/>
        </p:nvPicPr>
        <p:blipFill>
          <a:blip r:embed="rId3" cstate="print"/>
          <a:srcRect l="5859" t="5859" r="6249" b="4785"/>
          <a:stretch>
            <a:fillRect/>
          </a:stretch>
        </p:blipFill>
        <p:spPr bwMode="auto">
          <a:xfrm>
            <a:off x="142844" y="5635148"/>
            <a:ext cx="1062296" cy="1080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1428728" y="3682987"/>
            <a:ext cx="7572428" cy="2960723"/>
          </a:xfrm>
          <a:prstGeom prst="round2Diag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36000" tIns="36000" rIns="36000" bIns="3600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Никотин продолжает поступать в организм.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То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есть,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/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БРОСИТЬ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КУРИТЬ ВСЕ РАВНО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НЕ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ПОЛУЧИТСЯ.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/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Потому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что едва получив одну дозу никотина, организм сразу начинает требовать новую. Получается замкнутый круг.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А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о вреде никотина рассказывать нет смысла – об этом знают все.</a:t>
            </a:r>
            <a:endParaRPr kumimoji="0" lang="ru-RU" sz="2400" b="1" i="0" u="none" strike="noStrike" kern="1200" normalizeH="0" baseline="0" noProof="0" dirty="0">
              <a:solidFill>
                <a:schemeClr val="tx2">
                  <a:lumMod val="50000"/>
                </a:schemeClr>
              </a:solidFill>
              <a:uLnTx/>
              <a:uFillTx/>
              <a:ea typeface="+mj-ea"/>
              <a:cs typeface="+mj-cs"/>
            </a:endParaRPr>
          </a:p>
        </p:txBody>
      </p:sp>
      <p:pic>
        <p:nvPicPr>
          <p:cNvPr id="18440" name="Picture 8" descr="http://img-fotki.yandex.ru/get/6423/37009792.37/0_7a3a2_ed1ae2a3_XL.jpg"/>
          <p:cNvPicPr>
            <a:picLocks noChangeAspect="1" noChangeArrowheads="1"/>
          </p:cNvPicPr>
          <p:nvPr/>
        </p:nvPicPr>
        <p:blipFill>
          <a:blip r:embed="rId4"/>
          <a:srcRect b="27813"/>
          <a:stretch>
            <a:fillRect/>
          </a:stretch>
        </p:blipFill>
        <p:spPr bwMode="auto">
          <a:xfrm>
            <a:off x="3571868" y="142852"/>
            <a:ext cx="3052031" cy="3240000"/>
          </a:xfrm>
          <a:prstGeom prst="flowChartMerge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18444" name="Picture 12" descr="http://ru.belabel.com/motivy/big/1215_pictur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57686" y="1843314"/>
            <a:ext cx="1800000" cy="1800000"/>
          </a:xfrm>
          <a:prstGeom prst="rect">
            <a:avLst/>
          </a:prstGeom>
          <a:noFill/>
        </p:spPr>
      </p:pic>
      <p:pic>
        <p:nvPicPr>
          <p:cNvPr id="14" name="Picture 12" descr="http://ru.belabel.com/motivy/big/1215_pictur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1843314"/>
            <a:ext cx="1800000" cy="1800000"/>
          </a:xfrm>
          <a:prstGeom prst="rect">
            <a:avLst/>
          </a:prstGeom>
          <a:noFill/>
        </p:spPr>
      </p:pic>
      <p:pic>
        <p:nvPicPr>
          <p:cNvPr id="16" name="Picture 12" descr="http://ru.belabel.com/motivy/big/1215_pictur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15206" y="57364"/>
            <a:ext cx="1800000" cy="1800000"/>
          </a:xfrm>
          <a:prstGeom prst="rect">
            <a:avLst/>
          </a:prstGeom>
          <a:noFill/>
        </p:spPr>
      </p:pic>
      <p:pic>
        <p:nvPicPr>
          <p:cNvPr id="17" name="Picture 12" descr="http://ru.belabel.com/motivy/big/1215_pictur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04" y="128802"/>
            <a:ext cx="1800000" cy="18000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0" y="0"/>
            <a:ext cx="135729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БИБЛИОТЕКА</a:t>
            </a:r>
          </a:p>
          <a:p>
            <a:pPr algn="ctr">
              <a:defRPr/>
            </a:pPr>
            <a:r>
              <a:rPr lang="ru-RU" sz="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Новосибирского профессионально-педагогического колледжа</a:t>
            </a:r>
          </a:p>
        </p:txBody>
      </p:sp>
    </p:spTree>
  </p:cSld>
  <p:clrMapOvr>
    <a:masterClrMapping/>
  </p:clrMapOvr>
  <p:transition spd="slow" advTm="15000"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D:\Users\bibl3\Documents\МА\работа\ВЫСТАВКИ\2016-2017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Заголовок 1"/>
          <p:cNvSpPr txBox="1">
            <a:spLocks/>
          </p:cNvSpPr>
          <p:nvPr/>
        </p:nvSpPr>
        <p:spPr>
          <a:xfrm rot="16200000">
            <a:off x="-2071705" y="2071706"/>
            <a:ext cx="5500703" cy="1357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Электронные сигареты 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ДЫМ БЕЗ ОГНЯ?!</a:t>
            </a:r>
            <a:endParaRPr kumimoji="0" lang="ru-RU" sz="44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C0000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6" descr="http://justvape.s8.itua.in.ua/vape.jpg"/>
          <p:cNvPicPr>
            <a:picLocks noChangeAspect="1" noChangeArrowheads="1"/>
          </p:cNvPicPr>
          <p:nvPr/>
        </p:nvPicPr>
        <p:blipFill>
          <a:blip r:embed="rId3" cstate="print"/>
          <a:srcRect l="5859" t="5859" r="6249" b="4785"/>
          <a:stretch>
            <a:fillRect/>
          </a:stretch>
        </p:blipFill>
        <p:spPr bwMode="auto">
          <a:xfrm>
            <a:off x="142844" y="5635148"/>
            <a:ext cx="1062296" cy="1080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1857356" y="3357562"/>
            <a:ext cx="6715172" cy="3246475"/>
          </a:xfrm>
          <a:prstGeom prst="round2Diag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36000" tIns="36000" rIns="36000" bIns="3600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Подтверждают данный факт и психиатры:</a:t>
            </a:r>
          </a:p>
          <a:p>
            <a:pPr algn="ctr">
              <a:spcBef>
                <a:spcPct val="0"/>
              </a:spcBef>
            </a:pP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электронки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 – это смена одной сигареты</a:t>
            </a:r>
          </a:p>
          <a:p>
            <a:pPr algn="ctr">
              <a:spcBef>
                <a:spcPct val="0"/>
              </a:spcBef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на более ароматную.</a:t>
            </a:r>
          </a:p>
          <a:p>
            <a:pPr algn="ctr">
              <a:spcBef>
                <a:spcPct val="0"/>
              </a:spcBef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Присоединяются к ним и наркологи: </a:t>
            </a:r>
          </a:p>
          <a:p>
            <a:pPr algn="ctr">
              <a:spcBef>
                <a:spcPct val="0"/>
              </a:spcBef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тяга к никотину никуда не девается, 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не снижается, и варианты дозирования никотина не имеют значения.</a:t>
            </a:r>
            <a:endParaRPr kumimoji="0" lang="ru-RU" sz="2400" b="1" i="0" u="none" strike="noStrike" kern="1200" normalizeH="0" baseline="0" noProof="0" dirty="0">
              <a:solidFill>
                <a:schemeClr val="tx2">
                  <a:lumMod val="50000"/>
                </a:schemeClr>
              </a:solidFill>
              <a:uLnTx/>
              <a:uFillTx/>
              <a:ea typeface="+mj-ea"/>
              <a:cs typeface="+mj-cs"/>
            </a:endParaRPr>
          </a:p>
        </p:txBody>
      </p:sp>
      <p:pic>
        <p:nvPicPr>
          <p:cNvPr id="6146" name="Picture 2" descr="http://kvedomosti.com/uploads/posts/2016-03/elektronnye-sigarety-mogut-privodit-k-besplodiyu_1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214290"/>
            <a:ext cx="4643470" cy="3032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135729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БИБЛИОТЕКА</a:t>
            </a:r>
          </a:p>
          <a:p>
            <a:pPr algn="ctr">
              <a:defRPr/>
            </a:pPr>
            <a:r>
              <a:rPr lang="ru-RU" sz="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Новосибирского профессионально-педагогического колледжа</a:t>
            </a:r>
          </a:p>
        </p:txBody>
      </p:sp>
      <p:pic>
        <p:nvPicPr>
          <p:cNvPr id="10" name="Picture 6" descr="https://flight.kz/images/blog/7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142851"/>
            <a:ext cx="3143272" cy="3143273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5000"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1302</TotalTime>
  <Words>527</Words>
  <PresentationFormat>Экран (4:3)</PresentationFormat>
  <Paragraphs>138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Ганихина Марина Анатльевна</dc:creator>
  <cp:lastModifiedBy>m_ganihina</cp:lastModifiedBy>
  <cp:revision>122</cp:revision>
  <dcterms:created xsi:type="dcterms:W3CDTF">2016-11-07T09:53:00Z</dcterms:created>
  <dcterms:modified xsi:type="dcterms:W3CDTF">2016-11-23T08:08:44Z</dcterms:modified>
</cp:coreProperties>
</file>