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2" r:id="rId2"/>
    <p:sldId id="335" r:id="rId3"/>
    <p:sldId id="334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33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2127"/>
    <a:srgbClr val="FFB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4472" autoAdjust="0"/>
  </p:normalViewPr>
  <p:slideViewPr>
    <p:cSldViewPr>
      <p:cViewPr varScale="1">
        <p:scale>
          <a:sx n="109" d="100"/>
          <a:sy n="109" d="100"/>
        </p:scale>
        <p:origin x="172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B6B45-544E-4272-8214-89A7F3D51E17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6995E-2E4F-45B7-9F13-5D87BD12D8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900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6995E-2E4F-45B7-9F13-5D87BD12D8C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71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6326" name="Picture 6" descr="http://biblo-ok.ru/biblio-ok/DMnatur/19.files/image001.jpg"/>
          <p:cNvPicPr>
            <a:picLocks noChangeAspect="1" noChangeArrowheads="1"/>
          </p:cNvPicPr>
          <p:nvPr/>
        </p:nvPicPr>
        <p:blipFill>
          <a:blip r:embed="rId4">
            <a:lum bright="20000" contrast="10000"/>
          </a:blip>
          <a:srcRect/>
          <a:stretch>
            <a:fillRect/>
          </a:stretch>
        </p:blipFill>
        <p:spPr bwMode="auto">
          <a:xfrm>
            <a:off x="4929190" y="714356"/>
            <a:ext cx="3324614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30" name="Picture 10" descr="http://x-lines.ru/letters/i/cyrillicscript/1826/0f0101/40/0/4njpbqgtodeafwcd4napbq6ttuem5wfo4g81bwf14gf7dyqtomembwf14n7pbcb4.png"/>
          <p:cNvPicPr>
            <a:picLocks noChangeAspect="1" noChangeArrowheads="1"/>
          </p:cNvPicPr>
          <p:nvPr/>
        </p:nvPicPr>
        <p:blipFill>
          <a:blip r:embed="rId5"/>
          <a:srcRect r="43602"/>
          <a:stretch>
            <a:fillRect/>
          </a:stretch>
        </p:blipFill>
        <p:spPr bwMode="auto">
          <a:xfrm>
            <a:off x="928662" y="790660"/>
            <a:ext cx="3571900" cy="78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32" name="Picture 12" descr="http://x-lines.ru/letters/i/cyrillicscript/0052/0f0101/40/0/4ne7bggo18ejzwra4nxpbeso1zejiwrordej5wf64n3pbxsto8emtwft4nhpdygto8emiwf64n37bxty4n97dygoz5eajwfi4gy7dyqozdem7wf74napbq6ttuem5wf6fzem9wfi4n4pbcgosxem7wfu4nhpdb6oszeadwf44n9pbc6ozaopbqsoz5emzwf54n47bpgos5emy.png"/>
          <p:cNvPicPr>
            <a:picLocks noChangeAspect="1" noChangeArrowheads="1"/>
          </p:cNvPicPr>
          <p:nvPr/>
        </p:nvPicPr>
        <p:blipFill>
          <a:blip r:embed="rId6"/>
          <a:srcRect r="72078" b="30232"/>
          <a:stretch>
            <a:fillRect/>
          </a:stretch>
        </p:blipFill>
        <p:spPr bwMode="auto">
          <a:xfrm>
            <a:off x="5429256" y="4357694"/>
            <a:ext cx="2571768" cy="571504"/>
          </a:xfrm>
          <a:prstGeom prst="rect">
            <a:avLst/>
          </a:prstGeom>
          <a:noFill/>
        </p:spPr>
      </p:pic>
      <p:pic>
        <p:nvPicPr>
          <p:cNvPr id="56334" name="Picture 14" descr="http://x-lines.ru/letters/i/cyrillicscript/0052/0f0101/40/0/4ne7bggo18ejzwra4nxpbeso1zejiwrordej5wf64n3pbxsto8emtwft4nhpdygto8emiwf64n37bxty4n97dygoz5eajwfi4gy7dyqozdem7wf74napbq6ttuem5wf6fzem9wfi4n4pbcgosxem7wfu4nhpdb6oszeadwf44n9pbc6ozaopbqsoz5emzwf54n47bpgos5emy.png"/>
          <p:cNvPicPr>
            <a:picLocks noChangeAspect="1" noChangeArrowheads="1"/>
          </p:cNvPicPr>
          <p:nvPr/>
        </p:nvPicPr>
        <p:blipFill>
          <a:blip r:embed="rId6"/>
          <a:srcRect l="27146" r="53464"/>
          <a:stretch>
            <a:fillRect/>
          </a:stretch>
        </p:blipFill>
        <p:spPr bwMode="auto">
          <a:xfrm>
            <a:off x="5000628" y="4857760"/>
            <a:ext cx="1785950" cy="819151"/>
          </a:xfrm>
          <a:prstGeom prst="rect">
            <a:avLst/>
          </a:prstGeom>
          <a:noFill/>
        </p:spPr>
      </p:pic>
      <p:pic>
        <p:nvPicPr>
          <p:cNvPr id="56336" name="Picture 16" descr="http://x-lines.ru/letters/i/cyrillicscript/0052/0f0101/40/0/4ne7bggo18ejzwra4nxpbeso1zejiwrordej5wf64n3pbxsto8emtwft4nhpdygto8emiwf64n37bxty4n97dygoz5eajwfi4gy7dyqozdem7wf74napbq6ttuem5wf6fzem9wfi4n4pbcgosxem7wfu4nhpdb6oszeadwf44n9pbc6ozaopbqsoz5emzwf54n47bpgos5emy.png"/>
          <p:cNvPicPr>
            <a:picLocks noChangeAspect="1" noChangeArrowheads="1"/>
          </p:cNvPicPr>
          <p:nvPr/>
        </p:nvPicPr>
        <p:blipFill>
          <a:blip r:embed="rId6"/>
          <a:srcRect l="46536" r="30972" b="12790"/>
          <a:stretch>
            <a:fillRect/>
          </a:stretch>
        </p:blipFill>
        <p:spPr bwMode="auto">
          <a:xfrm>
            <a:off x="5715008" y="5214950"/>
            <a:ext cx="2071702" cy="714380"/>
          </a:xfrm>
          <a:prstGeom prst="rect">
            <a:avLst/>
          </a:prstGeom>
          <a:noFill/>
        </p:spPr>
      </p:pic>
      <p:pic>
        <p:nvPicPr>
          <p:cNvPr id="56338" name="Picture 18" descr="http://x-lines.ru/letters/i/cyrillicscript/0052/0f0101/40/0/4ne7bggo18ejzwra4nxpbeso1zejiwrordej5wf64n3pbxsto8emtwft4nhpdygto8emiwf64n37bxty4n97dygoz5eajwfi4gy7dyqozdem7wf74napbq6ttuem5wf6fzem9wfi4n4pbcgosxem7wfu4nhpdb6oszeadwf44n9pbc6ozaopbqsoz5emzwf54n47bpgos5emy.png"/>
          <p:cNvPicPr>
            <a:picLocks noChangeAspect="1" noChangeArrowheads="1"/>
          </p:cNvPicPr>
          <p:nvPr/>
        </p:nvPicPr>
        <p:blipFill>
          <a:blip r:embed="rId6"/>
          <a:srcRect l="87642"/>
          <a:stretch>
            <a:fillRect/>
          </a:stretch>
        </p:blipFill>
        <p:spPr bwMode="auto">
          <a:xfrm>
            <a:off x="7286644" y="5929330"/>
            <a:ext cx="1138213" cy="819151"/>
          </a:xfrm>
          <a:prstGeom prst="rect">
            <a:avLst/>
          </a:prstGeom>
          <a:noFill/>
        </p:spPr>
      </p:pic>
      <p:pic>
        <p:nvPicPr>
          <p:cNvPr id="20" name="Picture 16" descr="http://x-lines.ru/letters/i/cyrillicscript/0052/0f0101/40/0/4ne7bggo18ejzwra4nxpbeso1zejiwrordej5wf64n3pbxsto8emtwft4nhpdygto8emiwf64n37bxty4n97dygoz5eajwfi4gy7dyqozdem7wf74napbq6ttuem5wf6fzem9wfi4n4pbcgosxem7wfu4nhpdb6oszeadwf44n9pbc6ozaopbqsoz5emzwf54n47bpgos5emy.png"/>
          <p:cNvPicPr>
            <a:picLocks noChangeAspect="1" noChangeArrowheads="1"/>
          </p:cNvPicPr>
          <p:nvPr/>
        </p:nvPicPr>
        <p:blipFill>
          <a:blip r:embed="rId6"/>
          <a:srcRect l="69028" r="11582" b="12790"/>
          <a:stretch>
            <a:fillRect/>
          </a:stretch>
        </p:blipFill>
        <p:spPr bwMode="auto">
          <a:xfrm>
            <a:off x="6429388" y="5572140"/>
            <a:ext cx="1785950" cy="714380"/>
          </a:xfrm>
          <a:prstGeom prst="rect">
            <a:avLst/>
          </a:prstGeom>
          <a:noFill/>
        </p:spPr>
      </p:pic>
      <p:pic>
        <p:nvPicPr>
          <p:cNvPr id="27652" name="Picture 4" descr="http://x-lines.ru/letters/i/cyrillicscript/3076/dc2127/60/0/rmejiwf74nhpbc6ozyon4egtt5emdwfa4n77dd6todeaseb1gyauqegosxem7wfw4nanr.png"/>
          <p:cNvPicPr>
            <a:picLocks noChangeAspect="1" noChangeArrowheads="1"/>
          </p:cNvPicPr>
          <p:nvPr/>
        </p:nvPicPr>
        <p:blipFill>
          <a:blip r:embed="rId7"/>
          <a:srcRect r="66346"/>
          <a:stretch>
            <a:fillRect/>
          </a:stretch>
        </p:blipFill>
        <p:spPr bwMode="auto">
          <a:xfrm>
            <a:off x="928662" y="2757487"/>
            <a:ext cx="3500430" cy="742951"/>
          </a:xfrm>
          <a:prstGeom prst="rect">
            <a:avLst/>
          </a:prstGeom>
          <a:noFill/>
        </p:spPr>
      </p:pic>
      <p:pic>
        <p:nvPicPr>
          <p:cNvPr id="27654" name="Picture 6" descr="http://x-lines.ru/letters/i/cyrillicscript/3076/dc2127/60/0/rmejiwf74nhpbc6ozyon4egtt5emdwfa4n77dd6todeaseb1gyauqegosxem7wfw4nanr.png"/>
          <p:cNvPicPr>
            <a:picLocks noChangeAspect="1" noChangeArrowheads="1"/>
          </p:cNvPicPr>
          <p:nvPr/>
        </p:nvPicPr>
        <p:blipFill>
          <a:blip r:embed="rId7"/>
          <a:srcRect l="33654" r="35439"/>
          <a:stretch>
            <a:fillRect/>
          </a:stretch>
        </p:blipFill>
        <p:spPr bwMode="auto">
          <a:xfrm>
            <a:off x="1071538" y="3829057"/>
            <a:ext cx="3214710" cy="742951"/>
          </a:xfrm>
          <a:prstGeom prst="rect">
            <a:avLst/>
          </a:prstGeom>
          <a:noFill/>
        </p:spPr>
      </p:pic>
      <p:pic>
        <p:nvPicPr>
          <p:cNvPr id="27656" name="Picture 8" descr="http://x-lines.ru/letters/i/cyrillicscript/3076/dc2127/60/0/rmejiwf74nhpbc6ozyon4egtt5emdwfa4n77dd6todeaseb1gyauqegosxem7wfw4nanr.png"/>
          <p:cNvPicPr>
            <a:picLocks noChangeAspect="1" noChangeArrowheads="1"/>
          </p:cNvPicPr>
          <p:nvPr/>
        </p:nvPicPr>
        <p:blipFill>
          <a:blip r:embed="rId7"/>
          <a:srcRect l="65248"/>
          <a:stretch>
            <a:fillRect/>
          </a:stretch>
        </p:blipFill>
        <p:spPr bwMode="auto">
          <a:xfrm>
            <a:off x="957278" y="4857760"/>
            <a:ext cx="3614722" cy="742951"/>
          </a:xfrm>
          <a:prstGeom prst="rect">
            <a:avLst/>
          </a:prstGeom>
          <a:noFill/>
        </p:spPr>
      </p:pic>
      <p:pic>
        <p:nvPicPr>
          <p:cNvPr id="21" name="Picture 10" descr="http://x-lines.ru/letters/i/cyrillicscript/1826/0f0101/40/0/4njpbqgtodeafwcd4napbq6ttuem5wfo4g81bwf14gf7dyqtomembwf14n7pbcb4.png"/>
          <p:cNvPicPr>
            <a:picLocks noChangeAspect="1" noChangeArrowheads="1"/>
          </p:cNvPicPr>
          <p:nvPr/>
        </p:nvPicPr>
        <p:blipFill>
          <a:blip r:embed="rId5"/>
          <a:srcRect l="56398"/>
          <a:stretch>
            <a:fillRect/>
          </a:stretch>
        </p:blipFill>
        <p:spPr bwMode="auto">
          <a:xfrm>
            <a:off x="1357290" y="1505040"/>
            <a:ext cx="2761434" cy="78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4" descr="http://foneyes.ru/img/picture/Nov/22/7c659a77e367b01202d0bdf51ef88a10/2.jpg"/>
          <p:cNvPicPr>
            <a:picLocks noChangeAspect="1" noChangeArrowheads="1"/>
          </p:cNvPicPr>
          <p:nvPr/>
        </p:nvPicPr>
        <p:blipFill rotWithShape="1">
          <a:blip r:embed="rId8" cstate="print"/>
          <a:srcRect l="9450" t="81900" r="73225" b="5500"/>
          <a:stretch/>
        </p:blipFill>
        <p:spPr bwMode="auto">
          <a:xfrm>
            <a:off x="987576" y="4857760"/>
            <a:ext cx="1584176" cy="86409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857224" y="4572008"/>
            <a:ext cx="192882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itchFamily="34" charset="0"/>
              </a:rPr>
              <a:t>2020</a:t>
            </a:r>
            <a:endParaRPr lang="ru-RU" sz="6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9220" name="Picture 4" descr="https://avatars.mds.yandex.net/get-pdb/750514/de747975-7e2a-4a9d-a550-c2dd5fab6790/orig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628" y="785794"/>
            <a:ext cx="3143272" cy="33575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714356"/>
            <a:ext cx="3786214" cy="52864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"…Когда человек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узнает жизнь,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испытав ее горести, фибры сердца у него закалятся, окрепнут, а это позволяет ему управлять своей чувствительностью. </a:t>
            </a:r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Нервы тогда становятся не хуже стальных пружин – гнутся, а не ломаются..."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190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48" y="1590417"/>
            <a:ext cx="3887862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издания повести   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1830 г.</a:t>
            </a:r>
          </a:p>
        </p:txBody>
      </p:sp>
      <p:pic>
        <p:nvPicPr>
          <p:cNvPr id="2052" name="Picture 4" descr="https://cdn1.ozone.ru/multimedia/1004652787.jpg"/>
          <p:cNvPicPr>
            <a:picLocks noChangeAspect="1" noChangeArrowheads="1"/>
          </p:cNvPicPr>
          <p:nvPr/>
        </p:nvPicPr>
        <p:blipFill>
          <a:blip r:embed="rId4">
            <a:lum bright="10000" contrast="30000"/>
          </a:blip>
          <a:srcRect/>
          <a:stretch>
            <a:fillRect/>
          </a:stretch>
        </p:blipFill>
        <p:spPr bwMode="auto">
          <a:xfrm>
            <a:off x="1566610" y="2214554"/>
            <a:ext cx="2862514" cy="396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6350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714356"/>
            <a:ext cx="4071966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dirty="0" smtClean="0">
                <a:solidFill>
                  <a:srgbClr val="002060"/>
                </a:solidFill>
              </a:rPr>
              <a:t>"…надо иметь вид не грустный, а скучающий. А если у вас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грустный вид, значит,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вам чего-то недостает,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вы в чем-то не сумели добиться успеха. Это значит выставлять себя в невыгодном свете.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И, наоборот,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если вы скучаете,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тогда в невыгодном положении оказывается тот, кто напрасно пытался вам понравиться..."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190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48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публикации романа   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1830 г.</a:t>
            </a:r>
          </a:p>
        </p:txBody>
      </p:sp>
      <p:pic>
        <p:nvPicPr>
          <p:cNvPr id="27652" name="Picture 4" descr="https://telegra.ph/file/ff36bac44a77bffe090d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357430"/>
            <a:ext cx="2574000" cy="396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6350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"…Натура – </a:t>
            </a:r>
            <a:r>
              <a:rPr lang="ru-RU" sz="2600" b="1" dirty="0" err="1" smtClean="0">
                <a:solidFill>
                  <a:srgbClr val="002060"/>
                </a:solidFill>
              </a:rPr>
              <a:t>дура</a:t>
            </a:r>
            <a:r>
              <a:rPr lang="ru-RU" sz="2600" b="1" dirty="0" smtClean="0">
                <a:solidFill>
                  <a:srgbClr val="002060"/>
                </a:solidFill>
              </a:rPr>
              <a:t>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судьба – индейка,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а жизнь – копейка!"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(Герой 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нашего 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времени)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180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pic>
        <p:nvPicPr>
          <p:cNvPr id="28674" name="Picture 2" descr="https://simg.marwin.kz/media/catalog/product/cache/e4d64343b1bc593f1c5348fe05efa4a6/1/0/10199516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2214554"/>
            <a:ext cx="2305029" cy="324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14348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публикации романа  и поэмы   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1840 г.</a:t>
            </a:r>
          </a:p>
        </p:txBody>
      </p:sp>
      <p:pic>
        <p:nvPicPr>
          <p:cNvPr id="28678" name="Picture 6" descr="https://is4-ssl.mzstatic.com/image/thumb/Publication7/v4/cf/0a/75/cf0a754e-7a67-e1b3-6924-ad2e35958386/cover.jpg/320x0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1228">
            <a:off x="2923859" y="3286124"/>
            <a:ext cx="1799999" cy="288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508000"/>
        </p:spPr>
      </p:pic>
      <p:sp>
        <p:nvSpPr>
          <p:cNvPr id="16" name="TextBox 15"/>
          <p:cNvSpPr txBox="1"/>
          <p:nvPr/>
        </p:nvSpPr>
        <p:spPr>
          <a:xfrm>
            <a:off x="4643438" y="3938665"/>
            <a:ext cx="37862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"…Но тщетно спорил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я с судьбой: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Она смеялась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надо мной!"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(Мцыри)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68" y="3500438"/>
            <a:ext cx="1370974" cy="498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07209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"…Когда мне грустно, так я рада болтать,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хоть об чём-нибудь.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Это лекарство: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тотчас легче сделается, а особливо,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если выскажешь всё, что лежит на сердце..."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175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4348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публикации романа  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1845 г.</a:t>
            </a:r>
          </a:p>
        </p:txBody>
      </p:sp>
      <p:pic>
        <p:nvPicPr>
          <p:cNvPr id="29700" name="Picture 4" descr="https://avatars.mds.yandex.net/get-pdb/1495767/6830062e-3419-49a4-8eef-f2478477a74a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357430"/>
            <a:ext cx="2531699" cy="396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6350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"Полезно упражнять душу горем,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а желудок – голодом"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(Королева Марго)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175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4348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выхода в свет романов   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1845 г.</a:t>
            </a:r>
          </a:p>
        </p:txBody>
      </p:sp>
      <p:pic>
        <p:nvPicPr>
          <p:cNvPr id="30722" name="Picture 2" descr="https://cdn1.ozone.ru/multimedia/1015488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7878" y="2285992"/>
            <a:ext cx="2116800" cy="324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635000"/>
        </p:spPr>
      </p:pic>
      <p:pic>
        <p:nvPicPr>
          <p:cNvPr id="30724" name="Picture 4" descr="https://interior.mypartnershop.ru/img/1022727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2857496"/>
            <a:ext cx="2027700" cy="324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508000"/>
        </p:spPr>
      </p:pic>
      <p:sp>
        <p:nvSpPr>
          <p:cNvPr id="16" name="TextBox 15"/>
          <p:cNvSpPr txBox="1"/>
          <p:nvPr/>
        </p:nvSpPr>
        <p:spPr>
          <a:xfrm>
            <a:off x="4714876" y="3143248"/>
            <a:ext cx="378621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"Знаете, что значит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слово надо?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С этим словом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можно многое сделать"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(Двадцать 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лет 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спустя)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2149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"Чёрт возьми! –</a:t>
            </a:r>
          </a:p>
          <a:p>
            <a:pPr algn="ctr"/>
            <a:r>
              <a:rPr lang="ru-RU" sz="2600" b="1" i="1" dirty="0" smtClean="0">
                <a:solidFill>
                  <a:srgbClr val="002060"/>
                </a:solidFill>
              </a:rPr>
              <a:t>продолжал Шубин </a:t>
            </a:r>
            <a:br>
              <a:rPr lang="ru-RU" sz="2600" b="1" i="1" dirty="0" smtClean="0">
                <a:solidFill>
                  <a:srgbClr val="002060"/>
                </a:solidFill>
              </a:rPr>
            </a:br>
            <a:r>
              <a:rPr lang="ru-RU" sz="2600" b="1" i="1" dirty="0" smtClean="0">
                <a:solidFill>
                  <a:srgbClr val="002060"/>
                </a:solidFill>
              </a:rPr>
              <a:t>с внезапным порывом, </a:t>
            </a:r>
            <a:r>
              <a:rPr lang="ru-RU" sz="2600" b="1" dirty="0" smtClean="0">
                <a:solidFill>
                  <a:srgbClr val="002060"/>
                </a:solidFill>
              </a:rPr>
              <a:t>–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мы молоды,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не уроды,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не глупы: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мы завоюем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себе </a:t>
            </a:r>
            <a:r>
              <a:rPr lang="ru-RU" sz="2600" b="1" dirty="0" err="1" smtClean="0">
                <a:solidFill>
                  <a:srgbClr val="002060"/>
                </a:solidFill>
              </a:rPr>
              <a:t>счастие</a:t>
            </a:r>
            <a:r>
              <a:rPr lang="ru-RU" sz="2600" b="1" dirty="0" smtClean="0">
                <a:solidFill>
                  <a:srgbClr val="002060"/>
                </a:solidFill>
              </a:rPr>
              <a:t>!"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160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pic>
        <p:nvPicPr>
          <p:cNvPr id="31748" name="Picture 4" descr="https://simg2.marwin.kz/media/catalog/product/cache/e4d64343b1bc593f1c5348fe05efa4a6/1/0/1060268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2071678"/>
            <a:ext cx="2715429" cy="432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14348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публикации романа  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1860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"…Ко всякому отвратительному положению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человек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по возможности привыкает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и в каждом положении он сохраняет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по возможности способность преследовать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свои скудные радости…"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155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pic>
        <p:nvPicPr>
          <p:cNvPr id="32772" name="Picture 4" descr="https://s1-goods.ozstatic.by/480/571/24/1/1024571_0_Ledi_Makbet_Mcenskogo_uezda_Nikolay_Lesko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928802"/>
            <a:ext cx="2494451" cy="432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1865 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4348" y="1590417"/>
            <a:ext cx="3887862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издания повести 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"…Как часто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от короткого слова 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«ДА»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зависит счастье 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всей жизни.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И часто,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слишком часто,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такое же короткое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«НЕТ»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влечет за собой страшное горе..."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155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1865 г.</a:t>
            </a:r>
          </a:p>
        </p:txBody>
      </p:sp>
      <p:pic>
        <p:nvPicPr>
          <p:cNvPr id="33794" name="Picture 2" descr="https://chitaemkratko.ru/wp-content/uploads/2019/12/majn_rid_vsadnik_bez_golovy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326520"/>
            <a:ext cx="2605263" cy="396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635000"/>
        </p:spPr>
      </p:pic>
      <p:sp>
        <p:nvSpPr>
          <p:cNvPr id="15" name="TextBox 14"/>
          <p:cNvSpPr txBox="1"/>
          <p:nvPr/>
        </p:nvSpPr>
        <p:spPr>
          <a:xfrm>
            <a:off x="714348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выхода в свет романа 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"Не грусти.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Рано или поздно все станет понятно, все станет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на свои места и выстроится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в единую красивую схему, как кружева.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Станет понятно,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зачем все было нужно, потому что все будет правильно"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155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4348" y="1590417"/>
            <a:ext cx="3887862" cy="72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публикации повести  </a:t>
            </a:r>
          </a:p>
        </p:txBody>
      </p:sp>
      <p:pic>
        <p:nvPicPr>
          <p:cNvPr id="34818" name="Picture 2" descr="https://cdn1.ozone.ru/multimedia/10216271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2252272"/>
            <a:ext cx="2881355" cy="432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1865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"…Всю свою жизнь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я делал добро,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когда мог,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и зло,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когда это было необходимо.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Прощать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обиды врагам —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не значит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быть справедливым"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150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4348" y="1590417"/>
            <a:ext cx="3887862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издания романа   </a:t>
            </a:r>
          </a:p>
        </p:txBody>
      </p:sp>
      <p:pic>
        <p:nvPicPr>
          <p:cNvPr id="35842" name="Picture 2" descr="https://brainjam.ru/image/cache/data/images6/kniga-dvadcat-tysjach-le-pod-vodoj-600x8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071678"/>
            <a:ext cx="3240000" cy="432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1870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>
              <a:defRPr/>
            </a:pPr>
            <a:r>
              <a:rPr lang="ru-RU" sz="1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Книги – юбиляры 2020 года</a:t>
            </a:r>
            <a:endParaRPr lang="ru-RU" sz="1800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</p:txBody>
      </p:sp>
      <p:pic>
        <p:nvPicPr>
          <p:cNvPr id="34820" name="Picture 4" descr="https://avatars.mds.yandex.net/get-pdb/1920578/595e9169-7fbd-42fc-ad5b-31df399ba796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000372"/>
            <a:ext cx="4667282" cy="350046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714876" y="1214422"/>
            <a:ext cx="374612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Дорогие читатели!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Мы предлагаем Вам поздравить книги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с их юбилеем, 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ведь долголетие книги зависит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от её читателей!</a:t>
            </a:r>
          </a:p>
        </p:txBody>
      </p:sp>
      <p:pic>
        <p:nvPicPr>
          <p:cNvPr id="7" name="Picture 4" descr="https://avatars.mds.yandex.net/get-pdb/750514/de747975-7e2a-4a9d-a550-c2dd5fab6790/ori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285728"/>
            <a:ext cx="4000528" cy="52149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"Любовь — это единственная 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радость в жизни,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но мы сами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часто портим её,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предъявляя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слишком большие 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требования"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135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8596" y="1590417"/>
            <a:ext cx="4786346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выхода в свет романа    </a:t>
            </a:r>
          </a:p>
        </p:txBody>
      </p:sp>
      <p:pic>
        <p:nvPicPr>
          <p:cNvPr id="36866" name="Picture 2" descr="https://book24.kz/upload/iblock/363/3633ebcd4a0514ef5d6e56b559164a8d.jpg"/>
          <p:cNvPicPr>
            <a:picLocks noChangeAspect="1" noChangeArrowheads="1"/>
          </p:cNvPicPr>
          <p:nvPr/>
        </p:nvPicPr>
        <p:blipFill>
          <a:blip r:embed="rId4"/>
          <a:srcRect l="9739" t="10583" r="12346" b="10041"/>
          <a:stretch>
            <a:fillRect/>
          </a:stretch>
        </p:blipFill>
        <p:spPr bwMode="auto">
          <a:xfrm>
            <a:off x="1357290" y="2071678"/>
            <a:ext cx="2857520" cy="4286280"/>
          </a:xfrm>
          <a:prstGeom prst="rect">
            <a:avLst/>
          </a:prstGeom>
          <a:noFill/>
          <a:scene3d>
            <a:camera prst="perspectiveHeroicExtremeRightFacing" fov="3900000"/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1885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785794"/>
            <a:ext cx="378621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"Прежде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ему нравилось наблюдать,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как портрет вместо него старится и дурнеет,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но в последнее время он и этого удовольствия не испытывает.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Портрет не дает ему спокойно спать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по ночам…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Портрет этот —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как бы его совесть"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130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4348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публикации романа  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1890 г.</a:t>
            </a:r>
          </a:p>
        </p:txBody>
      </p:sp>
      <p:pic>
        <p:nvPicPr>
          <p:cNvPr id="37890" name="Picture 2" descr="http://sklad.isradon.com/internet_old/img_book/img_964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326520"/>
            <a:ext cx="2537700" cy="396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6350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2149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"Машина времени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есть у каждого из нас: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то, что переносит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в прошлое — воспоминания;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то, что уносит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в будущее — мечты"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125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4348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написания и публикации романа   </a:t>
            </a:r>
          </a:p>
        </p:txBody>
      </p:sp>
      <p:pic>
        <p:nvPicPr>
          <p:cNvPr id="38916" name="Picture 4" descr="https://www.booklya.ua/content/upload/product/183k/183247/800x800/557905/mashina-vremen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143116"/>
            <a:ext cx="3126600" cy="432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1895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2149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"Не спеша оденешься, побродишь по саду, найдешь в мокрой листве случайно забытое холодное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и мокрое яблоко,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и почему-то оно покажется необыкновенно вкусным,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совсем не таким,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как другие"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120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576" y="1590417"/>
            <a:ext cx="3887862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издания рассказа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1900 г.</a:t>
            </a:r>
          </a:p>
        </p:txBody>
      </p:sp>
      <p:pic>
        <p:nvPicPr>
          <p:cNvPr id="39938" name="Picture 2" descr="http://old.kdb27.ru/images/25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143116"/>
            <a:ext cx="2423077" cy="414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5080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571480"/>
            <a:ext cx="400052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 …где-то я читал,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что человек не может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ни одной секунды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не думать.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А я вот лежу и ни о чем ни думаю. Так ли это?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Нет, я сейчас думал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о том, что ничего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не думаю, - значит,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все-таки какое-то колесо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 в мозгу вертелось.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И вот сейчас опять проверяю себя, стало быть, опять-таки думаю"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115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576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публикации повести </a:t>
            </a:r>
          </a:p>
        </p:txBody>
      </p:sp>
      <p:pic>
        <p:nvPicPr>
          <p:cNvPr id="40962" name="Picture 2" descr="https://s3-goods.ozstatic.by/2000/614/55/1/1055614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1" y="2252272"/>
            <a:ext cx="2884808" cy="432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1905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929190" y="857232"/>
            <a:ext cx="3500462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</a:rPr>
              <a:t>"— А где же мои ноги?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Где мои руки?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Где моё тело? </a:t>
            </a:r>
          </a:p>
          <a:p>
            <a:endParaRPr lang="ru-RU" sz="2600" b="1" dirty="0" smtClean="0">
              <a:solidFill>
                <a:srgbClr val="002060"/>
              </a:solidFill>
            </a:endParaRPr>
          </a:p>
          <a:p>
            <a:r>
              <a:rPr lang="ru-RU" sz="2600" b="1" dirty="0" smtClean="0">
                <a:solidFill>
                  <a:srgbClr val="002060"/>
                </a:solidFill>
              </a:rPr>
              <a:t>— Его нет, голубчик.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Оно разбито вдребезги. 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Только голова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и уцелела, 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а туловище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пришлось отрезать"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95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576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публикации романа  </a:t>
            </a:r>
          </a:p>
        </p:txBody>
      </p:sp>
      <p:pic>
        <p:nvPicPr>
          <p:cNvPr id="41986" name="Picture 2" descr="https://book24.kz/upload/iblock/db1/db187ad52857d72d4bb723c320d306f3.jpg"/>
          <p:cNvPicPr>
            <a:picLocks noChangeAspect="1" noChangeArrowheads="1"/>
          </p:cNvPicPr>
          <p:nvPr/>
        </p:nvPicPr>
        <p:blipFill>
          <a:blip r:embed="rId4"/>
          <a:srcRect t="3307" b="4088"/>
          <a:stretch>
            <a:fillRect/>
          </a:stretch>
        </p:blipFill>
        <p:spPr bwMode="auto">
          <a:xfrm>
            <a:off x="1142976" y="2214554"/>
            <a:ext cx="3214174" cy="432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1925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"Юношеский пыл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и надежды –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основа всякой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созидательной деятельности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в этом мире"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95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576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выхода в свет романа  </a:t>
            </a:r>
          </a:p>
        </p:txBody>
      </p:sp>
      <p:pic>
        <p:nvPicPr>
          <p:cNvPr id="43014" name="Picture 6" descr="https://cdn1.ozone.ru/multimedia/10159327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214554"/>
            <a:ext cx="2881354" cy="432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1925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714356"/>
            <a:ext cx="3786214" cy="52864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"Будь спокоен! — </a:t>
            </a:r>
            <a:r>
              <a:rPr lang="ru-RU" sz="2600" b="1" i="1" dirty="0" smtClean="0">
                <a:solidFill>
                  <a:srgbClr val="002060"/>
                </a:solidFill>
              </a:rPr>
              <a:t>отряхиваясь от раздумья, </a:t>
            </a:r>
          </a:p>
          <a:p>
            <a:pPr algn="ctr"/>
            <a:r>
              <a:rPr lang="ru-RU" sz="2600" b="1" i="1" dirty="0" smtClean="0">
                <a:solidFill>
                  <a:srgbClr val="002060"/>
                </a:solidFill>
              </a:rPr>
              <a:t>сказала </a:t>
            </a:r>
          </a:p>
          <a:p>
            <a:pPr algn="ctr"/>
            <a:r>
              <a:rPr lang="ru-RU" sz="2600" b="1" i="1" dirty="0" smtClean="0">
                <a:solidFill>
                  <a:srgbClr val="002060"/>
                </a:solidFill>
              </a:rPr>
              <a:t>Тимуру Ольга. </a:t>
            </a:r>
            <a:r>
              <a:rPr lang="ru-RU" sz="2600" b="1" dirty="0" smtClean="0">
                <a:solidFill>
                  <a:srgbClr val="002060"/>
                </a:solidFill>
              </a:rPr>
              <a:t>—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Ты о людях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всегда думал,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и они тебе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отплатят тем же"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80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pic>
        <p:nvPicPr>
          <p:cNvPr id="44034" name="Picture 2" descr="https://fiction-books.ru/img/1015326952.jpg"/>
          <p:cNvPicPr>
            <a:picLocks noChangeAspect="1" noChangeArrowheads="1"/>
          </p:cNvPicPr>
          <p:nvPr/>
        </p:nvPicPr>
        <p:blipFill>
          <a:blip r:embed="rId4"/>
          <a:srcRect t="1654" b="2434"/>
          <a:stretch>
            <a:fillRect/>
          </a:stretch>
        </p:blipFill>
        <p:spPr bwMode="auto">
          <a:xfrm>
            <a:off x="1212062" y="2180834"/>
            <a:ext cx="3002748" cy="432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1940 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576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написания </a:t>
            </a:r>
            <a:b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и публикации повести  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"Раз человек молчит, значит, не считает нужным говорить.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А раз не считает нужным, то и не надо.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Захочет – сам расскажет.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И нечего человека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за язык тянуть"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75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pic>
        <p:nvPicPr>
          <p:cNvPr id="45058" name="Picture 2" descr="https://babadu.ru/upload/iblock/4b5/978_5_389_06683_0_sin_pol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1686" y="2143116"/>
            <a:ext cx="3456000" cy="432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1945 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576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публикации повести 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2149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"Жить без пищи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можно сутки, 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Можно больше,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но порой 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На войне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одной минутки 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Не прожить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без прибаутки, 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Шутки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самой немудрой"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75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1945 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576" y="1518979"/>
            <a:ext cx="3887862" cy="72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выхода из печати поэмы  </a:t>
            </a:r>
          </a:p>
        </p:txBody>
      </p:sp>
      <p:pic>
        <p:nvPicPr>
          <p:cNvPr id="46082" name="Picture 2" descr="http://images.wildberries.ru/big/new/2040000/2043520-1.jpg"/>
          <p:cNvPicPr>
            <a:picLocks noChangeAspect="1" noChangeArrowheads="1"/>
          </p:cNvPicPr>
          <p:nvPr/>
        </p:nvPicPr>
        <p:blipFill>
          <a:blip r:embed="rId4"/>
          <a:srcRect l="8505" t="2380" r="8592" b="3692"/>
          <a:stretch>
            <a:fillRect/>
          </a:stretch>
        </p:blipFill>
        <p:spPr bwMode="auto">
          <a:xfrm>
            <a:off x="1571604" y="2285992"/>
            <a:ext cx="2621408" cy="396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6350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785794"/>
            <a:ext cx="3786214" cy="52864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"Когда в груди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терзания и муки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И </a:t>
            </a:r>
            <a:r>
              <a:rPr lang="ru-RU" sz="2600" b="1" dirty="0" err="1" smtClean="0">
                <a:solidFill>
                  <a:srgbClr val="002060"/>
                </a:solidFill>
              </a:rPr>
              <a:t>счастия</a:t>
            </a:r>
            <a:r>
              <a:rPr lang="ru-RU" sz="2600" b="1" dirty="0" smtClean="0">
                <a:solidFill>
                  <a:srgbClr val="002060"/>
                </a:solidFill>
              </a:rPr>
              <a:t>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несбыточного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жаль,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Лишь музыки серебряные звуки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Снимают, как рукой, мою печаль"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425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48" y="1558100"/>
            <a:ext cx="3887862" cy="72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публикации трагедии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pic>
        <p:nvPicPr>
          <p:cNvPr id="3076" name="Picture 4" descr="https://detectivebookshop.ru/image/1020729910.jpg"/>
          <p:cNvPicPr>
            <a:picLocks noChangeAspect="1" noChangeArrowheads="1"/>
          </p:cNvPicPr>
          <p:nvPr/>
        </p:nvPicPr>
        <p:blipFill>
          <a:blip r:embed="rId4"/>
          <a:srcRect l="3967" t="1323" r="2811" b="3426"/>
          <a:stretch>
            <a:fillRect/>
          </a:stretch>
        </p:blipFill>
        <p:spPr bwMode="auto">
          <a:xfrm>
            <a:off x="1428728" y="2255082"/>
            <a:ext cx="2585000" cy="3960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1595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714356"/>
            <a:ext cx="3786214" cy="542928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</a:t>
            </a:r>
            <a:r>
              <a:rPr lang="ru-RU" sz="2600" b="1" dirty="0" err="1" smtClean="0">
                <a:solidFill>
                  <a:srgbClr val="002060"/>
                </a:solidFill>
              </a:rPr>
              <a:t>Пеппи</a:t>
            </a:r>
            <a:r>
              <a:rPr lang="ru-RU" sz="2600" b="1" dirty="0" smtClean="0">
                <a:solidFill>
                  <a:srgbClr val="002060"/>
                </a:solidFill>
              </a:rPr>
              <a:t> пошла вдоль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по улице, одной ногой по тротуару, другой –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по мостовой… скоро девочка вернулась,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но теперь она уже шла задом наперед.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Причем шла она так только потому,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что поленилась повернуться,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когда надумала возвратиться домой"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75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1945 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576" y="1518979"/>
            <a:ext cx="3887862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издания повести </a:t>
            </a:r>
          </a:p>
        </p:txBody>
      </p:sp>
      <p:pic>
        <p:nvPicPr>
          <p:cNvPr id="47106" name="Picture 2" descr="https://pics.meshok.net/pics/63741963.jpg?1"/>
          <p:cNvPicPr>
            <a:picLocks noChangeAspect="1" noChangeArrowheads="1"/>
          </p:cNvPicPr>
          <p:nvPr/>
        </p:nvPicPr>
        <p:blipFill>
          <a:blip r:embed="rId4"/>
          <a:srcRect r="2233"/>
          <a:stretch>
            <a:fillRect/>
          </a:stretch>
        </p:blipFill>
        <p:spPr bwMode="auto">
          <a:xfrm>
            <a:off x="1614467" y="2214554"/>
            <a:ext cx="2671781" cy="396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6350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"…память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воскрешает все,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кроме запахов,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зато ничто так полно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не воскрешает прошлого,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как запах,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когда-то связанный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с ним…"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65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576" y="1518979"/>
            <a:ext cx="3887862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издания романа  </a:t>
            </a:r>
          </a:p>
        </p:txBody>
      </p:sp>
      <p:pic>
        <p:nvPicPr>
          <p:cNvPr id="48130" name="Picture 2" descr="https://avatars.mds.yandex.net/get-zen_doc/51182/pub_5af5c50ad7bf2190725105eb_5af5c6d31410c30992cca569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2000240"/>
            <a:ext cx="2534400" cy="432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1955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72066" y="857232"/>
            <a:ext cx="3357586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</a:rPr>
              <a:t>"– Девочка ты фартовая, слов нет. 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И нога под тобой красивая, да только вот… только не туда 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ты этими ногами ходишь, куда надо, 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вот это факт!</a:t>
            </a:r>
          </a:p>
          <a:p>
            <a:endParaRPr lang="ru-RU" sz="2600" b="1" dirty="0" smtClean="0">
              <a:solidFill>
                <a:srgbClr val="002060"/>
              </a:solidFill>
            </a:endParaRPr>
          </a:p>
          <a:p>
            <a:r>
              <a:rPr lang="ru-RU" sz="2600" b="1" dirty="0" smtClean="0">
                <a:solidFill>
                  <a:srgbClr val="002060"/>
                </a:solidFill>
              </a:rPr>
              <a:t>– Это уж где хочу, 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там и топчу!"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60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pic>
        <p:nvPicPr>
          <p:cNvPr id="49154" name="Picture 2" descr="https://azbukivedia.ru/wa-data/public/shop/products/73/33/3373/images/10300/10300.750x0.jpg"/>
          <p:cNvPicPr>
            <a:picLocks noChangeAspect="1" noChangeArrowheads="1"/>
          </p:cNvPicPr>
          <p:nvPr/>
        </p:nvPicPr>
        <p:blipFill>
          <a:blip r:embed="rId4"/>
          <a:srcRect b="2337"/>
          <a:stretch>
            <a:fillRect/>
          </a:stretch>
        </p:blipFill>
        <p:spPr bwMode="auto">
          <a:xfrm>
            <a:off x="1260985" y="2071678"/>
            <a:ext cx="2953825" cy="432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55576" y="1518979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выхода в свет романа 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1960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14876" y="857232"/>
            <a:ext cx="3786214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"Рыбак спросил,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почему он смолчал, тогда как двое других отказались,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на что Сотников ответил: </a:t>
            </a:r>
          </a:p>
          <a:p>
            <a:pPr algn="ctr"/>
            <a:endParaRPr lang="ru-RU" sz="2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"Потому и не отказался, что другие отказались"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50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576" y="1518979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публикации повести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1970 г.</a:t>
            </a:r>
          </a:p>
        </p:txBody>
      </p:sp>
      <p:pic>
        <p:nvPicPr>
          <p:cNvPr id="50178" name="Picture 2" descr="https://cdn1.ozone.ru/multimedia/10071902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5277" y="2285992"/>
            <a:ext cx="2590971" cy="396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6350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642918"/>
            <a:ext cx="385765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"Дед говорит,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что если люди не будут помнить отцов,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то они испортятся…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тогда никто не будет стыдиться плохих дел, потому что дети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и дети детей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о них не будут помнить.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И никто не будет делать хорошие дела, потому что все равно дети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об этом не будут знать"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50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576" y="1518979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публикации повести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1970 г.</a:t>
            </a:r>
          </a:p>
        </p:txBody>
      </p:sp>
      <p:pic>
        <p:nvPicPr>
          <p:cNvPr id="51202" name="Picture 2" descr="https://goods.kaypu.com/photo/50a6d2cd84bb08493300637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285992"/>
            <a:ext cx="2667176" cy="396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6350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"Как это нелепо,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обидно,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что по-настоящему начинаешь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любить человека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только тогда,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когда боишься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потерять его!.."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45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576" y="1518979"/>
            <a:ext cx="3887862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издания романа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1975 г.</a:t>
            </a:r>
          </a:p>
        </p:txBody>
      </p:sp>
      <p:pic>
        <p:nvPicPr>
          <p:cNvPr id="52226" name="Picture 2" descr="https://libcat.ru/uploads/posts/book/aleksandr-chakovskij-blokada-tom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071678"/>
            <a:ext cx="2751846" cy="414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10160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"Те, кто ленятся,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ищут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простых способов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при решении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сложных вопросов,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не становятся настоящими профессионалами"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20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pic>
        <p:nvPicPr>
          <p:cNvPr id="53250" name="Picture 2" descr="https://s1-goods.ozstatic.by/2000/310/898/10/10898310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2428868"/>
            <a:ext cx="2684878" cy="396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2000 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576" y="1518979"/>
            <a:ext cx="3887862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выхода в свет романа из серии «Приключения Эраста </a:t>
            </a:r>
            <a:r>
              <a:rPr lang="ru-RU" sz="2800" b="1" dirty="0" err="1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Фандорина</a:t>
            </a: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» 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"В лабиринте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нет ни драконов,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ни подводных тварей. Вместо этого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вы встретитесь с чем-то более страшным. Видите ли, в лабиринте люди сильно меняются. Найдите кубок,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если сможете, но будьте осторожны – на пути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к нему вы можете потерять самих себя"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20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pic>
        <p:nvPicPr>
          <p:cNvPr id="54274" name="Picture 2" descr="https://cavevo.ru/upload/iblock/6f9/6f97feeba0c73c237d9f9c4d60ccf9a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2469396"/>
            <a:ext cx="2415600" cy="396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55576" y="1518979"/>
            <a:ext cx="3887862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назад увидела свет четвертая книга о приключениях </a:t>
            </a:r>
            <a:b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Гарри </a:t>
            </a:r>
            <a:r>
              <a:rPr lang="ru-RU" sz="2800" b="1" dirty="0" err="1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Поттера</a:t>
            </a: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 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2000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778449"/>
            <a:ext cx="407196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"Я оглядел четыре неподвижных тела.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У одного нож в сердце,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у другого сломана шея, двоих я проткнул. Кажется, одного насквозь. Это с какой силищей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надо было ударить?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Я с легким ужасом посмотрел на собственные руки. Так захочешь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в носу поковыряться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и полголовы оторвешь…"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576" y="1518979"/>
            <a:ext cx="3887862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назад опубликован роман   </a:t>
            </a:r>
          </a:p>
        </p:txBody>
      </p:sp>
      <p:pic>
        <p:nvPicPr>
          <p:cNvPr id="55298" name="Picture 2" descr="https://avatars.mds.yandex.net/get-zen_doc/1362253/pub_5b1b99289d5cb36f27f5932d_5b2364fb0422b48be4ecc98d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6334" y="1928802"/>
            <a:ext cx="2775600" cy="432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2005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857232"/>
            <a:ext cx="392909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"Но отношение к книгам у жителей станции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было таково, что даже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из самой никчемной библиотечной книжонки никогда и никем не было вырвано ни странички.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К книгам относились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как к святыне,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как к последнему напоминанию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о канувшем в небытие прекрасном мире…"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pic>
        <p:nvPicPr>
          <p:cNvPr id="56322" name="Picture 2" descr="https://woody-comics.ru/images/detailed/19/f3efbbf91f76c8a48e5dfaf0b897d62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0817" y="2180834"/>
            <a:ext cx="2741117" cy="432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2005 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576" y="1518979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err="1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постапокалиптическому</a:t>
            </a: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 роману 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726776"/>
            <a:ext cx="385765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"Кто не знает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меры в болтовне и острословии,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тот при первом же неосторожном шаге впадет и ударится в жалкое скоморошество.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Обуздай свой язык. Обдумывай и взвешивай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каждое слово, прежде нежели оно изойдет у тебя из уст"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415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48" y="1590417"/>
            <a:ext cx="388786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выхода в свет </a:t>
            </a:r>
            <a:b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2-й части романа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pic>
        <p:nvPicPr>
          <p:cNvPr id="35842" name="Picture 2" descr="https://cdn1.ozone.ru/multimedia/1014961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8158" y="2285992"/>
            <a:ext cx="2550900" cy="396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1605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9" name="Picture 9" descr="D:\Users\bibl3\Documents\МА\фот\IMG_2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57" y="910288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 rot="21124607">
            <a:off x="4746298" y="1609590"/>
            <a:ext cx="3781984" cy="175432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solidFill>
                  <a:srgbClr val="DC2127"/>
                </a:solidFill>
                <a:effectLst/>
                <a:latin typeface="Mistral" pitchFamily="66" charset="0"/>
                <a:cs typeface="Vijaya" pitchFamily="34" charset="0"/>
              </a:rPr>
              <a:t>Уважаемые </a:t>
            </a:r>
          </a:p>
          <a:p>
            <a:pPr algn="ctr"/>
            <a:r>
              <a:rPr lang="ru-RU" sz="3600" b="1" cap="all" dirty="0" smtClean="0">
                <a:ln w="0"/>
                <a:solidFill>
                  <a:srgbClr val="DC2127"/>
                </a:solidFill>
                <a:effectLst/>
                <a:latin typeface="Mistral" pitchFamily="66" charset="0"/>
                <a:cs typeface="Vijaya" pitchFamily="34" charset="0"/>
              </a:rPr>
              <a:t>преподаватели </a:t>
            </a:r>
            <a:br>
              <a:rPr lang="ru-RU" sz="3600" b="1" cap="all" dirty="0" smtClean="0">
                <a:ln w="0"/>
                <a:solidFill>
                  <a:srgbClr val="DC2127"/>
                </a:solidFill>
                <a:effectLst/>
                <a:latin typeface="Mistral" pitchFamily="66" charset="0"/>
                <a:cs typeface="Vijaya" pitchFamily="34" charset="0"/>
              </a:rPr>
            </a:br>
            <a:r>
              <a:rPr lang="ru-RU" sz="3600" b="1" cap="all" dirty="0" smtClean="0">
                <a:ln w="0"/>
                <a:solidFill>
                  <a:srgbClr val="DC2127"/>
                </a:solidFill>
                <a:effectLst/>
                <a:latin typeface="Mistral" pitchFamily="66" charset="0"/>
                <a:cs typeface="Vijaya" pitchFamily="34" charset="0"/>
              </a:rPr>
              <a:t>и студенты,</a:t>
            </a:r>
          </a:p>
        </p:txBody>
      </p:sp>
      <p:sp>
        <p:nvSpPr>
          <p:cNvPr id="12" name="TextBox 11"/>
          <p:cNvSpPr txBox="1"/>
          <p:nvPr/>
        </p:nvSpPr>
        <p:spPr>
          <a:xfrm rot="21124607">
            <a:off x="4674636" y="3255931"/>
            <a:ext cx="3829398" cy="175432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solidFill>
                  <a:srgbClr val="0070C0"/>
                </a:solidFill>
                <a:effectLst/>
                <a:latin typeface="Mistral" pitchFamily="66" charset="0"/>
                <a:cs typeface="Vijaya" pitchFamily="34" charset="0"/>
              </a:rPr>
              <a:t>ждем Вас </a:t>
            </a:r>
            <a:br>
              <a:rPr lang="ru-RU" sz="3600" b="1" cap="all" dirty="0" smtClean="0">
                <a:ln w="0"/>
                <a:solidFill>
                  <a:srgbClr val="0070C0"/>
                </a:solidFill>
                <a:effectLst/>
                <a:latin typeface="Mistral" pitchFamily="66" charset="0"/>
                <a:cs typeface="Vijaya" pitchFamily="34" charset="0"/>
              </a:rPr>
            </a:br>
            <a:r>
              <a:rPr lang="ru-RU" sz="3600" b="1" cap="all" dirty="0" smtClean="0">
                <a:ln w="0"/>
                <a:solidFill>
                  <a:srgbClr val="0070C0"/>
                </a:solidFill>
                <a:effectLst/>
                <a:latin typeface="Mistral" pitchFamily="66" charset="0"/>
                <a:cs typeface="Vijaya" pitchFamily="34" charset="0"/>
              </a:rPr>
              <a:t>в библиотеке</a:t>
            </a:r>
            <a:br>
              <a:rPr lang="ru-RU" sz="3600" b="1" cap="all" dirty="0" smtClean="0">
                <a:ln w="0"/>
                <a:solidFill>
                  <a:srgbClr val="0070C0"/>
                </a:solidFill>
                <a:effectLst/>
                <a:latin typeface="Mistral" pitchFamily="66" charset="0"/>
                <a:cs typeface="Vijaya" pitchFamily="34" charset="0"/>
              </a:rPr>
            </a:br>
            <a:r>
              <a:rPr lang="ru-RU" sz="3600" b="1" cap="all" dirty="0" smtClean="0">
                <a:ln w="0"/>
                <a:solidFill>
                  <a:srgbClr val="0070C0"/>
                </a:solidFill>
                <a:effectLst/>
                <a:latin typeface="Mistral" pitchFamily="66" charset="0"/>
                <a:cs typeface="Vijaya" pitchFamily="34" charset="0"/>
              </a:rPr>
              <a:t>нашего колледжа!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714348" y="6143644"/>
            <a:ext cx="235743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1000" b="1" dirty="0"/>
              <a:t>Виртуальную выставку </a:t>
            </a:r>
            <a:r>
              <a:rPr lang="ru-RU" sz="1000" b="1" dirty="0" smtClean="0"/>
              <a:t>подготовила </a:t>
            </a:r>
            <a:endParaRPr lang="ru-RU" sz="1000" b="1" dirty="0"/>
          </a:p>
          <a:p>
            <a:pPr>
              <a:defRPr/>
            </a:pPr>
            <a:r>
              <a:rPr lang="ru-RU" sz="1000" b="1" dirty="0" smtClean="0"/>
              <a:t>Ганихина М.А., педагог-библиотекарь</a:t>
            </a:r>
            <a:endParaRPr lang="ru-RU" sz="1000" i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4" name="Picture 6" descr="X:\БИБЛИОТЕКА\библиотека фото\IMG_2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957" y="3667354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1435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"В свое время 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Сократ мне сказал: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«Женись непременно. </a:t>
            </a:r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Попадется хорошая жена — станешь счастливым.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Плохая — станешь философом». </a:t>
            </a:r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endParaRPr lang="ru-RU" sz="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Не знаю, что лучше"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235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48" y="1590417"/>
            <a:ext cx="3887862" cy="42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первой публикации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1785 г.</a:t>
            </a:r>
          </a:p>
        </p:txBody>
      </p:sp>
      <p:pic>
        <p:nvPicPr>
          <p:cNvPr id="36866" name="Picture 2" descr="https://static.onlinetrade.ru/img/items/b/kniga_priklyucheniya_barona_myunkhauzena_raspe_r.e.__1178041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7910" y="2143116"/>
            <a:ext cx="3276900" cy="396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2149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"Диво ль старцу —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мне помолодеть?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Старый сокол,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хоть и слаб он с виду,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Высоко заставит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птиц лететь,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Никому не даст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гнезда в обиду"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220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48" y="1590417"/>
            <a:ext cx="3887862" cy="102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первого издания памятника древнерусской литературы 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pic>
        <p:nvPicPr>
          <p:cNvPr id="43010" name="Picture 2" descr="http://www.ruskniga.com/media/catalog/product/1/5/1530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4363" y="2571744"/>
            <a:ext cx="2727571" cy="396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1800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"Вы знаете,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что наша дева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Была одета в эту ночь,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По обстоятельствам, точь-в-точь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Как наша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прабабушка Ева.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Наряд невинный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и простой!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Наряд Амура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и природы!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Как жаль, что вышел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он из моды!"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200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48" y="1590417"/>
            <a:ext cx="3887862" cy="72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публикации </a:t>
            </a:r>
            <a:b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поэмы 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pic>
        <p:nvPicPr>
          <p:cNvPr id="41986" name="Picture 2" descr="https://www.gde-kniga.ru/images/screenshots/2038639/146857413180700_ruslan_i_lyudmila_pushkin_aleksandr_sergeevich_9785910459001_20386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2285992"/>
            <a:ext cx="2653200" cy="396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1820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43438" y="857232"/>
            <a:ext cx="3786214" cy="52149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"…деньги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Всегда, во всякий возраст нам пригодны;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Но юноша в них ищет слуг проворных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И не жалея шлет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туда, сюда.</a:t>
            </a:r>
          </a:p>
          <a:p>
            <a:pPr algn="ctr"/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Старик же видит в них друзей надежных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И бережет их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как зеницу ока…"</a:t>
            </a:r>
            <a:endParaRPr lang="ru-RU" sz="1000" b="1" i="1" dirty="0" smtClean="0">
              <a:solidFill>
                <a:srgbClr val="002060"/>
              </a:solidFill>
            </a:endParaRP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(Скупой рыцарь)</a:t>
            </a: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190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48" y="1590417"/>
            <a:ext cx="3887862" cy="42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написания цикла 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 rot="21150958">
            <a:off x="7106361" y="6007691"/>
            <a:ext cx="1985290" cy="652381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Книги – юбиляры 2020 года</a:t>
            </a:r>
            <a:endParaRPr kumimoji="0" lang="ru-RU" sz="1800" b="1" i="1" u="none" strike="noStrike" kern="120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1830 г.</a:t>
            </a:r>
          </a:p>
        </p:txBody>
      </p:sp>
      <p:pic>
        <p:nvPicPr>
          <p:cNvPr id="40962" name="Picture 2" descr="https://cdn1.ozone.ru/s3/multimedia-q/60084637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143116"/>
            <a:ext cx="2638800" cy="396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_ganihina\Desktop\Рисунок2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429124" y="642918"/>
            <a:ext cx="42862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"…Ты, бесёнок,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ещё </a:t>
            </a:r>
            <a:r>
              <a:rPr lang="ru-RU" sz="2600" b="1" dirty="0" err="1" smtClean="0">
                <a:solidFill>
                  <a:srgbClr val="002060"/>
                </a:solidFill>
              </a:rPr>
              <a:t>молодёнок</a:t>
            </a:r>
            <a:r>
              <a:rPr lang="ru-RU" sz="2600" b="1" dirty="0" smtClean="0">
                <a:solidFill>
                  <a:srgbClr val="002060"/>
                </a:solidFill>
              </a:rPr>
              <a:t>,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Со мною тягаться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err="1" smtClean="0">
                <a:solidFill>
                  <a:srgbClr val="002060"/>
                </a:solidFill>
              </a:rPr>
              <a:t>слабёнок</a:t>
            </a:r>
            <a:r>
              <a:rPr lang="ru-RU" sz="2600" b="1" dirty="0" smtClean="0">
                <a:solidFill>
                  <a:srgbClr val="002060"/>
                </a:solidFill>
              </a:rPr>
              <a:t>;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Это было б лишь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времени трата.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Обгони-ка сперва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моего брата.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Раз, два, три! догоняй-ка.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Пустились бесенок и зайка: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Бесенок по берегу морскому,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А зайка в лесок 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до дому…"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124607">
            <a:off x="773360" y="322133"/>
            <a:ext cx="3714776" cy="1113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Mistral" pitchFamily="66" charset="0"/>
                <a:cs typeface="Vijaya" pitchFamily="34" charset="0"/>
              </a:rPr>
              <a:t>190 лет</a:t>
            </a:r>
          </a:p>
          <a:p>
            <a:pPr algn="ctr"/>
            <a:endParaRPr lang="ru-RU" sz="2800" b="1" dirty="0" smtClean="0">
              <a:latin typeface="Mistral" pitchFamily="66" charset="0"/>
              <a:cs typeface="Vijay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348" y="1590417"/>
            <a:ext cx="3887862" cy="42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istral" pitchFamily="66" charset="0"/>
                <a:cs typeface="Vijaya" pitchFamily="34" charset="0"/>
              </a:rPr>
              <a:t>со времени написания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66" y="277932"/>
            <a:ext cx="1370974" cy="4985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8992" y="6064828"/>
            <a:ext cx="114300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Mistral" pitchFamily="66" charset="0"/>
                <a:cs typeface="Vijaya" pitchFamily="34" charset="0"/>
              </a:rPr>
              <a:t>1830 г.</a:t>
            </a:r>
          </a:p>
        </p:txBody>
      </p:sp>
      <p:pic>
        <p:nvPicPr>
          <p:cNvPr id="39939" name="Picture 3" descr="https://happybooks.ru/image/cache/catalog/import_yml/282/515/cover-1200x800.jpg"/>
          <p:cNvPicPr>
            <a:picLocks noChangeAspect="1" noChangeArrowheads="1"/>
          </p:cNvPicPr>
          <p:nvPr/>
        </p:nvPicPr>
        <p:blipFill>
          <a:blip r:embed="rId4"/>
          <a:srcRect l="27389" r="26986"/>
          <a:stretch>
            <a:fillRect/>
          </a:stretch>
        </p:blipFill>
        <p:spPr bwMode="auto">
          <a:xfrm>
            <a:off x="1643042" y="2214554"/>
            <a:ext cx="2710144" cy="396000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 extrusionH="298450">
            <a:bevelT prst="divot"/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pageCurlDouble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4007</TotalTime>
  <Words>1037</Words>
  <Application>Microsoft Office PowerPoint</Application>
  <PresentationFormat>Экран (4:3)</PresentationFormat>
  <Paragraphs>370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Candara</vt:lpstr>
      <vt:lpstr>Mistral</vt:lpstr>
      <vt:lpstr>Vijaya</vt:lpstr>
      <vt:lpstr>Тема Office</vt:lpstr>
      <vt:lpstr>Презентация PowerPoint</vt:lpstr>
      <vt:lpstr>Книги – юбиляры 2020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Приглашаем Вас посетить выставку:</dc:title>
  <dc:creator>bibl3</dc:creator>
  <cp:lastModifiedBy>Библиотека</cp:lastModifiedBy>
  <cp:revision>376</cp:revision>
  <dcterms:created xsi:type="dcterms:W3CDTF">2015-12-28T03:28:25Z</dcterms:created>
  <dcterms:modified xsi:type="dcterms:W3CDTF">2020-03-10T02:55:56Z</dcterms:modified>
</cp:coreProperties>
</file>