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4" r:id="rId12"/>
    <p:sldId id="285" r:id="rId13"/>
    <p:sldId id="286" r:id="rId14"/>
    <p:sldId id="29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7" r:id="rId34"/>
    <p:sldId id="288" r:id="rId35"/>
    <p:sldId id="297" r:id="rId36"/>
    <p:sldId id="290" r:id="rId37"/>
    <p:sldId id="291" r:id="rId38"/>
    <p:sldId id="292" r:id="rId39"/>
    <p:sldId id="293" r:id="rId40"/>
    <p:sldId id="294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3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9" Type="http://schemas.openxmlformats.org/officeDocument/2006/relationships/image" Target="../media/image39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34" Type="http://schemas.openxmlformats.org/officeDocument/2006/relationships/image" Target="../media/image34.jpeg"/><Relationship Id="rId42" Type="http://schemas.openxmlformats.org/officeDocument/2006/relationships/image" Target="../media/image42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33" Type="http://schemas.openxmlformats.org/officeDocument/2006/relationships/image" Target="../media/image33.jpeg"/><Relationship Id="rId38" Type="http://schemas.openxmlformats.org/officeDocument/2006/relationships/image" Target="../media/image38.jpe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9.jpeg"/><Relationship Id="rId41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37" Type="http://schemas.openxmlformats.org/officeDocument/2006/relationships/image" Target="../media/image37.jpeg"/><Relationship Id="rId40" Type="http://schemas.openxmlformats.org/officeDocument/2006/relationships/image" Target="../media/image40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36" Type="http://schemas.openxmlformats.org/officeDocument/2006/relationships/image" Target="../media/image36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31.jpeg"/><Relationship Id="rId44" Type="http://schemas.openxmlformats.org/officeDocument/2006/relationships/image" Target="../media/image44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Relationship Id="rId35" Type="http://schemas.openxmlformats.org/officeDocument/2006/relationships/image" Target="../media/image35.jpeg"/><Relationship Id="rId43" Type="http://schemas.openxmlformats.org/officeDocument/2006/relationships/image" Target="../media/image4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Ганихина МА\РАБОТА\ВЫСТАВКИ\2019-2020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1643043" y="5000636"/>
            <a:ext cx="721523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r">
              <a:defRPr/>
            </a:pPr>
            <a:r>
              <a:rPr lang="ru-RU" sz="3200" b="1" i="1" kern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Продолжаем рубрику</a:t>
            </a:r>
            <a:r>
              <a:rPr lang="ru-RU" sz="3200" b="1" i="1" kern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endParaRPr lang="ru-RU" sz="3200" b="1" i="1" kern="0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r">
              <a:defRPr/>
            </a:pPr>
            <a:r>
              <a:rPr lang="ru-RU" sz="3200" b="1" i="1" kern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«ВИРТУАЛЬНАЯ ВЫСТАВКА БИБЛИОТЕКИ НППК»</a:t>
            </a:r>
            <a:endParaRPr lang="ru-RU" sz="3200" b="1" i="1" kern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1643050"/>
            <a:ext cx="914399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6000" b="1" i="1" kern="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Уважаемые </a:t>
            </a:r>
          </a:p>
          <a:p>
            <a:pPr algn="ctr">
              <a:defRPr/>
            </a:pPr>
            <a:r>
              <a:rPr lang="ru-RU" sz="6000" b="1" i="1" kern="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преподаватели </a:t>
            </a:r>
            <a:r>
              <a:rPr lang="ru-RU" sz="6000" b="1" i="1" kern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6000" b="1" i="1" kern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6000" b="1" i="1" kern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и </a:t>
            </a:r>
            <a:r>
              <a:rPr lang="ru-RU" sz="6000" b="1" i="1" kern="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студенты! 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43240" y="214290"/>
            <a:ext cx="5857916" cy="107157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>
          <a:xfrm>
            <a:off x="1857356" y="214290"/>
            <a:ext cx="4714908" cy="9286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«Библиотека – это ключ, которым </a:t>
            </a:r>
            <a:b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открывается дверь в обучение» </a:t>
            </a:r>
            <a:endParaRPr lang="ru-RU" sz="24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4929190" y="928670"/>
            <a:ext cx="1571636" cy="428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А. Моруа</a:t>
            </a:r>
          </a:p>
        </p:txBody>
      </p:sp>
      <p:pic>
        <p:nvPicPr>
          <p:cNvPr id="44035" name="Picture 3" descr="D:\Ганихина МА\эмблема колледжа на прозрачном фон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1654"/>
            <a:ext cx="1214446" cy="1115644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Трофимова Т.И.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Физика для профессий и специальностей технического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и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естественно-научного</a:t>
            </a:r>
            <a:r>
              <a:rPr lang="ru-RU" sz="1600" b="1" kern="0" dirty="0" smtClean="0">
                <a:solidFill>
                  <a:srgbClr val="C00000"/>
                </a:solidFill>
              </a:rPr>
              <a:t> профилей. Решения задач [Текст]: учебное пособие/ Т.И. Трофимова, А.В. Фирсов. - М.: Академия, 2018. - 400 с.: ил. - (Профессиональное образование). 1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учебное пособие включены решения всех задач из книги Т.И.Трофимовой, А.В.Фирсова «Физика для профессий </a:t>
            </a:r>
            <a:br>
              <a:rPr lang="ru-RU" sz="1600" b="1" kern="0" dirty="0" smtClean="0"/>
            </a:br>
            <a:r>
              <a:rPr lang="ru-RU" sz="1600" b="1" kern="0" dirty="0" smtClean="0"/>
              <a:t>и специальностей технического и </a:t>
            </a:r>
            <a:r>
              <a:rPr lang="ru-RU" sz="1600" b="1" kern="0" dirty="0" err="1" smtClean="0"/>
              <a:t>естественно-научного</a:t>
            </a:r>
            <a:r>
              <a:rPr lang="ru-RU" sz="1600" b="1" kern="0" dirty="0" smtClean="0"/>
              <a:t> профилей. Сборник задач».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Задачи решены однотипно: краткая запись условия, перевод данных в СИ, необходимые уравнения, их решения в общем виде, подстановка числовых значений в конечную формулу, проверка размерности, запись ответа.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Представлены задачи различной степени сложности.</a:t>
            </a:r>
          </a:p>
        </p:txBody>
      </p:sp>
      <p:pic>
        <p:nvPicPr>
          <p:cNvPr id="8196" name="Picture 4" descr="https://cdn01.skybuy.ru/media/offer/thumbs/7ab/a79/504x504-_upl57dbcfa5206560.66667398.jpg"/>
          <p:cNvPicPr>
            <a:picLocks noChangeAspect="1" noChangeArrowheads="1"/>
          </p:cNvPicPr>
          <p:nvPr/>
        </p:nvPicPr>
        <p:blipFill>
          <a:blip r:embed="rId3"/>
          <a:srcRect l="14881" r="16666"/>
          <a:stretch>
            <a:fillRect/>
          </a:stretch>
        </p:blipFill>
        <p:spPr bwMode="auto">
          <a:xfrm>
            <a:off x="94978" y="2075082"/>
            <a:ext cx="2833948" cy="4140000"/>
          </a:xfrm>
          <a:prstGeom prst="rect">
            <a:avLst/>
          </a:prstGeom>
          <a:noFill/>
        </p:spPr>
      </p:pic>
      <p:pic>
        <p:nvPicPr>
          <p:cNvPr id="6" name="Picture 4" descr="https://cdn01.skybuy.ru/media/offer/thumbs/7ab/a79/504x504-_upl57dbcfa5206560.66667398.jpg"/>
          <p:cNvPicPr>
            <a:picLocks noChangeAspect="1" noChangeArrowheads="1"/>
          </p:cNvPicPr>
          <p:nvPr/>
        </p:nvPicPr>
        <p:blipFill>
          <a:blip r:embed="rId3"/>
          <a:srcRect l="14881" r="16666" b="41387"/>
          <a:stretch>
            <a:fillRect/>
          </a:stretch>
        </p:blipFill>
        <p:spPr bwMode="auto">
          <a:xfrm>
            <a:off x="2952498" y="1571612"/>
            <a:ext cx="6173958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143240" y="1643050"/>
            <a:ext cx="5857916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Важенин, А. Г.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Обществознание для профессий и специальностей технического, естественно - научного, гуманитарного профилей [Текст]: учебник/ А. Г. Важенин. – 5 изд., стер. - М.: Академия, 2017. - 528 с.: ил. - (Профессиональное образование).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учебнике в доступной форме освещаются следующие темы: становление и развитие человеческого общества, проблемы взаимоотношений людей в нем, экономическая, политическая, правовая, культурная и социальная сферы.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Учебник является составной частью учебно-методического комплекта, включающего также практикум, контрольные задания. </a:t>
            </a:r>
          </a:p>
        </p:txBody>
      </p:sp>
      <p:pic>
        <p:nvPicPr>
          <p:cNvPr id="31745" name="Picture 1" descr="Q:\БИБЛИОТЕКА\2019-11-01\Image (17).jpg"/>
          <p:cNvPicPr>
            <a:picLocks noChangeAspect="1" noChangeArrowheads="1"/>
          </p:cNvPicPr>
          <p:nvPr/>
        </p:nvPicPr>
        <p:blipFill>
          <a:blip r:embed="rId3" cstate="print"/>
          <a:srcRect l="22757" b="27083"/>
          <a:stretch>
            <a:fillRect/>
          </a:stretch>
        </p:blipFill>
        <p:spPr bwMode="auto">
          <a:xfrm>
            <a:off x="91286" y="2149330"/>
            <a:ext cx="2909078" cy="378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17).jpg"/>
          <p:cNvPicPr>
            <a:picLocks noChangeAspect="1" noChangeArrowheads="1"/>
          </p:cNvPicPr>
          <p:nvPr/>
        </p:nvPicPr>
        <p:blipFill>
          <a:blip r:embed="rId3" cstate="print"/>
          <a:srcRect l="22757" b="51225"/>
          <a:stretch>
            <a:fillRect/>
          </a:stretch>
        </p:blipFill>
        <p:spPr bwMode="auto">
          <a:xfrm>
            <a:off x="2978855" y="1500174"/>
            <a:ext cx="6164357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174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Важенин, А. Г.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Обществознание для профессий и специальностей технического, естественно - научного, гуманитарного профилей: практикум [Текст]: учебное пособие/ А. Г. Важенин. – 3 изд., стер. - М.: Академия, 2018. - 240 с.: ил. - (Профессиональное образование).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Содержит задания как творческого, так и репродуктивного характера, которые помогут обучающимся лучше усвоить материал учебника, овладеть необходимыми знаниями, умениями и навыками, сформировать свою жизненную позицию в соответствии с ценностями, принятыми в нашем обществе.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Практикум является составной частью учебно-методического комплекта, включающего также учебник </a:t>
            </a:r>
            <a:br>
              <a:rPr lang="ru-RU" sz="1600" b="1" kern="0" dirty="0" smtClean="0"/>
            </a:br>
            <a:r>
              <a:rPr lang="ru-RU" sz="1600" b="1" kern="0" dirty="0" smtClean="0"/>
              <a:t>и контрольные задания.</a:t>
            </a:r>
          </a:p>
        </p:txBody>
      </p:sp>
      <p:pic>
        <p:nvPicPr>
          <p:cNvPr id="25601" name="Picture 1" descr="Q:\БИБЛИОТЕКА\2019-11-01\Image (16).jpg"/>
          <p:cNvPicPr>
            <a:picLocks noChangeAspect="1" noChangeArrowheads="1"/>
          </p:cNvPicPr>
          <p:nvPr/>
        </p:nvPicPr>
        <p:blipFill>
          <a:blip r:embed="rId3" cstate="print"/>
          <a:srcRect l="34228" r="1250" b="27083"/>
          <a:stretch>
            <a:fillRect/>
          </a:stretch>
        </p:blipFill>
        <p:spPr bwMode="auto">
          <a:xfrm>
            <a:off x="142844" y="2143116"/>
            <a:ext cx="2661441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16).jpg"/>
          <p:cNvPicPr>
            <a:picLocks noChangeAspect="1" noChangeArrowheads="1"/>
          </p:cNvPicPr>
          <p:nvPr/>
        </p:nvPicPr>
        <p:blipFill>
          <a:blip r:embed="rId3" cstate="print"/>
          <a:srcRect l="34228" r="1250" b="59590"/>
          <a:stretch>
            <a:fillRect/>
          </a:stretch>
        </p:blipFill>
        <p:spPr bwMode="auto">
          <a:xfrm>
            <a:off x="2928927" y="1500174"/>
            <a:ext cx="6215106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560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Артемов, В. 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История. В 2 ч. Ч. 1 и 2 [Текст]: учебник для студентов учреждений СПО/ В. В. Артемов, Ю. Н.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Лубченков</a:t>
            </a:r>
            <a:r>
              <a:rPr lang="ru-RU" sz="1600" b="1" kern="0" dirty="0" smtClean="0">
                <a:solidFill>
                  <a:srgbClr val="C00000"/>
                </a:solidFill>
              </a:rPr>
              <a:t>. - 4 изд., стер. - М.: Академия, 2018. - 352 с. и 400 с.: ил. - (Профессиональное образование). По 15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1 часть  охватывает период истории человечества </a:t>
            </a:r>
            <a:br>
              <a:rPr lang="ru-RU" sz="1600" b="1" kern="0" dirty="0" smtClean="0"/>
            </a:br>
            <a:r>
              <a:rPr lang="ru-RU" sz="1600" b="1" kern="0" dirty="0" smtClean="0"/>
              <a:t>с древнейших времен до конца XVIII в. В нем синхронизировано излагаются зарубежная и отечественная история.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2 часть охватывает период истории человечества с начала XIX в. по начало XXI в. В нем синхронизировано излагаются зарубежная и отечественная история.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Основные задачи учебников: вооружение обучающихся знанием и пониманием основных фактов, процессов и явлений, характеризующих целостность и системность всемирной </a:t>
            </a:r>
            <a:br>
              <a:rPr lang="ru-RU" sz="1600" b="1" kern="0" dirty="0" smtClean="0"/>
            </a:br>
            <a:r>
              <a:rPr lang="ru-RU" sz="1600" b="1" kern="0" dirty="0" smtClean="0"/>
              <a:t>и отечественной истории; формирование умений проводить поиск исторической информации, критически анализировать источники, устанавливать причинно-следственные связи. </a:t>
            </a:r>
          </a:p>
        </p:txBody>
      </p:sp>
      <p:pic>
        <p:nvPicPr>
          <p:cNvPr id="9" name="Picture 2" descr="Q:\БИБЛИОТЕКА\2019-11-01\Image (19).jpg"/>
          <p:cNvPicPr>
            <a:picLocks noChangeAspect="1" noChangeArrowheads="1"/>
          </p:cNvPicPr>
          <p:nvPr/>
        </p:nvPicPr>
        <p:blipFill>
          <a:blip r:embed="rId3" cstate="print"/>
          <a:srcRect l="22757" t="-1" r="1250" b="51990"/>
          <a:stretch>
            <a:fillRect/>
          </a:stretch>
        </p:blipFill>
        <p:spPr bwMode="auto">
          <a:xfrm>
            <a:off x="2900592" y="1428760"/>
            <a:ext cx="6243408" cy="542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pic>
        <p:nvPicPr>
          <p:cNvPr id="37890" name="Picture 2" descr="Q:\БИБЛИОТЕКА\2019-11-01\Image (19).jpg"/>
          <p:cNvPicPr>
            <a:picLocks noChangeAspect="1" noChangeArrowheads="1"/>
          </p:cNvPicPr>
          <p:nvPr/>
        </p:nvPicPr>
        <p:blipFill>
          <a:blip r:embed="rId3" cstate="print"/>
          <a:srcRect l="22757" r="1250" b="27083"/>
          <a:stretch>
            <a:fillRect/>
          </a:stretch>
        </p:blipFill>
        <p:spPr bwMode="auto">
          <a:xfrm>
            <a:off x="118581" y="1500174"/>
            <a:ext cx="2453155" cy="3240000"/>
          </a:xfrm>
          <a:prstGeom prst="rect">
            <a:avLst/>
          </a:prstGeom>
          <a:noFill/>
        </p:spPr>
      </p:pic>
      <p:pic>
        <p:nvPicPr>
          <p:cNvPr id="37889" name="Picture 1" descr="Q:\БИБЛИОТЕКА\2019-11-01\Image (18).jpg"/>
          <p:cNvPicPr>
            <a:picLocks noChangeAspect="1" noChangeArrowheads="1"/>
          </p:cNvPicPr>
          <p:nvPr/>
        </p:nvPicPr>
        <p:blipFill>
          <a:blip r:embed="rId4" cstate="print"/>
          <a:srcRect l="22757" b="27083"/>
          <a:stretch>
            <a:fillRect/>
          </a:stretch>
        </p:blipFill>
        <p:spPr bwMode="auto">
          <a:xfrm>
            <a:off x="428596" y="3546586"/>
            <a:ext cx="2493495" cy="3240000"/>
          </a:xfrm>
          <a:prstGeom prst="rect">
            <a:avLst/>
          </a:prstGeom>
          <a:noFill/>
        </p:spPr>
      </p:pic>
      <p:pic>
        <p:nvPicPr>
          <p:cNvPr id="8" name="Picture 1" descr="Q:\БИБЛИОТЕКА\2019-11-01\Image (18).jpg"/>
          <p:cNvPicPr>
            <a:picLocks noChangeAspect="1" noChangeArrowheads="1"/>
          </p:cNvPicPr>
          <p:nvPr/>
        </p:nvPicPr>
        <p:blipFill>
          <a:blip r:embed="rId4" cstate="print"/>
          <a:srcRect l="79456" t="22111" r="12570" b="75512"/>
          <a:stretch>
            <a:fillRect/>
          </a:stretch>
        </p:blipFill>
        <p:spPr bwMode="auto">
          <a:xfrm>
            <a:off x="8227639" y="3962818"/>
            <a:ext cx="614319" cy="25200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789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788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Камянова</a:t>
            </a:r>
            <a:r>
              <a:rPr lang="ru-RU" sz="1600" b="1" kern="0" dirty="0" smtClean="0">
                <a:solidFill>
                  <a:srgbClr val="C00000"/>
                </a:solidFill>
              </a:rPr>
              <a:t>, Т. Г.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Deutsch</a:t>
            </a:r>
            <a:r>
              <a:rPr lang="ru-RU" sz="1600" b="1" kern="0" dirty="0" smtClean="0">
                <a:solidFill>
                  <a:srgbClr val="C00000"/>
                </a:solidFill>
              </a:rPr>
              <a:t>. Практический курс немецкого языка [Текст]: учебник/ В. П. Беспалько. - 10-е изд. - М.: Хит-книга, 2019. - 384 с. 25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 </a:t>
            </a: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Практический курс немецкого языка, созданный автором </a:t>
            </a:r>
            <a:br>
              <a:rPr lang="ru-RU" sz="1600" b="1" kern="0" dirty="0" smtClean="0"/>
            </a:br>
            <a:r>
              <a:rPr lang="ru-RU" sz="1600" b="1" kern="0" dirty="0" smtClean="0"/>
              <a:t>на основе 10-летнего опыта преподавания на родине и в ФРГ, дает возможность всем начинающим и продолжающим изучение овладеть системой языка и навыками вербальной коммуникации в течение 9-12 месяцев.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Учебник содержит полный теоретический курс грамматики, 1000 лексико-грамматических упражнений, а также тексты литературного и полито-экономического характера. </a:t>
            </a:r>
          </a:p>
        </p:txBody>
      </p:sp>
      <p:pic>
        <p:nvPicPr>
          <p:cNvPr id="22529" name="Picture 1" descr="Q:\БИБЛИОТЕКА\2019-11-01\Image (8).jpg"/>
          <p:cNvPicPr>
            <a:picLocks noChangeAspect="1" noChangeArrowheads="1"/>
          </p:cNvPicPr>
          <p:nvPr/>
        </p:nvPicPr>
        <p:blipFill>
          <a:blip r:embed="rId3" cstate="print"/>
          <a:srcRect l="2683"/>
          <a:stretch>
            <a:fillRect/>
          </a:stretch>
        </p:blipFill>
        <p:spPr bwMode="auto">
          <a:xfrm>
            <a:off x="129205" y="2214554"/>
            <a:ext cx="2799721" cy="396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8).jpg"/>
          <p:cNvPicPr>
            <a:picLocks noChangeAspect="1" noChangeArrowheads="1"/>
          </p:cNvPicPr>
          <p:nvPr/>
        </p:nvPicPr>
        <p:blipFill>
          <a:blip r:embed="rId3" cstate="print"/>
          <a:srcRect l="2683" b="40278"/>
          <a:stretch>
            <a:fillRect/>
          </a:stretch>
        </p:blipFill>
        <p:spPr bwMode="auto">
          <a:xfrm>
            <a:off x="2885860" y="1571612"/>
            <a:ext cx="6258173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5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Чекмарев</a:t>
            </a:r>
            <a:r>
              <a:rPr lang="ru-RU" sz="1600" b="1" kern="0" dirty="0" smtClean="0">
                <a:solidFill>
                  <a:srgbClr val="C00000"/>
                </a:solidFill>
              </a:rPr>
              <a:t>, А. А.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Инженерная графика  [Текст]: учебник/ А. А.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Чекмарев</a:t>
            </a:r>
            <a:r>
              <a:rPr lang="ru-RU" sz="1600" b="1" kern="0" dirty="0" smtClean="0">
                <a:solidFill>
                  <a:srgbClr val="C00000"/>
                </a:solidFill>
              </a:rPr>
              <a:t>. — 13-е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испр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389 с. — (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Профес-сиональное</a:t>
            </a:r>
            <a:r>
              <a:rPr lang="ru-RU" sz="1600" b="1" kern="0" dirty="0" smtClean="0">
                <a:solidFill>
                  <a:srgbClr val="C00000"/>
                </a:solidFill>
              </a:rPr>
              <a:t> образование). 25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учебнике изложен метод проектирования, позволяющий строить изображения пространственных геометрических образов на плоскости, и рассмотрены способы решения основных задач на чертеже, правила изображения на чертежах деталей и собираемых из них изделий.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Даны основы использования персональных ЭВМ для решения графических задач.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Широко использован производственный опыт.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Приведены сведения по смежным вопросам конструирования, технологии, измерений.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Рассмотрены примеры и даны предложения, облегчающие выполнение самостоятельных графических работ студентами.</a:t>
            </a:r>
          </a:p>
        </p:txBody>
      </p:sp>
      <p:pic>
        <p:nvPicPr>
          <p:cNvPr id="3073" name="Picture 1" descr="Q:\БИБЛИОТЕКА\2019-11-01\Image (11).jpg"/>
          <p:cNvPicPr>
            <a:picLocks noChangeAspect="1" noChangeArrowheads="1"/>
          </p:cNvPicPr>
          <p:nvPr/>
        </p:nvPicPr>
        <p:blipFill>
          <a:blip r:embed="rId3" cstate="print"/>
          <a:srcRect l="32794" r="1250" b="27083"/>
          <a:stretch>
            <a:fillRect/>
          </a:stretch>
        </p:blipFill>
        <p:spPr bwMode="auto">
          <a:xfrm>
            <a:off x="142844" y="2071678"/>
            <a:ext cx="2720584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11).jpg"/>
          <p:cNvPicPr>
            <a:picLocks noChangeAspect="1" noChangeArrowheads="1"/>
          </p:cNvPicPr>
          <p:nvPr/>
        </p:nvPicPr>
        <p:blipFill>
          <a:blip r:embed="rId3" cstate="print"/>
          <a:srcRect l="32794" r="1250" b="59265"/>
          <a:stretch>
            <a:fillRect/>
          </a:stretch>
        </p:blipFill>
        <p:spPr bwMode="auto">
          <a:xfrm>
            <a:off x="2928926" y="1571612"/>
            <a:ext cx="6218478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07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Новожилов, О. П.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Архитектура компьютерных систем в 2 ч. Часть 1 и 2 [Текст]: учебное пособие/ О. П. Новожилов.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276 с. и 246 с. — (Профессиональное образование).  По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Учебное пособие посвящено архитектуре современных компьютеров.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Рассмотрен широкий круг вопросов, касающихся структурно-функциональной организации микропроцессоров, микропроцессорных систем, компьютеров и компьютерных систем, основной компьютерной памяти и дисковых накопителей, а также различных типов периферийных устройств.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Первая часть пособия включает в себя введение </a:t>
            </a:r>
            <a:br>
              <a:rPr lang="ru-RU" sz="1600" b="1" kern="0" dirty="0" smtClean="0"/>
            </a:br>
            <a:r>
              <a:rPr lang="ru-RU" sz="1600" b="1" kern="0" dirty="0" smtClean="0"/>
              <a:t>в компьютерную технику, микропроцессоры </a:t>
            </a:r>
            <a:br>
              <a:rPr lang="ru-RU" sz="1600" b="1" kern="0" dirty="0" smtClean="0"/>
            </a:br>
            <a:r>
              <a:rPr lang="ru-RU" sz="1600" b="1" kern="0" dirty="0" smtClean="0"/>
              <a:t>и микропроцессорные системы, а также основную память компьютера.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Во вторую часть входят устройства хранения, устройства ввода и вывода и параллельные компьютерные системы. </a:t>
            </a:r>
          </a:p>
        </p:txBody>
      </p:sp>
      <p:pic>
        <p:nvPicPr>
          <p:cNvPr id="16386" name="Picture 2" descr="Q:\БИБЛИОТЕКА\2019-11-01\Image (23).jpg"/>
          <p:cNvPicPr>
            <a:picLocks noChangeAspect="1" noChangeArrowheads="1"/>
          </p:cNvPicPr>
          <p:nvPr/>
        </p:nvPicPr>
        <p:blipFill>
          <a:blip r:embed="rId3" cstate="print"/>
          <a:srcRect l="34228" b="28125"/>
          <a:stretch>
            <a:fillRect/>
          </a:stretch>
        </p:blipFill>
        <p:spPr bwMode="auto">
          <a:xfrm>
            <a:off x="142844" y="1571612"/>
            <a:ext cx="2153979" cy="3240000"/>
          </a:xfrm>
          <a:prstGeom prst="rect">
            <a:avLst/>
          </a:prstGeom>
          <a:noFill/>
        </p:spPr>
      </p:pic>
      <p:pic>
        <p:nvPicPr>
          <p:cNvPr id="16385" name="Picture 1" descr="Q:\БИБЛИОТЕКА\2019-11-01\Image (22).jpg"/>
          <p:cNvPicPr>
            <a:picLocks noChangeAspect="1" noChangeArrowheads="1"/>
          </p:cNvPicPr>
          <p:nvPr/>
        </p:nvPicPr>
        <p:blipFill>
          <a:blip r:embed="rId4" cstate="print"/>
          <a:srcRect l="34228" b="27083"/>
          <a:stretch>
            <a:fillRect/>
          </a:stretch>
        </p:blipFill>
        <p:spPr bwMode="auto">
          <a:xfrm>
            <a:off x="714348" y="3500438"/>
            <a:ext cx="2123208" cy="3240000"/>
          </a:xfrm>
          <a:prstGeom prst="rect">
            <a:avLst/>
          </a:prstGeom>
          <a:noFill/>
        </p:spPr>
      </p:pic>
      <p:pic>
        <p:nvPicPr>
          <p:cNvPr id="7" name="Picture 2" descr="Q:\БИБЛИОТЕКА\2019-11-01\Image (23).jpg"/>
          <p:cNvPicPr>
            <a:picLocks noChangeAspect="1" noChangeArrowheads="1"/>
          </p:cNvPicPr>
          <p:nvPr/>
        </p:nvPicPr>
        <p:blipFill>
          <a:blip r:embed="rId5" cstate="print"/>
          <a:srcRect l="34228" b="59048"/>
          <a:stretch>
            <a:fillRect/>
          </a:stretch>
        </p:blipFill>
        <p:spPr bwMode="auto">
          <a:xfrm>
            <a:off x="2892432" y="1500174"/>
            <a:ext cx="6251568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Q:\БИБЛИОТЕКА\2019-11-01\Image (22).jpg"/>
          <p:cNvPicPr>
            <a:picLocks noChangeAspect="1" noChangeArrowheads="1"/>
          </p:cNvPicPr>
          <p:nvPr/>
        </p:nvPicPr>
        <p:blipFill>
          <a:blip r:embed="rId4" cstate="print"/>
          <a:srcRect l="63402" t="24525" r="24314" b="72128"/>
          <a:stretch>
            <a:fillRect/>
          </a:stretch>
        </p:blipFill>
        <p:spPr bwMode="auto">
          <a:xfrm>
            <a:off x="6929454" y="4714884"/>
            <a:ext cx="1143008" cy="428628"/>
          </a:xfrm>
          <a:prstGeom prst="rect">
            <a:avLst/>
          </a:prstGeom>
          <a:noFill/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638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Зверева, В. П.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Сопровождение и обслуживание программного обеспечения компьютерных систем [Текст]: учебник/ В. П. Зверева, А. В. Назаров. - М.: Академия, 2018. - 256 с.: ил. - (Профессиональное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рассмотрены стандарты внедрения программного обеспечения компьютерных систем, стратегии </a:t>
            </a:r>
            <a:br>
              <a:rPr lang="ru-RU" sz="1600" b="1" kern="0" dirty="0" smtClean="0"/>
            </a:br>
            <a:r>
              <a:rPr lang="ru-RU" sz="1600" b="1" kern="0" dirty="0" smtClean="0"/>
              <a:t>и сценарии его внедрения, сопровождения, развертывания, управление качеством, обновление, тестирование, установка, загрузка и настройка, отладка приложений, автоматизированные средства разработки программного обеспечения, настройка параметров персонального компьютера, средства диагностики оборудования, аппаратно-программные платформы серверов и рабочих станций, их установка и эксплуатация.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Особое внимание уделено обеспечению качества функционирования программного обеспечения, методам </a:t>
            </a:r>
            <a:br>
              <a:rPr lang="ru-RU" sz="1600" b="1" kern="0" dirty="0" smtClean="0"/>
            </a:br>
            <a:r>
              <a:rPr lang="ru-RU" sz="1600" b="1" kern="0" dirty="0" smtClean="0"/>
              <a:t>и средствам его защиты, ведению программной </a:t>
            </a:r>
            <a:br>
              <a:rPr lang="ru-RU" sz="1600" b="1" kern="0" dirty="0" smtClean="0"/>
            </a:br>
            <a:r>
              <a:rPr lang="ru-RU" sz="1600" b="1" kern="0" dirty="0" smtClean="0"/>
              <a:t>и эксплуатационной документации.</a:t>
            </a:r>
          </a:p>
        </p:txBody>
      </p:sp>
      <p:pic>
        <p:nvPicPr>
          <p:cNvPr id="28673" name="Picture 1" descr="Q:\БИБЛИОТЕКА\2019-11-01\Image (24)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142844" y="2000240"/>
            <a:ext cx="2712988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24).jpg"/>
          <p:cNvPicPr>
            <a:picLocks noChangeAspect="1" noChangeArrowheads="1"/>
          </p:cNvPicPr>
          <p:nvPr/>
        </p:nvPicPr>
        <p:blipFill>
          <a:blip r:embed="rId3" cstate="print"/>
          <a:srcRect l="34228" t="47020" b="27083"/>
          <a:stretch>
            <a:fillRect/>
          </a:stretch>
        </p:blipFill>
        <p:spPr bwMode="auto">
          <a:xfrm>
            <a:off x="2948887" y="3500438"/>
            <a:ext cx="6195113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Q:\БИБЛИОТЕКА\2019-11-01\Image (24).jpg"/>
          <p:cNvPicPr>
            <a:picLocks noChangeAspect="1" noChangeArrowheads="1"/>
          </p:cNvPicPr>
          <p:nvPr/>
        </p:nvPicPr>
        <p:blipFill>
          <a:blip r:embed="rId3" cstate="print"/>
          <a:srcRect l="34228" t="-444" b="83361"/>
          <a:stretch>
            <a:fillRect/>
          </a:stretch>
        </p:blipFill>
        <p:spPr bwMode="auto">
          <a:xfrm>
            <a:off x="2948887" y="1571612"/>
            <a:ext cx="619511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867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Федорова, Г. Н.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Осуществление интеграции программных модулей [Текст]: учебник/ Г. Н. Федорова. - М.: Академия, 2019. - 288 с.: ил. - (Профессиональное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Рассмотрены принципы организации, основные положения и перспективы развития технологий разработки программного обеспечения.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Раскрыты понятия жизненного цикла программного продукта и сопровождающих его процессов.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Описаны различные подходы к интегрированию программ </a:t>
            </a:r>
            <a:br>
              <a:rPr lang="ru-RU" sz="1600" b="1" kern="0" dirty="0" smtClean="0"/>
            </a:br>
            <a:r>
              <a:rPr lang="ru-RU" sz="1600" b="1" kern="0" dirty="0" smtClean="0"/>
              <a:t>и программных модулей, методы измерений характеристик программ, оценки их эффективности.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Приведены стандарты качества программного обеспечения, методы и средства разработки программной документации. </a:t>
            </a:r>
            <a:br>
              <a:rPr lang="ru-RU" sz="1600" b="1" kern="0" dirty="0" smtClean="0"/>
            </a:br>
            <a:endParaRPr lang="ru-RU" sz="1600" b="1" kern="0" dirty="0" smtClean="0"/>
          </a:p>
        </p:txBody>
      </p:sp>
      <p:pic>
        <p:nvPicPr>
          <p:cNvPr id="6145" name="Picture 1" descr="Q:\БИБЛИОТЕКА\2019-11-01\Image (25)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142844" y="2075082"/>
            <a:ext cx="2712988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25).jpg"/>
          <p:cNvPicPr>
            <a:picLocks noChangeAspect="1" noChangeArrowheads="1"/>
          </p:cNvPicPr>
          <p:nvPr/>
        </p:nvPicPr>
        <p:blipFill>
          <a:blip r:embed="rId3" cstate="print"/>
          <a:srcRect l="34228" t="31950" b="27083"/>
          <a:stretch>
            <a:fillRect/>
          </a:stretch>
        </p:blipFill>
        <p:spPr bwMode="auto">
          <a:xfrm>
            <a:off x="2894759" y="1500174"/>
            <a:ext cx="6249241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14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Киселев, М. 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Геодезия [Текст]: учебник/ М. И. Киселев, М. И. Михелев. -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14 изд., стер. - М.: Академия, 2018. - 384 с.: ил. - (Профессиональное образование). 6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 </a:t>
            </a: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даны общие сведения по геодезии, картографии и топографии; геодезическим приборам, методам геодезических измерений, вычислений и оценке точности их результатов; инженерно-геодезическим работам, выполняемым </a:t>
            </a:r>
            <a:br>
              <a:rPr lang="ru-RU" sz="1600" b="1" kern="0" dirty="0" smtClean="0"/>
            </a:br>
            <a:r>
              <a:rPr lang="ru-RU" sz="1600" b="1" kern="0" dirty="0" smtClean="0"/>
              <a:t>при изыскании, проектировании и строительстве инженерных сооружений.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Изложены методы изысканий, производства разбивочных работ, исполнительных съемок.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Приведены материалы по геодезическому обеспечению кадастра, лесоустройству, привязке горных выработок, наблюдению за деформациями сооружений, лицензированию, организации геодезических работ и технике безопасности при их проведении. </a:t>
            </a:r>
          </a:p>
        </p:txBody>
      </p:sp>
      <p:pic>
        <p:nvPicPr>
          <p:cNvPr id="21505" name="Picture 1" descr="Q:\БИБЛИОТЕКА\2019-11-01\Image (7).jpg"/>
          <p:cNvPicPr>
            <a:picLocks noChangeAspect="1" noChangeArrowheads="1"/>
          </p:cNvPicPr>
          <p:nvPr/>
        </p:nvPicPr>
        <p:blipFill>
          <a:blip r:embed="rId3" cstate="print"/>
          <a:srcRect l="34228" r="1250" b="28125"/>
          <a:stretch>
            <a:fillRect/>
          </a:stretch>
        </p:blipFill>
        <p:spPr bwMode="auto">
          <a:xfrm>
            <a:off x="157475" y="2075082"/>
            <a:ext cx="2700013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7).jpg"/>
          <p:cNvPicPr>
            <a:picLocks noChangeAspect="1" noChangeArrowheads="1"/>
          </p:cNvPicPr>
          <p:nvPr/>
        </p:nvPicPr>
        <p:blipFill>
          <a:blip r:embed="rId4" cstate="print"/>
          <a:srcRect l="34228" r="1250" b="60032"/>
          <a:stretch>
            <a:fillRect/>
          </a:stretch>
        </p:blipFill>
        <p:spPr bwMode="auto">
          <a:xfrm>
            <a:off x="2928926" y="1571612"/>
            <a:ext cx="6200030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150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Ганихина МА\РАБОТА\ВЫСТАВКИ\2019-2020\фон.jpg"/>
          <p:cNvPicPr>
            <a:picLocks noChangeAspect="1" noChangeArrowheads="1"/>
          </p:cNvPicPr>
          <p:nvPr/>
        </p:nvPicPr>
        <p:blipFill>
          <a:blip r:embed="rId2"/>
          <a:srcRect t="28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" name="Picture 5" descr="Q:\БИБЛИОТЕКА\2019-11-01\Image (14)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6460952" y="2928934"/>
            <a:ext cx="825692" cy="1260000"/>
          </a:xfrm>
          <a:prstGeom prst="rect">
            <a:avLst/>
          </a:prstGeom>
          <a:noFill/>
        </p:spPr>
      </p:pic>
      <p:pic>
        <p:nvPicPr>
          <p:cNvPr id="16" name="Picture 1" descr="Q:\БИБЛИОТЕКА\2019-11-01\Image (15).jpg"/>
          <p:cNvPicPr>
            <a:picLocks noChangeAspect="1" noChangeArrowheads="1"/>
          </p:cNvPicPr>
          <p:nvPr/>
        </p:nvPicPr>
        <p:blipFill>
          <a:blip r:embed="rId4" cstate="print"/>
          <a:srcRect l="34228" r="1250" b="28125"/>
          <a:stretch>
            <a:fillRect/>
          </a:stretch>
        </p:blipFill>
        <p:spPr bwMode="auto">
          <a:xfrm>
            <a:off x="5536207" y="2954818"/>
            <a:ext cx="821743" cy="1260000"/>
          </a:xfrm>
          <a:prstGeom prst="rect">
            <a:avLst/>
          </a:prstGeom>
          <a:noFill/>
        </p:spPr>
      </p:pic>
      <p:pic>
        <p:nvPicPr>
          <p:cNvPr id="18" name="Picture 1" descr="Q:\БИБЛИОТЕКА\2019-11-01\Image (18).jpg"/>
          <p:cNvPicPr>
            <a:picLocks noChangeAspect="1" noChangeArrowheads="1"/>
          </p:cNvPicPr>
          <p:nvPr/>
        </p:nvPicPr>
        <p:blipFill>
          <a:blip r:embed="rId5" cstate="print"/>
          <a:srcRect l="22757" b="27083"/>
          <a:stretch>
            <a:fillRect/>
          </a:stretch>
        </p:blipFill>
        <p:spPr bwMode="auto">
          <a:xfrm>
            <a:off x="7286644" y="1597496"/>
            <a:ext cx="969693" cy="1260000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 l="19922" t="17578" r="49023" b="24560"/>
          <a:stretch>
            <a:fillRect/>
          </a:stretch>
        </p:blipFill>
        <p:spPr bwMode="auto">
          <a:xfrm>
            <a:off x="2940865" y="5526586"/>
            <a:ext cx="845317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" descr="Q:\БИБЛИОТЕКА\2019-11-01+\Image (3).jpg"/>
          <p:cNvPicPr>
            <a:picLocks noChangeAspect="1" noChangeArrowheads="1"/>
          </p:cNvPicPr>
          <p:nvPr/>
        </p:nvPicPr>
        <p:blipFill>
          <a:blip r:embed="rId7" cstate="print"/>
          <a:srcRect l="34228" r="1250" b="30208"/>
          <a:stretch>
            <a:fillRect/>
          </a:stretch>
        </p:blipFill>
        <p:spPr bwMode="auto">
          <a:xfrm>
            <a:off x="7369065" y="4240702"/>
            <a:ext cx="846273" cy="1260000"/>
          </a:xfrm>
          <a:prstGeom prst="rect">
            <a:avLst/>
          </a:prstGeom>
          <a:noFill/>
        </p:spPr>
      </p:pic>
      <p:pic>
        <p:nvPicPr>
          <p:cNvPr id="22" name="Picture 2" descr="Q:\БИБЛИОТЕКА\2019-11-01\Image (30).jpg"/>
          <p:cNvPicPr>
            <a:picLocks noChangeAspect="1" noChangeArrowheads="1"/>
          </p:cNvPicPr>
          <p:nvPr/>
        </p:nvPicPr>
        <p:blipFill>
          <a:blip r:embed="rId8" cstate="print"/>
          <a:srcRect l="27059" r="1250" b="17708"/>
          <a:stretch>
            <a:fillRect/>
          </a:stretch>
        </p:blipFill>
        <p:spPr bwMode="auto">
          <a:xfrm>
            <a:off x="3917404" y="5526586"/>
            <a:ext cx="797472" cy="1260000"/>
          </a:xfrm>
          <a:prstGeom prst="rect">
            <a:avLst/>
          </a:prstGeom>
          <a:noFill/>
        </p:spPr>
      </p:pic>
      <p:pic>
        <p:nvPicPr>
          <p:cNvPr id="25" name="Picture 1" descr="Q:\БИБЛИОТЕКА\2019-11-01\Image (16).jpg"/>
          <p:cNvPicPr>
            <a:picLocks noChangeAspect="1" noChangeArrowheads="1"/>
          </p:cNvPicPr>
          <p:nvPr/>
        </p:nvPicPr>
        <p:blipFill>
          <a:blip r:embed="rId9" cstate="print"/>
          <a:srcRect l="34228" r="1250" b="27083"/>
          <a:stretch>
            <a:fillRect/>
          </a:stretch>
        </p:blipFill>
        <p:spPr bwMode="auto">
          <a:xfrm>
            <a:off x="6405202" y="1597496"/>
            <a:ext cx="810004" cy="1260000"/>
          </a:xfrm>
          <a:prstGeom prst="rect">
            <a:avLst/>
          </a:prstGeom>
          <a:noFill/>
        </p:spPr>
      </p:pic>
      <p:pic>
        <p:nvPicPr>
          <p:cNvPr id="28" name="Picture 2" descr="http://www.kitnk.org/wp-content/uploads/2017/12/10046-768x11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53382" y="5572140"/>
            <a:ext cx="861692" cy="1260000"/>
          </a:xfrm>
          <a:prstGeom prst="rect">
            <a:avLst/>
          </a:prstGeom>
          <a:noFill/>
        </p:spPr>
      </p:pic>
      <p:pic>
        <p:nvPicPr>
          <p:cNvPr id="29" name="Picture 1" descr="Q:\БИБЛИОТЕКА\2019-11-01\Image (31).jpg"/>
          <p:cNvPicPr>
            <a:picLocks noChangeAspect="1" noChangeArrowheads="1"/>
          </p:cNvPicPr>
          <p:nvPr/>
        </p:nvPicPr>
        <p:blipFill>
          <a:blip r:embed="rId11" cstate="print"/>
          <a:srcRect l="32794" r="1250" b="27083"/>
          <a:stretch>
            <a:fillRect/>
          </a:stretch>
        </p:blipFill>
        <p:spPr bwMode="auto">
          <a:xfrm>
            <a:off x="1029352" y="5526586"/>
            <a:ext cx="828004" cy="1260000"/>
          </a:xfrm>
          <a:prstGeom prst="rect">
            <a:avLst/>
          </a:prstGeom>
          <a:noFill/>
        </p:spPr>
      </p:pic>
      <p:pic>
        <p:nvPicPr>
          <p:cNvPr id="30" name="Picture 1" descr="Q:\БИБЛИОТЕКА\2019-11-01\Image (6).jpg"/>
          <p:cNvPicPr>
            <a:picLocks noChangeAspect="1" noChangeArrowheads="1"/>
          </p:cNvPicPr>
          <p:nvPr/>
        </p:nvPicPr>
        <p:blipFill>
          <a:blip r:embed="rId12" cstate="print"/>
          <a:srcRect l="34228" b="28125"/>
          <a:stretch>
            <a:fillRect/>
          </a:stretch>
        </p:blipFill>
        <p:spPr bwMode="auto">
          <a:xfrm>
            <a:off x="948259" y="2811942"/>
            <a:ext cx="837659" cy="1260000"/>
          </a:xfrm>
          <a:prstGeom prst="rect">
            <a:avLst/>
          </a:prstGeom>
          <a:noFill/>
        </p:spPr>
      </p:pic>
      <p:pic>
        <p:nvPicPr>
          <p:cNvPr id="31" name="Picture 1" descr="Q:\БИБЛИОТЕКА\2019-11-01\Image (24).jpg"/>
          <p:cNvPicPr>
            <a:picLocks noChangeAspect="1" noChangeArrowheads="1"/>
          </p:cNvPicPr>
          <p:nvPr/>
        </p:nvPicPr>
        <p:blipFill>
          <a:blip r:embed="rId13" cstate="print"/>
          <a:srcRect l="34228" b="27083"/>
          <a:stretch>
            <a:fillRect/>
          </a:stretch>
        </p:blipFill>
        <p:spPr bwMode="auto">
          <a:xfrm>
            <a:off x="3500430" y="4143380"/>
            <a:ext cx="825692" cy="1260000"/>
          </a:xfrm>
          <a:prstGeom prst="rect">
            <a:avLst/>
          </a:prstGeom>
          <a:noFill/>
        </p:spPr>
      </p:pic>
      <p:pic>
        <p:nvPicPr>
          <p:cNvPr id="32" name="Picture 1" descr="Q:\БИБЛИОТЕКА\2019-11-01\Image (34).jpg"/>
          <p:cNvPicPr>
            <a:picLocks noChangeAspect="1" noChangeArrowheads="1"/>
          </p:cNvPicPr>
          <p:nvPr/>
        </p:nvPicPr>
        <p:blipFill>
          <a:blip r:embed="rId14" cstate="print"/>
          <a:srcRect l="32794" r="1250" b="27083"/>
          <a:stretch>
            <a:fillRect/>
          </a:stretch>
        </p:blipFill>
        <p:spPr bwMode="auto">
          <a:xfrm>
            <a:off x="7358082" y="2928934"/>
            <a:ext cx="828004" cy="1260000"/>
          </a:xfrm>
          <a:prstGeom prst="rect">
            <a:avLst/>
          </a:prstGeom>
          <a:noFill/>
        </p:spPr>
      </p:pic>
      <p:pic>
        <p:nvPicPr>
          <p:cNvPr id="33" name="Picture 1" descr="Q:\БИБЛИОТЕКА\2019-11-01+\Image (2).jpg"/>
          <p:cNvPicPr>
            <a:picLocks noChangeAspect="1" noChangeArrowheads="1"/>
          </p:cNvPicPr>
          <p:nvPr/>
        </p:nvPicPr>
        <p:blipFill>
          <a:blip r:embed="rId15" cstate="print"/>
          <a:srcRect l="34228" b="27083"/>
          <a:stretch>
            <a:fillRect/>
          </a:stretch>
        </p:blipFill>
        <p:spPr bwMode="auto">
          <a:xfrm>
            <a:off x="78050" y="4143380"/>
            <a:ext cx="825692" cy="1260000"/>
          </a:xfrm>
          <a:prstGeom prst="rect">
            <a:avLst/>
          </a:prstGeom>
          <a:noFill/>
        </p:spPr>
      </p:pic>
      <p:pic>
        <p:nvPicPr>
          <p:cNvPr id="34" name="Picture 2" descr="Q:\БИБЛИОТЕКА\2019-11-01+\Image.jpg"/>
          <p:cNvPicPr>
            <a:picLocks noChangeAspect="1" noChangeArrowheads="1"/>
          </p:cNvPicPr>
          <p:nvPr/>
        </p:nvPicPr>
        <p:blipFill>
          <a:blip r:embed="rId16" cstate="print"/>
          <a:srcRect l="27059" b="17708"/>
          <a:stretch>
            <a:fillRect/>
          </a:stretch>
        </p:blipFill>
        <p:spPr bwMode="auto">
          <a:xfrm>
            <a:off x="928662" y="4169264"/>
            <a:ext cx="811372" cy="1260000"/>
          </a:xfrm>
          <a:prstGeom prst="rect">
            <a:avLst/>
          </a:prstGeom>
          <a:noFill/>
        </p:spPr>
      </p:pic>
      <p:pic>
        <p:nvPicPr>
          <p:cNvPr id="35" name="Picture 1" descr="Q:\БИБЛИОТЕКА\2019-11-01\Image (8).jpg"/>
          <p:cNvPicPr>
            <a:picLocks noChangeAspect="1" noChangeArrowheads="1"/>
          </p:cNvPicPr>
          <p:nvPr/>
        </p:nvPicPr>
        <p:blipFill>
          <a:blip r:embed="rId17" cstate="print"/>
          <a:srcRect l="2683"/>
          <a:stretch>
            <a:fillRect/>
          </a:stretch>
        </p:blipFill>
        <p:spPr bwMode="auto">
          <a:xfrm>
            <a:off x="71406" y="5526586"/>
            <a:ext cx="890820" cy="1260000"/>
          </a:xfrm>
          <a:prstGeom prst="rect">
            <a:avLst/>
          </a:prstGeom>
          <a:noFill/>
        </p:spPr>
      </p:pic>
      <p:pic>
        <p:nvPicPr>
          <p:cNvPr id="36" name="Picture 1" descr="Q:\БИБЛИОТЕКА\2019-11-01\Image (7).jpg"/>
          <p:cNvPicPr>
            <a:picLocks noChangeAspect="1" noChangeArrowheads="1"/>
          </p:cNvPicPr>
          <p:nvPr/>
        </p:nvPicPr>
        <p:blipFill>
          <a:blip r:embed="rId18" cstate="print"/>
          <a:srcRect l="34228" r="1250" b="28125"/>
          <a:stretch>
            <a:fillRect/>
          </a:stretch>
        </p:blipFill>
        <p:spPr bwMode="auto">
          <a:xfrm>
            <a:off x="81435" y="2811942"/>
            <a:ext cx="821743" cy="1260000"/>
          </a:xfrm>
          <a:prstGeom prst="rect">
            <a:avLst/>
          </a:prstGeom>
          <a:noFill/>
        </p:spPr>
      </p:pic>
      <p:pic>
        <p:nvPicPr>
          <p:cNvPr id="37" name="Picture 1" descr="Q:\БИБЛИОТЕКА\2019-11-01\Image (13).jpg"/>
          <p:cNvPicPr>
            <a:picLocks noChangeAspect="1" noChangeArrowheads="1"/>
          </p:cNvPicPr>
          <p:nvPr/>
        </p:nvPicPr>
        <p:blipFill>
          <a:blip r:embed="rId19" cstate="print"/>
          <a:srcRect l="32794" r="1250" b="27083"/>
          <a:stretch>
            <a:fillRect/>
          </a:stretch>
        </p:blipFill>
        <p:spPr bwMode="auto">
          <a:xfrm>
            <a:off x="1815170" y="2786058"/>
            <a:ext cx="828004" cy="1260000"/>
          </a:xfrm>
          <a:prstGeom prst="rect">
            <a:avLst/>
          </a:prstGeom>
          <a:noFill/>
        </p:spPr>
      </p:pic>
      <p:pic>
        <p:nvPicPr>
          <p:cNvPr id="38" name="Picture 1" descr="Q:\БИБЛИОТЕКА\2019-11-01\Image (26).jpg"/>
          <p:cNvPicPr>
            <a:picLocks noChangeAspect="1" noChangeArrowheads="1"/>
          </p:cNvPicPr>
          <p:nvPr/>
        </p:nvPicPr>
        <p:blipFill>
          <a:blip r:embed="rId20" cstate="print"/>
          <a:srcRect l="34228" b="27083"/>
          <a:stretch>
            <a:fillRect/>
          </a:stretch>
        </p:blipFill>
        <p:spPr bwMode="auto">
          <a:xfrm>
            <a:off x="1785918" y="4143380"/>
            <a:ext cx="825692" cy="1260000"/>
          </a:xfrm>
          <a:prstGeom prst="rect">
            <a:avLst/>
          </a:prstGeom>
          <a:noFill/>
        </p:spPr>
      </p:pic>
      <p:pic>
        <p:nvPicPr>
          <p:cNvPr id="39" name="Picture 1" descr="Q:\БИБЛИОТЕКА\2019-11-01\Image (36).jpg"/>
          <p:cNvPicPr>
            <a:picLocks noChangeAspect="1" noChangeArrowheads="1"/>
          </p:cNvPicPr>
          <p:nvPr/>
        </p:nvPicPr>
        <p:blipFill>
          <a:blip r:embed="rId21" cstate="print"/>
          <a:srcRect l="37095" b="30208"/>
          <a:stretch>
            <a:fillRect/>
          </a:stretch>
        </p:blipFill>
        <p:spPr bwMode="auto">
          <a:xfrm>
            <a:off x="8247542" y="2928934"/>
            <a:ext cx="825052" cy="1260000"/>
          </a:xfrm>
          <a:prstGeom prst="rect">
            <a:avLst/>
          </a:prstGeom>
          <a:noFill/>
        </p:spPr>
      </p:pic>
      <p:pic>
        <p:nvPicPr>
          <p:cNvPr id="42" name="Picture 1" descr="Q:\БИБЛИОТЕКА\2019-11-01\Image (22).jpg"/>
          <p:cNvPicPr>
            <a:picLocks noChangeAspect="1" noChangeArrowheads="1"/>
          </p:cNvPicPr>
          <p:nvPr/>
        </p:nvPicPr>
        <p:blipFill>
          <a:blip r:embed="rId22" cstate="print"/>
          <a:srcRect l="34228" b="27083"/>
          <a:stretch>
            <a:fillRect/>
          </a:stretch>
        </p:blipFill>
        <p:spPr bwMode="auto">
          <a:xfrm>
            <a:off x="6072198" y="4240702"/>
            <a:ext cx="825692" cy="1260000"/>
          </a:xfrm>
          <a:prstGeom prst="rect">
            <a:avLst/>
          </a:prstGeom>
          <a:noFill/>
        </p:spPr>
      </p:pic>
      <p:pic>
        <p:nvPicPr>
          <p:cNvPr id="43" name="Picture 1" descr="Q:\БИБЛИОТЕКА\2019-11-01\Image (10).jpg"/>
          <p:cNvPicPr>
            <a:picLocks noChangeAspect="1" noChangeArrowheads="1"/>
          </p:cNvPicPr>
          <p:nvPr/>
        </p:nvPicPr>
        <p:blipFill>
          <a:blip r:embed="rId23" cstate="print"/>
          <a:srcRect l="34228" b="28125"/>
          <a:stretch>
            <a:fillRect/>
          </a:stretch>
        </p:blipFill>
        <p:spPr bwMode="auto">
          <a:xfrm>
            <a:off x="2734209" y="2786058"/>
            <a:ext cx="837659" cy="1260000"/>
          </a:xfrm>
          <a:prstGeom prst="rect">
            <a:avLst/>
          </a:prstGeom>
          <a:noFill/>
        </p:spPr>
      </p:pic>
      <p:pic>
        <p:nvPicPr>
          <p:cNvPr id="46" name="Picture 1" descr="Q:\БИБЛИОТЕКА\2019-11-01\Image (9).jpg"/>
          <p:cNvPicPr>
            <a:picLocks noChangeAspect="1" noChangeArrowheads="1"/>
          </p:cNvPicPr>
          <p:nvPr/>
        </p:nvPicPr>
        <p:blipFill>
          <a:blip r:embed="rId24" cstate="print"/>
          <a:srcRect l="34228" b="28125"/>
          <a:stretch>
            <a:fillRect/>
          </a:stretch>
        </p:blipFill>
        <p:spPr bwMode="auto">
          <a:xfrm>
            <a:off x="3662903" y="2786058"/>
            <a:ext cx="837659" cy="1260000"/>
          </a:xfrm>
          <a:prstGeom prst="rect">
            <a:avLst/>
          </a:prstGeom>
          <a:noFill/>
        </p:spPr>
      </p:pic>
      <p:pic>
        <p:nvPicPr>
          <p:cNvPr id="47" name="Picture 1" descr="Q:\БИБЛИОТЕКА\2019-11-01\Image (12).jpg"/>
          <p:cNvPicPr>
            <a:picLocks noChangeAspect="1" noChangeArrowheads="1"/>
          </p:cNvPicPr>
          <p:nvPr/>
        </p:nvPicPr>
        <p:blipFill>
          <a:blip r:embed="rId25" cstate="print"/>
          <a:srcRect l="34228" b="28125"/>
          <a:stretch>
            <a:fillRect/>
          </a:stretch>
        </p:blipFill>
        <p:spPr bwMode="auto">
          <a:xfrm>
            <a:off x="4591597" y="2786058"/>
            <a:ext cx="837659" cy="1260000"/>
          </a:xfrm>
          <a:prstGeom prst="rect">
            <a:avLst/>
          </a:prstGeom>
          <a:noFill/>
        </p:spPr>
      </p:pic>
      <p:pic>
        <p:nvPicPr>
          <p:cNvPr id="48" name="Picture 1" descr="Q:\БИБЛИОТЕКА\2019-11-01\Image (28).jpg"/>
          <p:cNvPicPr>
            <a:picLocks noChangeAspect="1" noChangeArrowheads="1"/>
          </p:cNvPicPr>
          <p:nvPr/>
        </p:nvPicPr>
        <p:blipFill>
          <a:blip r:embed="rId26" cstate="print"/>
          <a:srcRect l="27059" b="17708"/>
          <a:stretch>
            <a:fillRect/>
          </a:stretch>
        </p:blipFill>
        <p:spPr bwMode="auto">
          <a:xfrm>
            <a:off x="2643174" y="4143380"/>
            <a:ext cx="811372" cy="1260000"/>
          </a:xfrm>
          <a:prstGeom prst="rect">
            <a:avLst/>
          </a:prstGeom>
          <a:noFill/>
        </p:spPr>
      </p:pic>
      <p:pic>
        <p:nvPicPr>
          <p:cNvPr id="50" name="Picture 4" descr="https://cdn01.skybuy.ru/media/offer/thumbs/7ab/a79/504x504-_upl57dbcfa5206560.66667398.jpg"/>
          <p:cNvPicPr>
            <a:picLocks noChangeAspect="1" noChangeArrowheads="1"/>
          </p:cNvPicPr>
          <p:nvPr/>
        </p:nvPicPr>
        <p:blipFill>
          <a:blip r:embed="rId27" cstate="print"/>
          <a:srcRect l="14881" r="16666"/>
          <a:stretch>
            <a:fillRect/>
          </a:stretch>
        </p:blipFill>
        <p:spPr bwMode="auto">
          <a:xfrm>
            <a:off x="6352700" y="5572140"/>
            <a:ext cx="862506" cy="1260000"/>
          </a:xfrm>
          <a:prstGeom prst="rect">
            <a:avLst/>
          </a:prstGeom>
          <a:noFill/>
        </p:spPr>
      </p:pic>
      <p:pic>
        <p:nvPicPr>
          <p:cNvPr id="51" name="Picture 1" descr="Q:\БИБЛИОТЕКА\2019-11-01\Image (20).jpg"/>
          <p:cNvPicPr>
            <a:picLocks noChangeAspect="1" noChangeArrowheads="1"/>
          </p:cNvPicPr>
          <p:nvPr/>
        </p:nvPicPr>
        <p:blipFill>
          <a:blip r:embed="rId28" cstate="print"/>
          <a:srcRect l="34228" b="27083"/>
          <a:stretch>
            <a:fillRect/>
          </a:stretch>
        </p:blipFill>
        <p:spPr bwMode="auto">
          <a:xfrm>
            <a:off x="7286644" y="5572140"/>
            <a:ext cx="825692" cy="1260000"/>
          </a:xfrm>
          <a:prstGeom prst="rect">
            <a:avLst/>
          </a:prstGeom>
          <a:noFill/>
        </p:spPr>
      </p:pic>
      <p:pic>
        <p:nvPicPr>
          <p:cNvPr id="52" name="Picture 1" descr="Q:\БИБЛИОТЕКА\2019-11-01\Image (25).jpg"/>
          <p:cNvPicPr>
            <a:picLocks noChangeAspect="1" noChangeArrowheads="1"/>
          </p:cNvPicPr>
          <p:nvPr/>
        </p:nvPicPr>
        <p:blipFill>
          <a:blip r:embed="rId29" cstate="print"/>
          <a:srcRect l="34228" b="27083"/>
          <a:stretch>
            <a:fillRect/>
          </a:stretch>
        </p:blipFill>
        <p:spPr bwMode="auto">
          <a:xfrm>
            <a:off x="5214942" y="4240702"/>
            <a:ext cx="825692" cy="1260000"/>
          </a:xfrm>
          <a:prstGeom prst="rect">
            <a:avLst/>
          </a:prstGeom>
          <a:noFill/>
        </p:spPr>
      </p:pic>
      <p:pic>
        <p:nvPicPr>
          <p:cNvPr id="53" name="Picture 1" descr="Q:\БИБЛИОТЕКА\2019-11-01\Image (21).jpg"/>
          <p:cNvPicPr>
            <a:picLocks noChangeAspect="1" noChangeArrowheads="1"/>
          </p:cNvPicPr>
          <p:nvPr/>
        </p:nvPicPr>
        <p:blipFill>
          <a:blip r:embed="rId30" cstate="print"/>
          <a:srcRect l="22757" r="1250" b="19791"/>
          <a:stretch>
            <a:fillRect/>
          </a:stretch>
        </p:blipFill>
        <p:spPr bwMode="auto">
          <a:xfrm>
            <a:off x="8205317" y="5572140"/>
            <a:ext cx="867277" cy="1260000"/>
          </a:xfrm>
          <a:prstGeom prst="rect">
            <a:avLst/>
          </a:prstGeom>
          <a:noFill/>
        </p:spPr>
      </p:pic>
      <p:pic>
        <p:nvPicPr>
          <p:cNvPr id="54" name="Picture 1" descr="Q:\БИБЛИОТЕКА\2019-11-01\Image (11).jpg"/>
          <p:cNvPicPr>
            <a:picLocks noChangeAspect="1" noChangeArrowheads="1"/>
          </p:cNvPicPr>
          <p:nvPr/>
        </p:nvPicPr>
        <p:blipFill>
          <a:blip r:embed="rId31" cstate="print"/>
          <a:srcRect l="32794" r="1250" b="27083"/>
          <a:stretch>
            <a:fillRect/>
          </a:stretch>
        </p:blipFill>
        <p:spPr bwMode="auto">
          <a:xfrm>
            <a:off x="4357686" y="4143380"/>
            <a:ext cx="828004" cy="1260000"/>
          </a:xfrm>
          <a:prstGeom prst="rect">
            <a:avLst/>
          </a:prstGeom>
          <a:noFill/>
        </p:spPr>
      </p:pic>
      <p:pic>
        <p:nvPicPr>
          <p:cNvPr id="55" name="Picture 5" descr="https://uchitel.by/storage/product/80/a7b61cbbaa3029b3711dc35a29d161ad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982488" y="5526586"/>
            <a:ext cx="875000" cy="1260000"/>
          </a:xfrm>
          <a:prstGeom prst="rect">
            <a:avLst/>
          </a:prstGeom>
          <a:noFill/>
        </p:spPr>
      </p:pic>
      <p:pic>
        <p:nvPicPr>
          <p:cNvPr id="17" name="Picture 2" descr="Q:\БИБЛИОТЕКА\2019-11-01\Image (19).jpg"/>
          <p:cNvPicPr>
            <a:picLocks noChangeAspect="1" noChangeArrowheads="1"/>
          </p:cNvPicPr>
          <p:nvPr/>
        </p:nvPicPr>
        <p:blipFill>
          <a:blip r:embed="rId33" cstate="print"/>
          <a:srcRect l="22757" r="1250" b="27083"/>
          <a:stretch>
            <a:fillRect/>
          </a:stretch>
        </p:blipFill>
        <p:spPr bwMode="auto">
          <a:xfrm>
            <a:off x="8118590" y="1597496"/>
            <a:ext cx="954004" cy="1260000"/>
          </a:xfrm>
          <a:prstGeom prst="rect">
            <a:avLst/>
          </a:prstGeom>
          <a:noFill/>
        </p:spPr>
      </p:pic>
      <p:pic>
        <p:nvPicPr>
          <p:cNvPr id="40" name="Picture 1" descr="Q:\БИБЛИОТЕКА\2019-11-01\Image (32).jpg"/>
          <p:cNvPicPr>
            <a:picLocks noChangeAspect="1" noChangeArrowheads="1"/>
          </p:cNvPicPr>
          <p:nvPr/>
        </p:nvPicPr>
        <p:blipFill>
          <a:blip r:embed="rId34" cstate="print"/>
          <a:srcRect l="27059" b="17708"/>
          <a:stretch>
            <a:fillRect/>
          </a:stretch>
        </p:blipFill>
        <p:spPr bwMode="auto">
          <a:xfrm>
            <a:off x="8261222" y="4240702"/>
            <a:ext cx="811372" cy="1260000"/>
          </a:xfrm>
          <a:prstGeom prst="rect">
            <a:avLst/>
          </a:prstGeom>
          <a:noFill/>
        </p:spPr>
      </p:pic>
      <p:pic>
        <p:nvPicPr>
          <p:cNvPr id="23" name="Picture 1" descr="Q:\БИБЛИОТЕКА\2019-11-01\Image (29).jpg"/>
          <p:cNvPicPr>
            <a:picLocks noChangeAspect="1" noChangeArrowheads="1"/>
          </p:cNvPicPr>
          <p:nvPr/>
        </p:nvPicPr>
        <p:blipFill>
          <a:blip r:embed="rId35" cstate="print"/>
          <a:srcRect l="27059" b="17708"/>
          <a:stretch>
            <a:fillRect/>
          </a:stretch>
        </p:blipFill>
        <p:spPr bwMode="auto">
          <a:xfrm>
            <a:off x="4475008" y="5526586"/>
            <a:ext cx="811372" cy="1260000"/>
          </a:xfrm>
          <a:prstGeom prst="rect">
            <a:avLst/>
          </a:prstGeom>
          <a:noFill/>
        </p:spPr>
      </p:pic>
      <p:pic>
        <p:nvPicPr>
          <p:cNvPr id="41" name="Picture 2" descr="Q:\БИБЛИОТЕКА\2019-11-01\Image (23).jpg"/>
          <p:cNvPicPr>
            <a:picLocks noChangeAspect="1" noChangeArrowheads="1"/>
          </p:cNvPicPr>
          <p:nvPr/>
        </p:nvPicPr>
        <p:blipFill>
          <a:blip r:embed="rId36" cstate="print"/>
          <a:srcRect l="34228" b="28125"/>
          <a:stretch>
            <a:fillRect/>
          </a:stretch>
        </p:blipFill>
        <p:spPr bwMode="auto">
          <a:xfrm>
            <a:off x="6448985" y="4240702"/>
            <a:ext cx="837659" cy="1260000"/>
          </a:xfrm>
          <a:prstGeom prst="rect">
            <a:avLst/>
          </a:prstGeom>
          <a:noFill/>
        </p:spPr>
      </p:pic>
      <p:pic>
        <p:nvPicPr>
          <p:cNvPr id="61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37"/>
          <a:srcRect b="77084"/>
          <a:stretch>
            <a:fillRect/>
          </a:stretch>
        </p:blipFill>
        <p:spPr bwMode="auto">
          <a:xfrm>
            <a:off x="0" y="0"/>
            <a:ext cx="9144000" cy="1571612"/>
          </a:xfrm>
          <a:prstGeom prst="rect">
            <a:avLst/>
          </a:prstGeom>
          <a:noFill/>
        </p:spPr>
      </p:pic>
      <p:sp>
        <p:nvSpPr>
          <p:cNvPr id="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13" name="Picture 3" descr="Q:\БИБЛИОТЕКА\2019-11-01\Image (3).jpg"/>
          <p:cNvPicPr>
            <a:picLocks noChangeAspect="1" noChangeArrowheads="1"/>
          </p:cNvPicPr>
          <p:nvPr/>
        </p:nvPicPr>
        <p:blipFill>
          <a:blip r:embed="rId38" cstate="print"/>
          <a:srcRect l="27312" b="18413"/>
          <a:stretch>
            <a:fillRect/>
          </a:stretch>
        </p:blipFill>
        <p:spPr bwMode="auto">
          <a:xfrm>
            <a:off x="41690" y="1454620"/>
            <a:ext cx="815534" cy="1260000"/>
          </a:xfrm>
          <a:prstGeom prst="rect">
            <a:avLst/>
          </a:prstGeom>
          <a:noFill/>
        </p:spPr>
      </p:pic>
      <p:pic>
        <p:nvPicPr>
          <p:cNvPr id="27" name="Picture 1" descr="Q:\БИБЛИОТЕКА\2019-11-01\Image (35).jpg"/>
          <p:cNvPicPr>
            <a:picLocks noChangeAspect="1" noChangeArrowheads="1"/>
          </p:cNvPicPr>
          <p:nvPr/>
        </p:nvPicPr>
        <p:blipFill>
          <a:blip r:embed="rId39" cstate="print"/>
          <a:srcRect l="22757" b="18750"/>
          <a:stretch>
            <a:fillRect/>
          </a:stretch>
        </p:blipFill>
        <p:spPr bwMode="auto">
          <a:xfrm>
            <a:off x="928662" y="1454620"/>
            <a:ext cx="870237" cy="1260000"/>
          </a:xfrm>
          <a:prstGeom prst="rect">
            <a:avLst/>
          </a:prstGeom>
          <a:noFill/>
        </p:spPr>
      </p:pic>
      <p:pic>
        <p:nvPicPr>
          <p:cNvPr id="44" name="Picture 1" descr="Q:\БИБЛИОТЕКА\2019-11-01\Image (2).jpg"/>
          <p:cNvPicPr>
            <a:picLocks noChangeAspect="1" noChangeArrowheads="1"/>
          </p:cNvPicPr>
          <p:nvPr/>
        </p:nvPicPr>
        <p:blipFill>
          <a:blip r:embed="rId40" cstate="print"/>
          <a:srcRect l="34140" b="27242"/>
          <a:stretch>
            <a:fillRect/>
          </a:stretch>
        </p:blipFill>
        <p:spPr bwMode="auto">
          <a:xfrm>
            <a:off x="1886020" y="1454620"/>
            <a:ext cx="828592" cy="1260000"/>
          </a:xfrm>
          <a:prstGeom prst="rect">
            <a:avLst/>
          </a:prstGeom>
          <a:noFill/>
        </p:spPr>
      </p:pic>
      <p:pic>
        <p:nvPicPr>
          <p:cNvPr id="45" name="Picture 1" descr="Q:\БИБЛИОТЕКА\2019-11-01\Image (5).jpg"/>
          <p:cNvPicPr>
            <a:picLocks noChangeAspect="1" noChangeArrowheads="1"/>
          </p:cNvPicPr>
          <p:nvPr/>
        </p:nvPicPr>
        <p:blipFill>
          <a:blip r:embed="rId41" cstate="print"/>
          <a:srcRect l="22757" b="18750"/>
          <a:stretch>
            <a:fillRect/>
          </a:stretch>
        </p:blipFill>
        <p:spPr bwMode="auto">
          <a:xfrm>
            <a:off x="2773069" y="1454620"/>
            <a:ext cx="870237" cy="1260000"/>
          </a:xfrm>
          <a:prstGeom prst="rect">
            <a:avLst/>
          </a:prstGeom>
          <a:noFill/>
        </p:spPr>
      </p:pic>
      <p:pic>
        <p:nvPicPr>
          <p:cNvPr id="49" name="Picture 1" descr="Q:\БИБЛИОТЕКА\2019-11-01\Image (4).jpg"/>
          <p:cNvPicPr>
            <a:picLocks noChangeAspect="1" noChangeArrowheads="1"/>
          </p:cNvPicPr>
          <p:nvPr/>
        </p:nvPicPr>
        <p:blipFill>
          <a:blip r:embed="rId42" cstate="print"/>
          <a:srcRect l="21850" b="18642"/>
          <a:stretch>
            <a:fillRect/>
          </a:stretch>
        </p:blipFill>
        <p:spPr bwMode="auto">
          <a:xfrm>
            <a:off x="3692712" y="1454620"/>
            <a:ext cx="879288" cy="1260000"/>
          </a:xfrm>
          <a:prstGeom prst="rect">
            <a:avLst/>
          </a:prstGeom>
          <a:noFill/>
        </p:spPr>
      </p:pic>
      <p:pic>
        <p:nvPicPr>
          <p:cNvPr id="26" name="Picture 1" descr="Q:\БИБЛИОТЕКА\2019-11-01\Image.jpg"/>
          <p:cNvPicPr>
            <a:picLocks noChangeAspect="1" noChangeArrowheads="1"/>
          </p:cNvPicPr>
          <p:nvPr/>
        </p:nvPicPr>
        <p:blipFill>
          <a:blip r:embed="rId43" cstate="print"/>
          <a:srcRect l="34228" b="27083"/>
          <a:stretch>
            <a:fillRect/>
          </a:stretch>
        </p:blipFill>
        <p:spPr bwMode="auto">
          <a:xfrm>
            <a:off x="4675002" y="1454620"/>
            <a:ext cx="825692" cy="1260000"/>
          </a:xfrm>
          <a:prstGeom prst="rect">
            <a:avLst/>
          </a:prstGeom>
          <a:noFill/>
        </p:spPr>
      </p:pic>
      <p:pic>
        <p:nvPicPr>
          <p:cNvPr id="24" name="Picture 1" descr="Q:\БИБЛИОТЕКА\2019-11-01\Image (17).jpg"/>
          <p:cNvPicPr>
            <a:picLocks noChangeAspect="1" noChangeArrowheads="1"/>
          </p:cNvPicPr>
          <p:nvPr/>
        </p:nvPicPr>
        <p:blipFill>
          <a:blip r:embed="rId44" cstate="print"/>
          <a:srcRect l="22757" b="27083"/>
          <a:stretch>
            <a:fillRect/>
          </a:stretch>
        </p:blipFill>
        <p:spPr bwMode="auto">
          <a:xfrm>
            <a:off x="5602571" y="1597496"/>
            <a:ext cx="969693" cy="1260000"/>
          </a:xfrm>
          <a:prstGeom prst="rect">
            <a:avLst/>
          </a:prstGeom>
          <a:noFill/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1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8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6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3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0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4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1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8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3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6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3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0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3500"/>
                            </p:stCondLst>
                            <p:childTnLst>
                              <p:par>
                                <p:cTn id="267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74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1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Сетков</a:t>
            </a:r>
            <a:r>
              <a:rPr lang="ru-RU" sz="1600" b="1" kern="0" dirty="0" smtClean="0">
                <a:solidFill>
                  <a:srgbClr val="C00000"/>
                </a:solidFill>
              </a:rPr>
              <a:t>, В. 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Техническая механика для строительных специальностей [Текст]: учебное пособие/ В. И.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Сетков</a:t>
            </a:r>
            <a:r>
              <a:rPr lang="ru-RU" sz="1600" b="1" kern="0" dirty="0" smtClean="0">
                <a:solidFill>
                  <a:srgbClr val="C00000"/>
                </a:solidFill>
              </a:rPr>
              <a:t>. - 7 изд., стер. - М.: Академия, 2019. - 400 с.: ил. - (Среднее 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endParaRPr lang="ru-RU" sz="1600" b="1" kern="0" dirty="0" smtClean="0">
              <a:solidFill>
                <a:srgbClr val="C00000"/>
              </a:solidFill>
            </a:endParaRP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учебном пособие изложена элементарная теория механики абсолютно твердого, абсолютно упругого и реального тел, а также основы расчета простейших конструкций на прочность, жесткость и устойчивость.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Приведено решение большого числа примеров, которые максимально приближены к строительной практике.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Даны задачи для закрепления изученного материала. </a:t>
            </a:r>
          </a:p>
        </p:txBody>
      </p:sp>
      <p:pic>
        <p:nvPicPr>
          <p:cNvPr id="11265" name="Picture 1" descr="Q:\БИБЛИОТЕКА\2019-11-01\Image (12).jpg"/>
          <p:cNvPicPr>
            <a:picLocks noChangeAspect="1" noChangeArrowheads="1"/>
          </p:cNvPicPr>
          <p:nvPr/>
        </p:nvPicPr>
        <p:blipFill>
          <a:blip r:embed="rId3" cstate="print"/>
          <a:srcRect l="34228" b="28125"/>
          <a:stretch>
            <a:fillRect/>
          </a:stretch>
        </p:blipFill>
        <p:spPr bwMode="auto">
          <a:xfrm>
            <a:off x="105181" y="2075082"/>
            <a:ext cx="2752307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12).jpg"/>
          <p:cNvPicPr>
            <a:picLocks noChangeAspect="1" noChangeArrowheads="1"/>
          </p:cNvPicPr>
          <p:nvPr/>
        </p:nvPicPr>
        <p:blipFill>
          <a:blip r:embed="rId4" cstate="print"/>
          <a:srcRect l="34228" b="59355"/>
          <a:stretch>
            <a:fillRect/>
          </a:stretch>
        </p:blipFill>
        <p:spPr bwMode="auto">
          <a:xfrm>
            <a:off x="2928926" y="1571612"/>
            <a:ext cx="6214887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26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Сетков</a:t>
            </a:r>
            <a:r>
              <a:rPr lang="ru-RU" sz="1600" b="1" kern="0" dirty="0" smtClean="0">
                <a:solidFill>
                  <a:srgbClr val="C00000"/>
                </a:solidFill>
              </a:rPr>
              <a:t>, В. 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Строительные конструкции. Расчет и проектирование [Текст]: учебник/ В. И.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Сетков</a:t>
            </a:r>
            <a:r>
              <a:rPr lang="ru-RU" sz="1600" b="1" kern="0" dirty="0" smtClean="0">
                <a:solidFill>
                  <a:srgbClr val="C00000"/>
                </a:solidFill>
              </a:rPr>
              <a:t>, Е. П. Сербин. - 3-е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испр</a:t>
            </a:r>
            <a:r>
              <a:rPr lang="ru-RU" sz="1600" b="1" kern="0" dirty="0" smtClean="0">
                <a:solidFill>
                  <a:srgbClr val="C00000"/>
                </a:solidFill>
              </a:rPr>
              <a:t>.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и доп. - М.: ИНФРА-М, 2019. - 444 с.: ил. - (Среднее профессиональное образование).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endParaRPr lang="ru-RU" sz="1600" b="1" kern="0" dirty="0" smtClean="0">
              <a:solidFill>
                <a:srgbClr val="C00000"/>
              </a:solidFill>
            </a:endParaRP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излагаются основы проектирования и расчета наиболее простых и широко распространенных в строительной практике несущих конструкций. </a:t>
            </a:r>
          </a:p>
        </p:txBody>
      </p:sp>
      <p:pic>
        <p:nvPicPr>
          <p:cNvPr id="12289" name="Picture 1" descr="Q:\БИБЛИОТЕКА\2019-11-01\Image (9).jpg"/>
          <p:cNvPicPr>
            <a:picLocks noChangeAspect="1" noChangeArrowheads="1"/>
          </p:cNvPicPr>
          <p:nvPr/>
        </p:nvPicPr>
        <p:blipFill>
          <a:blip r:embed="rId3" cstate="print"/>
          <a:srcRect l="34228" b="28125"/>
          <a:stretch>
            <a:fillRect/>
          </a:stretch>
        </p:blipFill>
        <p:spPr bwMode="auto">
          <a:xfrm>
            <a:off x="105181" y="2000240"/>
            <a:ext cx="2752307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9).jpg"/>
          <p:cNvPicPr>
            <a:picLocks noChangeAspect="1" noChangeArrowheads="1"/>
          </p:cNvPicPr>
          <p:nvPr/>
        </p:nvPicPr>
        <p:blipFill>
          <a:blip r:embed="rId4" cstate="print"/>
          <a:srcRect l="34228" b="59210"/>
          <a:stretch>
            <a:fillRect/>
          </a:stretch>
        </p:blipFill>
        <p:spPr bwMode="auto">
          <a:xfrm>
            <a:off x="2928926" y="1571612"/>
            <a:ext cx="6192691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28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Павлова, А. 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Сборник задач по строительным конструкциям [Текст]: учебное пособие/ А. И. Павлова. - М.: ИНФРА-М, 2018. - 143 с.: ил. - (Среднее профессиональное образование). 1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endParaRPr lang="ru-RU" sz="1600" b="1" kern="0" dirty="0" smtClean="0"/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учебном пособии содержатся задачи по расчету конструкций, выполненных из металла, железобетона, дерева </a:t>
            </a:r>
            <a:br>
              <a:rPr lang="ru-RU" sz="1600" b="1" kern="0" dirty="0" smtClean="0"/>
            </a:br>
            <a:r>
              <a:rPr lang="ru-RU" sz="1600" b="1" kern="0" dirty="0" smtClean="0"/>
              <a:t>и др.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Представлены примеры расчетов некоторых конструкций.</a:t>
            </a:r>
          </a:p>
        </p:txBody>
      </p:sp>
      <p:pic>
        <p:nvPicPr>
          <p:cNvPr id="15361" name="Picture 1" descr="Q:\БИБЛИОТЕКА\2019-11-01\Image (10).jpg"/>
          <p:cNvPicPr>
            <a:picLocks noChangeAspect="1" noChangeArrowheads="1"/>
          </p:cNvPicPr>
          <p:nvPr/>
        </p:nvPicPr>
        <p:blipFill>
          <a:blip r:embed="rId3" cstate="print"/>
          <a:srcRect l="34228" b="28125"/>
          <a:stretch>
            <a:fillRect/>
          </a:stretch>
        </p:blipFill>
        <p:spPr bwMode="auto">
          <a:xfrm>
            <a:off x="142844" y="2071678"/>
            <a:ext cx="2752307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10).jpg"/>
          <p:cNvPicPr>
            <a:picLocks noChangeAspect="1" noChangeArrowheads="1"/>
          </p:cNvPicPr>
          <p:nvPr/>
        </p:nvPicPr>
        <p:blipFill>
          <a:blip r:embed="rId4" cstate="print"/>
          <a:srcRect l="34228" b="59210"/>
          <a:stretch>
            <a:fillRect/>
          </a:stretch>
        </p:blipFill>
        <p:spPr bwMode="auto">
          <a:xfrm>
            <a:off x="2962701" y="1571612"/>
            <a:ext cx="6192691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36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Комков, В. 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Техническая эксплуатация зданий и сооружений [Текст]: учебник/ В. А. Комков, С. И. Рощина, Н. С.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Тимахова</a:t>
            </a:r>
            <a:r>
              <a:rPr lang="ru-RU" sz="1600" b="1" kern="0" dirty="0" smtClean="0">
                <a:solidFill>
                  <a:srgbClr val="C00000"/>
                </a:solidFill>
              </a:rPr>
              <a:t>. - 2-е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перераб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- М.: ИНФРА-М, 2019. - 338 с.: ил. - (Среднее 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 </a:t>
            </a: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приведены сведения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по эксплуатации, капитальному ремонту и реконструкции объектов жилищно-коммунального хозяйства,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обеспечению сохранности и содержанию жилищного фонда. </a:t>
            </a:r>
          </a:p>
        </p:txBody>
      </p:sp>
      <p:pic>
        <p:nvPicPr>
          <p:cNvPr id="20481" name="Picture 1" descr="Q:\БИБЛИОТЕКА\2019-11-01\Image (13).jpg"/>
          <p:cNvPicPr>
            <a:picLocks noChangeAspect="1" noChangeArrowheads="1"/>
          </p:cNvPicPr>
          <p:nvPr/>
        </p:nvPicPr>
        <p:blipFill>
          <a:blip r:embed="rId3" cstate="print"/>
          <a:srcRect l="32794" r="1250" b="27083"/>
          <a:stretch>
            <a:fillRect/>
          </a:stretch>
        </p:blipFill>
        <p:spPr bwMode="auto">
          <a:xfrm>
            <a:off x="136904" y="2075082"/>
            <a:ext cx="2720584" cy="4140000"/>
          </a:xfrm>
          <a:prstGeom prst="rect">
            <a:avLst/>
          </a:prstGeom>
          <a:noFill/>
        </p:spPr>
      </p:pic>
      <p:pic>
        <p:nvPicPr>
          <p:cNvPr id="8" name="Picture 1" descr="Q:\БИБЛИОТЕКА\2019-11-01\Image (13).jpg"/>
          <p:cNvPicPr>
            <a:picLocks noChangeAspect="1" noChangeArrowheads="1"/>
          </p:cNvPicPr>
          <p:nvPr/>
        </p:nvPicPr>
        <p:blipFill>
          <a:blip r:embed="rId3" cstate="print"/>
          <a:srcRect l="32794" t="552" r="1250" b="58571"/>
          <a:stretch>
            <a:fillRect/>
          </a:stretch>
        </p:blipFill>
        <p:spPr bwMode="auto">
          <a:xfrm>
            <a:off x="2928926" y="1571612"/>
            <a:ext cx="6196886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48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Ананьин, М. Ю.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Архитектурно-строительное проектирование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производствен-ного</a:t>
            </a:r>
            <a:r>
              <a:rPr lang="ru-RU" sz="1600" b="1" kern="0" dirty="0" smtClean="0">
                <a:solidFill>
                  <a:srgbClr val="C00000"/>
                </a:solidFill>
              </a:rPr>
              <a:t> здания [Текст]: учебное пособие/ М. Ю. Ананьин.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216 с. — (Профессиональное образование).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16 экз. </a:t>
            </a:r>
            <a:r>
              <a:rPr lang="ru-RU" sz="1600" b="1" kern="0" dirty="0" smtClean="0">
                <a:solidFill>
                  <a:srgbClr val="002060"/>
                </a:solidFill>
              </a:rPr>
              <a:t>	</a:t>
            </a:r>
            <a:r>
              <a:rPr lang="ru-RU" sz="1600" b="1" kern="0" dirty="0" smtClean="0"/>
              <a:t>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учебном пособии даются теоретические основы проектирования промышленных зданий: приведена их классификация; показаны особенности конструкций, фундаментов, покрытий, материала несущих и ограждающих конструкций и т. д.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Вторая часть пособия посвящена работе над учебным курсовым проектом: показаны условия и последовательность его выполнения, даны указания по графической и текстовой части.</a:t>
            </a:r>
          </a:p>
        </p:txBody>
      </p:sp>
      <p:pic>
        <p:nvPicPr>
          <p:cNvPr id="39941" name="Picture 5" descr="Q:\БИБЛИОТЕКА\2019-11-01\Image (14)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142844" y="2071678"/>
            <a:ext cx="2712988" cy="4140000"/>
          </a:xfrm>
          <a:prstGeom prst="rect">
            <a:avLst/>
          </a:prstGeom>
          <a:noFill/>
        </p:spPr>
      </p:pic>
      <p:pic>
        <p:nvPicPr>
          <p:cNvPr id="6" name="Picture 5" descr="Q:\БИБЛИОТЕКА\2019-11-01\Image (14).jpg"/>
          <p:cNvPicPr>
            <a:picLocks noChangeAspect="1" noChangeArrowheads="1"/>
          </p:cNvPicPr>
          <p:nvPr/>
        </p:nvPicPr>
        <p:blipFill>
          <a:blip r:embed="rId3" cstate="print"/>
          <a:srcRect l="34228" b="59834"/>
          <a:stretch>
            <a:fillRect/>
          </a:stretch>
        </p:blipFill>
        <p:spPr bwMode="auto">
          <a:xfrm>
            <a:off x="2786050" y="1513508"/>
            <a:ext cx="6357982" cy="534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994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Вильчик</a:t>
            </a:r>
            <a:r>
              <a:rPr lang="ru-RU" sz="1600" b="1" kern="0" dirty="0" smtClean="0">
                <a:solidFill>
                  <a:srgbClr val="C00000"/>
                </a:solidFill>
              </a:rPr>
              <a:t>, Н. П.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Архитектура зданий [Текст]: учебник/ Н. П.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Вильчик</a:t>
            </a:r>
            <a:r>
              <a:rPr lang="ru-RU" sz="1600" b="1" kern="0" dirty="0" smtClean="0">
                <a:solidFill>
                  <a:srgbClr val="C00000"/>
                </a:solidFill>
              </a:rPr>
              <a:t>. – 2-е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перераб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- М.: ИНФРА-М, 2019. - 319 с.: ил. - (Среднее профессиональное образование).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Приведены общие сведения о зданиях. 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Рассмотрены конструкции и типы гражданских зданий, даны понятия о проектировании гражданских, промышленных </a:t>
            </a:r>
            <a:br>
              <a:rPr lang="ru-RU" sz="1600" b="1" kern="0" dirty="0" smtClean="0"/>
            </a:br>
            <a:r>
              <a:rPr lang="ru-RU" sz="1600" b="1" kern="0" dirty="0" smtClean="0"/>
              <a:t>и сельскохозяйственных зданий, а также зданий в условиях реконструкции. </a:t>
            </a:r>
          </a:p>
        </p:txBody>
      </p:sp>
      <p:pic>
        <p:nvPicPr>
          <p:cNvPr id="38913" name="Picture 1" descr="Q:\БИБЛИОТЕКА\2019-11-01\Image (15).jpg"/>
          <p:cNvPicPr>
            <a:picLocks noChangeAspect="1" noChangeArrowheads="1"/>
          </p:cNvPicPr>
          <p:nvPr/>
        </p:nvPicPr>
        <p:blipFill>
          <a:blip r:embed="rId3" cstate="print"/>
          <a:srcRect l="34228" r="1250" b="28125"/>
          <a:stretch>
            <a:fillRect/>
          </a:stretch>
        </p:blipFill>
        <p:spPr bwMode="auto">
          <a:xfrm>
            <a:off x="142844" y="2075082"/>
            <a:ext cx="2700013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15).jpg"/>
          <p:cNvPicPr>
            <a:picLocks noChangeAspect="1" noChangeArrowheads="1"/>
          </p:cNvPicPr>
          <p:nvPr/>
        </p:nvPicPr>
        <p:blipFill>
          <a:blip r:embed="rId4" cstate="print"/>
          <a:srcRect l="34228" r="1250" b="60312"/>
          <a:stretch>
            <a:fillRect/>
          </a:stretch>
        </p:blipFill>
        <p:spPr bwMode="auto">
          <a:xfrm>
            <a:off x="2900248" y="1571612"/>
            <a:ext cx="6243752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89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Доценко А.И.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Строительные машины [Текст]: учебник/ А. И. Доценко,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В. Г.  Дронов. - М.: ИНФРА-М, 2019. - 533 с.: ил. - (Среднее профессиональное образование). 10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рассмотрены основные типы строительных машин, используемых в промышленном, гражданском </a:t>
            </a:r>
            <a:br>
              <a:rPr lang="ru-RU" sz="1600" b="1" kern="0" dirty="0" smtClean="0"/>
            </a:br>
            <a:r>
              <a:rPr lang="ru-RU" sz="1600" b="1" kern="0" dirty="0" smtClean="0"/>
              <a:t>и коммунальном строительстве.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Даны назначение, конструкции и описание рабочих процессов машин, области их применения, технико-экономические и эксплуатационные характеристики, а также основы их эксплуатации.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Приведены основные элементы гидропривода и систем автоматического управления строительными машинами.</a:t>
            </a:r>
          </a:p>
        </p:txBody>
      </p:sp>
      <p:pic>
        <p:nvPicPr>
          <p:cNvPr id="29697" name="Picture 1" descr="Q:\БИБЛИОТЕКА\2019-11-01\Image (6).jpg"/>
          <p:cNvPicPr>
            <a:picLocks noChangeAspect="1" noChangeArrowheads="1"/>
          </p:cNvPicPr>
          <p:nvPr/>
        </p:nvPicPr>
        <p:blipFill>
          <a:blip r:embed="rId3" cstate="print"/>
          <a:srcRect l="34228" b="28125"/>
          <a:stretch>
            <a:fillRect/>
          </a:stretch>
        </p:blipFill>
        <p:spPr bwMode="auto">
          <a:xfrm>
            <a:off x="105181" y="2146520"/>
            <a:ext cx="2752307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6).jpg"/>
          <p:cNvPicPr>
            <a:picLocks noChangeAspect="1" noChangeArrowheads="1"/>
          </p:cNvPicPr>
          <p:nvPr/>
        </p:nvPicPr>
        <p:blipFill>
          <a:blip r:embed="rId4" cstate="print"/>
          <a:srcRect l="34228" t="813" b="59138"/>
          <a:stretch>
            <a:fillRect/>
          </a:stretch>
        </p:blipFill>
        <p:spPr bwMode="auto">
          <a:xfrm>
            <a:off x="2836534" y="1571612"/>
            <a:ext cx="6307468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969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786050" y="1571612"/>
            <a:ext cx="6286544" cy="521497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Абаимов</a:t>
            </a:r>
            <a:r>
              <a:rPr lang="ru-RU" sz="1600" b="1" kern="0" dirty="0" smtClean="0">
                <a:solidFill>
                  <a:srgbClr val="C00000"/>
                </a:solidFill>
              </a:rPr>
              <a:t>, В. Ф.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Дендрология [Текст]: учебник и практикум/ В. Ф.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Абаимов</a:t>
            </a:r>
            <a:r>
              <a:rPr lang="ru-RU" sz="1600" b="1" kern="0" dirty="0" smtClean="0">
                <a:solidFill>
                  <a:srgbClr val="C00000"/>
                </a:solidFill>
              </a:rPr>
              <a:t>. —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3-е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испр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474 с. — (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Профес-сиональное</a:t>
            </a:r>
            <a:r>
              <a:rPr lang="ru-RU" sz="1600" b="1" kern="0" dirty="0" smtClean="0">
                <a:solidFill>
                  <a:srgbClr val="C00000"/>
                </a:solidFill>
              </a:rPr>
              <a:t> образование). 10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002060"/>
                </a:solidFill>
              </a:rPr>
              <a:t>	</a:t>
            </a:r>
            <a:r>
              <a:rPr lang="ru-RU" sz="1600" b="1" kern="0" dirty="0" smtClean="0"/>
              <a:t> В доступной для понимания форме изложены основные дидактические единицы дисциплины. Кроме традиционных разделов дендрологии, освещены такие важнейшие темы, как морфология и анатомия древесных растений с их спецификой. Рассмотрены вопросы, связанные с экологическими свойствами древесных пород, систематика и таксономия, как на уровне систематических единиц, так и на внутривидовом уровне. Дана подробная характеристика более трехсот видов и их форм, </a:t>
            </a:r>
            <a:r>
              <a:rPr lang="ru-RU" sz="1600" b="1" kern="0" dirty="0" err="1" smtClean="0"/>
              <a:t>лесообразователей</a:t>
            </a:r>
            <a:r>
              <a:rPr lang="ru-RU" sz="1600" b="1" kern="0" dirty="0" smtClean="0"/>
              <a:t>, второстепенных, подлесочных и других групп древесных, кустарниковых, лианных, </a:t>
            </a:r>
            <a:r>
              <a:rPr lang="ru-RU" sz="1600" b="1" kern="0" dirty="0" err="1" smtClean="0"/>
              <a:t>полудревесных</a:t>
            </a:r>
            <a:r>
              <a:rPr lang="ru-RU" sz="1600" b="1" kern="0" dirty="0" smtClean="0"/>
              <a:t> растений, образующих естественные насаждения страны и значительного числа </a:t>
            </a:r>
            <a:r>
              <a:rPr lang="ru-RU" sz="1600" b="1" kern="0" dirty="0" err="1" smtClean="0"/>
              <a:t>интродуцентов</a:t>
            </a:r>
            <a:r>
              <a:rPr lang="ru-RU" sz="1600" b="1" kern="0" dirty="0" smtClean="0"/>
              <a:t>, широко используемых в зеленом строительстве городов и поселений различных регионов России. Содержит обширный лабораторный практикум, складывающийся из двух частей. Первая посвящена видам отдела Сосновых, вторая — </a:t>
            </a:r>
            <a:r>
              <a:rPr lang="ru-RU" sz="1600" b="1" kern="0" dirty="0" err="1" smtClean="0"/>
              <a:t>Магнолиецветным</a:t>
            </a:r>
            <a:r>
              <a:rPr lang="ru-RU" sz="1600" b="1" kern="0" dirty="0" smtClean="0"/>
              <a:t>. Издание содержит большое количество иллюстративного материала.</a:t>
            </a:r>
          </a:p>
        </p:txBody>
      </p:sp>
      <p:pic>
        <p:nvPicPr>
          <p:cNvPr id="2051" name="Picture 3" descr="Q:\БИБЛИОТЕКА\2019-11-01\Image (3).jpg"/>
          <p:cNvPicPr>
            <a:picLocks noChangeAspect="1" noChangeArrowheads="1"/>
          </p:cNvPicPr>
          <p:nvPr/>
        </p:nvPicPr>
        <p:blipFill>
          <a:blip r:embed="rId3" cstate="print"/>
          <a:srcRect l="27312" b="18413"/>
          <a:stretch>
            <a:fillRect/>
          </a:stretch>
        </p:blipFill>
        <p:spPr bwMode="auto">
          <a:xfrm>
            <a:off x="35002" y="2003644"/>
            <a:ext cx="2679610" cy="4140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pic>
        <p:nvPicPr>
          <p:cNvPr id="6" name="Picture 3" descr="Q:\БИБЛИОТЕКА\2019-11-01\Image (3).jpg"/>
          <p:cNvPicPr>
            <a:picLocks noChangeAspect="1" noChangeArrowheads="1"/>
          </p:cNvPicPr>
          <p:nvPr/>
        </p:nvPicPr>
        <p:blipFill>
          <a:blip r:embed="rId4" cstate="print"/>
          <a:srcRect l="27312" b="56089"/>
          <a:stretch>
            <a:fillRect/>
          </a:stretch>
        </p:blipFill>
        <p:spPr bwMode="auto">
          <a:xfrm>
            <a:off x="2614826" y="1428736"/>
            <a:ext cx="6529206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Горбатова, В. 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Основы садово-паркового искусства [Текст]: учебник/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В. И. Горбатова, В. И. Горбатов, В. А.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Севостьянов</a:t>
            </a:r>
            <a:r>
              <a:rPr lang="ru-RU" sz="1600" b="1" kern="0" dirty="0" smtClean="0">
                <a:solidFill>
                  <a:srgbClr val="C00000"/>
                </a:solidFill>
              </a:rPr>
              <a:t>. - М.: Академия, 2019. - 208 с.: ил. - (Профессиональное образование). 1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изложено развитие садово-паркового искусства по различным стилевым направлениям в историческом понимании мировой культуры.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Рассмотрено формирование пейзажа ландшафта </a:t>
            </a:r>
            <a:br>
              <a:rPr lang="ru-RU" sz="1600" b="1" kern="0" dirty="0" smtClean="0"/>
            </a:br>
            <a:r>
              <a:rPr lang="ru-RU" sz="1600" b="1" kern="0" dirty="0" smtClean="0"/>
              <a:t>в соответствии со стилевыми особенностями в историческом </a:t>
            </a:r>
            <a:br>
              <a:rPr lang="ru-RU" sz="1600" b="1" kern="0" dirty="0" smtClean="0"/>
            </a:br>
            <a:r>
              <a:rPr lang="ru-RU" sz="1600" b="1" kern="0" dirty="0" smtClean="0"/>
              <a:t>и современном понимании.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целях ориентирования студентов на решение практических задач при изучении структуры и композиции конкретных объектов садово-паркового искусства приведены примеры мировых шедевров садово-паркового искусства </a:t>
            </a:r>
            <a:br>
              <a:rPr lang="ru-RU" sz="1600" b="1" kern="0" dirty="0" smtClean="0"/>
            </a:br>
            <a:r>
              <a:rPr lang="ru-RU" sz="1600" b="1" kern="0" dirty="0" smtClean="0"/>
              <a:t>с подробным описанием композиционной составляющей </a:t>
            </a:r>
            <a:br>
              <a:rPr lang="ru-RU" sz="1600" b="1" kern="0" dirty="0" smtClean="0"/>
            </a:br>
            <a:r>
              <a:rPr lang="ru-RU" sz="1600" b="1" kern="0" dirty="0" smtClean="0"/>
              <a:t>и планировочных особенностей, представленных на планах.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Для самостоятельной работы студентов даны методические указания по их выполнению. </a:t>
            </a:r>
          </a:p>
        </p:txBody>
      </p:sp>
      <p:pic>
        <p:nvPicPr>
          <p:cNvPr id="23553" name="Picture 1" descr="Q:\БИБЛИОТЕКА\2019-11-01\Image (35).jpg"/>
          <p:cNvPicPr>
            <a:picLocks noChangeAspect="1" noChangeArrowheads="1"/>
          </p:cNvPicPr>
          <p:nvPr/>
        </p:nvPicPr>
        <p:blipFill>
          <a:blip r:embed="rId3" cstate="print"/>
          <a:srcRect l="22757" b="18750"/>
          <a:stretch>
            <a:fillRect/>
          </a:stretch>
        </p:blipFill>
        <p:spPr bwMode="auto">
          <a:xfrm>
            <a:off x="71406" y="2075082"/>
            <a:ext cx="2859349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35).jpg"/>
          <p:cNvPicPr>
            <a:picLocks noChangeAspect="1" noChangeArrowheads="1"/>
          </p:cNvPicPr>
          <p:nvPr/>
        </p:nvPicPr>
        <p:blipFill>
          <a:blip r:embed="rId4" cstate="print"/>
          <a:srcRect l="22757" b="52388"/>
          <a:stretch>
            <a:fillRect/>
          </a:stretch>
        </p:blipFill>
        <p:spPr bwMode="auto">
          <a:xfrm>
            <a:off x="2928926" y="1584540"/>
            <a:ext cx="6215501" cy="527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355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Васильева, В. А.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Ландшафтный дизайн малого сада [Текст]: учебное пособие/ В. А. Васильева, А. И. Головня, Н. Н. Лазарев. — 2-е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перераб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184 с. — (Профессиональное образование).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настоящем учебном пособии освещены базовые законы </a:t>
            </a:r>
            <a:br>
              <a:rPr lang="ru-RU" sz="1600" b="1" kern="0" dirty="0" smtClean="0"/>
            </a:br>
            <a:r>
              <a:rPr lang="ru-RU" sz="1600" b="1" kern="0" dirty="0" smtClean="0"/>
              <a:t>и приемы ландшафтного дизайна малого сада.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Рассказано об основных приемах организации ландшафтной территории, способах подбора растений и организации водоемов, альпинариев, </a:t>
            </a:r>
            <a:r>
              <a:rPr lang="ru-RU" sz="1600" b="1" kern="0" dirty="0" err="1" smtClean="0"/>
              <a:t>рокариев</a:t>
            </a:r>
            <a:r>
              <a:rPr lang="ru-RU" sz="1600" b="1" kern="0" dirty="0" smtClean="0"/>
              <a:t>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Приводится подробная характеристика, методики ухода </a:t>
            </a:r>
            <a:br>
              <a:rPr lang="ru-RU" sz="1600" b="1" kern="0" dirty="0" smtClean="0"/>
            </a:br>
            <a:r>
              <a:rPr lang="ru-RU" sz="1600" b="1" kern="0" dirty="0" smtClean="0"/>
              <a:t>и выращивания газонных, цветочно-декоративных и древесно-кустарниковых растений.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Рассмотрены наиболее распространенные стили садового дизайна.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Затронуты вопросы ландшафтного проектирования.</a:t>
            </a:r>
          </a:p>
        </p:txBody>
      </p:sp>
      <p:pic>
        <p:nvPicPr>
          <p:cNvPr id="24577" name="Picture 1" descr="Q:\БИБЛИОТЕКА\2019-11-01\Image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144500" y="2075082"/>
            <a:ext cx="2712988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.jpg"/>
          <p:cNvPicPr>
            <a:picLocks noChangeAspect="1" noChangeArrowheads="1"/>
          </p:cNvPicPr>
          <p:nvPr/>
        </p:nvPicPr>
        <p:blipFill>
          <a:blip r:embed="rId3" cstate="print"/>
          <a:srcRect l="34228" b="59700"/>
          <a:stretch>
            <a:fillRect/>
          </a:stretch>
        </p:blipFill>
        <p:spPr bwMode="auto">
          <a:xfrm>
            <a:off x="2876094" y="1571612"/>
            <a:ext cx="6267938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457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Григорьев, С. Г.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Математика [Текст]: учебник/ С. Г. Григорьев, С. В. Иволгина. – 14 изд., стер. - М.: Академия, 2019. - 416 с.: ил. - (Профессиональное образование). 1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Материал учебника охватывает все основные разделы математики: дифференциальное и интегральное исчисления, ряды, обыкновенные дифференциальные уравнения, </a:t>
            </a:r>
            <a:br>
              <a:rPr lang="ru-RU" sz="1600" b="1" kern="0" dirty="0" smtClean="0"/>
            </a:br>
            <a:r>
              <a:rPr lang="ru-RU" sz="1600" b="1" kern="0" dirty="0" smtClean="0"/>
              <a:t>а также элементы теории вероятностей и математической статистики.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Каждый раздел включает разбор практических задач </a:t>
            </a:r>
            <a:br>
              <a:rPr lang="ru-RU" sz="1600" b="1" kern="0" dirty="0" smtClean="0"/>
            </a:br>
            <a:r>
              <a:rPr lang="ru-RU" sz="1600" b="1" kern="0" dirty="0" smtClean="0"/>
              <a:t>и задачи для самостоятельного решения. </a:t>
            </a:r>
          </a:p>
        </p:txBody>
      </p:sp>
      <p:pic>
        <p:nvPicPr>
          <p:cNvPr id="32770" name="Picture 2" descr="http://www.kitnk.org/wp-content/uploads/2017/12/10046-768x1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003644"/>
            <a:ext cx="2831273" cy="4140000"/>
          </a:xfrm>
          <a:prstGeom prst="rect">
            <a:avLst/>
          </a:prstGeom>
          <a:noFill/>
        </p:spPr>
      </p:pic>
      <p:pic>
        <p:nvPicPr>
          <p:cNvPr id="7" name="Picture 2" descr="http://www.kitnk.org/wp-content/uploads/2017/12/10046-768x1123.jpg"/>
          <p:cNvPicPr>
            <a:picLocks noChangeAspect="1" noChangeArrowheads="1"/>
          </p:cNvPicPr>
          <p:nvPr/>
        </p:nvPicPr>
        <p:blipFill>
          <a:blip r:embed="rId3"/>
          <a:srcRect b="42333"/>
          <a:stretch>
            <a:fillRect/>
          </a:stretch>
        </p:blipFill>
        <p:spPr bwMode="auto">
          <a:xfrm>
            <a:off x="2857488" y="1571612"/>
            <a:ext cx="6269247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77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Проектирование объектов садово-паркового и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ландшафт-ного</a:t>
            </a:r>
            <a:r>
              <a:rPr lang="ru-RU" sz="1600" b="1" kern="0" dirty="0" smtClean="0">
                <a:solidFill>
                  <a:srgbClr val="C00000"/>
                </a:solidFill>
              </a:rPr>
              <a:t> строительства [Текст]: учебник/ Н. В. Волкова, И. А. Николаевская, В. С.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Теодоронский</a:t>
            </a:r>
            <a:r>
              <a:rPr lang="ru-RU" sz="1600" b="1" kern="0" dirty="0" smtClean="0">
                <a:solidFill>
                  <a:srgbClr val="C00000"/>
                </a:solidFill>
              </a:rPr>
              <a:t>, А. С. Юсифова; под. ред. И. А. Николаевской. - М.: Академия, 2018. - 320 с.: ил. - (Среднее 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рассмотрены правила оформления чертежей, геометрические построения, законы, правила и приемы проекционного черчения, построения перспективных проекций, проектирования объектов, назначение и содержание генеральных планов, проектирование объектов ландшафтной архитектуры, рабочие чертежи ее благоустройства </a:t>
            </a:r>
            <a:br>
              <a:rPr lang="ru-RU" sz="1600" b="1" kern="0" dirty="0" smtClean="0"/>
            </a:br>
            <a:r>
              <a:rPr lang="ru-RU" sz="1600" b="1" kern="0" dirty="0" smtClean="0"/>
              <a:t>и озеленения, а также принципы пространственной композиции садово-паркового ландшафта, приемы формирования паркового пейзажа и размещения архитектурных объектов </a:t>
            </a:r>
            <a:br>
              <a:rPr lang="ru-RU" sz="1600" b="1" kern="0" dirty="0" smtClean="0"/>
            </a:br>
            <a:r>
              <a:rPr lang="ru-RU" sz="1600" b="1" kern="0" dirty="0" smtClean="0"/>
              <a:t>в композиции паркового комплекса, ландшафтной организации территорий объектов общего и ограниченного пользования.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Освещены вопросы геодезических работ, </a:t>
            </a:r>
            <a:r>
              <a:rPr lang="ru-RU" sz="1600" b="1" kern="0" dirty="0" err="1" smtClean="0"/>
              <a:t>геопластики</a:t>
            </a:r>
            <a:r>
              <a:rPr lang="ru-RU" sz="1600" b="1" kern="0" dirty="0" smtClean="0"/>
              <a:t>, выполнения </a:t>
            </a:r>
            <a:r>
              <a:rPr lang="ru-RU" sz="1600" b="1" kern="0" dirty="0" err="1" smtClean="0"/>
              <a:t>предпроектного</a:t>
            </a:r>
            <a:r>
              <a:rPr lang="ru-RU" sz="1600" b="1" kern="0" dirty="0" smtClean="0"/>
              <a:t> анализа, изысканий, согласования юридических вопросов землеустройства и ведения кадастрового паспорта объекта, культуры делового общения.</a:t>
            </a:r>
          </a:p>
        </p:txBody>
      </p:sp>
      <p:pic>
        <p:nvPicPr>
          <p:cNvPr id="14337" name="Picture 1" descr="Q:\БИБЛИОТЕКА\2019-11-01\Image (2).jpg"/>
          <p:cNvPicPr>
            <a:picLocks noChangeAspect="1" noChangeArrowheads="1"/>
          </p:cNvPicPr>
          <p:nvPr/>
        </p:nvPicPr>
        <p:blipFill>
          <a:blip r:embed="rId3" cstate="print"/>
          <a:srcRect l="34140" b="27242"/>
          <a:stretch>
            <a:fillRect/>
          </a:stretch>
        </p:blipFill>
        <p:spPr bwMode="auto">
          <a:xfrm>
            <a:off x="88041" y="1928802"/>
            <a:ext cx="2840885" cy="432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2).jpg"/>
          <p:cNvPicPr>
            <a:picLocks noChangeAspect="1" noChangeArrowheads="1"/>
          </p:cNvPicPr>
          <p:nvPr/>
        </p:nvPicPr>
        <p:blipFill>
          <a:blip r:embed="rId4" cstate="print"/>
          <a:srcRect l="34140" b="59132"/>
          <a:stretch>
            <a:fillRect/>
          </a:stretch>
        </p:blipFill>
        <p:spPr bwMode="auto">
          <a:xfrm>
            <a:off x="2954961" y="1571612"/>
            <a:ext cx="6189071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33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Разумовский Ю.В.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Ландшафтное проектирование [Текст]: учебник/ Ю. В. Разумовский, Л. М. Фурсова, В. С.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Теодоронсвкий</a:t>
            </a:r>
            <a:r>
              <a:rPr lang="ru-RU" sz="1600" b="1" kern="0" dirty="0" smtClean="0">
                <a:solidFill>
                  <a:srgbClr val="C00000"/>
                </a:solidFill>
              </a:rPr>
              <a:t>. - 2 изд. - М.: ИНФРА-М, 2020.   - 140 с.: ил. - (Среднее 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endParaRPr lang="ru-RU" sz="1600" b="1" kern="0" dirty="0" smtClean="0">
              <a:solidFill>
                <a:srgbClr val="C00000"/>
              </a:solidFill>
            </a:endParaRP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книге основное внимание уделяется теории ландшафтной композиции как основному инструменту при разработке проектов ландшафтной архитектуры, приемам и методам проектирования парков и их фрагментов с участием рельефа, водных устройств, композиции растений.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Приводятся типология и нормативные данные основных объектов ландшафтной архитектуры, а также сведения по этапам проектирования, составу и содержанию изыскательских и проектных работ. </a:t>
            </a:r>
          </a:p>
        </p:txBody>
      </p:sp>
      <p:pic>
        <p:nvPicPr>
          <p:cNvPr id="13313" name="Picture 1" descr="Q:\БИБЛИОТЕКА\2019-11-01\Image (5).jpg"/>
          <p:cNvPicPr>
            <a:picLocks noChangeAspect="1" noChangeArrowheads="1"/>
          </p:cNvPicPr>
          <p:nvPr/>
        </p:nvPicPr>
        <p:blipFill>
          <a:blip r:embed="rId3" cstate="print"/>
          <a:srcRect l="22757" b="18750"/>
          <a:stretch>
            <a:fillRect/>
          </a:stretch>
        </p:blipFill>
        <p:spPr bwMode="auto">
          <a:xfrm>
            <a:off x="69577" y="2003644"/>
            <a:ext cx="2859349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5).jpg"/>
          <p:cNvPicPr>
            <a:picLocks noChangeAspect="1" noChangeArrowheads="1"/>
          </p:cNvPicPr>
          <p:nvPr/>
        </p:nvPicPr>
        <p:blipFill>
          <a:blip r:embed="rId4" cstate="print"/>
          <a:srcRect l="22757" t="32996" b="18750"/>
          <a:stretch>
            <a:fillRect/>
          </a:stretch>
        </p:blipFill>
        <p:spPr bwMode="auto">
          <a:xfrm>
            <a:off x="2913147" y="1500174"/>
            <a:ext cx="6230885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3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Теодоронский</a:t>
            </a:r>
            <a:r>
              <a:rPr lang="ru-RU" sz="1600" b="1" kern="0" dirty="0" smtClean="0">
                <a:solidFill>
                  <a:srgbClr val="C00000"/>
                </a:solidFill>
              </a:rPr>
              <a:t> В. С.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Ландшафтная архитектура с основами проектирования [Текст]: учебник/ В. С.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Теодоронский</a:t>
            </a:r>
            <a:r>
              <a:rPr lang="ru-RU" sz="1600" b="1" kern="0" dirty="0" smtClean="0">
                <a:solidFill>
                  <a:srgbClr val="C00000"/>
                </a:solidFill>
              </a:rPr>
              <a:t>, И. О.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Боговая</a:t>
            </a:r>
            <a:r>
              <a:rPr lang="ru-RU" sz="1600" b="1" kern="0" dirty="0" smtClean="0">
                <a:solidFill>
                  <a:srgbClr val="C00000"/>
                </a:solidFill>
              </a:rPr>
              <a:t>. - 2 изд. - М.: ИНФРА-М, 219.   - 304 с.: ил. - (Среднее профессиональное образование).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Рассматриваются актуальные проблемы ландшафтной организации открытых пространств в урбанизированной среде. 	Большое внимание уделяется особенностям формирования озелененных территорий на стадиях региональной планировки и генеральных планов городов, приводятся данные по созданию лесопарков и зон отдыха на межселенных территориях, парков различного функционального назначения (городских </a:t>
            </a:r>
            <a:br>
              <a:rPr lang="ru-RU" sz="1600" b="1" kern="0" dirty="0" smtClean="0"/>
            </a:br>
            <a:r>
              <a:rPr lang="ru-RU" sz="1600" b="1" kern="0" dirty="0" smtClean="0"/>
              <a:t>и районных, специального назначения, и др.) непосредственно </a:t>
            </a:r>
            <a:br>
              <a:rPr lang="ru-RU" sz="1600" b="1" kern="0" dirty="0" smtClean="0"/>
            </a:br>
            <a:r>
              <a:rPr lang="ru-RU" sz="1600" b="1" kern="0" dirty="0" smtClean="0"/>
              <a:t>в городах и поселках.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Значительное место занимают вопросы благоустройства жилых комплексов, озеленения отдельных архитектурно-ландшафтных объектов городских общественных центров.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Отдельно рассматривается вопрос порядка и организации проектирования архитектурно-ландшафтных объектов (стадийность, этапы, авторский надзор). </a:t>
            </a:r>
          </a:p>
        </p:txBody>
      </p:sp>
      <p:pic>
        <p:nvPicPr>
          <p:cNvPr id="9217" name="Picture 1" descr="Q:\БИБЛИОТЕКА\2019-11-01\Image (4).jpg"/>
          <p:cNvPicPr>
            <a:picLocks noChangeAspect="1" noChangeArrowheads="1"/>
          </p:cNvPicPr>
          <p:nvPr/>
        </p:nvPicPr>
        <p:blipFill>
          <a:blip r:embed="rId3" cstate="print"/>
          <a:srcRect l="21850" b="18642"/>
          <a:stretch>
            <a:fillRect/>
          </a:stretch>
        </p:blipFill>
        <p:spPr bwMode="auto">
          <a:xfrm>
            <a:off x="39839" y="2075082"/>
            <a:ext cx="2889087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4).jpg"/>
          <p:cNvPicPr>
            <a:picLocks noChangeAspect="1" noChangeArrowheads="1"/>
          </p:cNvPicPr>
          <p:nvPr/>
        </p:nvPicPr>
        <p:blipFill>
          <a:blip r:embed="rId3" cstate="print"/>
          <a:srcRect l="21850" t="6551" b="44313"/>
          <a:stretch>
            <a:fillRect/>
          </a:stretch>
        </p:blipFill>
        <p:spPr bwMode="auto">
          <a:xfrm>
            <a:off x="2953099" y="1500174"/>
            <a:ext cx="6190901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21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Стрекозов</a:t>
            </a:r>
            <a:r>
              <a:rPr lang="ru-RU" sz="1600" b="1" kern="0" dirty="0" smtClean="0">
                <a:solidFill>
                  <a:srgbClr val="C00000"/>
                </a:solidFill>
              </a:rPr>
              <a:t>, В. Г.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Конституционное право [Текст]: учебник/ В. Г.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Стрекозов</a:t>
            </a:r>
            <a:r>
              <a:rPr lang="ru-RU" sz="1600" b="1" kern="0" dirty="0" smtClean="0">
                <a:solidFill>
                  <a:srgbClr val="C00000"/>
                </a:solidFill>
              </a:rPr>
              <a:t>. — 7-е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перераб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256 с. — (Профессиональное образование). 12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endParaRPr lang="ru-RU" sz="1600" b="1" kern="0" dirty="0" smtClean="0">
              <a:solidFill>
                <a:srgbClr val="C00000"/>
              </a:solidFill>
            </a:endParaRP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Рассмотрены нормы конституционного права, регулирующие наиболее важные и принципиальные общественные отношения, связанные с организацией основ конституционного строя, взаимоотношениями государства </a:t>
            </a:r>
            <a:br>
              <a:rPr lang="ru-RU" sz="1600" b="1" kern="0" dirty="0" smtClean="0"/>
            </a:br>
            <a:r>
              <a:rPr lang="ru-RU" sz="1600" b="1" kern="0" dirty="0" smtClean="0"/>
              <a:t>и личности, федеративным устройством, порядком формирования и деятельностью системы органов государственной власти и органов местного самоуправления.</a:t>
            </a:r>
          </a:p>
        </p:txBody>
      </p:sp>
      <p:pic>
        <p:nvPicPr>
          <p:cNvPr id="10241" name="Picture 1" descr="Q:\БИБЛИОТЕКА\2019-11-01\Image (28).jpg"/>
          <p:cNvPicPr>
            <a:picLocks noChangeAspect="1" noChangeArrowheads="1"/>
          </p:cNvPicPr>
          <p:nvPr/>
        </p:nvPicPr>
        <p:blipFill>
          <a:blip r:embed="rId3" cstate="print"/>
          <a:srcRect l="27059" b="17708"/>
          <a:stretch>
            <a:fillRect/>
          </a:stretch>
        </p:blipFill>
        <p:spPr bwMode="auto">
          <a:xfrm>
            <a:off x="142844" y="2000240"/>
            <a:ext cx="2665938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28).jpg"/>
          <p:cNvPicPr>
            <a:picLocks noChangeAspect="1" noChangeArrowheads="1"/>
          </p:cNvPicPr>
          <p:nvPr/>
        </p:nvPicPr>
        <p:blipFill>
          <a:blip r:embed="rId3" cstate="print"/>
          <a:srcRect l="27059" b="54952"/>
          <a:stretch>
            <a:fillRect/>
          </a:stretch>
        </p:blipFill>
        <p:spPr bwMode="auto">
          <a:xfrm>
            <a:off x="2928926" y="1571612"/>
            <a:ext cx="6218600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4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Конституционное право. Практикум [Текст]: учебное пособие/ под общ. ред. Г. Н. Комковой. — 2-е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испр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207 с. — (Профессиональное образование). 2 экз.  </a:t>
            </a: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Учебное пособие включает: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тематические планы дисциплин «Конституционное право России» и «Конституционное право зарубежных стран»,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планы практических занятий,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вопросы для подготовки к экзаменам,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методические рекомендации для подготовки рефератов </a:t>
            </a:r>
            <a:br>
              <a:rPr lang="ru-RU" sz="1600" b="1" kern="0" dirty="0" smtClean="0"/>
            </a:br>
            <a:r>
              <a:rPr lang="ru-RU" sz="1600" b="1" kern="0" dirty="0" smtClean="0"/>
              <a:t>и курсовых работ,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рекомендуемую основную и дополнительную литературу </a:t>
            </a:r>
            <a:br>
              <a:rPr lang="ru-RU" sz="1600" b="1" kern="0" dirty="0" smtClean="0"/>
            </a:br>
            <a:r>
              <a:rPr lang="ru-RU" sz="1600" b="1" kern="0" dirty="0" smtClean="0"/>
              <a:t>по изучаемым темам,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методические рекомендации и планы курсовых работ,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глоссарий по конституционному праву. </a:t>
            </a:r>
          </a:p>
        </p:txBody>
      </p:sp>
      <p:pic>
        <p:nvPicPr>
          <p:cNvPr id="19457" name="Picture 1" descr="Q:\БИБЛИОТЕКА\2019-11-01\Image (26)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142844" y="2071678"/>
            <a:ext cx="2712988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26).jpg"/>
          <p:cNvPicPr>
            <a:picLocks noChangeAspect="1" noChangeArrowheads="1"/>
          </p:cNvPicPr>
          <p:nvPr/>
        </p:nvPicPr>
        <p:blipFill>
          <a:blip r:embed="rId3" cstate="print"/>
          <a:srcRect l="34228" b="59155"/>
          <a:stretch>
            <a:fillRect/>
          </a:stretch>
        </p:blipFill>
        <p:spPr bwMode="auto">
          <a:xfrm>
            <a:off x="2876063" y="1500175"/>
            <a:ext cx="6267937" cy="53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945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Иванова, Е. 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Гражданское право. Общая часть [Текст]: учебник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и практикум для СПО / Е. В. Иванова. - 4-е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перераб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- М. 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- 279 с. - (Профессиональное образование).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200" b="1" kern="0" dirty="0" smtClean="0">
                <a:solidFill>
                  <a:srgbClr val="C00000"/>
                </a:solidFill>
              </a:rPr>
              <a:t>12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 </a:t>
            </a:r>
            <a:r>
              <a:rPr lang="ru-RU" sz="1600" b="1" kern="0" dirty="0" smtClean="0"/>
              <a:t>	 Данный учебник – уникальный полный практико-теоретический курс. Каждая глава состоит из теории, вопросов </a:t>
            </a:r>
            <a:br>
              <a:rPr lang="ru-RU" sz="1600" b="1" kern="0" dirty="0" smtClean="0"/>
            </a:br>
            <a:r>
              <a:rPr lang="ru-RU" sz="1600" b="1" kern="0" dirty="0" smtClean="0"/>
              <a:t>и заданий для самоконтроля; задач; тестов; нормативных правовых актов; судебной практики и литературы.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1 глава: Понятие, предмет, метод и источники гражданского права. Гражданское правоотношение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2 глава: Физ. лица как субъекты гражданских правоотношений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3 глава: Наследственное право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4 глава: Юр. лица как субъекты гражданских правоотношений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5 глава: Объекты гражданских правоотношений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6 глава: Сделки. Решения собраний. Представительство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7 глава: Осуществление и защита гражданских прав. Сроки </a:t>
            </a:r>
            <a:br>
              <a:rPr lang="ru-RU" sz="1600" b="1" kern="0" dirty="0" smtClean="0"/>
            </a:br>
            <a:r>
              <a:rPr lang="ru-RU" sz="1600" b="1" kern="0" dirty="0" smtClean="0"/>
              <a:t>в гражданском праве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8 глава: Право собственности и другие вещные права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9 глава: Права на результаты интеллектуальной деятельности </a:t>
            </a:r>
            <a:br>
              <a:rPr lang="ru-RU" sz="1600" b="1" kern="0" dirty="0" smtClean="0"/>
            </a:br>
            <a:r>
              <a:rPr lang="ru-RU" sz="1600" b="1" kern="0" dirty="0" smtClean="0"/>
              <a:t>и приравненные к ним средства индивидуализации </a:t>
            </a:r>
          </a:p>
        </p:txBody>
      </p:sp>
      <p:pic>
        <p:nvPicPr>
          <p:cNvPr id="26625" name="Picture 1" descr="Q:\БИБЛИОТЕКА\2019-11-01+\Image (2)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142844" y="2143116"/>
            <a:ext cx="2712988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+\Image (2).jpg"/>
          <p:cNvPicPr>
            <a:picLocks noChangeAspect="1" noChangeArrowheads="1"/>
          </p:cNvPicPr>
          <p:nvPr/>
        </p:nvPicPr>
        <p:blipFill>
          <a:blip r:embed="rId3" cstate="print"/>
          <a:srcRect l="34228" b="59277"/>
          <a:stretch>
            <a:fillRect/>
          </a:stretch>
        </p:blipFill>
        <p:spPr bwMode="auto">
          <a:xfrm>
            <a:off x="2941098" y="1571612"/>
            <a:ext cx="6202902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662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Иванова, Е. В.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Гражданское право. Особенная часть [Текст]: учебник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и практикум/ Е. В. Иванова. — 4-е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перераб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355 с. — (Профессиональное образование).</a:t>
            </a:r>
            <a:r>
              <a:rPr lang="ru-RU" sz="1200" b="1" kern="0" dirty="0" smtClean="0">
                <a:solidFill>
                  <a:srgbClr val="C00000"/>
                </a:solidFill>
              </a:rPr>
              <a:t> 12 экз.</a:t>
            </a:r>
            <a:r>
              <a:rPr lang="ru-RU" sz="1600" b="1" kern="0" dirty="0" smtClean="0">
                <a:solidFill>
                  <a:srgbClr val="C00000"/>
                </a:solidFill>
              </a:rPr>
              <a:t>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 </a:t>
            </a:r>
            <a:r>
              <a:rPr lang="ru-RU" sz="1600" b="1" kern="0" dirty="0" smtClean="0"/>
              <a:t>	 Данный учебник – уникальный полный практико-теоретический курс. Каждая глава состоит из теории, вопросов </a:t>
            </a:r>
            <a:br>
              <a:rPr lang="ru-RU" sz="1600" b="1" kern="0" dirty="0" smtClean="0"/>
            </a:br>
            <a:r>
              <a:rPr lang="ru-RU" sz="1600" b="1" kern="0" dirty="0" smtClean="0"/>
              <a:t>и заданий для самоконтроля; задач; тестов; нормативных правовых актов; судебной практики и литературы.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1. Общие положения об обязательствах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2. Общие положения о договоре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3. Обязательства по передаче имущества в собственность или в иное вещное право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4. Обязательства по передаче имущества в пользование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5. Обязательства по производству работ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6. Обязательства по оказанию услуг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7. Обязательства по оказанию финансовых услуг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8. Обязательства по приобретению и использованию исключительных прав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9. Обязательства по совместной деятельности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10. Обязательства из односторонних действий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Глава 11. Внедоговорные обязательства</a:t>
            </a:r>
          </a:p>
        </p:txBody>
      </p:sp>
      <p:pic>
        <p:nvPicPr>
          <p:cNvPr id="57346" name="Picture 2" descr="Q:\БИБЛИОТЕКА\2019-11-01+\Image.jpg"/>
          <p:cNvPicPr>
            <a:picLocks noChangeAspect="1" noChangeArrowheads="1"/>
          </p:cNvPicPr>
          <p:nvPr/>
        </p:nvPicPr>
        <p:blipFill>
          <a:blip r:embed="rId3" cstate="print"/>
          <a:srcRect l="27059" b="17708"/>
          <a:stretch>
            <a:fillRect/>
          </a:stretch>
        </p:blipFill>
        <p:spPr bwMode="auto">
          <a:xfrm>
            <a:off x="142844" y="2075082"/>
            <a:ext cx="2665938" cy="4140000"/>
          </a:xfrm>
          <a:prstGeom prst="rect">
            <a:avLst/>
          </a:prstGeom>
          <a:noFill/>
        </p:spPr>
      </p:pic>
      <p:pic>
        <p:nvPicPr>
          <p:cNvPr id="6" name="Picture 2" descr="Q:\БИБЛИОТЕКА\2019-11-01+\Image.jpg"/>
          <p:cNvPicPr>
            <a:picLocks noChangeAspect="1" noChangeArrowheads="1"/>
          </p:cNvPicPr>
          <p:nvPr/>
        </p:nvPicPr>
        <p:blipFill>
          <a:blip r:embed="rId3" cstate="print"/>
          <a:srcRect l="27059" b="55187"/>
          <a:stretch>
            <a:fillRect/>
          </a:stretch>
        </p:blipFill>
        <p:spPr bwMode="auto">
          <a:xfrm>
            <a:off x="2892835" y="1571612"/>
            <a:ext cx="6251165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734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Зуб, А. Т.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Управление проектами [Текст]: учебник и практикум/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А. Т. Зуб.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422 с. — (Профессиональное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представлены основные концепции, модели </a:t>
            </a:r>
            <a:br>
              <a:rPr lang="ru-RU" sz="1600" b="1" kern="0" dirty="0" smtClean="0"/>
            </a:br>
            <a:r>
              <a:rPr lang="ru-RU" sz="1600" b="1" kern="0" dirty="0" smtClean="0"/>
              <a:t>и технологии управления проектами, даны определения </a:t>
            </a:r>
            <a:br>
              <a:rPr lang="ru-RU" sz="1600" b="1" kern="0" dirty="0" smtClean="0"/>
            </a:br>
            <a:r>
              <a:rPr lang="ru-RU" sz="1600" b="1" kern="0" dirty="0" smtClean="0"/>
              <a:t>и типология проектов, подробно описаны методы управления средой проекта, взаимодействия проекта и организации, управления целями проекта, сетевого и календарного планирования, управления различными аспектами человеческих ресурсов проекта, коммуникациями, рисками </a:t>
            </a:r>
            <a:br>
              <a:rPr lang="ru-RU" sz="1600" b="1" kern="0" dirty="0" smtClean="0"/>
            </a:br>
            <a:r>
              <a:rPr lang="ru-RU" sz="1600" b="1" kern="0" dirty="0" smtClean="0"/>
              <a:t>и бюджетом.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Приведены рекомендации по выбору структуры, организации контроля и аудита проекта.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Рассматриваются различные варианты завершения проекта.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Книга содержит большое количество конкретных ситуаций, описывающих различные аспекты управления проектами, </a:t>
            </a:r>
            <a:br>
              <a:rPr lang="ru-RU" sz="1600" b="1" kern="0" dirty="0" smtClean="0"/>
            </a:br>
            <a:r>
              <a:rPr lang="ru-RU" sz="1600" b="1" kern="0" dirty="0" smtClean="0"/>
              <a:t>и задания для закрепления теоретического материала.</a:t>
            </a:r>
          </a:p>
        </p:txBody>
      </p:sp>
      <p:pic>
        <p:nvPicPr>
          <p:cNvPr id="27649" name="Picture 1" descr="Q:\БИБЛИОТЕКА\2019-11-01\Image (34).jpg"/>
          <p:cNvPicPr>
            <a:picLocks noChangeAspect="1" noChangeArrowheads="1"/>
          </p:cNvPicPr>
          <p:nvPr/>
        </p:nvPicPr>
        <p:blipFill>
          <a:blip r:embed="rId3" cstate="print"/>
          <a:srcRect l="32794" r="1250" b="27083"/>
          <a:stretch>
            <a:fillRect/>
          </a:stretch>
        </p:blipFill>
        <p:spPr bwMode="auto">
          <a:xfrm>
            <a:off x="136904" y="2075082"/>
            <a:ext cx="2720584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34).jpg"/>
          <p:cNvPicPr>
            <a:picLocks noChangeAspect="1" noChangeArrowheads="1"/>
          </p:cNvPicPr>
          <p:nvPr/>
        </p:nvPicPr>
        <p:blipFill>
          <a:blip r:embed="rId3" cstate="print"/>
          <a:srcRect l="32794" r="1250" b="59528"/>
          <a:stretch>
            <a:fillRect/>
          </a:stretch>
        </p:blipFill>
        <p:spPr bwMode="auto">
          <a:xfrm>
            <a:off x="2885102" y="1571612"/>
            <a:ext cx="6258930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764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err="1" smtClean="0">
                <a:solidFill>
                  <a:srgbClr val="C00000"/>
                </a:solidFill>
              </a:rPr>
              <a:t>Бережнова</a:t>
            </a:r>
            <a:r>
              <a:rPr lang="ru-RU" sz="1600" b="1" kern="0" dirty="0" smtClean="0">
                <a:solidFill>
                  <a:srgbClr val="C00000"/>
                </a:solidFill>
              </a:rPr>
              <a:t>, Е. 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Основы учебно-исследовательской деятельности [Текст]: учебное пособие / Е. В.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Бережнова</a:t>
            </a:r>
            <a:r>
              <a:rPr lang="ru-RU" sz="1600" b="1" kern="0" dirty="0" smtClean="0">
                <a:solidFill>
                  <a:srgbClr val="C00000"/>
                </a:solidFill>
              </a:rPr>
              <a:t>, В. В. Краевский. - 11 изд., стер. - М.: Академия, 2017. - 128 с. - (Профессиональное образование). 2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Изложены методологические характеристики исследовательской деятельности, ее логика, методы.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Значительная часть издания посвящена умениям самостоятельного учебного труда студентов: выбирать нужный информационный источник, составлять планы, тезисы, конспекты, рефераты, рецензии.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Специальная глава содержит конкретные рекомендации </a:t>
            </a:r>
            <a:br>
              <a:rPr lang="ru-RU" sz="1600" b="1" kern="0" dirty="0" smtClean="0"/>
            </a:br>
            <a:r>
              <a:rPr lang="ru-RU" sz="1600" b="1" kern="0" dirty="0" smtClean="0"/>
              <a:t>к выполнению курсовых и дипломных работ.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это издание внесены изменения в соответствии с новыми правилами оформления исследовательских работ. </a:t>
            </a:r>
          </a:p>
        </p:txBody>
      </p:sp>
      <p:pic>
        <p:nvPicPr>
          <p:cNvPr id="34817" name="Picture 1" descr="Q:\БИБЛИОТЕКА\2019-11-01+\Image (3).jpg"/>
          <p:cNvPicPr>
            <a:picLocks noChangeAspect="1" noChangeArrowheads="1"/>
          </p:cNvPicPr>
          <p:nvPr/>
        </p:nvPicPr>
        <p:blipFill>
          <a:blip r:embed="rId3" cstate="print"/>
          <a:srcRect l="34228" r="1250" b="30208"/>
          <a:stretch>
            <a:fillRect/>
          </a:stretch>
        </p:blipFill>
        <p:spPr bwMode="auto">
          <a:xfrm>
            <a:off x="148315" y="2143116"/>
            <a:ext cx="2780611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+\Image (3).jpg"/>
          <p:cNvPicPr>
            <a:picLocks noChangeAspect="1" noChangeArrowheads="1"/>
          </p:cNvPicPr>
          <p:nvPr/>
        </p:nvPicPr>
        <p:blipFill>
          <a:blip r:embed="rId3" cstate="print"/>
          <a:srcRect l="34228" r="1250" b="60777"/>
          <a:stretch>
            <a:fillRect/>
          </a:stretch>
        </p:blipFill>
        <p:spPr bwMode="auto">
          <a:xfrm>
            <a:off x="2911596" y="1643050"/>
            <a:ext cx="6232404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481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Методика профессионального обучения [Текст]: учебное пособие/ В. И. Блинов [и др.]; под общей ред. В. И.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Блинова</a:t>
            </a:r>
            <a:r>
              <a:rPr lang="ru-RU" sz="1600" b="1" kern="0" dirty="0" smtClean="0">
                <a:solidFill>
                  <a:srgbClr val="C00000"/>
                </a:solidFill>
              </a:rPr>
              <a:t>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219 с. — (Профессиональное образование).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8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Учебное пособие подготовлено с учетом особенностей развития методики профессионального обучения в России </a:t>
            </a:r>
            <a:br>
              <a:rPr lang="ru-RU" sz="1600" b="1" kern="0" dirty="0" smtClean="0"/>
            </a:br>
            <a:r>
              <a:rPr lang="ru-RU" sz="1600" b="1" kern="0" dirty="0" smtClean="0"/>
              <a:t>и за рубежом.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Пособие ориентировано: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на овладение деятельностью по проектированию, организации и ведению профессионального обучения;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контролю и оценке его процесса и результатов;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документированию процесса и результатов деятельности мастера производственного обучения и наставника на производстве.</a:t>
            </a:r>
          </a:p>
        </p:txBody>
      </p:sp>
      <p:pic>
        <p:nvPicPr>
          <p:cNvPr id="17409" name="Picture 1" descr="Q:\БИБЛИОТЕКА\2019-11-01\Image (32).jpg"/>
          <p:cNvPicPr>
            <a:picLocks noChangeAspect="1" noChangeArrowheads="1"/>
          </p:cNvPicPr>
          <p:nvPr/>
        </p:nvPicPr>
        <p:blipFill>
          <a:blip r:embed="rId3" cstate="print"/>
          <a:srcRect l="27059" b="17708"/>
          <a:stretch>
            <a:fillRect/>
          </a:stretch>
        </p:blipFill>
        <p:spPr bwMode="auto">
          <a:xfrm>
            <a:off x="214282" y="2075082"/>
            <a:ext cx="2665938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32).jpg"/>
          <p:cNvPicPr>
            <a:picLocks noChangeAspect="1" noChangeArrowheads="1"/>
          </p:cNvPicPr>
          <p:nvPr/>
        </p:nvPicPr>
        <p:blipFill>
          <a:blip r:embed="rId3" cstate="print"/>
          <a:srcRect l="27059" b="55187"/>
          <a:stretch>
            <a:fillRect/>
          </a:stretch>
        </p:blipFill>
        <p:spPr bwMode="auto">
          <a:xfrm>
            <a:off x="2892867" y="1571612"/>
            <a:ext cx="6251165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740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Богомолов, Н. В.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Практические занятия по математике в 2 ч. Часть 1 и 2 [Текст]: учебное пособие/ Н. В. Богомолов. — 11-е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перераб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326 с. и 251 с. — (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Профессиональ-ное</a:t>
            </a:r>
            <a:r>
              <a:rPr lang="ru-RU" sz="1600" b="1" kern="0" dirty="0" smtClean="0">
                <a:solidFill>
                  <a:srgbClr val="C00000"/>
                </a:solidFill>
              </a:rPr>
              <a:t> образование). По 15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Настоящее пособие состоит из двух частей и представляет собой руководство к решению задач по основным разделам программы по математике.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Первая часть включает в себя разделы "Элементы вычислительной математики" и "Алгебра и начала анализа".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Вторая часть - раздел "Геометрия" и дополнительные материалы для изучения числовых рядов и интегральных вычислений.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Задачи с решениями в 2 частях. </a:t>
            </a:r>
          </a:p>
        </p:txBody>
      </p:sp>
      <p:pic>
        <p:nvPicPr>
          <p:cNvPr id="30722" name="Picture 2" descr="Q:\БИБЛИОТЕКА\2019-11-01\Image (30).jpg"/>
          <p:cNvPicPr>
            <a:picLocks noChangeAspect="1" noChangeArrowheads="1"/>
          </p:cNvPicPr>
          <p:nvPr/>
        </p:nvPicPr>
        <p:blipFill>
          <a:blip r:embed="rId3" cstate="print"/>
          <a:srcRect l="27059" r="1250" b="17708"/>
          <a:stretch>
            <a:fillRect/>
          </a:stretch>
        </p:blipFill>
        <p:spPr bwMode="auto">
          <a:xfrm>
            <a:off x="142844" y="1546322"/>
            <a:ext cx="2050642" cy="3240000"/>
          </a:xfrm>
          <a:prstGeom prst="rect">
            <a:avLst/>
          </a:prstGeom>
          <a:noFill/>
        </p:spPr>
      </p:pic>
      <p:pic>
        <p:nvPicPr>
          <p:cNvPr id="30721" name="Picture 1" descr="Q:\БИБЛИОТЕКА\2019-11-01\Image (29).jpg"/>
          <p:cNvPicPr>
            <a:picLocks noChangeAspect="1" noChangeArrowheads="1"/>
          </p:cNvPicPr>
          <p:nvPr/>
        </p:nvPicPr>
        <p:blipFill>
          <a:blip r:embed="rId4" cstate="print"/>
          <a:srcRect l="27059" b="17708"/>
          <a:stretch>
            <a:fillRect/>
          </a:stretch>
        </p:blipFill>
        <p:spPr bwMode="auto">
          <a:xfrm>
            <a:off x="771102" y="3475148"/>
            <a:ext cx="2086386" cy="3240000"/>
          </a:xfrm>
          <a:prstGeom prst="rect">
            <a:avLst/>
          </a:prstGeom>
          <a:noFill/>
        </p:spPr>
      </p:pic>
      <p:pic>
        <p:nvPicPr>
          <p:cNvPr id="7" name="Picture 2" descr="Q:\БИБЛИОТЕКА\2019-11-01\Image (30).jpg"/>
          <p:cNvPicPr>
            <a:picLocks noChangeAspect="1" noChangeArrowheads="1"/>
          </p:cNvPicPr>
          <p:nvPr/>
        </p:nvPicPr>
        <p:blipFill>
          <a:blip r:embed="rId3" cstate="print"/>
          <a:srcRect l="27059" r="1250" b="55699"/>
          <a:stretch>
            <a:fillRect/>
          </a:stretch>
        </p:blipFill>
        <p:spPr bwMode="auto">
          <a:xfrm>
            <a:off x="2928926" y="1571611"/>
            <a:ext cx="6215074" cy="528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 descr="Q:\БИБЛИОТЕКА\2019-11-01\Image (29).jpg"/>
          <p:cNvPicPr>
            <a:picLocks noChangeAspect="1" noChangeArrowheads="1"/>
          </p:cNvPicPr>
          <p:nvPr/>
        </p:nvPicPr>
        <p:blipFill>
          <a:blip r:embed="rId4" cstate="print"/>
          <a:srcRect l="57721" t="26374" r="25756" b="70768"/>
          <a:stretch>
            <a:fillRect/>
          </a:stretch>
        </p:blipFill>
        <p:spPr bwMode="auto">
          <a:xfrm>
            <a:off x="5640092" y="5072074"/>
            <a:ext cx="1360800" cy="324000"/>
          </a:xfrm>
          <a:prstGeom prst="rect">
            <a:avLst/>
          </a:prstGeom>
          <a:noFill/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072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accel="50000" decel="50000" autoRev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072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Кузнецов, В. В.  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Методика профессионального обучения [Текст]: учебник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и практикум для среднего профессионального образования/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В. В. Кузнецов. — 2-е изд.,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испр</a:t>
            </a:r>
            <a:r>
              <a:rPr lang="ru-RU" sz="1600" b="1" kern="0" dirty="0" smtClean="0">
                <a:solidFill>
                  <a:srgbClr val="C00000"/>
                </a:solidFill>
              </a:rPr>
              <a:t>. и доп. — М.: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Юрайт</a:t>
            </a:r>
            <a:r>
              <a:rPr lang="ru-RU" sz="1600" b="1" kern="0" dirty="0" smtClean="0">
                <a:solidFill>
                  <a:srgbClr val="C00000"/>
                </a:solidFill>
              </a:rPr>
              <a:t>, 2019. —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136 с. — (Профессиональное образование). 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освещена теория методического знания </a:t>
            </a:r>
            <a:br>
              <a:rPr lang="ru-RU" sz="1600" b="1" kern="0" dirty="0" smtClean="0"/>
            </a:br>
            <a:r>
              <a:rPr lang="ru-RU" sz="1600" b="1" kern="0" dirty="0" smtClean="0"/>
              <a:t>и методической деятельности педагога профессионального обучения.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Изложены основные разделы методики профессионального обучения на основе теоретических положений общей </a:t>
            </a:r>
            <a:br>
              <a:rPr lang="ru-RU" sz="1600" b="1" kern="0" dirty="0" smtClean="0"/>
            </a:br>
            <a:r>
              <a:rPr lang="ru-RU" sz="1600" b="1" kern="0" dirty="0" smtClean="0"/>
              <a:t>и профессиональной педагогики.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Представлены теоретические сведения, учебно-профессиональные задания, методические игры и тренинги.</a:t>
            </a:r>
          </a:p>
        </p:txBody>
      </p:sp>
      <p:pic>
        <p:nvPicPr>
          <p:cNvPr id="18433" name="Picture 1" descr="Q:\БИБЛИОТЕКА\2019-11-01\Image (36).jpg"/>
          <p:cNvPicPr>
            <a:picLocks noChangeAspect="1" noChangeArrowheads="1"/>
          </p:cNvPicPr>
          <p:nvPr/>
        </p:nvPicPr>
        <p:blipFill>
          <a:blip r:embed="rId3" cstate="print"/>
          <a:srcRect l="37095" b="30208"/>
          <a:stretch>
            <a:fillRect/>
          </a:stretch>
        </p:blipFill>
        <p:spPr bwMode="auto">
          <a:xfrm>
            <a:off x="142844" y="2075082"/>
            <a:ext cx="2710883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36).jpg"/>
          <p:cNvPicPr>
            <a:picLocks noChangeAspect="1" noChangeArrowheads="1"/>
          </p:cNvPicPr>
          <p:nvPr/>
        </p:nvPicPr>
        <p:blipFill>
          <a:blip r:embed="rId3" cstate="print"/>
          <a:srcRect l="37095" b="61090"/>
          <a:stretch>
            <a:fillRect/>
          </a:stretch>
        </p:blipFill>
        <p:spPr bwMode="auto">
          <a:xfrm>
            <a:off x="2928926" y="1571612"/>
            <a:ext cx="6208797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43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Уважаемые читатели!</a:t>
            </a:r>
          </a:p>
        </p:txBody>
      </p:sp>
      <p:pic>
        <p:nvPicPr>
          <p:cNvPr id="6" name="Picture 2" descr="http://s1.iconbird.com/ico/0912/My7icons/w512h5121347801419Book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81199"/>
            <a:ext cx="4876800" cy="48768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286248" y="1428736"/>
            <a:ext cx="4643470" cy="4929222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Представленные </a:t>
            </a:r>
            <a:b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Вашему вниманию </a:t>
            </a:r>
            <a:b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учебные пособия</a:t>
            </a:r>
            <a:b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 можете взять</a:t>
            </a:r>
            <a:b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 библиотеке </a:t>
            </a:r>
            <a:b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000" b="1" i="0" u="none" strike="noStrike" kern="1200" normalizeH="0" baseline="0" noProof="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(кабинет 110) </a:t>
            </a:r>
            <a:endParaRPr kumimoji="0" lang="ru-RU" sz="4000" b="1" i="1" u="none" strike="noStrike" kern="1200" normalizeH="0" baseline="0" noProof="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000782" y="6357958"/>
            <a:ext cx="3071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ru-RU" sz="1200" b="1" dirty="0">
                <a:solidFill>
                  <a:schemeClr val="tx2"/>
                </a:solidFill>
              </a:rPr>
              <a:t>Виртуальную выставку </a:t>
            </a:r>
            <a:r>
              <a:rPr lang="ru-RU" sz="1200" b="1" dirty="0" smtClean="0">
                <a:solidFill>
                  <a:schemeClr val="tx2"/>
                </a:solidFill>
              </a:rPr>
              <a:t>подготовила </a:t>
            </a:r>
            <a:endParaRPr lang="ru-RU" sz="1200" b="1" dirty="0">
              <a:solidFill>
                <a:schemeClr val="tx2"/>
              </a:solidFill>
            </a:endParaRPr>
          </a:p>
          <a:p>
            <a:pPr algn="r">
              <a:defRPr/>
            </a:pPr>
            <a:r>
              <a:rPr lang="ru-RU" sz="1200" b="1" dirty="0" smtClean="0">
                <a:solidFill>
                  <a:schemeClr val="tx2"/>
                </a:solidFill>
              </a:rPr>
              <a:t>Ганихина М.А., педагог-библиотекарь</a:t>
            </a:r>
            <a:endParaRPr lang="ru-RU" sz="1200" i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" presetClass="emph" presetSubtype="2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" presetID="3" presetClass="emph" presetSubtype="2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Башмаков, М. 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Математика [Текст]: учебник/ М. И. Башмаков. - 6 изд., стер. - М.: Академия, 2019. – 256 с.: ил. - (Среднее профессиональное образование). 1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Учебник охватывает все основные темы: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теория чисел,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корни,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степени,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логарифмы,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прямые и плоскости,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пространственные тела,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основы тригонометрии,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анализа,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комбинаторики,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 теории вероятностей. </a:t>
            </a:r>
          </a:p>
        </p:txBody>
      </p:sp>
      <p:pic>
        <p:nvPicPr>
          <p:cNvPr id="36869" name="Picture 5" descr="https://uchitel.by/storage/product/80/a7b61cbbaa3029b3711dc35a29d161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00240"/>
            <a:ext cx="2749999" cy="3960000"/>
          </a:xfrm>
          <a:prstGeom prst="rect">
            <a:avLst/>
          </a:prstGeom>
          <a:noFill/>
        </p:spPr>
      </p:pic>
      <p:pic>
        <p:nvPicPr>
          <p:cNvPr id="9" name="Picture 5" descr="https://uchitel.by/storage/product/80/a7b61cbbaa3029b3711dc35a29d161ad.jpg"/>
          <p:cNvPicPr>
            <a:picLocks noChangeAspect="1" noChangeArrowheads="1"/>
          </p:cNvPicPr>
          <p:nvPr/>
        </p:nvPicPr>
        <p:blipFill>
          <a:blip r:embed="rId3"/>
          <a:srcRect b="40932"/>
          <a:stretch>
            <a:fillRect/>
          </a:stretch>
        </p:blipFill>
        <p:spPr bwMode="auto">
          <a:xfrm>
            <a:off x="2928926" y="1571612"/>
            <a:ext cx="6215074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686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Башмаков, М. 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Математика: Задачник [Текст]: учебник/ М. И. Башмаков. –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5 изд., стер. - М.: Академия, 2018. – 416 с.: ил. - (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Профес-сиональное</a:t>
            </a:r>
            <a:r>
              <a:rPr lang="ru-RU" sz="1600" b="1" kern="0" dirty="0" smtClean="0">
                <a:solidFill>
                  <a:srgbClr val="C00000"/>
                </a:solidFill>
              </a:rPr>
              <a:t> образование). 1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задачнике представлены задания по общему курсу математики для изучения дисциплины на базовом уровне независимо от профиля получаемого профессионального образования.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Задания содержат тренажеры по основным изучаемым алгоритмам, матричные тесты, самостоятельные работы </a:t>
            </a:r>
            <a:br>
              <a:rPr lang="ru-RU" sz="1600" b="1" kern="0" dirty="0" smtClean="0"/>
            </a:br>
            <a:r>
              <a:rPr lang="ru-RU" sz="1600" b="1" kern="0" dirty="0" smtClean="0"/>
              <a:t>и контрольные тесты с выбором ответа.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Выбор и расположение тем соответствуют учебнику М.И. Башмакова, который вместе со сборником задач профильной направленности, книгой для преподавателя и данным задачником того же автора образуют учебно-методический комплект.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 l="19922" t="17578" r="49023" b="24560"/>
          <a:stretch>
            <a:fillRect/>
          </a:stretch>
        </p:blipFill>
        <p:spPr bwMode="auto">
          <a:xfrm>
            <a:off x="151458" y="2071678"/>
            <a:ext cx="2777468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 l="19922" t="17578" r="49023" b="49607"/>
          <a:stretch>
            <a:fillRect/>
          </a:stretch>
        </p:blipFill>
        <p:spPr bwMode="auto">
          <a:xfrm>
            <a:off x="2890503" y="1571612"/>
            <a:ext cx="6253497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584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Григорьев, В. П.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Элементы высшей математики [Текст]: учебник/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В. П. Григорьев, Ю. А. Дубинский, Т. Н. Сабурова. – 2 изд., стер. – М.: Академия, 2018. - 400 с.: ил. - (Профессиональное образование). 1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учебнике представлены все основные разделы высшей математики: элементы теории множеств, линейной алгебры, аналитической геометрии, дифференциального и интегрального исчисления; числовые последовательности; обыкновенные дифференциальные уравнения.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Теоретическая часть учебника дополнена практическими задачами.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приложении дано краткое описание пакета прикладных программ по математике МАРLE. </a:t>
            </a:r>
          </a:p>
        </p:txBody>
      </p:sp>
      <p:pic>
        <p:nvPicPr>
          <p:cNvPr id="33793" name="Picture 1" descr="Q:\БИБЛИОТЕКА\2019-11-01\Image (31).jpg"/>
          <p:cNvPicPr>
            <a:picLocks noChangeAspect="1" noChangeArrowheads="1"/>
          </p:cNvPicPr>
          <p:nvPr/>
        </p:nvPicPr>
        <p:blipFill>
          <a:blip r:embed="rId3" cstate="print"/>
          <a:srcRect l="32794" r="1250" b="27083"/>
          <a:stretch>
            <a:fillRect/>
          </a:stretch>
        </p:blipFill>
        <p:spPr bwMode="auto">
          <a:xfrm>
            <a:off x="136904" y="2075082"/>
            <a:ext cx="2720584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31).jpg"/>
          <p:cNvPicPr>
            <a:picLocks noChangeAspect="1" noChangeArrowheads="1"/>
          </p:cNvPicPr>
          <p:nvPr/>
        </p:nvPicPr>
        <p:blipFill>
          <a:blip r:embed="rId3" cstate="print"/>
          <a:srcRect l="32794" t="32038" r="1250" b="27083"/>
          <a:stretch>
            <a:fillRect/>
          </a:stretch>
        </p:blipFill>
        <p:spPr bwMode="auto">
          <a:xfrm>
            <a:off x="2947435" y="1571612"/>
            <a:ext cx="6196565" cy="528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379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Фирсов А.В.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Физика для профессий и специальностей технического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и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естественно-научного</a:t>
            </a:r>
            <a:r>
              <a:rPr lang="ru-RU" sz="1600" b="1" kern="0" dirty="0" smtClean="0">
                <a:solidFill>
                  <a:srgbClr val="C00000"/>
                </a:solidFill>
              </a:rPr>
              <a:t> профилей [Текст]: учебник/ А.В. Фирсов; под ред. Т.И. Трофимовой. - 4-е изд., стер. - М.: Академия, 2019. - 352 с.: ил. - (Профессиональное образование). 15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Учебник содержит материал по следующим разделам программы: </a:t>
            </a:r>
          </a:p>
          <a:p>
            <a:pPr marL="180975" indent="-180975" algn="just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физика и методы научного познания,</a:t>
            </a:r>
          </a:p>
          <a:p>
            <a:pPr marL="180975" indent="-180975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механика с элементами специальной теории относительности, </a:t>
            </a:r>
          </a:p>
          <a:p>
            <a:pPr marL="180975" indent="-180975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молекулярная физика и термодинамика, </a:t>
            </a:r>
          </a:p>
          <a:p>
            <a:pPr marL="180975" indent="-180975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электродинамика (включая оптику), </a:t>
            </a:r>
          </a:p>
          <a:p>
            <a:pPr marL="180975" indent="-180975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строение атома и квантовая физика, </a:t>
            </a:r>
          </a:p>
          <a:p>
            <a:pPr marL="180975" indent="-180975" eaLnBrk="0" hangingPunct="0">
              <a:buFont typeface="Calibri" pitchFamily="34" charset="0"/>
              <a:buChar char="–"/>
              <a:tabLst>
                <a:tab pos="357188" algn="l"/>
              </a:tabLst>
              <a:defRPr/>
            </a:pPr>
            <a:r>
              <a:rPr lang="ru-RU" sz="1600" b="1" kern="0" dirty="0" smtClean="0"/>
              <a:t>эволюция Вселенной.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На доступном уровне изложены вопросы современной физики: основы научных представлений о природе и свойствах атома, ядерного ядра, элементарных частиц, а также космических объектов и всей Вселенной. </a:t>
            </a:r>
          </a:p>
        </p:txBody>
      </p:sp>
      <p:pic>
        <p:nvPicPr>
          <p:cNvPr id="5121" name="Picture 1" descr="Q:\БИБЛИОТЕКА\2019-11-01\Image (21).jpg"/>
          <p:cNvPicPr>
            <a:picLocks noChangeAspect="1" noChangeArrowheads="1"/>
          </p:cNvPicPr>
          <p:nvPr/>
        </p:nvPicPr>
        <p:blipFill>
          <a:blip r:embed="rId3" cstate="print"/>
          <a:srcRect l="22757" r="1250" b="19791"/>
          <a:stretch>
            <a:fillRect/>
          </a:stretch>
        </p:blipFill>
        <p:spPr bwMode="auto">
          <a:xfrm>
            <a:off x="71406" y="2000240"/>
            <a:ext cx="2849623" cy="4140000"/>
          </a:xfrm>
          <a:prstGeom prst="rect">
            <a:avLst/>
          </a:prstGeom>
          <a:noFill/>
        </p:spPr>
      </p:pic>
      <p:pic>
        <p:nvPicPr>
          <p:cNvPr id="7" name="Picture 1" descr="Q:\БИБЛИОТЕКА\2019-11-01\Image (21).jpg"/>
          <p:cNvPicPr>
            <a:picLocks noChangeAspect="1" noChangeArrowheads="1"/>
          </p:cNvPicPr>
          <p:nvPr/>
        </p:nvPicPr>
        <p:blipFill>
          <a:blip r:embed="rId3" cstate="print"/>
          <a:srcRect l="22757" r="1250" b="53127"/>
          <a:stretch>
            <a:fillRect/>
          </a:stretch>
        </p:blipFill>
        <p:spPr bwMode="auto">
          <a:xfrm>
            <a:off x="2928926" y="1571612"/>
            <a:ext cx="6226507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12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анихина МА\РАБОТА\ВЫСТАВКИ\2019-2020\фон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6572264" cy="1214446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ПОСТУПЛЕНИЯ УЧЕБНОЙ ЛИТЕРАТУРЫ В БИБЛИОТЕКУ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ГБПОУ НСО «Новосибирский профессионально-</a:t>
            </a:r>
            <a:b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педагогический колледж»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2019 </a:t>
            </a:r>
            <a:r>
              <a:rPr lang="ru-RU" sz="18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000364" y="1643050"/>
            <a:ext cx="6000792" cy="50720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>
            <a:glow rad="139700">
              <a:schemeClr val="bg1">
                <a:alpha val="40000"/>
              </a:schemeClr>
            </a:glow>
          </a:effectLst>
        </p:spPr>
        <p:txBody>
          <a:bodyPr anchor="ctr"/>
          <a:lstStyle/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Трофимова Т.И.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>
                <a:solidFill>
                  <a:srgbClr val="C00000"/>
                </a:solidFill>
              </a:rPr>
              <a:t>	Физика для профессий и специальностей технического </a:t>
            </a:r>
            <a:br>
              <a:rPr lang="ru-RU" sz="1600" b="1" kern="0" dirty="0" smtClean="0">
                <a:solidFill>
                  <a:srgbClr val="C00000"/>
                </a:solidFill>
              </a:rPr>
            </a:br>
            <a:r>
              <a:rPr lang="ru-RU" sz="1600" b="1" kern="0" dirty="0" smtClean="0">
                <a:solidFill>
                  <a:srgbClr val="C00000"/>
                </a:solidFill>
              </a:rPr>
              <a:t>и </a:t>
            </a:r>
            <a:r>
              <a:rPr lang="ru-RU" sz="1600" b="1" kern="0" dirty="0" err="1" smtClean="0">
                <a:solidFill>
                  <a:srgbClr val="C00000"/>
                </a:solidFill>
              </a:rPr>
              <a:t>естественно-научного</a:t>
            </a:r>
            <a:r>
              <a:rPr lang="ru-RU" sz="1600" b="1" kern="0" dirty="0" smtClean="0">
                <a:solidFill>
                  <a:srgbClr val="C00000"/>
                </a:solidFill>
              </a:rPr>
              <a:t> профилей. Сборник задач [Текст]: учебное пособие/ Т.И. Трофимова, А.В. Фирсов. - 2-е изд., стер. - М.: Академия, 2018. - 288 с.: ил. - (Профессиональное образование). 15 экз.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 В задачник включено около 1000 задач различной сложности.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начале каждой главы приведены основные законы </a:t>
            </a:r>
            <a:br>
              <a:rPr lang="ru-RU" sz="1600" b="1" kern="0" dirty="0" smtClean="0"/>
            </a:br>
            <a:r>
              <a:rPr lang="ru-RU" sz="1600" b="1" kern="0" dirty="0" smtClean="0"/>
              <a:t>и формулы, необходимые для решения задач, а также решения типовых задач.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Ко всем задачам приведены ответы. </a:t>
            </a:r>
          </a:p>
          <a:p>
            <a:pPr algn="just" eaLnBrk="0" hangingPunct="0">
              <a:tabLst>
                <a:tab pos="357188" algn="l"/>
              </a:tabLst>
              <a:defRPr/>
            </a:pPr>
            <a:r>
              <a:rPr lang="ru-RU" sz="1600" b="1" kern="0" dirty="0" smtClean="0"/>
              <a:t>	В задачнике имеются задачи повышенной сложности – они отмечены звездочкой. </a:t>
            </a:r>
          </a:p>
        </p:txBody>
      </p:sp>
      <p:pic>
        <p:nvPicPr>
          <p:cNvPr id="7169" name="Picture 1" descr="Q:\БИБЛИОТЕКА\2019-11-01\Image (20).jpg"/>
          <p:cNvPicPr>
            <a:picLocks noChangeAspect="1" noChangeArrowheads="1"/>
          </p:cNvPicPr>
          <p:nvPr/>
        </p:nvPicPr>
        <p:blipFill>
          <a:blip r:embed="rId3" cstate="print"/>
          <a:srcRect l="34228" b="27083"/>
          <a:stretch>
            <a:fillRect/>
          </a:stretch>
        </p:blipFill>
        <p:spPr bwMode="auto">
          <a:xfrm>
            <a:off x="142844" y="2075082"/>
            <a:ext cx="2712988" cy="4140000"/>
          </a:xfrm>
          <a:prstGeom prst="rect">
            <a:avLst/>
          </a:prstGeom>
          <a:noFill/>
        </p:spPr>
      </p:pic>
      <p:pic>
        <p:nvPicPr>
          <p:cNvPr id="6" name="Picture 1" descr="Q:\БИБЛИОТЕКА\2019-11-01\Image (20).jpg"/>
          <p:cNvPicPr>
            <a:picLocks noChangeAspect="1" noChangeArrowheads="1"/>
          </p:cNvPicPr>
          <p:nvPr/>
        </p:nvPicPr>
        <p:blipFill>
          <a:blip r:embed="rId3" cstate="print"/>
          <a:srcRect l="34228" b="59518"/>
          <a:stretch>
            <a:fillRect/>
          </a:stretch>
        </p:blipFill>
        <p:spPr bwMode="auto">
          <a:xfrm>
            <a:off x="2928926" y="1571612"/>
            <a:ext cx="6239872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accel="50000" decel="50000" autoRev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16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655</Words>
  <PresentationFormat>Экран (4:3)</PresentationFormat>
  <Paragraphs>300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«Библиотека – это ключ, которым  открывается дверь в обучение» 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НОВЫЕ ПОСТУПЛЕНИЯ УЧЕБНОЙ ЛИТЕРАТУРЫ В БИБЛИОТЕКУ ГБПОУ НСО «Новосибирский профессионально- педагогический колледж» 2019 год</vt:lpstr>
      <vt:lpstr>Уважаемые читатели!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«Библиотека – это ключ, которым  открывается дверь в обучение» </dc:title>
  <dc:creator>Ганихина Марина Анатльевна</dc:creator>
  <cp:lastModifiedBy>m_ganihina</cp:lastModifiedBy>
  <cp:revision>20</cp:revision>
  <dcterms:created xsi:type="dcterms:W3CDTF">2019-11-07T01:26:56Z</dcterms:created>
  <dcterms:modified xsi:type="dcterms:W3CDTF">2019-11-08T01:24:49Z</dcterms:modified>
</cp:coreProperties>
</file>