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1" r:id="rId3"/>
    <p:sldId id="328" r:id="rId4"/>
    <p:sldId id="352" r:id="rId5"/>
    <p:sldId id="354" r:id="rId6"/>
    <p:sldId id="356" r:id="rId7"/>
    <p:sldId id="357" r:id="rId8"/>
    <p:sldId id="358" r:id="rId9"/>
    <p:sldId id="360" r:id="rId10"/>
    <p:sldId id="359" r:id="rId11"/>
    <p:sldId id="362" r:id="rId12"/>
    <p:sldId id="361" r:id="rId13"/>
    <p:sldId id="383" r:id="rId14"/>
    <p:sldId id="387" r:id="rId15"/>
    <p:sldId id="386" r:id="rId16"/>
    <p:sldId id="388" r:id="rId17"/>
    <p:sldId id="390" r:id="rId18"/>
    <p:sldId id="389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32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3333CC"/>
    <a:srgbClr val="990099"/>
    <a:srgbClr val="6600FF"/>
    <a:srgbClr val="9900CC"/>
    <a:srgbClr val="CC3399"/>
    <a:srgbClr val="CC0099"/>
    <a:srgbClr val="CC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9073-D31E-4001-B506-E845DDAF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D978-CDED-40CD-A51B-CD8B65802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6948-E95A-49C5-B84A-761A4307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314A-7C34-4256-9473-A3001893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BC16-808F-4C3B-9EF1-986AAFEA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1557-FE8A-4125-8B9B-6136DC93D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B610-8768-479E-833B-84B87703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E89D-1A22-4E46-B7BF-11746253B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98A3-A6BE-415D-BA70-D2E7A5004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3CDB-DB91-42EC-8DFD-5FCC6626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92C2-541B-46AC-BD7F-B3E69C1A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31DF-AFBC-4CA0-AC2D-FF5060EF4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31D8-935E-409A-8F6B-028233AD2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25FC-0A35-49A5-9C3E-F82F4510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7E1FF2-E844-47EB-84F0-1A119478B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25000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5143500" cy="571500"/>
          </a:xfrm>
        </p:spPr>
        <p:txBody>
          <a:bodyPr/>
          <a:lstStyle/>
          <a:p>
            <a:pPr algn="l" eaLnBrk="1" hangingPunct="1"/>
            <a:r>
              <a:rPr lang="ru-RU" sz="1800" b="1" i="1" dirty="0" smtClean="0">
                <a:solidFill>
                  <a:schemeClr val="accent2"/>
                </a:solidFill>
              </a:rPr>
              <a:t>«Библиотека – это ключ, которым </a:t>
            </a:r>
            <a:br>
              <a:rPr lang="ru-RU" sz="1800" b="1" i="1" dirty="0" smtClean="0">
                <a:solidFill>
                  <a:schemeClr val="accent2"/>
                </a:solidFill>
              </a:rPr>
            </a:br>
            <a:r>
              <a:rPr lang="ru-RU" sz="1800" b="1" i="1" dirty="0" smtClean="0">
                <a:solidFill>
                  <a:schemeClr val="accent2"/>
                </a:solidFill>
              </a:rPr>
              <a:t>открывается дверь в обучение» </a:t>
            </a:r>
            <a:r>
              <a:rPr lang="ru-RU" sz="1800" i="1" dirty="0" smtClean="0">
                <a:solidFill>
                  <a:schemeClr val="accent2"/>
                </a:solidFill>
              </a:rPr>
              <a:t>А. Моруа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42875" y="1214439"/>
            <a:ext cx="8715375" cy="44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</a:t>
            </a:r>
          </a:p>
          <a:p>
            <a:pPr algn="ctr">
              <a:defRPr/>
            </a:pP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преподаватели и студенты! </a:t>
            </a:r>
          </a:p>
          <a:p>
            <a:pPr algn="r">
              <a:defRPr/>
            </a:pPr>
            <a:endParaRPr lang="ru-RU" sz="40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Продолжаем рубрику</a:t>
            </a:r>
            <a:r>
              <a:rPr lang="ru-RU" sz="4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r">
              <a:defRPr/>
            </a:pPr>
            <a:endParaRPr lang="ru-RU" sz="40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«Виртуальная </a:t>
            </a:r>
          </a:p>
          <a:p>
            <a:pPr algn="r">
              <a:defRPr/>
            </a:pPr>
            <a:r>
              <a:rPr lang="ru-RU" sz="4000" b="1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выставка»</a:t>
            </a:r>
            <a:r>
              <a:rPr lang="ru-RU" sz="4000" b="1" i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4" descr="http://nppk54.ru/images/%D0%91%D0%B8%D0%B1%D0%BB/IMG_8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350828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1357298"/>
            <a:ext cx="5500726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22.14я72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45   </a:t>
            </a:r>
          </a:p>
          <a:p>
            <a:pPr algn="just"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 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Алгебра и начала математического анализа. </a:t>
            </a:r>
            <a:b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10-11 классы 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для общеобразовательных учреждений с приложением на электронном носителе / А.Н.Колмогоров, А.М.Абрамов,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Ю.П.Дудницын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; ред. А.Н.Колмогорова. - 21 изд. - М. : Просвещение, 2012. - 384 с. : ил.</a:t>
            </a:r>
          </a:p>
          <a:p>
            <a:pPr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dirty="0" smtClean="0"/>
              <a:t>	Учебник написан на высоком научном уровне. 	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Отличительная черта электронного приложения – соответствие структуры его построения структуре учебника.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На электронном развороте в виде активных зон выделены наиболее важные компоненты содержания.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Это превращает электронный разворот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своеобразный опорный конспект.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Каждая из выделенных активных зон содержит разнообразные дополнительные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мультимедиаресурсы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«Тот, у кого есть воображение, но нет знаний, имеет крылья, но не имеет ног»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err="1" smtClean="0">
                <a:solidFill>
                  <a:srgbClr val="FF6600"/>
                </a:solidFill>
              </a:rPr>
              <a:t>Жозеф</a:t>
            </a:r>
            <a:r>
              <a:rPr lang="ru-RU" sz="1800" i="1" dirty="0" smtClean="0">
                <a:solidFill>
                  <a:srgbClr val="FF6600"/>
                </a:solidFill>
              </a:rPr>
              <a:t> </a:t>
            </a:r>
            <a:r>
              <a:rPr lang="ru-RU" sz="1800" i="1" dirty="0" err="1" smtClean="0">
                <a:solidFill>
                  <a:srgbClr val="FF6600"/>
                </a:solidFill>
              </a:rPr>
              <a:t>Жубер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643050"/>
            <a:ext cx="3000396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 descr="E:\М.А\книги\algebra-i-nachala-matematicheskogo-analiza-10-11-klassyi_4700464.jpg"/>
          <p:cNvPicPr>
            <a:picLocks noChangeAspect="1" noChangeArrowheads="1"/>
          </p:cNvPicPr>
          <p:nvPr/>
        </p:nvPicPr>
        <p:blipFill>
          <a:blip r:embed="rId3"/>
          <a:srcRect l="18097" r="18097"/>
          <a:stretch>
            <a:fillRect/>
          </a:stretch>
        </p:blipFill>
        <p:spPr bwMode="auto">
          <a:xfrm>
            <a:off x="6000760" y="1817706"/>
            <a:ext cx="2714644" cy="4254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43306" y="1357298"/>
            <a:ext cx="5286404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22.15я721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 36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	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Геометрия. 10-11 </a:t>
            </a: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: учебник для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общеобразоват.учреждений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базовый и профильный уровни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Л.С.Атанасян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В.Ф.Бутузов, С.Б.Кадомцев. - 19 изд. - М. : Просвещение, 2010. - 255 с. : ил. - (МГУ-школе). 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соответствии с новым образовательным стандартом по математике в данное издание внесены существенные дополнения.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Большая часть нового материала является необязательной для базового уровня, она отмечена знаком *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0105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«Три пути ведут к знанию: путь размышления - это путь самый благородный, путь подражания - это путь самый легкий и путь опыта - это путь самый горький» </a:t>
            </a:r>
            <a:r>
              <a:rPr lang="ru-RU" sz="1800" i="1" dirty="0" smtClean="0">
                <a:solidFill>
                  <a:srgbClr val="FF6600"/>
                </a:solidFill>
              </a:rPr>
              <a:t>Конфуций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00240"/>
            <a:ext cx="3143272" cy="40005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E:\М.А\книги\99052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2880000" cy="370448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1285860"/>
            <a:ext cx="5500726" cy="53578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22.1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Д 14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defRPr/>
            </a:pPr>
            <a:r>
              <a:rPr lang="ru-RU" sz="1600" b="1" kern="0" dirty="0" err="1" smtClean="0">
                <a:solidFill>
                  <a:schemeClr val="tx2"/>
                </a:solidFill>
              </a:rPr>
              <a:t>Дадаян</a:t>
            </a:r>
            <a:r>
              <a:rPr lang="ru-RU" sz="1600" b="1" kern="0" dirty="0" smtClean="0">
                <a:solidFill>
                  <a:schemeClr val="tx2"/>
                </a:solidFill>
              </a:rPr>
              <a:t>, А. А. 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</a:rPr>
              <a:t>	Математика</a:t>
            </a:r>
            <a:r>
              <a:rPr lang="ru-RU" sz="1600" kern="0" dirty="0" smtClean="0">
                <a:solidFill>
                  <a:schemeClr val="tx2"/>
                </a:solidFill>
              </a:rPr>
              <a:t> [Текст] : учебник / </a:t>
            </a:r>
            <a:r>
              <a:rPr lang="ru-RU" sz="1600" kern="0" dirty="0" err="1" smtClean="0">
                <a:solidFill>
                  <a:schemeClr val="tx2"/>
                </a:solidFill>
              </a:rPr>
              <a:t>А.А.Дадаян</a:t>
            </a:r>
            <a:r>
              <a:rPr lang="ru-RU" sz="1600" kern="0" dirty="0" smtClean="0">
                <a:solidFill>
                  <a:schemeClr val="tx2"/>
                </a:solidFill>
              </a:rPr>
              <a:t>. –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2 изд. - М. : Форум, 2010. - 544 с. - (Профессиональное образование). 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Учебник представляет собой изложение курса математики на базе основного общего среднего образования и включает разделы математики, изучаемые в системе СПО для всех групп специальностей.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Особое внимание в учебнике уделено разделам геометрии и стереометрии, которые написаны в общей понятийной взаимосвязи с другими главами, что позволяет студентам усвоить дисциплину как единую базовую науку, связанную с предметами профессионального цикла.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Главы курса снабжены вопросами и задачами, позволяющими контролировать усвоение знания.</a:t>
            </a:r>
            <a:endParaRPr lang="ru-RU" sz="1600" kern="0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«Образование создает разницу между людьми»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Джон Локк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643050"/>
            <a:ext cx="3143272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 descr="E:\М.А\книги\502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832787" cy="432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285860"/>
            <a:ext cx="5471438" cy="54292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94.8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К 85</a:t>
            </a:r>
          </a:p>
          <a:p>
            <a:pPr algn="just">
              <a:defRPr/>
            </a:pP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   </a:t>
            </a:r>
            <a:r>
              <a:rPr lang="ru-RU" sz="1600" b="1" dirty="0" smtClean="0">
                <a:latin typeface="+mn-lt"/>
              </a:rPr>
              <a:t>Крылатые выражения из произведений русской литературы</a:t>
            </a:r>
            <a:r>
              <a:rPr lang="ru-RU" sz="1600" dirty="0" smtClean="0">
                <a:latin typeface="+mn-lt"/>
              </a:rPr>
              <a:t> [Текст] / сост. </a:t>
            </a:r>
            <a:r>
              <a:rPr lang="ru-RU" sz="1600" dirty="0" err="1" smtClean="0">
                <a:latin typeface="+mn-lt"/>
              </a:rPr>
              <a:t>Е.В.Амелина</a:t>
            </a:r>
            <a:r>
              <a:rPr lang="ru-RU" sz="1600" dirty="0" smtClean="0">
                <a:latin typeface="+mn-lt"/>
              </a:rPr>
              <a:t>. - Ростов </a:t>
            </a:r>
            <a:r>
              <a:rPr lang="ru-RU" sz="1600" dirty="0" err="1" smtClean="0">
                <a:latin typeface="+mn-lt"/>
              </a:rPr>
              <a:t>н</a:t>
            </a:r>
            <a:r>
              <a:rPr lang="ru-RU" sz="1600" dirty="0" smtClean="0">
                <a:latin typeface="+mn-lt"/>
              </a:rPr>
              <a:t>/Д. : Феникс, 2011. - 320 с. - (Здравствуй, школа!).  </a:t>
            </a:r>
            <a:r>
              <a:rPr lang="ru-RU" sz="1600" dirty="0">
                <a:latin typeface="+mn-lt"/>
              </a:rPr>
              <a:t> </a:t>
            </a:r>
            <a:endParaRPr lang="ru-RU" sz="1600" dirty="0" smtClean="0">
              <a:latin typeface="+mn-lt"/>
            </a:endParaRPr>
          </a:p>
          <a:p>
            <a:pPr algn="just">
              <a:defRPr/>
            </a:pPr>
            <a:endParaRPr lang="ru-RU" sz="1600" dirty="0" smtClean="0">
              <a:latin typeface="+mn-lt"/>
            </a:endParaRPr>
          </a:p>
          <a:p>
            <a:pPr algn="just">
              <a:tabLst>
                <a:tab pos="269875" algn="l"/>
              </a:tabLst>
              <a:defRPr/>
            </a:pPr>
            <a:r>
              <a:rPr lang="ru-RU" sz="1600" dirty="0" smtClean="0"/>
              <a:t>	В данном сборнике представлены афоризмы русских писателей и поэтов, начиная с эпохи классицизма и заканчивая современными авторами. 	Все цитаты объединены тематически. </a:t>
            </a:r>
          </a:p>
          <a:p>
            <a:pPr algn="just">
              <a:tabLst>
                <a:tab pos="269875" algn="l"/>
              </a:tabLst>
              <a:defRPr/>
            </a:pPr>
            <a:r>
              <a:rPr lang="ru-RU" sz="1600" dirty="0" smtClean="0"/>
              <a:t>	В сборнике вы найдете мудрые и интересные высказывания по темам: "Человек и природа", "Россия и русские", "Любовь", "Счастье и горе" и т.д. </a:t>
            </a:r>
          </a:p>
          <a:p>
            <a:pPr algn="just">
              <a:tabLst>
                <a:tab pos="269875" algn="l"/>
              </a:tabLst>
              <a:defRPr/>
            </a:pPr>
            <a:r>
              <a:rPr lang="ru-RU" sz="1600" dirty="0" smtClean="0"/>
              <a:t>	Сборник может быть полезен при написании сочинений, так как в нем представлено большое количество точных цитат из произведений русских писателей и поэтов. </a:t>
            </a:r>
          </a:p>
          <a:p>
            <a:pPr algn="just">
              <a:tabLst>
                <a:tab pos="269875" algn="l"/>
              </a:tabLst>
              <a:defRPr/>
            </a:pPr>
            <a:r>
              <a:rPr lang="ru-RU" sz="1600" dirty="0" smtClean="0"/>
              <a:t>	Кроме того, цитаты классиков могут помочь </a:t>
            </a:r>
            <a:br>
              <a:rPr lang="ru-RU" sz="1600" dirty="0" smtClean="0"/>
            </a:br>
            <a:r>
              <a:rPr lang="ru-RU" sz="1600" dirty="0" smtClean="0"/>
              <a:t>в успешной сдаче ЕГЭ по русскому языку, так как они будут очень уместны в вашем мини-сочинении (часть С).</a:t>
            </a:r>
            <a:endParaRPr lang="ru-RU" sz="1600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«Кроме высшего образования надо иметь хотя бы среднюю сообразительность»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 Николай Сергеевич  Леонов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3143272" cy="45720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 descr="E:\М.А\книги\00118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880000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8" y="1357298"/>
            <a:ext cx="5214966" cy="521496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22.3я72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 99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Мякишев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Г. Я. 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Физика. 10 класс 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для общеобразовательных учреждений с приложением на электронном носителе; базовый и профильный уровни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Г.Я.Мякишев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Б.Б.Буховцев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Н.Н.Сотский ; ред.: В. И. Николаева, Н. А. Парфентьевой. - 21 изд. - М. : Просвещение, 2012. - 367 с. : ил. - (Классический курс).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Учебники для 10 и 11 классов переработаны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соответствии с федеральным компонентом государственного стандарта общего образования.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учебниках реализуются профильный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базовый уровни.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учебнике для 10 класса представлена преимущественно классическая физика.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«Все жалуются на свою память,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но никто не жалуется на свой ум»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 Франсуа де  Ларошфуко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785926"/>
            <a:ext cx="3071834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E:\М.А\книги\fizika-10-klass-cd-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814171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8992" y="1357298"/>
            <a:ext cx="5572164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22.3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 99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Мякишев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Г. Я. 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Физика. 11 класс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: учеб. для общеобразовательных учреждений с приложением на электронном носителе: базовый и профильный уровни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Г.Я.Мякишев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Б.Б.Буховцев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В.М.Чаругин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; ред.: В.И.Николаев, Н.А.Парфентьева. - 20 изд. - М : Просвещение, 2011. - 399 с. : ил. - (Классический курс).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Материал учебника, завершающего предметную линию «Классический курс», даёт представление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 современной физике: теории относительности, квантовой теории, физике атомного ядра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элементарных частиц, строении Вселенной.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Учебный материал содержит информацию, расширяющую кругозор учащегося; темы докладов на семинарах, интернет - конференциях; ключевые слова, несущие главную смысловую нагрузку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изложенной теме; образцы заданий ЕГЭ. 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«Есть только одно благо - знание и только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одно зло – невежество»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Сократ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3143272" cy="45720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E:\М.А\книги\51bd4dcd73fce8096893ff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2880000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1357298"/>
            <a:ext cx="5429288" cy="5143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81.2 Нем.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К 18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endParaRPr lang="ru-RU" sz="1600" kern="0" dirty="0" smtClean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ru-RU" sz="1600" b="1" kern="0" dirty="0" err="1" smtClean="0">
                <a:solidFill>
                  <a:schemeClr val="tx2"/>
                </a:solidFill>
              </a:rPr>
              <a:t>Камянова</a:t>
            </a:r>
            <a:r>
              <a:rPr lang="ru-RU" sz="1600" b="1" kern="0" dirty="0" smtClean="0">
                <a:solidFill>
                  <a:schemeClr val="tx2"/>
                </a:solidFill>
              </a:rPr>
              <a:t>, Т. Г.    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</a:rPr>
              <a:t>	Практический курс немецкого </a:t>
            </a:r>
            <a:r>
              <a:rPr lang="ru-RU" sz="1600" b="1" kern="0" dirty="0" err="1" smtClean="0">
                <a:solidFill>
                  <a:schemeClr val="tx2"/>
                </a:solidFill>
              </a:rPr>
              <a:t>языка=Deutsch</a:t>
            </a:r>
            <a:r>
              <a:rPr lang="ru-RU" sz="1600" b="1" kern="0" dirty="0" smtClean="0">
                <a:solidFill>
                  <a:schemeClr val="tx2"/>
                </a:solidFill>
              </a:rPr>
              <a:t> </a:t>
            </a:r>
            <a:br>
              <a:rPr lang="ru-RU" sz="1600" b="1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[Текст] / </a:t>
            </a:r>
            <a:r>
              <a:rPr lang="ru-RU" sz="1600" kern="0" dirty="0" err="1" smtClean="0">
                <a:solidFill>
                  <a:schemeClr val="tx2"/>
                </a:solidFill>
              </a:rPr>
              <a:t>Т.Г.Камянова</a:t>
            </a:r>
            <a:r>
              <a:rPr lang="ru-RU" sz="1600" kern="0" dirty="0" smtClean="0">
                <a:solidFill>
                  <a:schemeClr val="tx2"/>
                </a:solidFill>
              </a:rPr>
              <a:t>. - 8 изд., </a:t>
            </a:r>
            <a:r>
              <a:rPr lang="ru-RU" sz="1600" kern="0" dirty="0" err="1" smtClean="0">
                <a:solidFill>
                  <a:schemeClr val="tx2"/>
                </a:solidFill>
              </a:rPr>
              <a:t>испр.и</a:t>
            </a:r>
            <a:r>
              <a:rPr lang="ru-RU" sz="1600" kern="0" dirty="0" smtClean="0">
                <a:solidFill>
                  <a:schemeClr val="tx2"/>
                </a:solidFill>
              </a:rPr>
              <a:t> доп. - М. : ООО Дом Славянской Книги, 2012. - 384 с. 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Практический курс немецкого языка, созданный автором на основе 10-летнего опыта преподавания на родине и в ФРГ, дает возможность всем начинающим и продолжающим изучение овладеть системой языка и навыками вербальной коммуникации в течение 9-12 месяцев.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Учебник содержит полный теоретический курс грамматики, 1000 лексико-грамматических упражнений, а также тексты литературного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и политико-экономического характера.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«Для того чтобы обучить другого, требуется больше ума, чем для того чтобы научиться самому»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Мишель </a:t>
            </a:r>
            <a:r>
              <a:rPr lang="ru-RU" sz="1800" i="1" dirty="0" err="1" smtClean="0">
                <a:solidFill>
                  <a:srgbClr val="FF6600"/>
                </a:solidFill>
              </a:rPr>
              <a:t>Эйкем</a:t>
            </a:r>
            <a:r>
              <a:rPr lang="ru-RU" sz="1800" i="1" dirty="0" smtClean="0">
                <a:solidFill>
                  <a:srgbClr val="FF6600"/>
                </a:solidFill>
              </a:rPr>
              <a:t> де Монтень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714488"/>
            <a:ext cx="3143272" cy="442915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E:\М.А\книги\1884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57364"/>
            <a:ext cx="2880000" cy="41236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285860"/>
            <a:ext cx="5500726" cy="54292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75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 67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Бишаева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А. А. 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Физическая культура 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А.А.Бишаева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Академия, 2010. - (Начальное и среднее профессиональное образование). 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учебнике рассматривается социальная, профессиональная и оздоровительная значимость физического воспитания в подготовке специалиста-профессионала.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Современные взгляды автора на здоровье сберегающие технологии могут быть использованы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подготовке и проведении групповых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индивидуальных занятий физическими упражнениями. 	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Освещены вопросы формирования разносторонней физической подготовки, совершенствования на ее базе профессионально важных, ключевых для избранной профессии двигательных, нравственных, социальных, личностных качеств профессионала. 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«Кто ни о чем не спрашивает, тот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ничему не научится» 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Томас </a:t>
            </a:r>
            <a:r>
              <a:rPr lang="ru-RU" sz="1800" i="1" dirty="0" err="1" smtClean="0">
                <a:solidFill>
                  <a:srgbClr val="FF6600"/>
                </a:solidFill>
              </a:rPr>
              <a:t>Фуллер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85926"/>
            <a:ext cx="3168562" cy="45720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E:\М.А\книги\1005559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875886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1428736"/>
            <a:ext cx="5500726" cy="514353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74.267.5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Б 26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Барчуков, И. С. </a:t>
            </a:r>
          </a:p>
          <a:p>
            <a:pPr algn="just">
              <a:defRPr/>
            </a:pPr>
            <a:r>
              <a:rPr lang="ru-RU" sz="1600" b="1" dirty="0" smtClean="0">
                <a:latin typeface="+mn-lt"/>
              </a:rPr>
              <a:t>    Теория и методика физического воспитания и спорта</a:t>
            </a:r>
            <a:r>
              <a:rPr lang="ru-RU" sz="1600" dirty="0" smtClean="0">
                <a:latin typeface="+mn-lt"/>
              </a:rPr>
              <a:t> [Текст] : учебник / И.С.Барчуков ; ред. </a:t>
            </a:r>
            <a:r>
              <a:rPr lang="ru-RU" sz="1600" dirty="0" err="1" smtClean="0">
                <a:latin typeface="+mn-lt"/>
              </a:rPr>
              <a:t>Г.В.Барчуковой</a:t>
            </a:r>
            <a:r>
              <a:rPr lang="ru-RU" sz="1600" dirty="0" smtClean="0">
                <a:latin typeface="+mn-lt"/>
              </a:rPr>
              <a:t>. - М. : КНОРУС, 2011. - 365 с. - (Среднее профессиональное образование). </a:t>
            </a:r>
          </a:p>
          <a:p>
            <a:pPr algn="just">
              <a:defRPr/>
            </a:pPr>
            <a:endParaRPr lang="ru-RU" sz="1600" i="1" dirty="0" smtClean="0">
              <a:latin typeface="+mn-lt"/>
            </a:endParaRP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В учебнике рассматриваются: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теория и методика физического воспитания;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система физической культуры и спорта России;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организация и проведение обучения физическим упражнениям;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особенности физического воспитания юношей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девушек;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проблемы тренировки спортсменов;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педагогика сотрудничества учителя с обучаемыми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их родителями;</a:t>
            </a:r>
          </a:p>
          <a:p>
            <a:pPr marL="177800" indent="-177800" algn="just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информационные технологии в сфере физической культуры и спорта.</a:t>
            </a:r>
            <a:endParaRPr lang="ru-RU" sz="1600" dirty="0"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«Умный учится всю жизнь, </a:t>
            </a:r>
            <a:r>
              <a:rPr lang="ru-RU" sz="1800" b="1" i="1" dirty="0" err="1" smtClean="0">
                <a:solidFill>
                  <a:srgbClr val="FF6600"/>
                </a:solidFill>
              </a:rPr>
              <a:t>дурак</a:t>
            </a:r>
            <a:r>
              <a:rPr lang="ru-RU" sz="1800" b="1" i="1" dirty="0" smtClean="0">
                <a:solidFill>
                  <a:srgbClr val="FF6600"/>
                </a:solidFill>
              </a:rPr>
              <a:t> всю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жизнь поучает»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Павел Железнов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571612"/>
            <a:ext cx="3071834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E:\М.А\книги\teorii-i-metodika-fiziheskogo-vospitanii-i-spor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826514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28992" y="1285860"/>
            <a:ext cx="5572164" cy="526297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68.9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 43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Белов, С. В. </a:t>
            </a:r>
          </a:p>
          <a:p>
            <a:pPr algn="just" eaLnBrk="0" hangingPunct="0"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 Безопасность жизнедеятельности и защита </a:t>
            </a:r>
            <a:b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окружающей среды (</a:t>
            </a: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техносферная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безопасность)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/ С.В.Белов. - 2 изд.,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испр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и доп. - М. :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Юрайт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2011. - 681 с. : ил. - (Основы наук). </a:t>
            </a:r>
          </a:p>
          <a:p>
            <a:pPr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Изложены вопросы возникновения учений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 безопасности жизнедеятельности человека и защите окружающей его среды. Рассмотрены теоретические основы учения о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человеко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и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природозащитной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деятельности, описаны современный мир опасностей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проблемы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техносферной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безопасности.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Подробно раскрыты вопросы защиты человека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природы от различных видов опасностей.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Рассмотрены мониторинг и контроль опасностей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глобальном масштабе и более подробно в пределах РФ и отдельных ее территорий, а также государственной управление БЖД и ЗОС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92948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«Учись так, как будто тебе предстоит жить вечно; живи так, как будто тебе предстоит умереть завтра»</a:t>
            </a:r>
            <a:r>
              <a:rPr lang="ru-RU" sz="1800" i="1" dirty="0" smtClean="0">
                <a:solidFill>
                  <a:srgbClr val="FF6600"/>
                </a:solidFill>
              </a:rPr>
              <a:t> </a:t>
            </a:r>
            <a:br>
              <a:rPr lang="ru-RU" sz="1800" i="1" dirty="0" smtClean="0">
                <a:solidFill>
                  <a:srgbClr val="FF6600"/>
                </a:solidFill>
              </a:rPr>
            </a:br>
            <a:r>
              <a:rPr lang="ru-RU" sz="1800" i="1" dirty="0" err="1" smtClean="0">
                <a:solidFill>
                  <a:srgbClr val="FF6600"/>
                </a:solidFill>
              </a:rPr>
              <a:t>Сэмюэл</a:t>
            </a:r>
            <a:r>
              <a:rPr lang="ru-RU" sz="1800" i="1" dirty="0" smtClean="0">
                <a:solidFill>
                  <a:srgbClr val="FF6600"/>
                </a:solidFill>
              </a:rPr>
              <a:t> </a:t>
            </a:r>
            <a:r>
              <a:rPr lang="ru-RU" sz="1800" i="1" dirty="0" err="1" smtClean="0">
                <a:solidFill>
                  <a:srgbClr val="FF6600"/>
                </a:solidFill>
              </a:rPr>
              <a:t>Смайлс</a:t>
            </a:r>
            <a:r>
              <a:rPr lang="ru-RU" sz="1800" b="1" i="1" dirty="0" smtClean="0">
                <a:solidFill>
                  <a:srgbClr val="FF6600"/>
                </a:solidFill>
              </a:rPr>
              <a:t> 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3000396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E:\М.А\книги\2d1ce931fe12e882e0808c127c38c1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2738441" cy="432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42844" y="214291"/>
            <a:ext cx="8001056" cy="857256"/>
          </a:xfrm>
        </p:spPr>
        <p:txBody>
          <a:bodyPr/>
          <a:lstStyle/>
          <a:p>
            <a:pPr>
              <a:defRPr/>
            </a:pPr>
            <a:r>
              <a:rPr lang="ru-RU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Литература, поступившая в библиотеку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 (за последние пять лет)</a:t>
            </a:r>
            <a:endParaRPr lang="ru-RU" sz="2400" i="1" dirty="0" smtClean="0">
              <a:solidFill>
                <a:srgbClr val="0070C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786050" y="4786322"/>
            <a:ext cx="5929354" cy="135732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  <p:txBody>
          <a:bodyPr anchor="ctr"/>
          <a:lstStyle/>
          <a:p>
            <a:pPr algn="r" eaLnBrk="0" hangingPunct="0">
              <a:defRPr/>
            </a:pPr>
            <a:r>
              <a:rPr lang="ru-RU" sz="32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по </a:t>
            </a:r>
            <a:r>
              <a:rPr lang="ru-RU" sz="32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общеобразовательным </a:t>
            </a:r>
            <a:r>
              <a:rPr lang="ru-RU" sz="3200" b="1" i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дисциплинам</a:t>
            </a:r>
            <a:endParaRPr lang="ru-RU" sz="3200" b="1" i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E:\М.А\книги\875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849526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1" name="Picture 3" descr="E:\М.А\книги\slide-1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14422"/>
            <a:ext cx="830455" cy="1260000"/>
          </a:xfrm>
          <a:prstGeom prst="rect">
            <a:avLst/>
          </a:prstGeom>
          <a:noFill/>
        </p:spPr>
      </p:pic>
      <p:pic>
        <p:nvPicPr>
          <p:cNvPr id="12" name="Picture 2" descr="E:\М.А\книги\large_1.jpg"/>
          <p:cNvPicPr>
            <a:picLocks noChangeAspect="1" noChangeArrowheads="1"/>
          </p:cNvPicPr>
          <p:nvPr/>
        </p:nvPicPr>
        <p:blipFill>
          <a:blip r:embed="rId5" cstate="print"/>
          <a:srcRect l="24219" r="24218"/>
          <a:stretch>
            <a:fillRect/>
          </a:stretch>
        </p:blipFill>
        <p:spPr bwMode="auto">
          <a:xfrm>
            <a:off x="2714612" y="1643050"/>
            <a:ext cx="866256" cy="1260000"/>
          </a:xfrm>
          <a:prstGeom prst="rect">
            <a:avLst/>
          </a:prstGeom>
          <a:noFill/>
        </p:spPr>
      </p:pic>
      <p:pic>
        <p:nvPicPr>
          <p:cNvPr id="13" name="Picture 1" descr="E:\М.А\книги\10055579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000240"/>
            <a:ext cx="847800" cy="1260000"/>
          </a:xfrm>
          <a:prstGeom prst="rect">
            <a:avLst/>
          </a:prstGeom>
          <a:noFill/>
        </p:spPr>
      </p:pic>
      <p:pic>
        <p:nvPicPr>
          <p:cNvPr id="16" name="Picture 1" descr="E:\М.А\книги\990529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786058"/>
            <a:ext cx="979570" cy="1260000"/>
          </a:xfrm>
          <a:prstGeom prst="rect">
            <a:avLst/>
          </a:prstGeom>
          <a:noFill/>
        </p:spPr>
      </p:pic>
      <p:pic>
        <p:nvPicPr>
          <p:cNvPr id="19" name="Picture 1" descr="E:\М.А\книги\5021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214422"/>
            <a:ext cx="826229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" name="Picture 1" descr="E:\М.А\книги\0011806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3286124"/>
            <a:ext cx="840000" cy="1260000"/>
          </a:xfrm>
          <a:prstGeom prst="rect">
            <a:avLst/>
          </a:prstGeom>
          <a:noFill/>
        </p:spPr>
      </p:pic>
      <p:pic>
        <p:nvPicPr>
          <p:cNvPr id="21" name="Picture 2" descr="E:\М.А\книги\fizika-10-klass-cd-ro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1214422"/>
            <a:ext cx="820800" cy="1260000"/>
          </a:xfrm>
          <a:prstGeom prst="rect">
            <a:avLst/>
          </a:prstGeom>
          <a:noFill/>
        </p:spPr>
      </p:pic>
      <p:pic>
        <p:nvPicPr>
          <p:cNvPr id="22" name="Picture 2" descr="E:\М.А\книги\51bd4dcd73fce8096893ff1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1571612"/>
            <a:ext cx="840000" cy="1260000"/>
          </a:xfrm>
          <a:prstGeom prst="rect">
            <a:avLst/>
          </a:prstGeom>
          <a:noFill/>
        </p:spPr>
      </p:pic>
      <p:pic>
        <p:nvPicPr>
          <p:cNvPr id="23" name="Picture 2" descr="E:\М.А\книги\188429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3900" y="1928802"/>
            <a:ext cx="880000" cy="1260000"/>
          </a:xfrm>
          <a:prstGeom prst="rect">
            <a:avLst/>
          </a:prstGeom>
          <a:noFill/>
        </p:spPr>
      </p:pic>
      <p:pic>
        <p:nvPicPr>
          <p:cNvPr id="24" name="Picture 2" descr="E:\М.А\книги\100555964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8" y="3500438"/>
            <a:ext cx="838800" cy="1260000"/>
          </a:xfrm>
          <a:prstGeom prst="rect">
            <a:avLst/>
          </a:prstGeom>
          <a:noFill/>
        </p:spPr>
      </p:pic>
      <p:pic>
        <p:nvPicPr>
          <p:cNvPr id="26" name="Picture 2" descr="E:\М.А\книги\2d1ce931fe12e882e0808c127c38c1a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4071942"/>
            <a:ext cx="798712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3" name="Picture 2" descr="E:\М.А\книги\96626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8662" y="4643446"/>
            <a:ext cx="837439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5" name="Picture 2" descr="E:\М.А\книги\teorii-i-metodika-fiziheskogo-vospitanii-i-sport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3357562"/>
            <a:ext cx="824400" cy="1260000"/>
          </a:xfrm>
          <a:prstGeom prst="rect">
            <a:avLst/>
          </a:prstGeom>
          <a:noFill/>
        </p:spPr>
      </p:pic>
      <p:pic>
        <p:nvPicPr>
          <p:cNvPr id="9" name="Picture 2" descr="E:\М.А\книги\100-velikih-zhencshi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48" y="1857364"/>
            <a:ext cx="802547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" name="Picture 2" descr="E:\М.А\книги\mifosibirsk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85852" y="2500306"/>
            <a:ext cx="891450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5" name="Picture 1" descr="E:\М.А\книги\algebra-i-nachala-matematicheskogo-analiza-10-11-klassyi_4700464.jpg"/>
          <p:cNvPicPr>
            <a:picLocks noChangeAspect="1" noChangeArrowheads="1"/>
          </p:cNvPicPr>
          <p:nvPr/>
        </p:nvPicPr>
        <p:blipFill>
          <a:blip r:embed="rId19" cstate="print"/>
          <a:srcRect l="18097" r="18097"/>
          <a:stretch>
            <a:fillRect/>
          </a:stretch>
        </p:blipFill>
        <p:spPr bwMode="auto">
          <a:xfrm>
            <a:off x="4857752" y="1714488"/>
            <a:ext cx="803961" cy="1260000"/>
          </a:xfrm>
          <a:prstGeom prst="rect">
            <a:avLst/>
          </a:prstGeom>
          <a:noFill/>
        </p:spPr>
      </p:pic>
      <p:pic>
        <p:nvPicPr>
          <p:cNvPr id="14" name="Picture 1" descr="E:\М.А\книги\teorii-veroitnostej-i-matematiheskai-statistika-47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728" y="5286388"/>
            <a:ext cx="806400" cy="1260000"/>
          </a:xfrm>
          <a:prstGeom prst="rect">
            <a:avLst/>
          </a:prstGeom>
          <a:noFill/>
        </p:spPr>
      </p:pic>
      <p:pic>
        <p:nvPicPr>
          <p:cNvPr id="27" name="Picture 2" descr="E:\М.А\книги\e07e4ae837a5005e64e2ab5d3ac8bdc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57950" y="3071810"/>
            <a:ext cx="858600" cy="1260000"/>
          </a:xfrm>
          <a:prstGeom prst="rect">
            <a:avLst/>
          </a:prstGeom>
          <a:noFill/>
        </p:spPr>
      </p:pic>
      <p:pic>
        <p:nvPicPr>
          <p:cNvPr id="28" name="Picture 2" descr="E:\М.А\книги\b350772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43570" y="3357562"/>
            <a:ext cx="780431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9" name="Picture 2" descr="E:\М.А\книги\c28f670ade4e95b1fda3107aa3385243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57356" y="3143248"/>
            <a:ext cx="828610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" name="Picture 2" descr="E:\М.А\книги\67690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85984" y="4000504"/>
            <a:ext cx="846774" cy="1260000"/>
          </a:xfrm>
          <a:prstGeom prst="rect">
            <a:avLst/>
          </a:prstGeom>
          <a:noFill/>
        </p:spPr>
      </p:pic>
      <p:pic>
        <p:nvPicPr>
          <p:cNvPr id="32" name="Picture 2" descr="E:\М.А\книги\b46918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43174" y="4643446"/>
            <a:ext cx="842442" cy="12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1" name="Picture 2" descr="E:\М.А\книги\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14678" y="5383710"/>
            <a:ext cx="792944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1357298"/>
            <a:ext cx="5357850" cy="5143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53.5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П 26</a:t>
            </a:r>
          </a:p>
          <a:p>
            <a:pPr algn="just"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    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    </a:t>
            </a:r>
            <a:r>
              <a:rPr lang="ru-RU" sz="1600" b="1" kern="0" dirty="0" smtClean="0">
                <a:solidFill>
                  <a:schemeClr val="tx2"/>
                </a:solidFill>
              </a:rPr>
              <a:t>Первая медицинская помощь </a:t>
            </a:r>
            <a:r>
              <a:rPr lang="ru-RU" sz="1600" kern="0" dirty="0" smtClean="0">
                <a:solidFill>
                  <a:schemeClr val="tx2"/>
                </a:solidFill>
              </a:rPr>
              <a:t>[Текст] : учебное пособие / </a:t>
            </a:r>
            <a:r>
              <a:rPr lang="ru-RU" sz="1600" kern="0" dirty="0" err="1" smtClean="0">
                <a:solidFill>
                  <a:schemeClr val="tx2"/>
                </a:solidFill>
              </a:rPr>
              <a:t>П.В.Глыбочко</a:t>
            </a:r>
            <a:r>
              <a:rPr lang="ru-RU" sz="1600" kern="0" dirty="0" smtClean="0">
                <a:solidFill>
                  <a:schemeClr val="tx2"/>
                </a:solidFill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</a:rPr>
              <a:t>В.Н.Николенко</a:t>
            </a:r>
            <a:r>
              <a:rPr lang="ru-RU" sz="1600" kern="0" dirty="0" smtClean="0">
                <a:solidFill>
                  <a:schemeClr val="tx2"/>
                </a:solidFill>
              </a:rPr>
              <a:t>, Е.А.Алексеев. - 4 </a:t>
            </a:r>
            <a:r>
              <a:rPr lang="ru-RU" sz="1600" kern="0" dirty="0" err="1" smtClean="0">
                <a:solidFill>
                  <a:schemeClr val="tx2"/>
                </a:solidFill>
              </a:rPr>
              <a:t>изд.,стер</a:t>
            </a:r>
            <a:r>
              <a:rPr lang="ru-RU" sz="1600" kern="0" dirty="0" smtClean="0">
                <a:solidFill>
                  <a:schemeClr val="tx2"/>
                </a:solidFill>
              </a:rPr>
              <a:t>. - М. : Академия, 2010. - 235 с. : ил. - (Среднее профессиональное образование). </a:t>
            </a:r>
          </a:p>
          <a:p>
            <a:pPr eaLnBrk="0" hangingPunct="0">
              <a:defRPr/>
            </a:pP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Изложены правила и методы оказания первой медицинской помощи при травмах, ранениях, ожогах, кровотечениях на месте происшествия и при доставке пострадавшего в ближайшее лечебное учреждение.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Особое внимание уделено приемам оказания первой медицинской помощи при шоке, асфиксии, терминальных и других состояниях, представляющих реальную опасность для жизни пострадавшего</a:t>
            </a:r>
            <a:endParaRPr lang="ru-RU" sz="1600" kern="0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«Хитрые люди презирают учение, простые преклоняются перед ним, мудрые пользуются им» 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Томас </a:t>
            </a:r>
            <a:r>
              <a:rPr lang="ru-RU" sz="1800" i="1" dirty="0" err="1" smtClean="0">
                <a:solidFill>
                  <a:srgbClr val="FF6600"/>
                </a:solidFill>
              </a:rPr>
              <a:t>Бабингтон</a:t>
            </a:r>
            <a:r>
              <a:rPr lang="ru-RU" sz="1800" i="1" dirty="0" smtClean="0">
                <a:solidFill>
                  <a:srgbClr val="FF6600"/>
                </a:solidFill>
              </a:rPr>
              <a:t> </a:t>
            </a:r>
            <a:r>
              <a:rPr lang="ru-RU" sz="1800" i="1" dirty="0" err="1" smtClean="0">
                <a:solidFill>
                  <a:srgbClr val="FF6600"/>
                </a:solidFill>
              </a:rPr>
              <a:t>Маколей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571612"/>
            <a:ext cx="3168000" cy="45720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E:\М.А\книги\e07e4ae837a5005e64e2ab5d3ac8bd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943771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68" y="1357298"/>
            <a:ext cx="5357850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68.9я721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О-75</a:t>
            </a:r>
          </a:p>
          <a:p>
            <a:pPr algn="just" eaLnBrk="0" hangingPunct="0">
              <a:defRPr/>
            </a:pPr>
            <a:endParaRPr lang="ru-RU" sz="16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Основы безопасности жизнедеятельности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: 10кл.: учебник для общеобразовательных учреждений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В.Н.Латчук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В.В.Марков, С.К.Миронов. - 11 изд., стер. - М. : Дрофа, 2010. - 320 с. : ил. </a:t>
            </a:r>
          </a:p>
          <a:p>
            <a:pPr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Учебник разработан с учетом федерального компонента государственного стандарта общего образования.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По заключению экспертных организаций Министерства образования и науки Российской Федерации содержание учебника соответствует современным научным представлениям, возрастным и психологическим особенностям учащихся.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Учебник может быть использован для профильного обучения (оборонно-спортивный профиль).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643734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«Умный человек найдет выход из любого сложного положения. Мудрый в этом положении не окажется»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 Жан Поль (Иоганн </a:t>
            </a:r>
            <a:r>
              <a:rPr lang="ru-RU" sz="1800" i="1" dirty="0" err="1" smtClean="0">
                <a:solidFill>
                  <a:srgbClr val="FF6600"/>
                </a:solidFill>
              </a:rPr>
              <a:t>Пауль</a:t>
            </a:r>
            <a:r>
              <a:rPr lang="ru-RU" sz="1800" i="1" dirty="0" smtClean="0">
                <a:solidFill>
                  <a:srgbClr val="FF6600"/>
                </a:solidFill>
              </a:rPr>
              <a:t> Фридрих Рихтер)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3000396" cy="471490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E:\М.А\книги\b350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52206"/>
            <a:ext cx="2675763" cy="432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1428736"/>
            <a:ext cx="5357850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81.2Рус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Г 62</a:t>
            </a:r>
            <a:br>
              <a:rPr lang="ru-RU" sz="1600" dirty="0" smtClean="0">
                <a:latin typeface="+mn-lt"/>
              </a:rPr>
            </a:br>
            <a:endParaRPr lang="ru-RU" sz="1600" dirty="0" smtClean="0">
              <a:latin typeface="+mn-lt"/>
            </a:endParaRPr>
          </a:p>
          <a:p>
            <a:pPr>
              <a:defRPr/>
            </a:pPr>
            <a:r>
              <a:rPr lang="ru-RU" sz="1600" b="1" dirty="0" err="1" smtClean="0">
                <a:latin typeface="+mn-lt"/>
              </a:rPr>
              <a:t>Голуб</a:t>
            </a:r>
            <a:r>
              <a:rPr lang="ru-RU" sz="1600" b="1" dirty="0" smtClean="0">
                <a:latin typeface="+mn-lt"/>
              </a:rPr>
              <a:t>, И. Б.</a:t>
            </a:r>
          </a:p>
          <a:p>
            <a:pPr algn="just">
              <a:defRPr/>
            </a:pPr>
            <a:r>
              <a:rPr lang="ru-RU" sz="1600" b="1" dirty="0" smtClean="0">
                <a:latin typeface="+mn-lt"/>
              </a:rPr>
              <a:t>    Трудности русской орфографии: правила, примеры и упражнения в стихах</a:t>
            </a:r>
            <a:r>
              <a:rPr lang="ru-RU" sz="1600" dirty="0" smtClean="0">
                <a:latin typeface="+mn-lt"/>
              </a:rPr>
              <a:t> [Текст] : учебное пособие / </a:t>
            </a:r>
            <a:r>
              <a:rPr lang="ru-RU" sz="1600" dirty="0" err="1" smtClean="0">
                <a:latin typeface="+mn-lt"/>
              </a:rPr>
              <a:t>И.Б.Голуб</a:t>
            </a:r>
            <a:r>
              <a:rPr lang="ru-RU" sz="1600" dirty="0" smtClean="0">
                <a:latin typeface="+mn-lt"/>
              </a:rPr>
              <a:t>. - М. : КНОРУС, 2010. - 143 с. - (Среднее профессиональное образование).</a:t>
            </a:r>
          </a:p>
          <a:p>
            <a:pPr algn="just">
              <a:defRPr/>
            </a:pPr>
            <a:endParaRPr lang="ru-RU" sz="1600" dirty="0" smtClean="0">
              <a:latin typeface="+mn-lt"/>
            </a:endParaRP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В занимательной стихотворной форме излагаются правила русской орфографии. </a:t>
            </a: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Основное внимание уделяется трудным случаям правописания частей речи: глаголов, существительных, прилагательных, числительных, местоимений, предлогов и частиц. </a:t>
            </a: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Для лучшего усвоения материала предлагаются правила и упражнения в стихах, диктанты</a:t>
            </a:r>
            <a:endParaRPr lang="ru-RU" sz="1600" dirty="0"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«Тесен мир, мозг же человека необъятен»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 Фридрих Шиллер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714488"/>
            <a:ext cx="3143272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E:\М.А\книги\c28f670ade4e95b1fda3107aa3385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57364"/>
            <a:ext cx="2840949" cy="432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68" y="1428735"/>
            <a:ext cx="5357850" cy="51435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24</a:t>
            </a:r>
          </a:p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 78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Ерохин, Ю. М.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Сборник задач и упражнений по химии </a:t>
            </a:r>
            <a:b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(с дидактическим материалом)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учебное пособие / Ю.М.Ерохин, В.И.Фролов. - 7 изд., стер. - М. : Академия, 2010. - 301 с. : ил. - (Среднее 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Содержит вопросы, упражнения и задачи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усвоения теоретических вопросов программы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химии, примеры решения задач и выполнения упражнений.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Для студентов учреждений среднего профессионального образования.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Может быть полезно обучающимся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подготовительных курсах высших учебных заведений.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«Ученик, который учится без желания, — это птица без крыльев»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Саади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2"/>
            <a:ext cx="3240000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E:\М.А\книги\676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52" y="1714488"/>
            <a:ext cx="2903226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20" y="1428736"/>
            <a:ext cx="5214974" cy="5143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87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О-75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 </a:t>
            </a:r>
          </a:p>
          <a:p>
            <a:pPr algn="just" eaLnBrk="0" hangingPunct="0">
              <a:defRPr/>
            </a:pPr>
            <a:r>
              <a:rPr lang="ru-RU" sz="1600" b="1" kern="0" dirty="0" smtClean="0">
                <a:solidFill>
                  <a:schemeClr val="tx2"/>
                </a:solidFill>
              </a:rPr>
              <a:t>    Основы философии</a:t>
            </a:r>
            <a:r>
              <a:rPr lang="ru-RU" sz="1600" kern="0" dirty="0" smtClean="0">
                <a:solidFill>
                  <a:schemeClr val="tx2"/>
                </a:solidFill>
              </a:rPr>
              <a:t> [Текст] : учебник для </a:t>
            </a:r>
            <a:r>
              <a:rPr lang="ru-RU" sz="1600" kern="0" dirty="0" err="1" smtClean="0">
                <a:solidFill>
                  <a:schemeClr val="tx2"/>
                </a:solidFill>
              </a:rPr>
              <a:t>ССУЗов</a:t>
            </a:r>
            <a:r>
              <a:rPr lang="ru-RU" sz="1600" kern="0" dirty="0" smtClean="0">
                <a:solidFill>
                  <a:schemeClr val="tx2"/>
                </a:solidFill>
              </a:rPr>
              <a:t> / </a:t>
            </a:r>
            <a:r>
              <a:rPr lang="ru-RU" sz="1600" kern="0" dirty="0" err="1" smtClean="0">
                <a:solidFill>
                  <a:schemeClr val="tx2"/>
                </a:solidFill>
              </a:rPr>
              <a:t>В.П.Кохановский</a:t>
            </a:r>
            <a:r>
              <a:rPr lang="ru-RU" sz="1600" kern="0" dirty="0" smtClean="0">
                <a:solidFill>
                  <a:schemeClr val="tx2"/>
                </a:solidFill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</a:rPr>
              <a:t>Т.П.Матяш</a:t>
            </a:r>
            <a:r>
              <a:rPr lang="ru-RU" sz="1600" kern="0" dirty="0" smtClean="0">
                <a:solidFill>
                  <a:schemeClr val="tx2"/>
                </a:solidFill>
              </a:rPr>
              <a:t>, В.П.Яковлев ; ред. </a:t>
            </a:r>
            <a:r>
              <a:rPr lang="ru-RU" sz="1600" kern="0" dirty="0" err="1" smtClean="0">
                <a:solidFill>
                  <a:schemeClr val="tx2"/>
                </a:solidFill>
              </a:rPr>
              <a:t>В.П.Кохановский</a:t>
            </a:r>
            <a:r>
              <a:rPr lang="ru-RU" sz="1600" kern="0" dirty="0" smtClean="0">
                <a:solidFill>
                  <a:schemeClr val="tx2"/>
                </a:solidFill>
              </a:rPr>
              <a:t>. - 10 изд. - Ростов </a:t>
            </a:r>
            <a:r>
              <a:rPr lang="ru-RU" sz="1600" kern="0" dirty="0" err="1" smtClean="0">
                <a:solidFill>
                  <a:schemeClr val="tx2"/>
                </a:solidFill>
              </a:rPr>
              <a:t>н</a:t>
            </a:r>
            <a:r>
              <a:rPr lang="ru-RU" sz="1600" kern="0" dirty="0" smtClean="0">
                <a:solidFill>
                  <a:schemeClr val="tx2"/>
                </a:solidFill>
              </a:rPr>
              <a:t>/Д. : Феникс, 2010. - 316 с. 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Учебник подготовлен в соответствии </a:t>
            </a:r>
            <a:br>
              <a:rPr lang="ru-RU" sz="1600" kern="0" dirty="0" smtClean="0">
                <a:solidFill>
                  <a:schemeClr val="tx2"/>
                </a:solidFill>
              </a:rPr>
            </a:br>
            <a:r>
              <a:rPr lang="ru-RU" sz="1600" kern="0" dirty="0" smtClean="0">
                <a:solidFill>
                  <a:schemeClr val="tx2"/>
                </a:solidFill>
              </a:rPr>
              <a:t>с программой общих гуманитарных и социально-экономических дисциплин в системе средних специальных учебных заведений, школ, колледжей и лицеев.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</a:rPr>
              <a:t>	Простым и доступным языком в нем изложены основы философии, ее важнейшие проблемы.</a:t>
            </a:r>
            <a:endParaRPr lang="ru-RU" sz="1600" kern="0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«Кто не обучился в юности, того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старость бывает скучна»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Екатерина II Алексеевна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571612"/>
            <a:ext cx="3000396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E:\М.А\книг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52206"/>
            <a:ext cx="2718667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28926" y="1285860"/>
            <a:ext cx="6042942" cy="54292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87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А 72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Антюшин</a:t>
            </a:r>
            <a:r>
              <a:rPr lang="ru-RU" sz="1600" b="1" dirty="0" smtClean="0">
                <a:latin typeface="+mn-lt"/>
              </a:rPr>
              <a:t>, С. С.</a:t>
            </a:r>
          </a:p>
          <a:p>
            <a:pPr algn="just">
              <a:defRPr/>
            </a:pPr>
            <a:r>
              <a:rPr lang="ru-RU" sz="1600" b="1" dirty="0" smtClean="0">
                <a:latin typeface="+mn-lt"/>
              </a:rPr>
              <a:t>    Основы философии</a:t>
            </a:r>
            <a:r>
              <a:rPr lang="ru-RU" sz="1600" dirty="0" smtClean="0">
                <a:latin typeface="+mn-lt"/>
              </a:rPr>
              <a:t> [Текст] : учебное пособие / </a:t>
            </a:r>
            <a:r>
              <a:rPr lang="ru-RU" sz="1600" dirty="0" err="1" smtClean="0">
                <a:latin typeface="+mn-lt"/>
              </a:rPr>
              <a:t>С.С.Антюшин</a:t>
            </a:r>
            <a:r>
              <a:rPr lang="ru-RU" sz="1600" dirty="0" smtClean="0">
                <a:latin typeface="+mn-lt"/>
              </a:rPr>
              <a:t>. - М. : РИОР : ИНФРА-М, 2010. - 411 с. - (Профессиональное образование). </a:t>
            </a:r>
          </a:p>
          <a:p>
            <a:pPr algn="just">
              <a:defRPr/>
            </a:pPr>
            <a:endParaRPr lang="ru-RU" sz="1600" dirty="0" smtClean="0">
              <a:latin typeface="+mn-lt"/>
            </a:endParaRP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Философия на протяжении многих столетий является необходимым элементом образования специалистов высокого уровня в самых различных областях практической деятельности. </a:t>
            </a: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Достижения, противоречия и динамика философского знания в наиболее концентрированной и обобщенной форме отражают характер, уровень и направленность развития человеческого общества и отдельных его составных частей. </a:t>
            </a:r>
          </a:p>
          <a:p>
            <a:pPr algn="just">
              <a:tabLst>
                <a:tab pos="355600" algn="l"/>
              </a:tabLst>
              <a:defRPr/>
            </a:pPr>
            <a:r>
              <a:rPr lang="ru-RU" sz="1600" dirty="0" smtClean="0">
                <a:latin typeface="+mn-lt"/>
              </a:rPr>
              <a:t>	Освоение философских систем и теорий дисциплинирует мышление, укрепляет методологическую основу научного познания, позволяет наиболее полно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глубоко осмыслить состояние современного общества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его связей с природой, дает возможность заглянуть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 будущее.</a:t>
            </a:r>
            <a:endParaRPr lang="ru-RU" sz="1600" dirty="0"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Чтение — вот лучшее учение!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Александр Сергеевич Пушкин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1785926"/>
            <a:ext cx="2808000" cy="428628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 descr="E:\М.А\книги\b469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69330"/>
            <a:ext cx="2647675" cy="396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1285860"/>
            <a:ext cx="5500726" cy="54292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 29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Петелин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А. Л.</a:t>
            </a:r>
          </a:p>
          <a:p>
            <a:pPr algn="just" eaLnBrk="0" hangingPunct="0"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 Естествознание 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учебное пособие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А.Л.Петелин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Т.Н.Гаева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А.Л.Бреннер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Форум, 2010. - 255 с. : ил. - (Профессиональное образование).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учебнике изложены основные современные представления о Вселенной, ее образовании, строении и будущем.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Рассмотрено строение нашей галактики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Солнечной системы.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Приведены сведения о строении Земли.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отдельных разделах даны краткие сведения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физике и химии.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Вторая часть учебника посвящена биологии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экологии в широком смысле этого понятия. 	Затронуты вопросы экосистем, учения академика Вернадского о биосфере.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Книга написана живым и очень доступным языком, снабжена интересным иллюстративным материалом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Читать и не понимать — то же,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что совсем не читать.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Ян </a:t>
            </a:r>
            <a:r>
              <a:rPr lang="ru-RU" sz="1800" i="1" dirty="0" err="1" smtClean="0">
                <a:solidFill>
                  <a:srgbClr val="FF6600"/>
                </a:solidFill>
              </a:rPr>
              <a:t>Амос</a:t>
            </a:r>
            <a:r>
              <a:rPr lang="ru-RU" sz="1800" i="1" dirty="0" smtClean="0">
                <a:solidFill>
                  <a:srgbClr val="FF6600"/>
                </a:solidFill>
              </a:rPr>
              <a:t> Коменский</a:t>
            </a:r>
            <a:endParaRPr lang="ru-RU" sz="1600" i="1" dirty="0" smtClean="0">
              <a:solidFill>
                <a:srgbClr val="FF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3156" y="1500174"/>
            <a:ext cx="3168000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E:\М.А\книги\966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7060" y="1643050"/>
            <a:ext cx="2871220" cy="432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44" y="3143248"/>
            <a:ext cx="8858312" cy="3571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/>
              <a:t>92 </a:t>
            </a:r>
          </a:p>
          <a:p>
            <a:r>
              <a:rPr lang="ru-RU" sz="1600" dirty="0" smtClean="0"/>
              <a:t>Б 79</a:t>
            </a:r>
          </a:p>
          <a:p>
            <a:endParaRPr lang="ru-RU" sz="1600" dirty="0" smtClean="0"/>
          </a:p>
          <a:p>
            <a:r>
              <a:rPr lang="ru-RU" sz="1600" b="1" dirty="0" smtClean="0"/>
              <a:t>Большая Российская энциклопедия </a:t>
            </a:r>
            <a:r>
              <a:rPr lang="ru-RU" sz="1600" dirty="0" smtClean="0"/>
              <a:t>[Текст] : в 30 т. / Председатель </a:t>
            </a:r>
            <a:r>
              <a:rPr lang="ru-RU" sz="1600" dirty="0" err="1" smtClean="0"/>
              <a:t>науч.-ред.совета</a:t>
            </a:r>
            <a:r>
              <a:rPr lang="ru-RU" sz="1600" dirty="0" smtClean="0"/>
              <a:t> Ю.С.Осипов. Отв. ред. С.Л.Кравец. - М. : Большая Российская энциклопедия.</a:t>
            </a:r>
          </a:p>
          <a:p>
            <a:endParaRPr lang="ru-RU" sz="16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15 </a:t>
            </a:r>
            <a:r>
              <a:rPr lang="ru-RU" sz="1600" dirty="0" smtClean="0"/>
              <a:t>: Конго-Крещение. - 2010. - 768 с. : ил., карты.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16 </a:t>
            </a:r>
            <a:r>
              <a:rPr lang="ru-RU" sz="1600" dirty="0" smtClean="0"/>
              <a:t>: Крещение </a:t>
            </a:r>
            <a:r>
              <a:rPr lang="ru-RU" sz="1600" dirty="0" err="1" smtClean="0"/>
              <a:t>Господне-Ласточковые</a:t>
            </a:r>
            <a:r>
              <a:rPr lang="ru-RU" sz="1600" dirty="0" smtClean="0"/>
              <a:t>. - 2010. - 752 с. : ил., карты.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17 </a:t>
            </a:r>
            <a:r>
              <a:rPr lang="ru-RU" sz="1600" dirty="0" smtClean="0"/>
              <a:t>: </a:t>
            </a:r>
            <a:r>
              <a:rPr lang="ru-RU" sz="1600" dirty="0" err="1" smtClean="0"/>
              <a:t>Лас-Тунас-Ломонос</a:t>
            </a:r>
            <a:r>
              <a:rPr lang="ru-RU" sz="1600" dirty="0" smtClean="0"/>
              <a:t>. - 2010. - 784 с. : ил., карты.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Т.18 </a:t>
            </a:r>
            <a:r>
              <a:rPr lang="ru-RU" sz="1600" dirty="0" smtClean="0"/>
              <a:t>: </a:t>
            </a:r>
            <a:r>
              <a:rPr lang="ru-RU" sz="1600" dirty="0" err="1" smtClean="0"/>
              <a:t>Ломоносов-Манизер</a:t>
            </a:r>
            <a:r>
              <a:rPr lang="ru-RU" sz="1600" dirty="0" smtClean="0"/>
              <a:t>. - 2011. - 767 с. : ил., карты.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19 </a:t>
            </a:r>
            <a:r>
              <a:rPr lang="ru-RU" sz="1600" dirty="0" smtClean="0"/>
              <a:t>: </a:t>
            </a:r>
            <a:r>
              <a:rPr lang="ru-RU" sz="1600" dirty="0" err="1" smtClean="0"/>
              <a:t>Маниковский</a:t>
            </a:r>
            <a:r>
              <a:rPr lang="ru-RU" sz="1600" dirty="0" smtClean="0"/>
              <a:t> - </a:t>
            </a:r>
            <a:r>
              <a:rPr lang="ru-RU" sz="1600" dirty="0" err="1" smtClean="0"/>
              <a:t>Меотида</a:t>
            </a:r>
            <a:r>
              <a:rPr lang="ru-RU" sz="1600" dirty="0" smtClean="0"/>
              <a:t>. - 2012. - 768 с. : ил., карты.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20 </a:t>
            </a:r>
            <a:r>
              <a:rPr lang="ru-RU" sz="1600" dirty="0" smtClean="0"/>
              <a:t>: </a:t>
            </a:r>
            <a:r>
              <a:rPr lang="ru-RU" sz="1600" dirty="0" err="1" smtClean="0"/>
              <a:t>Меотская</a:t>
            </a:r>
            <a:r>
              <a:rPr lang="ru-RU" sz="1600" dirty="0" smtClean="0"/>
              <a:t> археологическая культура - Монголо-татарское нашествие. - 2012. - 768 с. : ил., карты.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21 </a:t>
            </a:r>
            <a:r>
              <a:rPr lang="ru-RU" sz="1600" dirty="0" smtClean="0"/>
              <a:t>: Монголы - </a:t>
            </a:r>
            <a:r>
              <a:rPr lang="ru-RU" sz="1600" dirty="0" err="1" smtClean="0"/>
              <a:t>Наноматериалы</a:t>
            </a:r>
            <a:r>
              <a:rPr lang="ru-RU" sz="1600" dirty="0" smtClean="0"/>
              <a:t>. - 2013. - 768 с. : ил., карты. </a:t>
            </a:r>
            <a:endParaRPr lang="ru-RU" sz="1600" dirty="0"/>
          </a:p>
        </p:txBody>
      </p:sp>
      <p:pic>
        <p:nvPicPr>
          <p:cNvPr id="45058" name="Picture 2" descr="E:\М.А\книги\N1601201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928670"/>
            <a:ext cx="4320000" cy="30528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«Словарь - это вся Вселенная уложенная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в алфавитном порядке»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Анатоль Франс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285860"/>
            <a:ext cx="5500726" cy="528641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/>
              <a:t>92 </a:t>
            </a:r>
          </a:p>
          <a:p>
            <a:r>
              <a:rPr lang="ru-RU" sz="1600" dirty="0" smtClean="0"/>
              <a:t>Н 72</a:t>
            </a:r>
          </a:p>
          <a:p>
            <a:endParaRPr lang="ru-RU" sz="1600" dirty="0" smtClean="0"/>
          </a:p>
          <a:p>
            <a:r>
              <a:rPr lang="ru-RU" sz="1600" b="1" dirty="0" smtClean="0"/>
              <a:t>Новая Российская энциклопедия: В 12-ти т. </a:t>
            </a:r>
            <a:r>
              <a:rPr lang="ru-RU" sz="1600" dirty="0" smtClean="0"/>
              <a:t>[Текст] / ред.кол.: А.Д.Некипелов, </a:t>
            </a:r>
            <a:r>
              <a:rPr lang="ru-RU" sz="1600" dirty="0" err="1" smtClean="0"/>
              <a:t>В.И.Данилов-Данильян</a:t>
            </a:r>
            <a:r>
              <a:rPr lang="ru-RU" sz="1600" dirty="0" smtClean="0"/>
              <a:t>. - М. : ООО Издательство Энциклопедия : ИД "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", 2003</a:t>
            </a:r>
          </a:p>
          <a:p>
            <a:endParaRPr lang="ru-RU" sz="16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Т.6 (2) </a:t>
            </a:r>
            <a:r>
              <a:rPr lang="ru-RU" sz="1600" dirty="0" smtClean="0"/>
              <a:t>: </a:t>
            </a:r>
            <a:r>
              <a:rPr lang="ru-RU" sz="1600" dirty="0" err="1" smtClean="0"/>
              <a:t>Зелена-Гура-Интоксикация</a:t>
            </a:r>
            <a:r>
              <a:rPr lang="ru-RU" sz="1600" dirty="0" smtClean="0"/>
              <a:t>. - 2010. - 480 с. : </a:t>
            </a:r>
            <a:r>
              <a:rPr lang="ru-RU" sz="1600" dirty="0" err="1" smtClean="0"/>
              <a:t>цв.ил</a:t>
            </a:r>
            <a:r>
              <a:rPr lang="ru-RU" sz="1600" dirty="0" smtClean="0"/>
              <a:t>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Т.7(1) </a:t>
            </a:r>
            <a:r>
              <a:rPr lang="ru-RU" sz="1600" dirty="0" smtClean="0"/>
              <a:t>: </a:t>
            </a:r>
            <a:r>
              <a:rPr lang="ru-RU" sz="1600" dirty="0" err="1" smtClean="0"/>
              <a:t>Интонация-Казарес</a:t>
            </a:r>
            <a:r>
              <a:rPr lang="ru-RU" sz="1600" dirty="0" smtClean="0"/>
              <a:t>. - 2010. - 480 с. : ил., </a:t>
            </a:r>
            <a:r>
              <a:rPr lang="ru-RU" sz="1600" dirty="0" err="1" smtClean="0"/>
              <a:t>цв.ил</a:t>
            </a:r>
            <a:r>
              <a:rPr lang="ru-RU" sz="1600" dirty="0" smtClean="0"/>
              <a:t>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7(2) </a:t>
            </a:r>
            <a:r>
              <a:rPr lang="ru-RU" sz="1600" dirty="0" smtClean="0"/>
              <a:t>: </a:t>
            </a:r>
            <a:r>
              <a:rPr lang="ru-RU" sz="1600" dirty="0" err="1" smtClean="0"/>
              <a:t>Казарки-Квазистационарный</a:t>
            </a:r>
            <a:r>
              <a:rPr lang="ru-RU" sz="1600" dirty="0" smtClean="0"/>
              <a:t>. - 2010. - 480 с. : ил.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Т.8(1) </a:t>
            </a:r>
            <a:r>
              <a:rPr lang="ru-RU" sz="1600" dirty="0" smtClean="0"/>
              <a:t>: Квазичастицы - </a:t>
            </a:r>
            <a:r>
              <a:rPr lang="ru-RU" sz="1600" dirty="0" err="1" smtClean="0"/>
              <a:t>Когг</a:t>
            </a:r>
            <a:r>
              <a:rPr lang="ru-RU" sz="1600" dirty="0" smtClean="0"/>
              <a:t>. - 2010. - 480 с. : ил.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Т.8(2) </a:t>
            </a:r>
            <a:r>
              <a:rPr lang="ru-RU" sz="1600" dirty="0" smtClean="0"/>
              <a:t>: </a:t>
            </a:r>
            <a:r>
              <a:rPr lang="ru-RU" sz="1600" dirty="0" err="1" smtClean="0"/>
              <a:t>Когезия-Костариканцы</a:t>
            </a:r>
            <a:r>
              <a:rPr lang="ru-RU" sz="1600" dirty="0" smtClean="0"/>
              <a:t>. - 2011. - 480 с. : ил.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 9(1) </a:t>
            </a:r>
            <a:r>
              <a:rPr lang="ru-RU" sz="1600" dirty="0" smtClean="0"/>
              <a:t>: </a:t>
            </a:r>
            <a:r>
              <a:rPr lang="ru-RU" sz="1600" dirty="0" err="1" smtClean="0"/>
              <a:t>Костелич-Лагос-де-Морено</a:t>
            </a:r>
            <a:r>
              <a:rPr lang="ru-RU" sz="1600" dirty="0" smtClean="0"/>
              <a:t>. - 2011. - 480 с. : ил.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Т.9(2) </a:t>
            </a:r>
            <a:r>
              <a:rPr lang="ru-RU" sz="1600" dirty="0" smtClean="0"/>
              <a:t>: </a:t>
            </a:r>
            <a:r>
              <a:rPr lang="ru-RU" sz="1600" dirty="0" err="1" smtClean="0"/>
              <a:t>Ла-Гранд-Мот-Лонгфелло</a:t>
            </a:r>
            <a:r>
              <a:rPr lang="ru-RU" sz="1600" dirty="0" smtClean="0"/>
              <a:t>. - 2013. - 528 с. : ил.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600" b="1" dirty="0" smtClean="0"/>
              <a:t>Т.10(1) </a:t>
            </a:r>
            <a:r>
              <a:rPr lang="ru-RU" sz="1600" dirty="0" smtClean="0"/>
              <a:t>: </a:t>
            </a:r>
            <a:r>
              <a:rPr lang="ru-RU" sz="1600" dirty="0" err="1" smtClean="0"/>
              <a:t>Лонгчен</a:t>
            </a:r>
            <a:r>
              <a:rPr lang="ru-RU" sz="1600" dirty="0" smtClean="0"/>
              <a:t> </a:t>
            </a:r>
            <a:r>
              <a:rPr lang="ru-RU" sz="1600" dirty="0" err="1" smtClean="0"/>
              <a:t>Рабджан-Марокко</a:t>
            </a:r>
            <a:r>
              <a:rPr lang="ru-RU" sz="1600" dirty="0" smtClean="0"/>
              <a:t>. - 2012. - 480 с. </a:t>
            </a:r>
            <a:endParaRPr lang="ru-RU" sz="1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0105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«Энциклопедия - это кладезь знаний»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85926"/>
            <a:ext cx="2857520" cy="38576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М.А\книги\novaya-rossiyskaya-entsiklopediya_5562279.jpg"/>
          <p:cNvPicPr>
            <a:picLocks noChangeAspect="1" noChangeArrowheads="1"/>
          </p:cNvPicPr>
          <p:nvPr/>
        </p:nvPicPr>
        <p:blipFill>
          <a:blip r:embed="rId3" cstate="print"/>
          <a:srcRect l="9922" r="10702"/>
          <a:stretch>
            <a:fillRect/>
          </a:stretch>
        </p:blipFill>
        <p:spPr bwMode="auto">
          <a:xfrm>
            <a:off x="285720" y="1972140"/>
            <a:ext cx="2857520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929322" y="6286520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Виртуальную выставку подготовил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педагог-библиотекарь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Ганихина М.А.</a:t>
            </a:r>
            <a:endParaRPr lang="ru-RU" sz="1200" i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428736"/>
            <a:ext cx="7858180" cy="4071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279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29625" cy="4786346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читатели! </a:t>
            </a: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Представленные Вашему вниманию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учебные пособия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периодические издания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можете взять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cap="all" dirty="0" smtClean="0">
                <a:solidFill>
                  <a:srgbClr val="3333CC"/>
                </a:solidFill>
              </a:rPr>
              <a:t>в библиотеке </a:t>
            </a:r>
            <a:r>
              <a:rPr lang="ru-RU" sz="3200" b="1" dirty="0" smtClean="0">
                <a:solidFill>
                  <a:srgbClr val="3333CC"/>
                </a:solidFill>
              </a:rPr>
              <a:t/>
            </a:r>
            <a:br>
              <a:rPr lang="ru-RU" sz="3200" b="1" dirty="0" smtClean="0">
                <a:solidFill>
                  <a:srgbClr val="3333CC"/>
                </a:solidFill>
              </a:rPr>
            </a:br>
            <a:r>
              <a:rPr lang="ru-RU" sz="3200" b="1" dirty="0" smtClean="0">
                <a:solidFill>
                  <a:srgbClr val="3333CC"/>
                </a:solidFill>
              </a:rPr>
              <a:t>(кабинет 110) </a:t>
            </a:r>
            <a:endParaRPr lang="ru-RU" sz="4000" i="1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0430" y="1357298"/>
            <a:ext cx="5429288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63.3(2)я723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86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Артемов, В. В.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История Отечества: с древнейших времен до наших дней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: учебник / В.В.Артемов,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Ю.Н.Лубченков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- 18 изд., стер. - М. : Академия, 2014. - 360 с. : ил. - (Профессиональное образование).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учебнике в доступной форме излагаются главные события истории России с древнейших времен до наших дней.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Раскрываются важнейшие закономерности развития российской цивилизации.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Большое место уделяется вопросам духовной жизни общества, культуре и быту, истории церкви. 	Даются портреты видных исторических деятелей.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643050"/>
            <a:ext cx="3214710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М.А\книги\875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912660" cy="432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929354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«Только самые мудрые и самые глупые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b="1" i="1" dirty="0" smtClean="0">
                <a:solidFill>
                  <a:srgbClr val="FF6600"/>
                </a:solidFill>
              </a:rPr>
              <a:t>не поддаются обучению» 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Конфуций</a:t>
            </a:r>
          </a:p>
        </p:txBody>
      </p:sp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1285860"/>
            <a:ext cx="5500726" cy="528641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63.3(0)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30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Семашко, И. И.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 Сто великих женщин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/ И.И.Семашко. - М. : Вече, 2011. - 432 с. : ил. - (100 великих).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Какова роль женщины в истории человечества? Уступает ли она умом, талантом, энергией - мужчине?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Мы знаем женщин - мудрых правительниц, выдающихся общественных и религиозных деятелей, ученых, писательниц, актрис.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Женщине под силу великие дела, ради высокой цели она готова сплотить вокруг себя тысячи людей, пожертвовать собой...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Нефертити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княгиня Ольга, Изабелла Испанская, Екатерина Дашкова, Коко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Шанель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Лени Рифеншталь, Элла Фицджеральд, Валентина Терешкова.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Перед вами - целая галерея историй жизни самых выдающихся женщин, которых можно рассматривать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качестве символов своего времени.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571612"/>
            <a:ext cx="3071834" cy="471490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М.А\книги\100-velikih-zhencsh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642" y="1765382"/>
            <a:ext cx="2743200" cy="43068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643602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«Великое искусство научиться многому - это браться сразу за немногое»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Джон Локк</a:t>
            </a:r>
            <a:endParaRPr lang="ru-RU" sz="18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905" y="1357298"/>
            <a:ext cx="5357813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26.89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 25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b="1" kern="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Маранин</a:t>
            </a:r>
            <a:r>
              <a:rPr lang="ru-RU" sz="1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, И. </a:t>
            </a:r>
            <a:br>
              <a:rPr lang="ru-RU" sz="1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ru-RU" sz="1600" b="1" kern="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Мифосибирск</a:t>
            </a:r>
            <a:r>
              <a:rPr lang="ru-RU" sz="1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 </a:t>
            </a: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[Текст] : мифы, тайны, байки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 реальные истории о Новосибирске. / </a:t>
            </a:r>
            <a:r>
              <a:rPr lang="ru-RU" sz="1600" kern="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И.Маранин</a:t>
            </a: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. - Новосибирск : Свиньин и сыновья, 2011. - 228 с. : ил.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"</a:t>
            </a:r>
            <a:r>
              <a:rPr lang="ru-RU" sz="1600" kern="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Мифосибирск</a:t>
            </a: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" - книга для любителей городских мифов, легенд и таинственных историй.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За одиннадцать тысяч лет, прошедших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со времени, когда первый человек поселился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на территории нынешнего Новосибирска (хотя кто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их знает, этих первых людей, возможно,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они проживали тут и раньше), историй, мифов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 легенд накопилось предостаточно.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Некоторые из них известны и находятся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"на слуху", другие почти никто не слышал, </a:t>
            </a:r>
            <a:b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но прочитать их в интерпретации автора будет интересно.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15338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«В древности люди учились для того, чтобы совершенствовать себя. Нынче учатся для того, чтобы удивить других»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Конфуций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714488"/>
            <a:ext cx="3214710" cy="442915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М.А\книги\mifosibir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8659"/>
            <a:ext cx="2880000" cy="40706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1357298"/>
            <a:ext cx="5357850" cy="5143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60я72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О-28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 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Обществознание. 10 класс. 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для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общеобразоват.учреждений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 базовый уровень / Л.Н.Боголюбов, Ю.И.Аверьянов, Н.И.Городецкая ; ред.: Л.Н.Боголюбова,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А.Ю.Лабезникова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- 7 изд. - М. : Просвещение, 2011. - 352 с. : ил. - (Академический школьный учебник).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Учебник представляет краткий вариант обществоведческого курса, предназначенный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изучения в 10 классе на базовом уровне.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«Не бойся, что не знаешь - бойся, что не учишься» </a:t>
            </a:r>
            <a:r>
              <a:rPr lang="ru-RU" sz="1800" i="1" dirty="0" smtClean="0">
                <a:solidFill>
                  <a:srgbClr val="FF6600"/>
                </a:solidFill>
              </a:rPr>
              <a:t>Китайское изречение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571612"/>
            <a:ext cx="3143272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 descr="E:\М.А\книги\slide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847272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43306" y="1357298"/>
            <a:ext cx="5286412" cy="5143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60я72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О-28</a:t>
            </a:r>
          </a:p>
          <a:p>
            <a:pPr algn="just"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  Обществознание. 11 класс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: учебник для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общеобразоват.учреждений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 базовый уровень / Л.Н.Боголюбов, Н.И.Городецкая, А.И.Матвеев ; ред. Л.Н, Боголюбова. - 6 изд.,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дораб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М. : Просвещение, 2011. - 352 с. - (Академический школьный учебник). 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Учебник является продолжением базового обществоведческого курса для старших классов. </a:t>
            </a:r>
          </a:p>
          <a:p>
            <a:pPr algn="just" eaLnBrk="0" hangingPunct="0">
              <a:tabLst>
                <a:tab pos="35560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Он дает возможность на основе целостного представления об обществе значительно расширить экономические и правовые знания, углубить понимание о современных социальных проблемах,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 политическом процессе.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«Учение без размышления бесполезно, но и размышление без учения опасно»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Конфуций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3286148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E:\М.А\книги\large_1.jpg"/>
          <p:cNvPicPr>
            <a:picLocks noChangeAspect="1" noChangeArrowheads="1"/>
          </p:cNvPicPr>
          <p:nvPr/>
        </p:nvPicPr>
        <p:blipFill>
          <a:blip r:embed="rId3"/>
          <a:srcRect l="24219" r="24218"/>
          <a:stretch>
            <a:fillRect/>
          </a:stretch>
        </p:blipFill>
        <p:spPr bwMode="auto">
          <a:xfrm>
            <a:off x="316095" y="1571612"/>
            <a:ext cx="2970021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90" y="1357298"/>
            <a:ext cx="5286404" cy="52149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22.176я723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72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Спирина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М. С.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Дискретная математика 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[Текст] : учебник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М.С.Спирина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П.А.Спирин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- 10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изд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стер. - М. : Академия, 2014. - 368 с. : ил. - (Профессиональное образование). </a:t>
            </a:r>
          </a:p>
          <a:p>
            <a:pPr algn="just"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Учебник содержит теоретический материал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традиционным темам дискретной математики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некоторые вопросы классической логики. </a:t>
            </a:r>
          </a:p>
          <a:p>
            <a:pPr algn="just" eaLnBrk="0" hangingPunct="0">
              <a:tabLst>
                <a:tab pos="539750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каждой главе есть исторический материал, разобранные задачи с указанием методов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их решений, система упражнений для самостоятельной работы.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«Нельзя знать все, достаточно понимать» </a:t>
            </a:r>
            <a:br>
              <a:rPr lang="ru-RU" sz="1800" b="1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Жорж Санд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1571612"/>
            <a:ext cx="3214710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5" name="Picture 1" descr="E:\М.А\книги\1005557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099" y="1752206"/>
            <a:ext cx="2906743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bibl3\Documents\маг\библ\выставки\фоны\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68" y="1357298"/>
            <a:ext cx="5357850" cy="51435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22.17я723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72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ru-RU" sz="1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Спирина</a:t>
            </a: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М. С.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Теория вероятностей и математическая </a:t>
            </a:r>
            <a:b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статистика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[Текст] : учебник /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М.С.Спирина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П.А.Спирин</a:t>
            </a: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- 5 изд., стер. - М. : Академия, 2013. –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352 с. : ил. - (Среднее профессиональное образование). </a:t>
            </a:r>
          </a:p>
          <a:p>
            <a:pPr eaLnBrk="0" hangingPunct="0">
              <a:defRPr/>
            </a:pPr>
            <a:endParaRPr lang="ru-RU" sz="1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В учебнике приведены основные элементы комбинаторики, понятия и теоремы теории вероятностей, рассмотрены случайные величины </a:t>
            </a:r>
            <a:b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методы математической статистики-выборки, статистических испытаний и др.</a:t>
            </a: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215106" cy="92869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6600"/>
                </a:solidFill>
              </a:rPr>
              <a:t>«Если я знаю, что знаю мало, я добьюсь того, чтобы знать больше»</a:t>
            </a:r>
            <a:r>
              <a:rPr lang="ru-RU" sz="1800" i="1" dirty="0" smtClean="0">
                <a:solidFill>
                  <a:srgbClr val="FF6600"/>
                </a:solidFill>
              </a:rPr>
              <a:t> </a:t>
            </a:r>
            <a:br>
              <a:rPr lang="ru-RU" sz="1800" i="1" dirty="0" smtClean="0">
                <a:solidFill>
                  <a:srgbClr val="FF6600"/>
                </a:solidFill>
              </a:rPr>
            </a:br>
            <a:r>
              <a:rPr lang="ru-RU" sz="1800" i="1" dirty="0" smtClean="0">
                <a:solidFill>
                  <a:srgbClr val="FF6600"/>
                </a:solidFill>
              </a:rPr>
              <a:t>Ленин</a:t>
            </a:r>
            <a:endParaRPr lang="ru-RU" sz="1600" i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00174"/>
            <a:ext cx="3071834" cy="464347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E:\М.А\книги\teorii-veroitnostej-i-matematiheskai-statistika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80768"/>
            <a:ext cx="2764800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724</Words>
  <Application>Microsoft PowerPoint</Application>
  <PresentationFormat>Экран (4:3)</PresentationFormat>
  <Paragraphs>218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«Библиотека – это ключ, которым  открывается дверь в обучение» А. Моруа</vt:lpstr>
      <vt:lpstr>Литература, поступившая в библиотеку   (за последние пять лет)</vt:lpstr>
      <vt:lpstr>«Только самые мудрые и самые глупые  не поддаются обучению»  Конфуций</vt:lpstr>
      <vt:lpstr>«Великое искусство научиться многому - это браться сразу за немногое» Джон Локк</vt:lpstr>
      <vt:lpstr>«В древности люди учились для того, чтобы совершенствовать себя. Нынче учатся для того, чтобы удивить других»  Конфуций</vt:lpstr>
      <vt:lpstr>«Не бойся, что не знаешь - бойся, что не учишься» Китайское изречение</vt:lpstr>
      <vt:lpstr>«Учение без размышления бесполезно, но и размышление без учения опасно»  Конфуций</vt:lpstr>
      <vt:lpstr>«Нельзя знать все, достаточно понимать»  Жорж Санд</vt:lpstr>
      <vt:lpstr>«Если я знаю, что знаю мало, я добьюсь того, чтобы знать больше»  Ленин</vt:lpstr>
      <vt:lpstr>«Тот, у кого есть воображение, но нет знаний, имеет крылья, но не имеет ног»  Жозеф Жубер</vt:lpstr>
      <vt:lpstr>«Три пути ведут к знанию: путь размышления - это путь самый благородный, путь подражания - это путь самый легкий и путь опыта - это путь самый горький» Конфуций</vt:lpstr>
      <vt:lpstr>«Образование создает разницу между людьми»  Джон Локк</vt:lpstr>
      <vt:lpstr>«Кроме высшего образования надо иметь хотя бы среднюю сообразительность»   Николай Сергеевич  Леонов</vt:lpstr>
      <vt:lpstr>«Все жалуются на свою память,  но никто не жалуется на свой ум»   Франсуа де  Ларошфуко</vt:lpstr>
      <vt:lpstr>«Есть только одно благо - знание и только  одно зло – невежество»  Сократ</vt:lpstr>
      <vt:lpstr>«Для того чтобы обучить другого, требуется больше ума, чем для того чтобы научиться самому»  Мишель Эйкем де Монтень</vt:lpstr>
      <vt:lpstr>«Кто ни о чем не спрашивает, тот  ничему не научится»  Томас Фуллер</vt:lpstr>
      <vt:lpstr>«Умный учится всю жизнь, дурак всю  жизнь поучает»  Павел Железнов</vt:lpstr>
      <vt:lpstr>«Учись так, как будто тебе предстоит жить вечно; живи так, как будто тебе предстоит умереть завтра»  Сэмюэл Смайлс </vt:lpstr>
      <vt:lpstr>«Хитрые люди презирают учение, простые преклоняются перед ним, мудрые пользуются им»  Томас Бабингтон Маколей</vt:lpstr>
      <vt:lpstr>«Умный человек найдет выход из любого сложного положения. Мудрый в этом положении не окажется»   Жан Поль (Иоганн Пауль Фридрих Рихтер)</vt:lpstr>
      <vt:lpstr>«Тесен мир, мозг же человека необъятен»   Фридрих Шиллер</vt:lpstr>
      <vt:lpstr>«Ученик, который учится без желания, — это птица без крыльев» Саади</vt:lpstr>
      <vt:lpstr>«Кто не обучился в юности, того  старость бывает скучна» Екатерина II Алексеевна</vt:lpstr>
      <vt:lpstr>Чтение — вот лучшее учение! Александр Сергеевич Пушкин</vt:lpstr>
      <vt:lpstr>Читать и не понимать — то же,  что совсем не читать. Ян Амос Коменский</vt:lpstr>
      <vt:lpstr>«Словарь - это вся Вселенная уложенная  в алфавитном порядке»  Анатоль Франс</vt:lpstr>
      <vt:lpstr>«Энциклопедия - это кладезь знаний»</vt:lpstr>
      <vt:lpstr>Уважаемые читатели!    Представленные Вашему вниманию  учебные пособия  и периодические издания  Вы можете взять   в библиотеке  (кабинет 110)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bibl3</cp:lastModifiedBy>
  <cp:revision>221</cp:revision>
  <dcterms:created xsi:type="dcterms:W3CDTF">2013-11-07T07:12:44Z</dcterms:created>
  <dcterms:modified xsi:type="dcterms:W3CDTF">2015-06-03T09:23:35Z</dcterms:modified>
</cp:coreProperties>
</file>