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3" r:id="rId2"/>
    <p:sldId id="321" r:id="rId3"/>
    <p:sldId id="258" r:id="rId4"/>
    <p:sldId id="285" r:id="rId5"/>
    <p:sldId id="317" r:id="rId6"/>
    <p:sldId id="286" r:id="rId7"/>
    <p:sldId id="287" r:id="rId8"/>
    <p:sldId id="288" r:id="rId9"/>
    <p:sldId id="289" r:id="rId10"/>
    <p:sldId id="290" r:id="rId11"/>
    <p:sldId id="320" r:id="rId12"/>
    <p:sldId id="319" r:id="rId13"/>
    <p:sldId id="291" r:id="rId14"/>
    <p:sldId id="292" r:id="rId15"/>
    <p:sldId id="293" r:id="rId16"/>
    <p:sldId id="318" r:id="rId17"/>
    <p:sldId id="294" r:id="rId18"/>
    <p:sldId id="295" r:id="rId19"/>
    <p:sldId id="296" r:id="rId20"/>
    <p:sldId id="297" r:id="rId21"/>
    <p:sldId id="298" r:id="rId22"/>
    <p:sldId id="299" r:id="rId23"/>
    <p:sldId id="300" r:id="rId24"/>
    <p:sldId id="266" r:id="rId25"/>
    <p:sldId id="301" r:id="rId26"/>
    <p:sldId id="276" r:id="rId27"/>
    <p:sldId id="302" r:id="rId28"/>
    <p:sldId id="303" r:id="rId29"/>
    <p:sldId id="304" r:id="rId30"/>
    <p:sldId id="305" r:id="rId31"/>
    <p:sldId id="306" r:id="rId32"/>
    <p:sldId id="307" r:id="rId33"/>
    <p:sldId id="272" r:id="rId34"/>
    <p:sldId id="260" r:id="rId35"/>
    <p:sldId id="259" r:id="rId36"/>
    <p:sldId id="284" r:id="rId37"/>
    <p:sldId id="308" r:id="rId38"/>
    <p:sldId id="309" r:id="rId39"/>
    <p:sldId id="310" r:id="rId40"/>
    <p:sldId id="311" r:id="rId41"/>
    <p:sldId id="316" r:id="rId42"/>
    <p:sldId id="312" r:id="rId43"/>
    <p:sldId id="268" r:id="rId44"/>
    <p:sldId id="313" r:id="rId45"/>
    <p:sldId id="271" r:id="rId46"/>
    <p:sldId id="314" r:id="rId47"/>
    <p:sldId id="315" r:id="rId48"/>
    <p:sldId id="322"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417CC-F068-4F48-87EE-67B06052E90C}" type="datetimeFigureOut">
              <a:rPr lang="ru-RU" smtClean="0"/>
              <a:pPr/>
              <a:t>04.05.2018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FC464-600E-4530-ABC0-FD65E54DEC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14BF48-18FE-43E3-81AB-74B543FE0B8A}"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30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0">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9" Type="http://schemas.openxmlformats.org/officeDocument/2006/relationships/image" Target="../media/image39.jpeg"/><Relationship Id="rId3" Type="http://schemas.openxmlformats.org/officeDocument/2006/relationships/image" Target="../media/image2.jpeg"/><Relationship Id="rId21" Type="http://schemas.openxmlformats.org/officeDocument/2006/relationships/image" Target="../media/image21.jpeg"/><Relationship Id="rId34" Type="http://schemas.openxmlformats.org/officeDocument/2006/relationships/image" Target="../media/image34.jpeg"/><Relationship Id="rId42" Type="http://schemas.openxmlformats.org/officeDocument/2006/relationships/image" Target="../media/image42.jpeg"/><Relationship Id="rId47" Type="http://schemas.openxmlformats.org/officeDocument/2006/relationships/image" Target="../media/image47.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2" Type="http://schemas.openxmlformats.org/officeDocument/2006/relationships/image" Target="../media/image1.jpe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41"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eg"/><Relationship Id="rId37" Type="http://schemas.openxmlformats.org/officeDocument/2006/relationships/image" Target="../media/image37.jpeg"/><Relationship Id="rId40" Type="http://schemas.openxmlformats.org/officeDocument/2006/relationships/image" Target="../media/image40.jpeg"/><Relationship Id="rId45" Type="http://schemas.openxmlformats.org/officeDocument/2006/relationships/image" Target="../media/image45.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4" Type="http://schemas.openxmlformats.org/officeDocument/2006/relationships/image" Target="../media/image44.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3.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9" name="Rectangle 6"/>
          <p:cNvSpPr>
            <a:spLocks noChangeArrowheads="1"/>
          </p:cNvSpPr>
          <p:nvPr/>
        </p:nvSpPr>
        <p:spPr bwMode="auto">
          <a:xfrm>
            <a:off x="0" y="1719263"/>
            <a:ext cx="9144000" cy="0"/>
          </a:xfrm>
          <a:prstGeom prst="rect">
            <a:avLst/>
          </a:prstGeom>
          <a:noFill/>
          <a:ln w="9525">
            <a:noFill/>
            <a:miter lim="800000"/>
            <a:headEnd/>
            <a:tailEnd/>
          </a:ln>
        </p:spPr>
        <p:txBody>
          <a:bodyPr wrap="none" anchor="ctr">
            <a:spAutoFit/>
          </a:bodyPr>
          <a:lstStyle/>
          <a:p>
            <a:endParaRPr lang="ru-RU"/>
          </a:p>
        </p:txBody>
      </p:sp>
      <p:sp>
        <p:nvSpPr>
          <p:cNvPr id="7" name="Rectangle 4"/>
          <p:cNvSpPr txBox="1">
            <a:spLocks noChangeArrowheads="1"/>
          </p:cNvSpPr>
          <p:nvPr/>
        </p:nvSpPr>
        <p:spPr bwMode="auto">
          <a:xfrm>
            <a:off x="0" y="1571629"/>
            <a:ext cx="9143999" cy="1500181"/>
          </a:xfrm>
          <a:prstGeom prst="rect">
            <a:avLst/>
          </a:prstGeom>
          <a:noFill/>
          <a:ln w="9525">
            <a:noFill/>
            <a:miter lim="800000"/>
            <a:headEnd/>
            <a:tailEnd/>
          </a:ln>
        </p:spPr>
        <p:txBody>
          <a:bodyPr anchor="ctr"/>
          <a:lstStyle/>
          <a:p>
            <a:pPr algn="ctr">
              <a:defRPr/>
            </a:pPr>
            <a:r>
              <a:rPr lang="ru-RU" sz="5200" b="1" i="1" kern="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j-lt"/>
                <a:ea typeface="+mj-ea"/>
                <a:cs typeface="+mj-cs"/>
              </a:rPr>
              <a:t>Уважаемые </a:t>
            </a:r>
          </a:p>
          <a:p>
            <a:pPr algn="ctr">
              <a:defRPr/>
            </a:pPr>
            <a:r>
              <a:rPr lang="ru-RU" sz="5200" b="1" i="1" kern="0"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mj-lt"/>
                <a:ea typeface="+mj-ea"/>
                <a:cs typeface="+mj-cs"/>
              </a:rPr>
              <a:t>преподаватели и студенты! </a:t>
            </a:r>
          </a:p>
        </p:txBody>
      </p:sp>
      <p:sp>
        <p:nvSpPr>
          <p:cNvPr id="12" name="Прямоугольник 11"/>
          <p:cNvSpPr/>
          <p:nvPr/>
        </p:nvSpPr>
        <p:spPr>
          <a:xfrm>
            <a:off x="142844" y="214290"/>
            <a:ext cx="8858312" cy="1071570"/>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28" name="Rectangle 4"/>
          <p:cNvSpPr>
            <a:spLocks noGrp="1" noChangeArrowheads="1"/>
          </p:cNvSpPr>
          <p:nvPr>
            <p:ph type="title"/>
          </p:nvPr>
        </p:nvSpPr>
        <p:spPr>
          <a:xfrm>
            <a:off x="142874" y="142852"/>
            <a:ext cx="7715274" cy="928672"/>
          </a:xfrm>
        </p:spPr>
        <p:txBody>
          <a:bodyPr>
            <a:normAutofit/>
          </a:bodyPr>
          <a:lstStyle/>
          <a:p>
            <a:pPr eaLnBrk="1" hangingPunct="1"/>
            <a:r>
              <a:rPr lang="ru-RU" sz="2400" b="1" i="1" dirty="0" smtClean="0">
                <a:solidFill>
                  <a:schemeClr val="accent2"/>
                </a:solidFill>
              </a:rPr>
              <a:t>«Библиотека – это ключ, которым </a:t>
            </a:r>
            <a:br>
              <a:rPr lang="ru-RU" sz="2400" b="1" i="1" dirty="0" smtClean="0">
                <a:solidFill>
                  <a:schemeClr val="accent2"/>
                </a:solidFill>
              </a:rPr>
            </a:br>
            <a:r>
              <a:rPr lang="ru-RU" sz="2400" b="1" i="1" dirty="0" smtClean="0">
                <a:solidFill>
                  <a:schemeClr val="accent2"/>
                </a:solidFill>
              </a:rPr>
              <a:t>открывается дверь в обучение» </a:t>
            </a:r>
            <a:endParaRPr lang="ru-RU" sz="2400" i="1" dirty="0" smtClean="0">
              <a:solidFill>
                <a:schemeClr val="accent2"/>
              </a:solidFill>
            </a:endParaRPr>
          </a:p>
        </p:txBody>
      </p:sp>
      <p:pic>
        <p:nvPicPr>
          <p:cNvPr id="13"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7929586" y="285728"/>
            <a:ext cx="952349" cy="936000"/>
          </a:xfrm>
          <a:prstGeom prst="rect">
            <a:avLst/>
          </a:prstGeom>
          <a:noFill/>
        </p:spPr>
      </p:pic>
      <p:sp>
        <p:nvSpPr>
          <p:cNvPr id="14" name="Rectangle 4"/>
          <p:cNvSpPr txBox="1">
            <a:spLocks noChangeArrowheads="1"/>
          </p:cNvSpPr>
          <p:nvPr/>
        </p:nvSpPr>
        <p:spPr bwMode="auto">
          <a:xfrm>
            <a:off x="285721" y="3071810"/>
            <a:ext cx="8572560" cy="3500462"/>
          </a:xfrm>
          <a:prstGeom prst="rect">
            <a:avLst/>
          </a:prstGeom>
          <a:noFill/>
          <a:ln w="9525">
            <a:noFill/>
            <a:miter lim="800000"/>
            <a:headEnd/>
            <a:tailEnd/>
          </a:ln>
          <a:effectLst>
            <a:glow rad="139700">
              <a:schemeClr val="accent2">
                <a:satMod val="175000"/>
                <a:alpha val="40000"/>
              </a:schemeClr>
            </a:glow>
          </a:effectLst>
        </p:spPr>
        <p:txBody>
          <a:bodyPr anchor="ctr"/>
          <a:lstStyle/>
          <a:p>
            <a:pPr algn="r">
              <a:defRPr/>
            </a:pPr>
            <a:r>
              <a:rPr lang="ru-RU" sz="4000" b="1" i="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Продолжаем </a:t>
            </a:r>
          </a:p>
          <a:p>
            <a:pPr algn="r">
              <a:defRPr/>
            </a:pPr>
            <a:r>
              <a:rPr lang="ru-RU" sz="4000" b="1" i="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рубрику</a:t>
            </a:r>
            <a:r>
              <a:rPr lang="ru-RU" sz="4000" b="1" i="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t>
            </a:r>
            <a:endParaRPr lang="ru-RU" sz="4000" b="1" i="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a:p>
            <a:pPr algn="r">
              <a:defRPr/>
            </a:pPr>
            <a:r>
              <a:rPr lang="ru-RU" sz="5400" b="1" i="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«Виртуальная </a:t>
            </a:r>
            <a:endParaRPr lang="ru-RU" sz="5400" b="1" i="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a:p>
            <a:pPr algn="r">
              <a:defRPr/>
            </a:pPr>
            <a:r>
              <a:rPr lang="ru-RU" sz="5400" b="1" i="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выставка» </a:t>
            </a:r>
          </a:p>
        </p:txBody>
      </p:sp>
      <p:pic>
        <p:nvPicPr>
          <p:cNvPr id="2" name="Picture 4" descr="http://nppk54.ru/images/%D0%91%D0%B8%D0%B1%D0%BB/IMG_8275.JPG"/>
          <p:cNvPicPr>
            <a:picLocks noChangeAspect="1" noChangeArrowheads="1"/>
          </p:cNvPicPr>
          <p:nvPr/>
        </p:nvPicPr>
        <p:blipFill>
          <a:blip r:embed="rId4" cstate="print"/>
          <a:srcRect/>
          <a:stretch>
            <a:fillRect/>
          </a:stretch>
        </p:blipFill>
        <p:spPr bwMode="auto">
          <a:xfrm>
            <a:off x="357158" y="3857628"/>
            <a:ext cx="3508287" cy="234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4"/>
          <p:cNvSpPr txBox="1">
            <a:spLocks noChangeArrowheads="1"/>
          </p:cNvSpPr>
          <p:nvPr/>
        </p:nvSpPr>
        <p:spPr>
          <a:xfrm>
            <a:off x="4929190" y="928692"/>
            <a:ext cx="1928826" cy="428606"/>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1" u="none" strike="noStrike" kern="1200" cap="none" spc="0" normalizeH="0" baseline="0" noProof="0" dirty="0" smtClean="0">
                <a:ln>
                  <a:noFill/>
                </a:ln>
                <a:solidFill>
                  <a:schemeClr val="accent2"/>
                </a:solidFill>
                <a:effectLst/>
                <a:uLnTx/>
                <a:uFillTx/>
                <a:latin typeface="+mj-lt"/>
                <a:ea typeface="+mj-ea"/>
                <a:cs typeface="+mj-cs"/>
              </a:rPr>
              <a:t>А. Моруа</a:t>
            </a:r>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par>
                                <p:cTn id="9" presetID="7"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3000" fill="hold"/>
                                        <p:tgtEl>
                                          <p:spTgt spid="14"/>
                                        </p:tgtEl>
                                        <p:attrNameLst>
                                          <p:attrName>ppt_x</p:attrName>
                                        </p:attrNameLst>
                                      </p:cBhvr>
                                      <p:tavLst>
                                        <p:tav tm="0">
                                          <p:val>
                                            <p:strVal val="#ppt_x"/>
                                          </p:val>
                                        </p:tav>
                                        <p:tav tm="100000">
                                          <p:val>
                                            <p:strVal val="#ppt_x"/>
                                          </p:val>
                                        </p:tav>
                                      </p:tavLst>
                                    </p:anim>
                                    <p:anim calcmode="lin" valueType="num">
                                      <p:cBhvr additive="base">
                                        <p:cTn id="12"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rPr>
              <a:t>Бубнов, А. А. </a:t>
            </a:r>
          </a:p>
          <a:p>
            <a:pPr algn="just" eaLnBrk="0" hangingPunct="0">
              <a:tabLst>
                <a:tab pos="357188" algn="l"/>
              </a:tabLst>
              <a:defRPr/>
            </a:pPr>
            <a:r>
              <a:rPr lang="ru-RU" sz="2000" b="1" kern="0" dirty="0" smtClean="0">
                <a:solidFill>
                  <a:srgbClr val="C00000"/>
                </a:solidFill>
              </a:rPr>
              <a:t>	Основы информационной безопасности</a:t>
            </a:r>
            <a:r>
              <a:rPr lang="ru-RU" sz="2000" kern="0" dirty="0" smtClean="0">
                <a:solidFill>
                  <a:srgbClr val="C00000"/>
                </a:solidFill>
              </a:rPr>
              <a:t> [Текст]: учебник/ А. А.  Бубнов, В. Н.  </a:t>
            </a:r>
            <a:r>
              <a:rPr lang="ru-RU" sz="2000" kern="0" dirty="0" err="1" smtClean="0">
                <a:solidFill>
                  <a:srgbClr val="C00000"/>
                </a:solidFill>
              </a:rPr>
              <a:t>Пржегорлинский</a:t>
            </a:r>
            <a:r>
              <a:rPr lang="ru-RU" sz="2000" kern="0" dirty="0" smtClean="0">
                <a:solidFill>
                  <a:srgbClr val="C00000"/>
                </a:solidFill>
              </a:rPr>
              <a:t>, О. А. </a:t>
            </a:r>
            <a:r>
              <a:rPr lang="ru-RU" sz="2000" kern="0" dirty="0" err="1" smtClean="0">
                <a:solidFill>
                  <a:srgbClr val="C00000"/>
                </a:solidFill>
              </a:rPr>
              <a:t>Савинкин</a:t>
            </a:r>
            <a:r>
              <a:rPr lang="ru-RU" sz="2000" kern="0" dirty="0" smtClean="0">
                <a:solidFill>
                  <a:srgbClr val="C00000"/>
                </a:solidFill>
              </a:rPr>
              <a:t>. - М.: Академия, 2018. - 256 с.: ил. - (Профессиональное образование). </a:t>
            </a:r>
          </a:p>
          <a:p>
            <a:pPr eaLnBrk="0" hangingPunct="0">
              <a:tabLst>
                <a:tab pos="357188" algn="l"/>
              </a:tabLst>
              <a:defRPr/>
            </a:pPr>
            <a:endParaRPr lang="ru-RU" sz="2000" kern="0" dirty="0" smtClean="0"/>
          </a:p>
          <a:p>
            <a:pPr algn="just" eaLnBrk="0" hangingPunct="0">
              <a:tabLst>
                <a:tab pos="357188" algn="l"/>
              </a:tabLst>
              <a:defRPr/>
            </a:pPr>
            <a:r>
              <a:rPr lang="ru-RU" sz="2000" kern="0" dirty="0" smtClean="0"/>
              <a:t>	Изложены современные взгляды на принципы, задачи и основные направления деятельности </a:t>
            </a:r>
            <a:br>
              <a:rPr lang="ru-RU" sz="2000" kern="0" dirty="0" smtClean="0"/>
            </a:br>
            <a:r>
              <a:rPr lang="ru-RU" sz="2000" kern="0" dirty="0" smtClean="0"/>
              <a:t>по обеспечению информационной безопасности как одной из важнейших составляющих национальной безопасности Российской Федерации. </a:t>
            </a:r>
          </a:p>
          <a:p>
            <a:pPr algn="just" eaLnBrk="0" hangingPunct="0">
              <a:tabLst>
                <a:tab pos="357188" algn="l"/>
              </a:tabLst>
              <a:defRPr/>
            </a:pPr>
            <a:r>
              <a:rPr lang="ru-RU" sz="2000" kern="0" dirty="0" smtClean="0"/>
              <a:t>	Рассмотрены приоритетные направления </a:t>
            </a:r>
            <a:br>
              <a:rPr lang="ru-RU" sz="2000" kern="0" dirty="0" smtClean="0"/>
            </a:br>
            <a:r>
              <a:rPr lang="ru-RU" sz="2000" kern="0" dirty="0" smtClean="0"/>
              <a:t>и первоочередные мероприятия по реализации государственной политики обеспечения информационной безопасности.</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3794" name="Picture 2" descr="http://home.shoppingorigin.ru/img/products/49122-osnovy-informacionnoj-bezopasnosti-uchebnik.jpg"/>
          <p:cNvPicPr>
            <a:picLocks noChangeAspect="1" noChangeArrowheads="1"/>
          </p:cNvPicPr>
          <p:nvPr/>
        </p:nvPicPr>
        <p:blipFill>
          <a:blip r:embed="rId4"/>
          <a:srcRect/>
          <a:stretch>
            <a:fillRect/>
          </a:stretch>
        </p:blipFill>
        <p:spPr bwMode="auto">
          <a:xfrm>
            <a:off x="214282" y="1755016"/>
            <a:ext cx="2523852"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379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Васильков А. В. </a:t>
            </a:r>
          </a:p>
          <a:p>
            <a:pPr algn="just" eaLnBrk="0" hangingPunct="0">
              <a:tabLst>
                <a:tab pos="357188" algn="l"/>
              </a:tabLst>
              <a:defRPr/>
            </a:pPr>
            <a:r>
              <a:rPr lang="ru-RU" sz="2000" b="1" kern="0" dirty="0" smtClean="0">
                <a:solidFill>
                  <a:srgbClr val="C00000"/>
                </a:solidFill>
              </a:rPr>
              <a:t>	Безопасность и управление доступом в информационных системах </a:t>
            </a:r>
            <a:r>
              <a:rPr lang="ru-RU" sz="2000" kern="0" dirty="0" smtClean="0">
                <a:solidFill>
                  <a:srgbClr val="C00000"/>
                </a:solidFill>
              </a:rPr>
              <a:t>[Текст]: учебное пособие/ А. В. Васильков, И. А. Васильков. – СПб.: ООО "</a:t>
            </a:r>
            <a:r>
              <a:rPr lang="ru-RU" sz="2000" kern="0" dirty="0" err="1" smtClean="0">
                <a:solidFill>
                  <a:srgbClr val="C00000"/>
                </a:solidFill>
              </a:rPr>
              <a:t>Лань-Трейд</a:t>
            </a:r>
            <a:r>
              <a:rPr lang="ru-RU" sz="2000" kern="0" dirty="0" smtClean="0">
                <a:solidFill>
                  <a:srgbClr val="C00000"/>
                </a:solidFill>
              </a:rPr>
              <a:t>", 2017. – 368 с. - (Профессиональное образование). </a:t>
            </a:r>
            <a:endParaRPr lang="ru-RU" sz="2000" kern="0" dirty="0" smtClean="0"/>
          </a:p>
          <a:p>
            <a:pPr algn="just" eaLnBrk="0" hangingPunct="0">
              <a:tabLst>
                <a:tab pos="357188" algn="l"/>
              </a:tabLst>
              <a:defRPr/>
            </a:pPr>
            <a:r>
              <a:rPr lang="ru-RU" sz="2000" kern="0" dirty="0" smtClean="0"/>
              <a:t>	</a:t>
            </a:r>
            <a:r>
              <a:rPr lang="ru-RU" kern="0" dirty="0" smtClean="0"/>
              <a:t>В пособии предложены для изучения подходы, базовая концепция, принципы построения систем безопасности и оценки уровня безопасности информации в информационных системах, сетях и автоматизированных системах управления. С этих позиций рассматриваются информация и условия ее обработки в информационных системах: потенциальные угрозы, возможные каналы несанкционированного доступа, методы, средства </a:t>
            </a:r>
            <a:br>
              <a:rPr lang="ru-RU" kern="0" dirty="0" smtClean="0"/>
            </a:br>
            <a:r>
              <a:rPr lang="ru-RU" kern="0" dirty="0" smtClean="0"/>
              <a:t>и системы управления в условиях обеспечения безопасности. Цель учебного пособия - показать будущему специалисту возможность создания системы безопасности информации с гарантированными характеристиками, качеством и оптимальными затратами.</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65538" name="Picture 2" descr="https://ozon-st.cdn.ngenix.net/multimedia/1015881835.jpg"/>
          <p:cNvPicPr>
            <a:picLocks noChangeAspect="1" noChangeArrowheads="1"/>
          </p:cNvPicPr>
          <p:nvPr/>
        </p:nvPicPr>
        <p:blipFill>
          <a:blip r:embed="rId4"/>
          <a:srcRect/>
          <a:stretch>
            <a:fillRect/>
          </a:stretch>
        </p:blipFill>
        <p:spPr bwMode="auto">
          <a:xfrm>
            <a:off x="184488" y="1857364"/>
            <a:ext cx="26730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553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err="1" smtClean="0">
                <a:solidFill>
                  <a:srgbClr val="C00000"/>
                </a:solidFill>
              </a:rPr>
              <a:t>Виленский</a:t>
            </a:r>
            <a:r>
              <a:rPr lang="ru-RU" sz="2000" b="1" kern="0" dirty="0" smtClean="0">
                <a:solidFill>
                  <a:srgbClr val="C00000"/>
                </a:solidFill>
              </a:rPr>
              <a:t> М. Я. </a:t>
            </a:r>
          </a:p>
          <a:p>
            <a:pPr algn="just" eaLnBrk="0" hangingPunct="0">
              <a:tabLst>
                <a:tab pos="357188" algn="l"/>
              </a:tabLst>
              <a:defRPr/>
            </a:pPr>
            <a:r>
              <a:rPr lang="ru-RU" sz="2000" b="1" kern="0" dirty="0" smtClean="0">
                <a:solidFill>
                  <a:srgbClr val="C00000"/>
                </a:solidFill>
              </a:rPr>
              <a:t>	Физическая культура </a:t>
            </a:r>
            <a:r>
              <a:rPr lang="ru-RU" sz="2000" kern="0" dirty="0" smtClean="0">
                <a:solidFill>
                  <a:srgbClr val="C00000"/>
                </a:solidFill>
              </a:rPr>
              <a:t>[Электронный ресурс]: учебник для студ. учреждений сред. проф. образования/ М.Я. </a:t>
            </a:r>
            <a:r>
              <a:rPr lang="ru-RU" sz="2000" kern="0" dirty="0" err="1" smtClean="0">
                <a:solidFill>
                  <a:srgbClr val="C00000"/>
                </a:solidFill>
              </a:rPr>
              <a:t>Виленский</a:t>
            </a:r>
            <a:r>
              <a:rPr lang="ru-RU" sz="2000" kern="0" dirty="0" smtClean="0">
                <a:solidFill>
                  <a:srgbClr val="C00000"/>
                </a:solidFill>
              </a:rPr>
              <a:t>, А.Г. Горшков. – 3 изд., стер. - М.: </a:t>
            </a:r>
            <a:r>
              <a:rPr lang="ru-RU" sz="2000" kern="0" dirty="0" err="1" smtClean="0">
                <a:solidFill>
                  <a:srgbClr val="C00000"/>
                </a:solidFill>
              </a:rPr>
              <a:t>КноРус</a:t>
            </a:r>
            <a:r>
              <a:rPr lang="ru-RU" sz="2000" kern="0" dirty="0" smtClean="0">
                <a:solidFill>
                  <a:srgbClr val="C00000"/>
                </a:solidFill>
              </a:rPr>
              <a:t>, 2018. - 216 с.: ил. - (Среднее профессиональное образование). </a:t>
            </a:r>
          </a:p>
          <a:p>
            <a:pPr eaLnBrk="0" hangingPunct="0">
              <a:tabLst>
                <a:tab pos="357188" algn="l"/>
              </a:tabLst>
              <a:defRPr/>
            </a:pPr>
            <a:endParaRPr lang="ru-RU" sz="2000" kern="0" dirty="0" smtClean="0"/>
          </a:p>
          <a:p>
            <a:pPr algn="just" eaLnBrk="0" hangingPunct="0">
              <a:tabLst>
                <a:tab pos="357188" algn="l"/>
              </a:tabLst>
              <a:defRPr/>
            </a:pPr>
            <a:r>
              <a:rPr lang="ru-RU" sz="2000" kern="0" dirty="0" smtClean="0"/>
              <a:t>	 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a:t>
            </a:r>
          </a:p>
          <a:p>
            <a:pPr algn="just" eaLnBrk="0" hangingPunct="0">
              <a:tabLst>
                <a:tab pos="357188" algn="l"/>
              </a:tabLst>
              <a:defRPr/>
            </a:pPr>
            <a:r>
              <a:rPr lang="ru-RU" sz="2000" kern="0" dirty="0" smtClean="0"/>
              <a:t>	Предлагаемые комплексы упражнений помогут </a:t>
            </a:r>
            <a:br>
              <a:rPr lang="ru-RU" sz="2000" kern="0" dirty="0" smtClean="0"/>
            </a:br>
            <a:r>
              <a:rPr lang="ru-RU" sz="2000" kern="0" dirty="0" smtClean="0"/>
              <a:t>в развитии физических качеств и формировании </a:t>
            </a:r>
            <a:br>
              <a:rPr lang="ru-RU" sz="2000" kern="0" dirty="0" smtClean="0"/>
            </a:br>
            <a:r>
              <a:rPr lang="ru-RU" sz="2000" kern="0" dirty="0" smtClean="0"/>
              <a:t>и совершенствовании двигательных навыков </a:t>
            </a:r>
            <a:br>
              <a:rPr lang="ru-RU" sz="2000" kern="0" dirty="0" smtClean="0"/>
            </a:br>
            <a:r>
              <a:rPr lang="ru-RU" sz="2000" kern="0" dirty="0" smtClean="0"/>
              <a:t>в процессе физического воспитания.</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64514" name="Picture 2" descr="https://litportal.ru/static/books_images/5b47/c087/de82/e5e8/14ce34b3455a098b_small.jpg"/>
          <p:cNvPicPr>
            <a:picLocks noChangeAspect="1" noChangeArrowheads="1"/>
          </p:cNvPicPr>
          <p:nvPr/>
        </p:nvPicPr>
        <p:blipFill>
          <a:blip r:embed="rId4"/>
          <a:srcRect/>
          <a:stretch>
            <a:fillRect/>
          </a:stretch>
        </p:blipFill>
        <p:spPr bwMode="auto">
          <a:xfrm>
            <a:off x="214282" y="1612140"/>
            <a:ext cx="2633400" cy="3960000"/>
          </a:xfrm>
          <a:prstGeom prst="rect">
            <a:avLst/>
          </a:prstGeom>
          <a:noFill/>
        </p:spPr>
      </p:pic>
      <p:sp>
        <p:nvSpPr>
          <p:cNvPr id="8" name="Заголовок 1"/>
          <p:cNvSpPr txBox="1">
            <a:spLocks/>
          </p:cNvSpPr>
          <p:nvPr/>
        </p:nvSpPr>
        <p:spPr bwMode="auto">
          <a:xfrm rot="21273669">
            <a:off x="187903" y="5429092"/>
            <a:ext cx="2643206" cy="1076311"/>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ctr" eaLnBrk="0" hangingPunct="0">
              <a:tabLst>
                <a:tab pos="357188" algn="l"/>
              </a:tabLst>
              <a:defRPr/>
            </a:pPr>
            <a:r>
              <a:rPr lang="ru-RU" b="1" kern="0" dirty="0" smtClean="0">
                <a:solidFill>
                  <a:srgbClr val="002060"/>
                </a:solidFill>
              </a:rPr>
              <a:t>Доступ возможен </a:t>
            </a:r>
            <a:br>
              <a:rPr lang="ru-RU" b="1" kern="0" dirty="0" smtClean="0">
                <a:solidFill>
                  <a:srgbClr val="002060"/>
                </a:solidFill>
              </a:rPr>
            </a:br>
            <a:r>
              <a:rPr lang="ru-RU" b="1" kern="0" dirty="0" smtClean="0">
                <a:solidFill>
                  <a:srgbClr val="002060"/>
                </a:solidFill>
              </a:rPr>
              <a:t>до 31.03.2019 г. </a:t>
            </a:r>
            <a:br>
              <a:rPr lang="ru-RU" b="1" kern="0" dirty="0" smtClean="0">
                <a:solidFill>
                  <a:srgbClr val="002060"/>
                </a:solidFill>
              </a:rPr>
            </a:br>
            <a:r>
              <a:rPr lang="ru-RU" b="1" kern="0" dirty="0" smtClean="0">
                <a:solidFill>
                  <a:srgbClr val="002060"/>
                </a:solidFill>
              </a:rPr>
              <a:t>в электронной библиотеке </a:t>
            </a:r>
            <a:r>
              <a:rPr lang="en-US" b="1" kern="0" dirty="0" smtClean="0">
                <a:solidFill>
                  <a:srgbClr val="C00000"/>
                </a:solidFill>
              </a:rPr>
              <a:t>book.ru</a:t>
            </a:r>
            <a:r>
              <a:rPr lang="ru-RU" b="1" kern="0" dirty="0" smtClean="0">
                <a:solidFill>
                  <a:srgbClr val="002060"/>
                </a:solidFill>
              </a:rPr>
              <a:t> </a:t>
            </a:r>
            <a:endParaRPr lang="ru-RU" kern="0" dirty="0" smtClean="0"/>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451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Гагарина, Л. Г. </a:t>
            </a:r>
          </a:p>
          <a:p>
            <a:pPr algn="just" eaLnBrk="0" hangingPunct="0">
              <a:tabLst>
                <a:tab pos="357188" algn="l"/>
              </a:tabLst>
              <a:defRPr/>
            </a:pPr>
            <a:r>
              <a:rPr lang="ru-RU" sz="2000" b="1" kern="0" dirty="0" smtClean="0">
                <a:solidFill>
                  <a:srgbClr val="C00000"/>
                </a:solidFill>
              </a:rPr>
              <a:t>	Разработка и эксплуатация автоматизированных информационных систем </a:t>
            </a:r>
            <a:r>
              <a:rPr lang="ru-RU" sz="2000" kern="0" dirty="0" smtClean="0">
                <a:solidFill>
                  <a:srgbClr val="C00000"/>
                </a:solidFill>
              </a:rPr>
              <a:t>[Текст]: учебное пособие/ Л. Г. Гагарина. - М.: ФОРУМ: ИНФРА-М, 2016. - 384 с.: ил. - (Профессиональное образование).</a:t>
            </a:r>
          </a:p>
          <a:p>
            <a:pPr algn="just" eaLnBrk="0" hangingPunct="0">
              <a:tabLst>
                <a:tab pos="357188" algn="l"/>
              </a:tabLst>
              <a:defRPr/>
            </a:pPr>
            <a:r>
              <a:rPr lang="ru-RU" sz="2000" kern="0" dirty="0" smtClean="0"/>
              <a:t>	 </a:t>
            </a:r>
            <a:r>
              <a:rPr lang="ru-RU" sz="1600" kern="0" dirty="0" smtClean="0"/>
              <a:t>Приведены основные понятия и определения процесса проектирования автоматизированных информационных систем на основе анализа предметной области; освещены вопросы разработки программно - информационного ядра АИС на основе систем управления базами данных. Рассмотрены системы автоматизированного проектирования структур баз данных, язык структурных запросов SQL, стандартные системы доступа к базам данных. В качестве основополагающих факторов изучения автоматизированного проектирования СУБД приведены клиенты удаленного доступа и дано построение запросов </a:t>
            </a:r>
            <a:br>
              <a:rPr lang="ru-RU" sz="1600" kern="0" dirty="0" smtClean="0"/>
            </a:br>
            <a:r>
              <a:rPr lang="ru-RU" sz="1600" kern="0" dirty="0" smtClean="0"/>
              <a:t>к СУБД; разработка клиентского программного обеспечения; основные элементы клиентских программ. Изложены также особенности эксплуатации АИС, методы и средства сбора </a:t>
            </a:r>
            <a:br>
              <a:rPr lang="ru-RU" sz="1600" kern="0" dirty="0" smtClean="0"/>
            </a:br>
            <a:r>
              <a:rPr lang="ru-RU" sz="1600" kern="0" dirty="0" smtClean="0"/>
              <a:t>и передачи данных; обеспечение достоверности информации </a:t>
            </a:r>
            <a:br>
              <a:rPr lang="ru-RU" sz="1600" kern="0" dirty="0" smtClean="0"/>
            </a:br>
            <a:r>
              <a:rPr lang="ru-RU" sz="1600" kern="0" dirty="0" smtClean="0"/>
              <a:t>в процессе ее хранения и обработки; экспортирование структур баз данных; восстановление информации в базах данных.</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5842" name="Picture 2" descr="http://mmedia.ozone.ru/multimedia/1011908850.jpg"/>
          <p:cNvPicPr>
            <a:picLocks noChangeAspect="1" noChangeArrowheads="1"/>
          </p:cNvPicPr>
          <p:nvPr/>
        </p:nvPicPr>
        <p:blipFill>
          <a:blip r:embed="rId4"/>
          <a:srcRect/>
          <a:stretch>
            <a:fillRect/>
          </a:stretch>
        </p:blipFill>
        <p:spPr bwMode="auto">
          <a:xfrm>
            <a:off x="214282" y="1714488"/>
            <a:ext cx="2517429"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584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Гагарина, Л. Г. </a:t>
            </a:r>
          </a:p>
          <a:p>
            <a:pPr algn="just" eaLnBrk="0" hangingPunct="0">
              <a:tabLst>
                <a:tab pos="357188" algn="l"/>
              </a:tabLst>
              <a:defRPr/>
            </a:pPr>
            <a:r>
              <a:rPr lang="ru-RU" sz="2000" b="1" kern="0" dirty="0" smtClean="0">
                <a:solidFill>
                  <a:srgbClr val="C00000"/>
                </a:solidFill>
              </a:rPr>
              <a:t>	Технические средства информатизации </a:t>
            </a:r>
            <a:r>
              <a:rPr lang="ru-RU" sz="2000" kern="0" dirty="0" smtClean="0">
                <a:solidFill>
                  <a:srgbClr val="C00000"/>
                </a:solidFill>
              </a:rPr>
              <a:t>[Текст]: учебное пособие/ Л. Г. Гагарина. - М.: ИД "ФОРУМ", 2016. - 255 с.: ил. - (Профессиональное образование).</a:t>
            </a:r>
          </a:p>
          <a:p>
            <a:pPr algn="just" eaLnBrk="0" hangingPunct="0">
              <a:tabLst>
                <a:tab pos="357188" algn="l"/>
              </a:tabLst>
              <a:defRPr/>
            </a:pPr>
            <a:r>
              <a:rPr lang="ru-RU" sz="2000" kern="0" dirty="0" smtClean="0"/>
              <a:t>	</a:t>
            </a:r>
          </a:p>
          <a:p>
            <a:pPr algn="just" eaLnBrk="0" hangingPunct="0">
              <a:tabLst>
                <a:tab pos="357188" algn="l"/>
              </a:tabLst>
              <a:defRPr/>
            </a:pPr>
            <a:r>
              <a:rPr lang="ru-RU" sz="2000" kern="0" dirty="0" smtClean="0"/>
              <a:t>	Приведена систематизация основных конструктивных элементов ЭВМ и средств вычислительной техники, объяснены принципы </a:t>
            </a:r>
            <a:br>
              <a:rPr lang="ru-RU" sz="2000" kern="0" dirty="0" smtClean="0"/>
            </a:br>
            <a:r>
              <a:rPr lang="ru-RU" sz="2000" kern="0" dirty="0" smtClean="0"/>
              <a:t>их работы и особенности функционирования. </a:t>
            </a:r>
          </a:p>
          <a:p>
            <a:pPr algn="just" eaLnBrk="0" hangingPunct="0">
              <a:tabLst>
                <a:tab pos="357188" algn="l"/>
              </a:tabLst>
              <a:defRPr/>
            </a:pPr>
            <a:r>
              <a:rPr lang="ru-RU" sz="2000" kern="0" dirty="0" smtClean="0"/>
              <a:t>	Рассмотрены методы модернизации и отладки. Отдельные главы посвящены вопросам совместимости, конфигурации и рационального использования оборудования.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6866" name="Picture 2" descr="https://chebellavista.ru/wp-content/uploads/2017/09/9785819904091-196x300.jpg"/>
          <p:cNvPicPr>
            <a:picLocks noChangeAspect="1" noChangeArrowheads="1"/>
          </p:cNvPicPr>
          <p:nvPr/>
        </p:nvPicPr>
        <p:blipFill>
          <a:blip r:embed="rId4"/>
          <a:srcRect/>
          <a:stretch>
            <a:fillRect/>
          </a:stretch>
        </p:blipFill>
        <p:spPr bwMode="auto">
          <a:xfrm>
            <a:off x="198850" y="1755016"/>
            <a:ext cx="25872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686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Груманова</a:t>
            </a:r>
            <a:r>
              <a:rPr lang="ru-RU" sz="2000" b="1" kern="0" dirty="0" smtClean="0">
                <a:solidFill>
                  <a:srgbClr val="C00000"/>
                </a:solidFill>
              </a:rPr>
              <a:t> Л.В. </a:t>
            </a:r>
          </a:p>
          <a:p>
            <a:pPr algn="just" eaLnBrk="0" hangingPunct="0">
              <a:tabLst>
                <a:tab pos="357188" algn="l"/>
              </a:tabLst>
              <a:defRPr/>
            </a:pPr>
            <a:r>
              <a:rPr lang="ru-RU" sz="2000" b="1" kern="0" dirty="0" smtClean="0">
                <a:solidFill>
                  <a:srgbClr val="C00000"/>
                </a:solidFill>
              </a:rPr>
              <a:t>	Охрана труда и техника безопасности в сфере компьютерных технологий </a:t>
            </a:r>
            <a:r>
              <a:rPr lang="ru-RU" sz="2000" kern="0" dirty="0" smtClean="0">
                <a:solidFill>
                  <a:srgbClr val="C00000"/>
                </a:solidFill>
              </a:rPr>
              <a:t>[Текст]: учебник для студ. Учреждений сред. проф. образования/ Л.В. </a:t>
            </a:r>
            <a:r>
              <a:rPr lang="ru-RU" sz="2000" kern="0" dirty="0" err="1" smtClean="0">
                <a:solidFill>
                  <a:srgbClr val="C00000"/>
                </a:solidFill>
              </a:rPr>
              <a:t>Груманова</a:t>
            </a:r>
            <a:r>
              <a:rPr lang="ru-RU" sz="2000" kern="0" dirty="0" smtClean="0">
                <a:solidFill>
                  <a:srgbClr val="C00000"/>
                </a:solidFill>
              </a:rPr>
              <a:t>, В.О. Писарева. – 3 изд., стер. – М.:  Академия, 2017. - 160 с.: ил. - (Профессиональное образование). </a:t>
            </a:r>
          </a:p>
          <a:p>
            <a:pPr algn="just" eaLnBrk="0" hangingPunct="0">
              <a:tabLst>
                <a:tab pos="357188" algn="l"/>
              </a:tabLst>
              <a:defRPr/>
            </a:pPr>
            <a:r>
              <a:rPr lang="ru-RU" sz="2000" kern="0" dirty="0" smtClean="0"/>
              <a:t>	</a:t>
            </a:r>
            <a:r>
              <a:rPr lang="ru-RU" sz="1700" kern="0" dirty="0" smtClean="0"/>
              <a:t>Изложены основные понятия и термины безопасности труда, вредных и опасных производственных факторов. </a:t>
            </a:r>
          </a:p>
          <a:p>
            <a:pPr algn="just" eaLnBrk="0" hangingPunct="0">
              <a:tabLst>
                <a:tab pos="357188" algn="l"/>
              </a:tabLst>
              <a:defRPr/>
            </a:pPr>
            <a:r>
              <a:rPr lang="ru-RU" sz="1700" kern="0" dirty="0" smtClean="0"/>
              <a:t>	Рассмотрены основные задачи охраны труда, правовые, нормативные и организационные основы, порядок расследования и учет несчастных случаев и травматизма </a:t>
            </a:r>
            <a:br>
              <a:rPr lang="ru-RU" sz="1700" kern="0" dirty="0" smtClean="0"/>
            </a:br>
            <a:r>
              <a:rPr lang="ru-RU" sz="1700" kern="0" dirty="0" smtClean="0"/>
              <a:t>на производстве и в учебных аудиториях, вопросы надзора </a:t>
            </a:r>
            <a:br>
              <a:rPr lang="ru-RU" sz="1700" kern="0" dirty="0" smtClean="0"/>
            </a:br>
            <a:r>
              <a:rPr lang="ru-RU" sz="1700" kern="0" dirty="0" smtClean="0"/>
              <a:t>и контроля за безопасными условиями профессиональной деятельности. </a:t>
            </a:r>
          </a:p>
          <a:p>
            <a:pPr algn="just" eaLnBrk="0" hangingPunct="0">
              <a:tabLst>
                <a:tab pos="357188" algn="l"/>
              </a:tabLst>
              <a:defRPr/>
            </a:pPr>
            <a:r>
              <a:rPr lang="ru-RU" sz="1700" kern="0" dirty="0" smtClean="0"/>
              <a:t>	Особое внимание уделено правилам эксплуатации электрооборудования, </a:t>
            </a:r>
            <a:r>
              <a:rPr lang="ru-RU" sz="1700" kern="0" dirty="0" err="1" smtClean="0"/>
              <a:t>пожаробезопасности</a:t>
            </a:r>
            <a:r>
              <a:rPr lang="ru-RU" sz="1700" kern="0" dirty="0" smtClean="0"/>
              <a:t>, нормативным документам по использованию средств вычислительной техники, видам инструктажей по технике безопасности </a:t>
            </a:r>
            <a:br>
              <a:rPr lang="ru-RU" sz="1700" kern="0" dirty="0" smtClean="0"/>
            </a:br>
            <a:r>
              <a:rPr lang="ru-RU" sz="1700" kern="0" dirty="0" smtClean="0"/>
              <a:t>и охране труда.</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050" name="Picture 2" descr="\\192.168.10.33\обмен\БИБЛИОТЕКА\Ганихина МА\2018-04-28\002.jpg"/>
          <p:cNvPicPr>
            <a:picLocks noChangeAspect="1" noChangeArrowheads="1"/>
          </p:cNvPicPr>
          <p:nvPr/>
        </p:nvPicPr>
        <p:blipFill>
          <a:blip r:embed="rId4" cstate="print"/>
          <a:srcRect l="34596" b="27241"/>
          <a:stretch>
            <a:fillRect/>
          </a:stretch>
        </p:blipFill>
        <p:spPr bwMode="auto">
          <a:xfrm>
            <a:off x="214282" y="1786043"/>
            <a:ext cx="2565841" cy="3928973"/>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05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Зайцев А. П. </a:t>
            </a:r>
          </a:p>
          <a:p>
            <a:pPr algn="just" eaLnBrk="0" hangingPunct="0">
              <a:tabLst>
                <a:tab pos="357188" algn="l"/>
              </a:tabLst>
              <a:defRPr/>
            </a:pPr>
            <a:r>
              <a:rPr lang="ru-RU" sz="2000" b="1" kern="0" dirty="0" smtClean="0">
                <a:solidFill>
                  <a:srgbClr val="C00000"/>
                </a:solidFill>
              </a:rPr>
              <a:t>	Технические средства и методы защиты информации </a:t>
            </a:r>
            <a:r>
              <a:rPr lang="ru-RU" sz="2000" kern="0" dirty="0" smtClean="0">
                <a:solidFill>
                  <a:srgbClr val="C00000"/>
                </a:solidFill>
              </a:rPr>
              <a:t>[Текст]: учебник/ А. П. Зайцев, А. А. </a:t>
            </a:r>
            <a:r>
              <a:rPr lang="ru-RU" sz="2000" kern="0" dirty="0" err="1" smtClean="0">
                <a:solidFill>
                  <a:srgbClr val="C00000"/>
                </a:solidFill>
              </a:rPr>
              <a:t>Шелупанов</a:t>
            </a:r>
            <a:r>
              <a:rPr lang="ru-RU" sz="2000" kern="0" dirty="0" smtClean="0">
                <a:solidFill>
                  <a:srgbClr val="C00000"/>
                </a:solidFill>
              </a:rPr>
              <a:t>, Р. В. Мещеряков; под ред. А. П. Зайцева и А. А. </a:t>
            </a:r>
            <a:r>
              <a:rPr lang="ru-RU" sz="2000" kern="0" dirty="0" err="1" smtClean="0">
                <a:solidFill>
                  <a:srgbClr val="C00000"/>
                </a:solidFill>
              </a:rPr>
              <a:t>Шелупанова</a:t>
            </a:r>
            <a:r>
              <a:rPr lang="ru-RU" sz="2000" kern="0" dirty="0" smtClean="0">
                <a:solidFill>
                  <a:srgbClr val="C00000"/>
                </a:solidFill>
              </a:rPr>
              <a:t>. – 7-е изд., </a:t>
            </a:r>
            <a:r>
              <a:rPr lang="ru-RU" sz="2000" kern="0" dirty="0" err="1" smtClean="0">
                <a:solidFill>
                  <a:srgbClr val="C00000"/>
                </a:solidFill>
              </a:rPr>
              <a:t>испр</a:t>
            </a:r>
            <a:r>
              <a:rPr lang="ru-RU" sz="2000" kern="0" dirty="0" smtClean="0">
                <a:solidFill>
                  <a:srgbClr val="C00000"/>
                </a:solidFill>
              </a:rPr>
              <a:t>. -  СПб.: ООО "</a:t>
            </a:r>
            <a:r>
              <a:rPr lang="ru-RU" sz="2000" kern="0" dirty="0" err="1" smtClean="0">
                <a:solidFill>
                  <a:srgbClr val="C00000"/>
                </a:solidFill>
              </a:rPr>
              <a:t>Лань-Трейд</a:t>
            </a:r>
            <a:r>
              <a:rPr lang="ru-RU" sz="2000" kern="0" dirty="0" smtClean="0">
                <a:solidFill>
                  <a:srgbClr val="C00000"/>
                </a:solidFill>
              </a:rPr>
              <a:t>" , 2017. – 442 с. </a:t>
            </a:r>
          </a:p>
          <a:p>
            <a:pPr algn="just" eaLnBrk="0" hangingPunct="0">
              <a:tabLst>
                <a:tab pos="357188" algn="l"/>
              </a:tabLst>
              <a:defRPr/>
            </a:pPr>
            <a:r>
              <a:rPr lang="ru-RU" sz="2000" kern="0" dirty="0" smtClean="0"/>
              <a:t>	</a:t>
            </a:r>
            <a:r>
              <a:rPr lang="ru-RU" sz="1700" kern="0" dirty="0" smtClean="0"/>
              <a:t> </a:t>
            </a:r>
            <a:r>
              <a:rPr lang="ru-RU" sz="1750" kern="0" dirty="0" smtClean="0"/>
              <a:t>Изложены вопросы защиты информации техническими средствами. Приведена классификация наиболее важных технических каналов утечки информации, имеющих место </a:t>
            </a:r>
            <a:br>
              <a:rPr lang="ru-RU" sz="1750" kern="0" dirty="0" smtClean="0"/>
            </a:br>
            <a:r>
              <a:rPr lang="ru-RU" sz="1750" kern="0" dirty="0" smtClean="0"/>
              <a:t>в реальных условиях. Значительное внимание уделено физической природе появления информационных сигналов в электромагнитных, электрических, акустических </a:t>
            </a:r>
            <a:br>
              <a:rPr lang="ru-RU" sz="1750" kern="0" dirty="0" smtClean="0"/>
            </a:br>
            <a:r>
              <a:rPr lang="ru-RU" sz="1750" kern="0" dirty="0" smtClean="0"/>
              <a:t>и </a:t>
            </a:r>
            <a:r>
              <a:rPr lang="ru-RU" sz="1750" kern="0" dirty="0" err="1" smtClean="0"/>
              <a:t>виброакустических</a:t>
            </a:r>
            <a:r>
              <a:rPr lang="ru-RU" sz="1750" kern="0" dirty="0" smtClean="0"/>
              <a:t> каналах утечки информации.</a:t>
            </a:r>
          </a:p>
          <a:p>
            <a:pPr algn="just" eaLnBrk="0" hangingPunct="0">
              <a:tabLst>
                <a:tab pos="357188" algn="l"/>
              </a:tabLst>
              <a:defRPr/>
            </a:pPr>
            <a:r>
              <a:rPr lang="ru-RU" sz="1750" kern="0" dirty="0" smtClean="0"/>
              <a:t>	Подробно рассмотрены средства выявления технических каналов утечки информации и защита информации от утечки. Отдельный раздел посвящен техническим средствам защиты объектов. Рассмотрены вопросы технического контроля эффективности мер защиты информации и аттестации объектов информатизации.</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63490" name="Picture 2" descr="http://www.100book.ru/b1277999.jpg"/>
          <p:cNvPicPr>
            <a:picLocks noChangeAspect="1" noChangeArrowheads="1"/>
          </p:cNvPicPr>
          <p:nvPr/>
        </p:nvPicPr>
        <p:blipFill>
          <a:blip r:embed="rId4">
            <a:lum bright="20000"/>
          </a:blip>
          <a:srcRect/>
          <a:stretch>
            <a:fillRect/>
          </a:stretch>
        </p:blipFill>
        <p:spPr bwMode="auto">
          <a:xfrm>
            <a:off x="119613" y="1755016"/>
            <a:ext cx="2737875"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349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Казначевская</a:t>
            </a:r>
            <a:r>
              <a:rPr lang="ru-RU" sz="2000" b="1" kern="0" dirty="0" smtClean="0">
                <a:solidFill>
                  <a:srgbClr val="C00000"/>
                </a:solidFill>
              </a:rPr>
              <a:t>, Г. Б. </a:t>
            </a:r>
          </a:p>
          <a:p>
            <a:pPr algn="just" eaLnBrk="0" hangingPunct="0">
              <a:tabLst>
                <a:tab pos="357188" algn="l"/>
              </a:tabLst>
              <a:defRPr/>
            </a:pPr>
            <a:r>
              <a:rPr lang="ru-RU" sz="2000" b="1" kern="0" dirty="0" smtClean="0">
                <a:solidFill>
                  <a:srgbClr val="C00000"/>
                </a:solidFill>
              </a:rPr>
              <a:t>	Менеджмент </a:t>
            </a:r>
            <a:r>
              <a:rPr lang="ru-RU" sz="2000" kern="0" dirty="0" smtClean="0">
                <a:solidFill>
                  <a:srgbClr val="C00000"/>
                </a:solidFill>
              </a:rPr>
              <a:t>[Текст]: учебник/ Г.Б. </a:t>
            </a:r>
            <a:r>
              <a:rPr lang="ru-RU" sz="2000" kern="0" dirty="0" err="1" smtClean="0">
                <a:solidFill>
                  <a:srgbClr val="C00000"/>
                </a:solidFill>
              </a:rPr>
              <a:t>Казначевская</a:t>
            </a:r>
            <a:r>
              <a:rPr lang="ru-RU" sz="2000" kern="0" dirty="0" smtClean="0">
                <a:solidFill>
                  <a:srgbClr val="C00000"/>
                </a:solidFill>
              </a:rPr>
              <a:t>. - М.: КНОРУС, 2016. - 240 с. - (Среднее профессиональное образование). </a:t>
            </a:r>
          </a:p>
          <a:p>
            <a:pPr algn="just" eaLnBrk="0" hangingPunct="0">
              <a:tabLst>
                <a:tab pos="357188" algn="l"/>
              </a:tabLst>
              <a:defRPr/>
            </a:pPr>
            <a:r>
              <a:rPr lang="ru-RU" sz="2000" kern="0" dirty="0" smtClean="0"/>
              <a:t>	</a:t>
            </a:r>
          </a:p>
          <a:p>
            <a:pPr algn="just" eaLnBrk="0" hangingPunct="0">
              <a:tabLst>
                <a:tab pos="357188" algn="l"/>
              </a:tabLst>
              <a:defRPr/>
            </a:pPr>
            <a:r>
              <a:rPr lang="ru-RU" sz="2000" kern="0" dirty="0" smtClean="0"/>
              <a:t>	 Рациональная структура учебника способствует легкому усвоению учебного материала. </a:t>
            </a:r>
          </a:p>
          <a:p>
            <a:pPr algn="just" eaLnBrk="0" hangingPunct="0">
              <a:tabLst>
                <a:tab pos="357188" algn="l"/>
              </a:tabLst>
              <a:defRPr/>
            </a:pPr>
            <a:r>
              <a:rPr lang="ru-RU" sz="2000" kern="0" dirty="0" smtClean="0"/>
              <a:t>	Рассмотрены актуальные проблемы менеджмента, основное внимание уделено управленческим функциям, формальному </a:t>
            </a:r>
            <a:br>
              <a:rPr lang="ru-RU" sz="2000" kern="0" dirty="0" smtClean="0"/>
            </a:br>
            <a:r>
              <a:rPr lang="ru-RU" sz="2000" kern="0" dirty="0" smtClean="0"/>
              <a:t>и неформальному взаимодействию людей </a:t>
            </a:r>
            <a:br>
              <a:rPr lang="ru-RU" sz="2000" kern="0" dirty="0" smtClean="0"/>
            </a:br>
            <a:r>
              <a:rPr lang="ru-RU" sz="2000" kern="0" dirty="0" smtClean="0"/>
              <a:t>в организации, деловому и управленческому общению, вопросам </a:t>
            </a:r>
            <a:r>
              <a:rPr lang="ru-RU" sz="2000" kern="0" dirty="0" err="1" smtClean="0"/>
              <a:t>самоменеджмента</a:t>
            </a:r>
            <a:r>
              <a:rPr lang="ru-RU" sz="2000" kern="0" dirty="0" smtClean="0"/>
              <a:t>.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7890" name="Picture 2" descr="https://mmedia.ozone.ru/multimedia/c370/1005476413.jpg"/>
          <p:cNvPicPr>
            <a:picLocks noChangeAspect="1" noChangeArrowheads="1"/>
          </p:cNvPicPr>
          <p:nvPr/>
        </p:nvPicPr>
        <p:blipFill>
          <a:blip r:embed="rId4">
            <a:lum bright="10000"/>
          </a:blip>
          <a:srcRect/>
          <a:stretch>
            <a:fillRect/>
          </a:stretch>
        </p:blipFill>
        <p:spPr bwMode="auto">
          <a:xfrm>
            <a:off x="214282" y="1714488"/>
            <a:ext cx="2632864"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789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Катаева, А. Г. </a:t>
            </a:r>
          </a:p>
          <a:p>
            <a:pPr algn="just" eaLnBrk="0" hangingPunct="0">
              <a:tabLst>
                <a:tab pos="357188" algn="l"/>
              </a:tabLst>
              <a:defRPr/>
            </a:pPr>
            <a:r>
              <a:rPr lang="ru-RU" sz="2000" b="1" kern="0" dirty="0" smtClean="0">
                <a:solidFill>
                  <a:srgbClr val="C00000"/>
                </a:solidFill>
              </a:rPr>
              <a:t>	Немецкий язык для гуманитарных специальностей </a:t>
            </a:r>
            <a:r>
              <a:rPr lang="ru-RU" sz="2000" kern="0" dirty="0" smtClean="0">
                <a:solidFill>
                  <a:srgbClr val="C00000"/>
                </a:solidFill>
              </a:rPr>
              <a:t>[Текст]: учебник и практикум для СПО/ А. Г. Катаева, С. Д. Катаева, В. А. </a:t>
            </a:r>
            <a:r>
              <a:rPr lang="ru-RU" sz="2000" kern="0" dirty="0" err="1" smtClean="0">
                <a:solidFill>
                  <a:srgbClr val="C00000"/>
                </a:solidFill>
              </a:rPr>
              <a:t>Гандельман</a:t>
            </a:r>
            <a:r>
              <a:rPr lang="ru-RU" sz="2000" kern="0" dirty="0" smtClean="0">
                <a:solidFill>
                  <a:srgbClr val="C00000"/>
                </a:solidFill>
              </a:rPr>
              <a:t>. - 4 изд., </a:t>
            </a:r>
            <a:r>
              <a:rPr lang="ru-RU" sz="2000" kern="0" dirty="0" err="1" smtClean="0">
                <a:solidFill>
                  <a:srgbClr val="C00000"/>
                </a:solidFill>
              </a:rPr>
              <a:t>перераб</a:t>
            </a:r>
            <a:r>
              <a:rPr lang="ru-RU" sz="2000" kern="0" dirty="0" smtClean="0">
                <a:solidFill>
                  <a:srgbClr val="C00000"/>
                </a:solidFill>
              </a:rPr>
              <a:t>. и доп. - М.: </a:t>
            </a:r>
            <a:r>
              <a:rPr lang="ru-RU" sz="2000" kern="0" dirty="0" err="1" smtClean="0">
                <a:solidFill>
                  <a:srgbClr val="C00000"/>
                </a:solidFill>
              </a:rPr>
              <a:t>Юрайт</a:t>
            </a:r>
            <a:r>
              <a:rPr lang="ru-RU" sz="2000" kern="0" dirty="0" smtClean="0">
                <a:solidFill>
                  <a:srgbClr val="C00000"/>
                </a:solidFill>
              </a:rPr>
              <a:t>, 2016. - 270 с.: ил. - (Профессиональное образование). </a:t>
            </a:r>
          </a:p>
          <a:p>
            <a:pPr algn="just" eaLnBrk="0" hangingPunct="0">
              <a:tabLst>
                <a:tab pos="357188" algn="l"/>
              </a:tabLst>
              <a:defRPr/>
            </a:pPr>
            <a:r>
              <a:rPr lang="ru-RU" sz="2000" kern="0" dirty="0" smtClean="0"/>
              <a:t>	</a:t>
            </a:r>
            <a:r>
              <a:rPr lang="ru-RU" sz="1600" kern="0" dirty="0" smtClean="0"/>
              <a:t>Учебник состоит из двух разделов, которые обладают единой структурой и обеспечивают пошаговое овладение материалом. Первый раздел охватывает вводно-коррективный курс, состоящий из восьми уроков. Второй раздел - основной курс, включающий три тематических цикла, каждый из которых посвящен одной широкой теме и состоит из трех уроков. Все упражнения учебника направлены на практическое овладение немецким языком </a:t>
            </a:r>
            <a:br>
              <a:rPr lang="ru-RU" sz="1600" kern="0" dirty="0" smtClean="0"/>
            </a:br>
            <a:r>
              <a:rPr lang="ru-RU" sz="1600" kern="0" dirty="0" smtClean="0"/>
              <a:t>и носят коммуникативный характер. Упражнения делятся </a:t>
            </a:r>
            <a:br>
              <a:rPr lang="ru-RU" sz="1600" kern="0" dirty="0" smtClean="0"/>
            </a:br>
            <a:r>
              <a:rPr lang="ru-RU" sz="1600" kern="0" dirty="0" smtClean="0"/>
              <a:t>на тренировочные и речевые. Речевые упражнения нацелены </a:t>
            </a:r>
            <a:br>
              <a:rPr lang="ru-RU" sz="1600" kern="0" dirty="0" smtClean="0"/>
            </a:br>
            <a:r>
              <a:rPr lang="ru-RU" sz="1600" kern="0" dirty="0" smtClean="0"/>
              <a:t>на диалогическую речь и концентрируют внимание обучающихся на содержании высказывания. В учебнике представлены задания по активизации навыков письменной речи и подготовке к устной речи, навыков </a:t>
            </a:r>
            <a:r>
              <a:rPr lang="ru-RU" sz="1600" kern="0" dirty="0" err="1" smtClean="0"/>
              <a:t>аудирования</a:t>
            </a:r>
            <a:r>
              <a:rPr lang="ru-RU" sz="1600" kern="0" dirty="0" smtClean="0"/>
              <a:t>, чтения; задания для закрепления грамматических, лексических и орфографических умений </a:t>
            </a:r>
            <a:br>
              <a:rPr lang="ru-RU" sz="1600" kern="0" dirty="0" smtClean="0"/>
            </a:br>
            <a:r>
              <a:rPr lang="ru-RU" sz="1600" kern="0" dirty="0" smtClean="0"/>
              <a:t>и навыков.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40962" name="Picture 2" descr="http://antique.newbookshop.ru/pict/1011565794.jpg"/>
          <p:cNvPicPr>
            <a:picLocks noChangeAspect="1" noChangeArrowheads="1"/>
          </p:cNvPicPr>
          <p:nvPr/>
        </p:nvPicPr>
        <p:blipFill>
          <a:blip r:embed="rId4"/>
          <a:srcRect/>
          <a:stretch>
            <a:fillRect/>
          </a:stretch>
        </p:blipFill>
        <p:spPr bwMode="auto">
          <a:xfrm>
            <a:off x="214282" y="1857364"/>
            <a:ext cx="2477829"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4096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Колдаев</a:t>
            </a:r>
            <a:r>
              <a:rPr lang="ru-RU" sz="2000" b="1" kern="0" dirty="0" smtClean="0">
                <a:solidFill>
                  <a:srgbClr val="C00000"/>
                </a:solidFill>
              </a:rPr>
              <a:t>, В. Д. </a:t>
            </a:r>
          </a:p>
          <a:p>
            <a:pPr algn="just" eaLnBrk="0" hangingPunct="0">
              <a:tabLst>
                <a:tab pos="357188" algn="l"/>
              </a:tabLst>
              <a:defRPr/>
            </a:pPr>
            <a:r>
              <a:rPr lang="ru-RU" sz="2000" b="1" kern="0" dirty="0" smtClean="0">
                <a:solidFill>
                  <a:srgbClr val="C00000"/>
                </a:solidFill>
              </a:rPr>
              <a:t>	Основы алгоритмизации и программирования </a:t>
            </a:r>
            <a:r>
              <a:rPr lang="ru-RU" sz="2000" kern="0" dirty="0" smtClean="0">
                <a:solidFill>
                  <a:srgbClr val="C00000"/>
                </a:solidFill>
              </a:rPr>
              <a:t>[Текст]: учебное пособие/ В. Д. </a:t>
            </a:r>
            <a:r>
              <a:rPr lang="ru-RU" sz="2000" kern="0" dirty="0" err="1" smtClean="0">
                <a:solidFill>
                  <a:srgbClr val="C00000"/>
                </a:solidFill>
              </a:rPr>
              <a:t>Колдаев</a:t>
            </a:r>
            <a:r>
              <a:rPr lang="ru-RU" sz="2000" kern="0" dirty="0" smtClean="0">
                <a:solidFill>
                  <a:srgbClr val="C00000"/>
                </a:solidFill>
              </a:rPr>
              <a:t>; ред. </a:t>
            </a:r>
            <a:br>
              <a:rPr lang="ru-RU" sz="2000" kern="0" dirty="0" smtClean="0">
                <a:solidFill>
                  <a:srgbClr val="C00000"/>
                </a:solidFill>
              </a:rPr>
            </a:br>
            <a:r>
              <a:rPr lang="ru-RU" sz="2000" kern="0" dirty="0" smtClean="0">
                <a:solidFill>
                  <a:srgbClr val="C00000"/>
                </a:solidFill>
              </a:rPr>
              <a:t>Л. Г. Гагариной. - М.: ИД ФОРУМ: ИНФРА-М, 2016. - 414 с.: ил. - (Профессиональное образование).</a:t>
            </a:r>
          </a:p>
          <a:p>
            <a:pPr algn="just" eaLnBrk="0" hangingPunct="0">
              <a:tabLst>
                <a:tab pos="357188" algn="l"/>
              </a:tabLst>
              <a:defRPr/>
            </a:pPr>
            <a:r>
              <a:rPr lang="ru-RU" sz="2000" kern="0" dirty="0" smtClean="0"/>
              <a:t>	</a:t>
            </a:r>
          </a:p>
          <a:p>
            <a:pPr algn="just" eaLnBrk="0" hangingPunct="0">
              <a:tabLst>
                <a:tab pos="357188" algn="l"/>
              </a:tabLst>
              <a:defRPr/>
            </a:pPr>
            <a:r>
              <a:rPr lang="ru-RU" sz="2000" kern="0" dirty="0" smtClean="0"/>
              <a:t>	 Рассмотрен широкий круг алгоритмов обработки линейных и нелинейных структур данных. </a:t>
            </a:r>
          </a:p>
          <a:p>
            <a:pPr algn="just" eaLnBrk="0" hangingPunct="0">
              <a:tabLst>
                <a:tab pos="357188" algn="l"/>
              </a:tabLst>
              <a:defRPr/>
            </a:pPr>
            <a:r>
              <a:rPr lang="ru-RU" sz="2000" kern="0" dirty="0" smtClean="0"/>
              <a:t>	Приведены основные понятия алгоритмизации, свойств алгоритмов, общие принципы построения алгоритмов, основные алгоритмические конструкции. </a:t>
            </a:r>
          </a:p>
          <a:p>
            <a:pPr algn="just" eaLnBrk="0" hangingPunct="0">
              <a:tabLst>
                <a:tab pos="357188" algn="l"/>
              </a:tabLst>
              <a:defRPr/>
            </a:pPr>
            <a:r>
              <a:rPr lang="ru-RU" sz="2000" kern="0" dirty="0" smtClean="0"/>
              <a:t>	Рассмотрены эволюция языков программирования, технология работы и фрагменты программ, а также основные принципы объектно-ориентированного программирования.</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026" name="Picture 2" descr="\\192.168.10.33\обмен\БИБЛИОТЕКА\Ганихина МА\2018-04-28\001.jpg"/>
          <p:cNvPicPr>
            <a:picLocks noChangeAspect="1" noChangeArrowheads="1"/>
          </p:cNvPicPr>
          <p:nvPr/>
        </p:nvPicPr>
        <p:blipFill>
          <a:blip r:embed="rId4" cstate="print"/>
          <a:srcRect l="32775" b="27241"/>
          <a:stretch>
            <a:fillRect/>
          </a:stretch>
        </p:blipFill>
        <p:spPr bwMode="auto">
          <a:xfrm>
            <a:off x="220209" y="1714488"/>
            <a:ext cx="2637279" cy="3928973"/>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02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 name="Заголовок 1"/>
          <p:cNvSpPr txBox="1">
            <a:spLocks/>
          </p:cNvSpPr>
          <p:nvPr/>
        </p:nvSpPr>
        <p:spPr bwMode="auto">
          <a:xfrm>
            <a:off x="428596" y="4286256"/>
            <a:ext cx="5143536" cy="1143008"/>
          </a:xfrm>
          <a:prstGeom prst="rect">
            <a:avLst/>
          </a:prstGeom>
          <a:solidFill>
            <a:schemeClr val="bg1"/>
          </a:solidFill>
          <a:ln w="9525">
            <a:solidFill>
              <a:srgbClr val="00B050"/>
            </a:solidFill>
            <a:miter lim="800000"/>
            <a:headEnd/>
            <a:tailEnd/>
          </a:ln>
          <a:scene3d>
            <a:camera prst="perspectiveHeroicExtremeRightFacing"/>
            <a:lightRig rig="threePt" dir="t"/>
          </a:scene3d>
        </p:spPr>
        <p:txBody>
          <a:bodyPr anchor="ctr"/>
          <a:lstStyle/>
          <a:p>
            <a:pPr eaLnBrk="0" hangingPunct="0">
              <a:defRPr/>
            </a:pPr>
            <a:r>
              <a:rPr lang="ru-RU" sz="2000" b="1" i="1" kern="0" dirty="0" smtClean="0">
                <a:solidFill>
                  <a:srgbClr val="0070C0"/>
                </a:solidFill>
                <a:latin typeface="+mj-lt"/>
                <a:ea typeface="+mj-ea"/>
                <a:cs typeface="Times New Roman" pitchFamily="18" charset="0"/>
              </a:rPr>
              <a:t>по специальности</a:t>
            </a:r>
            <a:endParaRPr lang="ru-RU" sz="2000" b="1" i="1" kern="0" dirty="0">
              <a:solidFill>
                <a:srgbClr val="0070C0"/>
              </a:solidFill>
              <a:latin typeface="+mj-lt"/>
              <a:ea typeface="+mj-ea"/>
              <a:cs typeface="Times New Roman" pitchFamily="18" charset="0"/>
            </a:endParaRPr>
          </a:p>
          <a:p>
            <a:pPr eaLnBrk="0" hangingPunct="0">
              <a:defRPr/>
            </a:pPr>
            <a:r>
              <a:rPr lang="ru-RU" sz="2200" b="1" i="1" kern="0" dirty="0" smtClean="0">
                <a:solidFill>
                  <a:srgbClr val="CC00FF"/>
                </a:solidFill>
                <a:latin typeface="+mj-lt"/>
                <a:ea typeface="+mj-ea"/>
                <a:cs typeface="Times New Roman" pitchFamily="18" charset="0"/>
              </a:rPr>
              <a:t>ИНФОРМАЦИОННАЯ БЕЗОПАСНОСТЬ АВТОМАТИЗИРОВАННЫХ СИСТЕМ</a:t>
            </a:r>
            <a:endParaRPr lang="ru-RU" sz="2400" b="1" i="1" kern="0" dirty="0" smtClean="0">
              <a:solidFill>
                <a:srgbClr val="CC00FF"/>
              </a:solidFill>
              <a:latin typeface="+mj-lt"/>
              <a:ea typeface="+mj-ea"/>
              <a:cs typeface="Times New Roman" pitchFamily="18" charset="0"/>
            </a:endParaRPr>
          </a:p>
        </p:txBody>
      </p:sp>
      <p:sp>
        <p:nvSpPr>
          <p:cNvPr id="21" name="Прямоугольник 20"/>
          <p:cNvSpPr/>
          <p:nvPr/>
        </p:nvSpPr>
        <p:spPr>
          <a:xfrm>
            <a:off x="142844" y="214290"/>
            <a:ext cx="8858312" cy="10715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Заголовок 1"/>
          <p:cNvSpPr>
            <a:spLocks noGrp="1"/>
          </p:cNvSpPr>
          <p:nvPr>
            <p:ph type="title"/>
          </p:nvPr>
        </p:nvSpPr>
        <p:spPr>
          <a:xfrm>
            <a:off x="1071538" y="285729"/>
            <a:ext cx="7858180" cy="857255"/>
          </a:xfrm>
        </p:spPr>
        <p:txBody>
          <a:bodyPr/>
          <a:lstStyle/>
          <a:p>
            <a:pPr>
              <a:lnSpc>
                <a:spcPct val="90000"/>
              </a:lnSpc>
              <a:defRPr/>
            </a:pPr>
            <a:r>
              <a:rPr lang="ru-RU" sz="3000" b="1" dirty="0" smtClean="0">
                <a:solidFill>
                  <a:srgbClr val="9900CC"/>
                </a:solidFill>
                <a:effectLst>
                  <a:outerShdw blurRad="38100" dist="38100" dir="2700000" algn="tl">
                    <a:srgbClr val="000000">
                      <a:alpha val="43137"/>
                    </a:srgbClr>
                  </a:outerShdw>
                </a:effectLst>
              </a:rPr>
              <a:t>Литература, поступившая в библиотеку </a:t>
            </a:r>
            <a:r>
              <a:rPr lang="ru-RU" sz="3200" b="1" dirty="0" smtClean="0">
                <a:solidFill>
                  <a:schemeClr val="accent2">
                    <a:lumMod val="60000"/>
                    <a:lumOff val="40000"/>
                  </a:schemeClr>
                </a:solidFill>
              </a:rPr>
              <a:t/>
            </a:r>
            <a:br>
              <a:rPr lang="ru-RU" sz="3200" b="1" dirty="0" smtClean="0">
                <a:solidFill>
                  <a:schemeClr val="accent2">
                    <a:lumMod val="60000"/>
                    <a:lumOff val="40000"/>
                  </a:schemeClr>
                </a:solidFill>
              </a:rPr>
            </a:br>
            <a:r>
              <a:rPr lang="ru-RU" sz="2400" b="1" i="1" dirty="0" smtClean="0">
                <a:solidFill>
                  <a:srgbClr val="0070C0"/>
                </a:solidFill>
              </a:rPr>
              <a:t> (за последние пять лет)</a:t>
            </a:r>
            <a:endParaRPr lang="ru-RU" sz="2400" i="1" dirty="0" smtClean="0">
              <a:solidFill>
                <a:srgbClr val="0070C0"/>
              </a:solidFill>
            </a:endParaRPr>
          </a:p>
        </p:txBody>
      </p:sp>
      <p:pic>
        <p:nvPicPr>
          <p:cNvPr id="22"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142844" y="285728"/>
            <a:ext cx="952349" cy="936000"/>
          </a:xfrm>
          <a:prstGeom prst="rect">
            <a:avLst/>
          </a:prstGeom>
          <a:noFill/>
        </p:spPr>
      </p:pic>
      <p:pic>
        <p:nvPicPr>
          <p:cNvPr id="32" name="Picture 2" descr="https://img-gorod.ru/upload/iblock/088/088663c430b1add8f1955da3bbdd7068.jpg"/>
          <p:cNvPicPr>
            <a:picLocks noChangeAspect="1" noChangeArrowheads="1"/>
          </p:cNvPicPr>
          <p:nvPr/>
        </p:nvPicPr>
        <p:blipFill>
          <a:blip r:embed="rId4" cstate="print"/>
          <a:srcRect/>
          <a:stretch>
            <a:fillRect/>
          </a:stretch>
        </p:blipFill>
        <p:spPr bwMode="auto">
          <a:xfrm>
            <a:off x="285720" y="1357298"/>
            <a:ext cx="695593" cy="1080000"/>
          </a:xfrm>
          <a:prstGeom prst="rect">
            <a:avLst/>
          </a:prstGeom>
          <a:noFill/>
        </p:spPr>
      </p:pic>
      <p:pic>
        <p:nvPicPr>
          <p:cNvPr id="39" name="Picture 2" descr="http://static.ozone.ru/multimedia/books_covers/1003259352.jpg"/>
          <p:cNvPicPr>
            <a:picLocks noChangeAspect="1" noChangeArrowheads="1"/>
          </p:cNvPicPr>
          <p:nvPr/>
        </p:nvPicPr>
        <p:blipFill>
          <a:blip r:embed="rId5" cstate="print"/>
          <a:srcRect b="3571"/>
          <a:stretch>
            <a:fillRect/>
          </a:stretch>
        </p:blipFill>
        <p:spPr bwMode="auto">
          <a:xfrm>
            <a:off x="2170531" y="5572140"/>
            <a:ext cx="758395" cy="1080000"/>
          </a:xfrm>
          <a:prstGeom prst="rect">
            <a:avLst/>
          </a:prstGeom>
          <a:noFill/>
        </p:spPr>
      </p:pic>
      <p:pic>
        <p:nvPicPr>
          <p:cNvPr id="43" name="Picture 2" descr="\\192.168.10.33\обмен\БИБЛИОТЕКА\Ганихина МА\2018-04-28\003.jpg"/>
          <p:cNvPicPr>
            <a:picLocks noChangeAspect="1" noChangeArrowheads="1"/>
          </p:cNvPicPr>
          <p:nvPr/>
        </p:nvPicPr>
        <p:blipFill>
          <a:blip r:embed="rId6" cstate="print"/>
          <a:srcRect l="1821" r="1668" b="52375"/>
          <a:stretch>
            <a:fillRect/>
          </a:stretch>
        </p:blipFill>
        <p:spPr bwMode="auto">
          <a:xfrm rot="16200000">
            <a:off x="1255521" y="5879793"/>
            <a:ext cx="1080000" cy="733585"/>
          </a:xfrm>
          <a:prstGeom prst="rect">
            <a:avLst/>
          </a:prstGeom>
          <a:noFill/>
        </p:spPr>
      </p:pic>
      <p:pic>
        <p:nvPicPr>
          <p:cNvPr id="15" name="Picture 2" descr="https://ozon-st.cdn.ngenix.net/multimedia/1015881835.jpg"/>
          <p:cNvPicPr>
            <a:picLocks noChangeAspect="1" noChangeArrowheads="1"/>
          </p:cNvPicPr>
          <p:nvPr/>
        </p:nvPicPr>
        <p:blipFill>
          <a:blip r:embed="rId7" cstate="print"/>
          <a:srcRect/>
          <a:stretch>
            <a:fillRect/>
          </a:stretch>
        </p:blipFill>
        <p:spPr bwMode="auto">
          <a:xfrm>
            <a:off x="7858148" y="1357298"/>
            <a:ext cx="729000" cy="1080000"/>
          </a:xfrm>
          <a:prstGeom prst="rect">
            <a:avLst/>
          </a:prstGeom>
          <a:noFill/>
        </p:spPr>
      </p:pic>
      <p:pic>
        <p:nvPicPr>
          <p:cNvPr id="20" name="Picture 2" descr="https://chebellavista.ru/wp-content/uploads/2017/09/9785819904091-196x300.jpg"/>
          <p:cNvPicPr>
            <a:picLocks noChangeAspect="1" noChangeArrowheads="1"/>
          </p:cNvPicPr>
          <p:nvPr/>
        </p:nvPicPr>
        <p:blipFill>
          <a:blip r:embed="rId8"/>
          <a:srcRect/>
          <a:stretch>
            <a:fillRect/>
          </a:stretch>
        </p:blipFill>
        <p:spPr bwMode="auto">
          <a:xfrm>
            <a:off x="71406" y="2571744"/>
            <a:ext cx="705600" cy="1080000"/>
          </a:xfrm>
          <a:prstGeom prst="rect">
            <a:avLst/>
          </a:prstGeom>
          <a:noFill/>
        </p:spPr>
      </p:pic>
      <p:pic>
        <p:nvPicPr>
          <p:cNvPr id="26" name="Picture 2" descr="http://antique.newbookshop.ru/pict/1011565794.jpg"/>
          <p:cNvPicPr>
            <a:picLocks noChangeAspect="1" noChangeArrowheads="1"/>
          </p:cNvPicPr>
          <p:nvPr/>
        </p:nvPicPr>
        <p:blipFill>
          <a:blip r:embed="rId9" cstate="print"/>
          <a:srcRect/>
          <a:stretch>
            <a:fillRect/>
          </a:stretch>
        </p:blipFill>
        <p:spPr bwMode="auto">
          <a:xfrm>
            <a:off x="4572000" y="1357298"/>
            <a:ext cx="675772" cy="1080000"/>
          </a:xfrm>
          <a:prstGeom prst="rect">
            <a:avLst/>
          </a:prstGeom>
          <a:noFill/>
        </p:spPr>
      </p:pic>
      <p:pic>
        <p:nvPicPr>
          <p:cNvPr id="38" name="Picture 2" descr="http://img.litmir.biz/pre125831.jpg"/>
          <p:cNvPicPr>
            <a:picLocks noChangeAspect="1" noChangeArrowheads="1"/>
          </p:cNvPicPr>
          <p:nvPr/>
        </p:nvPicPr>
        <p:blipFill>
          <a:blip r:embed="rId10"/>
          <a:srcRect/>
          <a:stretch>
            <a:fillRect/>
          </a:stretch>
        </p:blipFill>
        <p:spPr bwMode="auto">
          <a:xfrm>
            <a:off x="3573448" y="5286388"/>
            <a:ext cx="712800" cy="1080000"/>
          </a:xfrm>
          <a:prstGeom prst="rect">
            <a:avLst/>
          </a:prstGeom>
          <a:noFill/>
        </p:spPr>
      </p:pic>
      <p:pic>
        <p:nvPicPr>
          <p:cNvPr id="44" name="Picture 2" descr="https://ozon-st.cdn.ngenix.net/multimedia/1014310947.jpg"/>
          <p:cNvPicPr>
            <a:picLocks noChangeAspect="1" noChangeArrowheads="1"/>
          </p:cNvPicPr>
          <p:nvPr/>
        </p:nvPicPr>
        <p:blipFill>
          <a:blip r:embed="rId11" cstate="print"/>
          <a:srcRect/>
          <a:stretch>
            <a:fillRect/>
          </a:stretch>
        </p:blipFill>
        <p:spPr bwMode="auto">
          <a:xfrm>
            <a:off x="4714876" y="5143512"/>
            <a:ext cx="724500" cy="1080000"/>
          </a:xfrm>
          <a:prstGeom prst="rect">
            <a:avLst/>
          </a:prstGeom>
          <a:noFill/>
        </p:spPr>
      </p:pic>
      <p:pic>
        <p:nvPicPr>
          <p:cNvPr id="46" name="Picture 4" descr="https://img.shopliga.ru/8721525.jpg"/>
          <p:cNvPicPr>
            <a:picLocks noChangeAspect="1" noChangeArrowheads="1"/>
          </p:cNvPicPr>
          <p:nvPr/>
        </p:nvPicPr>
        <p:blipFill>
          <a:blip r:embed="rId12" cstate="print"/>
          <a:srcRect/>
          <a:stretch>
            <a:fillRect/>
          </a:stretch>
        </p:blipFill>
        <p:spPr bwMode="auto">
          <a:xfrm>
            <a:off x="5929322" y="5072074"/>
            <a:ext cx="702000" cy="1080000"/>
          </a:xfrm>
          <a:prstGeom prst="rect">
            <a:avLst/>
          </a:prstGeom>
          <a:noFill/>
        </p:spPr>
      </p:pic>
      <p:pic>
        <p:nvPicPr>
          <p:cNvPr id="48" name="Picture 2" descr="http://www.knigoed.info/image/book/1374019304585379842.jpg"/>
          <p:cNvPicPr>
            <a:picLocks noChangeAspect="1" noChangeArrowheads="1"/>
          </p:cNvPicPr>
          <p:nvPr/>
        </p:nvPicPr>
        <p:blipFill>
          <a:blip r:embed="rId13" cstate="print"/>
          <a:stretch>
            <a:fillRect/>
          </a:stretch>
        </p:blipFill>
        <p:spPr bwMode="auto">
          <a:xfrm>
            <a:off x="7143768" y="5357826"/>
            <a:ext cx="711257" cy="1080000"/>
          </a:xfrm>
          <a:prstGeom prst="rect">
            <a:avLst/>
          </a:prstGeom>
          <a:noFill/>
          <a:ln>
            <a:noFill/>
          </a:ln>
        </p:spPr>
      </p:pic>
      <p:pic>
        <p:nvPicPr>
          <p:cNvPr id="50" name="Picture 1" descr="E:\М.А\книги\teorii-veroitnostej-i-matematiheskai-statistika-47.jpg"/>
          <p:cNvPicPr>
            <a:picLocks noChangeAspect="1" noChangeArrowheads="1"/>
          </p:cNvPicPr>
          <p:nvPr/>
        </p:nvPicPr>
        <p:blipFill>
          <a:blip r:embed="rId14" cstate="print"/>
          <a:stretch>
            <a:fillRect/>
          </a:stretch>
        </p:blipFill>
        <p:spPr bwMode="auto">
          <a:xfrm>
            <a:off x="8286776" y="5072074"/>
            <a:ext cx="691200" cy="1080000"/>
          </a:xfrm>
          <a:prstGeom prst="rect">
            <a:avLst/>
          </a:prstGeom>
          <a:noFill/>
          <a:ln>
            <a:noFill/>
          </a:ln>
        </p:spPr>
      </p:pic>
      <p:pic>
        <p:nvPicPr>
          <p:cNvPr id="52" name="Picture 2" descr="https://ozon-st.cdn.ngenix.net/multimedia/1007554584.jpg"/>
          <p:cNvPicPr>
            <a:picLocks noChangeAspect="1" noChangeArrowheads="1"/>
          </p:cNvPicPr>
          <p:nvPr/>
        </p:nvPicPr>
        <p:blipFill>
          <a:blip r:embed="rId15" cstate="print"/>
          <a:srcRect/>
          <a:stretch>
            <a:fillRect/>
          </a:stretch>
        </p:blipFill>
        <p:spPr bwMode="auto">
          <a:xfrm>
            <a:off x="428596" y="3143248"/>
            <a:ext cx="769886" cy="1080000"/>
          </a:xfrm>
          <a:prstGeom prst="rect">
            <a:avLst/>
          </a:prstGeom>
          <a:noFill/>
        </p:spPr>
      </p:pic>
      <p:pic>
        <p:nvPicPr>
          <p:cNvPr id="55" name="Picture 3" descr="K:\БИБЛИОТЕКА\Ганихина МА\2018-05-03\002.jpg"/>
          <p:cNvPicPr>
            <a:picLocks noChangeAspect="1" noChangeArrowheads="1"/>
          </p:cNvPicPr>
          <p:nvPr/>
        </p:nvPicPr>
        <p:blipFill>
          <a:blip r:embed="rId16" cstate="print"/>
          <a:srcRect l="34228" b="27083"/>
          <a:stretch>
            <a:fillRect/>
          </a:stretch>
        </p:blipFill>
        <p:spPr bwMode="auto">
          <a:xfrm>
            <a:off x="2935570" y="5706586"/>
            <a:ext cx="707736" cy="1080000"/>
          </a:xfrm>
          <a:prstGeom prst="rect">
            <a:avLst/>
          </a:prstGeom>
          <a:noFill/>
        </p:spPr>
      </p:pic>
      <p:pic>
        <p:nvPicPr>
          <p:cNvPr id="56" name="Picture 1" descr="K:\БИБЛИОТЕКА\Ганихина МА\2018-05-03\001.jpg"/>
          <p:cNvPicPr>
            <a:picLocks noChangeAspect="1" noChangeArrowheads="1"/>
          </p:cNvPicPr>
          <p:nvPr/>
        </p:nvPicPr>
        <p:blipFill>
          <a:blip r:embed="rId17" cstate="print"/>
          <a:srcRect l="34118" b="27948"/>
          <a:stretch>
            <a:fillRect/>
          </a:stretch>
        </p:blipFill>
        <p:spPr bwMode="auto">
          <a:xfrm>
            <a:off x="6357950" y="1357298"/>
            <a:ext cx="717433" cy="1080000"/>
          </a:xfrm>
          <a:prstGeom prst="rect">
            <a:avLst/>
          </a:prstGeom>
          <a:noFill/>
        </p:spPr>
      </p:pic>
      <p:pic>
        <p:nvPicPr>
          <p:cNvPr id="57" name="Picture 2" descr="http://static1.ozone.ru/multimedia/books_covers/1005559107.jpg"/>
          <p:cNvPicPr>
            <a:picLocks noChangeAspect="1" noChangeArrowheads="1"/>
          </p:cNvPicPr>
          <p:nvPr/>
        </p:nvPicPr>
        <p:blipFill>
          <a:blip r:embed="rId18" cstate="print"/>
          <a:stretch>
            <a:fillRect/>
          </a:stretch>
        </p:blipFill>
        <p:spPr bwMode="auto">
          <a:xfrm>
            <a:off x="1714480" y="1357298"/>
            <a:ext cx="723600" cy="1080000"/>
          </a:xfrm>
          <a:prstGeom prst="rect">
            <a:avLst/>
          </a:prstGeom>
          <a:noFill/>
          <a:ln>
            <a:noFill/>
          </a:ln>
        </p:spPr>
      </p:pic>
      <p:pic>
        <p:nvPicPr>
          <p:cNvPr id="58" name="Picture 2" descr="https://energoboard.ru/capsule/storage/531/2dd/c90/5312ddc9094864930dba9bb458259aac.jpg"/>
          <p:cNvPicPr>
            <a:picLocks noChangeAspect="1" noChangeArrowheads="1"/>
          </p:cNvPicPr>
          <p:nvPr/>
        </p:nvPicPr>
        <p:blipFill>
          <a:blip r:embed="rId19" cstate="print"/>
          <a:srcRect b="2230"/>
          <a:stretch>
            <a:fillRect/>
          </a:stretch>
        </p:blipFill>
        <p:spPr bwMode="auto">
          <a:xfrm>
            <a:off x="3286116" y="1357298"/>
            <a:ext cx="736780" cy="1080000"/>
          </a:xfrm>
          <a:prstGeom prst="rect">
            <a:avLst/>
          </a:prstGeom>
          <a:noFill/>
        </p:spPr>
      </p:pic>
      <p:pic>
        <p:nvPicPr>
          <p:cNvPr id="59" name="Picture 4" descr="http://www.100book.ru/b848308.jpg"/>
          <p:cNvPicPr>
            <a:picLocks noChangeAspect="1" noChangeArrowheads="1"/>
          </p:cNvPicPr>
          <p:nvPr/>
        </p:nvPicPr>
        <p:blipFill>
          <a:blip r:embed="rId20" cstate="print"/>
          <a:stretch>
            <a:fillRect/>
          </a:stretch>
        </p:blipFill>
        <p:spPr bwMode="auto">
          <a:xfrm>
            <a:off x="8215338" y="1785926"/>
            <a:ext cx="724903" cy="1080000"/>
          </a:xfrm>
          <a:prstGeom prst="rect">
            <a:avLst/>
          </a:prstGeom>
          <a:noFill/>
          <a:ln>
            <a:noFill/>
          </a:ln>
        </p:spPr>
      </p:pic>
      <p:pic>
        <p:nvPicPr>
          <p:cNvPr id="61" name="Picture 2" descr="https://goods.kaypu.com/photo/56f96efa384e1f5d7a458d22.jpg"/>
          <p:cNvPicPr>
            <a:picLocks noChangeAspect="1" noChangeArrowheads="1"/>
          </p:cNvPicPr>
          <p:nvPr/>
        </p:nvPicPr>
        <p:blipFill>
          <a:blip r:embed="rId21" cstate="print"/>
          <a:srcRect/>
          <a:stretch>
            <a:fillRect/>
          </a:stretch>
        </p:blipFill>
        <p:spPr bwMode="auto">
          <a:xfrm>
            <a:off x="5000628" y="1714488"/>
            <a:ext cx="715200" cy="1080000"/>
          </a:xfrm>
          <a:prstGeom prst="rect">
            <a:avLst/>
          </a:prstGeom>
          <a:noFill/>
        </p:spPr>
      </p:pic>
      <p:pic>
        <p:nvPicPr>
          <p:cNvPr id="42" name="Picture 2" descr="\\192.168.10.33\обмен\БИБЛИОТЕКА\Ганихина МА\2018-04-28\004.jpg"/>
          <p:cNvPicPr>
            <a:picLocks noChangeAspect="1" noChangeArrowheads="1"/>
          </p:cNvPicPr>
          <p:nvPr/>
        </p:nvPicPr>
        <p:blipFill>
          <a:blip r:embed="rId22" cstate="print"/>
          <a:srcRect l="34228" b="27083"/>
          <a:stretch>
            <a:fillRect/>
          </a:stretch>
        </p:blipFill>
        <p:spPr bwMode="auto">
          <a:xfrm>
            <a:off x="2285984" y="1785926"/>
            <a:ext cx="707736" cy="1080000"/>
          </a:xfrm>
          <a:prstGeom prst="rect">
            <a:avLst/>
          </a:prstGeom>
          <a:noFill/>
        </p:spPr>
      </p:pic>
      <p:pic>
        <p:nvPicPr>
          <p:cNvPr id="12" name="Picture 2" descr="https://www.litres.ru/static/bookimages/26/51/88/26518802.bin.dir/26518802.cover_max1500.jpg"/>
          <p:cNvPicPr>
            <a:picLocks noChangeAspect="1" noChangeArrowheads="1"/>
          </p:cNvPicPr>
          <p:nvPr/>
        </p:nvPicPr>
        <p:blipFill>
          <a:blip r:embed="rId23" cstate="print"/>
          <a:srcRect/>
          <a:stretch>
            <a:fillRect/>
          </a:stretch>
        </p:blipFill>
        <p:spPr bwMode="auto">
          <a:xfrm>
            <a:off x="2714612" y="2285992"/>
            <a:ext cx="737280" cy="1080000"/>
          </a:xfrm>
          <a:prstGeom prst="rect">
            <a:avLst/>
          </a:prstGeom>
          <a:noFill/>
        </p:spPr>
      </p:pic>
      <p:pic>
        <p:nvPicPr>
          <p:cNvPr id="33" name="Picture 2" descr="https://wcbook.ru/data/book/44/441569.jpg"/>
          <p:cNvPicPr>
            <a:picLocks noChangeAspect="1" noChangeArrowheads="1"/>
          </p:cNvPicPr>
          <p:nvPr/>
        </p:nvPicPr>
        <p:blipFill>
          <a:blip r:embed="rId24" cstate="print"/>
          <a:srcRect/>
          <a:stretch>
            <a:fillRect/>
          </a:stretch>
        </p:blipFill>
        <p:spPr bwMode="auto">
          <a:xfrm>
            <a:off x="857224" y="1714488"/>
            <a:ext cx="715886" cy="1080000"/>
          </a:xfrm>
          <a:prstGeom prst="rect">
            <a:avLst/>
          </a:prstGeom>
          <a:noFill/>
        </p:spPr>
      </p:pic>
      <p:pic>
        <p:nvPicPr>
          <p:cNvPr id="19" name="Picture 2" descr="http://mmedia.ozone.ru/multimedia/1011908850.jpg"/>
          <p:cNvPicPr>
            <a:picLocks noChangeAspect="1" noChangeArrowheads="1"/>
          </p:cNvPicPr>
          <p:nvPr/>
        </p:nvPicPr>
        <p:blipFill>
          <a:blip r:embed="rId25" cstate="print"/>
          <a:srcRect/>
          <a:stretch>
            <a:fillRect/>
          </a:stretch>
        </p:blipFill>
        <p:spPr bwMode="auto">
          <a:xfrm>
            <a:off x="1357290" y="2143116"/>
            <a:ext cx="686572" cy="1080000"/>
          </a:xfrm>
          <a:prstGeom prst="rect">
            <a:avLst/>
          </a:prstGeom>
          <a:noFill/>
        </p:spPr>
      </p:pic>
      <p:pic>
        <p:nvPicPr>
          <p:cNvPr id="53" name="Picture 2" descr="K:\БИБЛИОТЕКА\Ганихина МА\2018-05-03\003.jpg"/>
          <p:cNvPicPr>
            <a:picLocks noChangeAspect="1" noChangeArrowheads="1"/>
          </p:cNvPicPr>
          <p:nvPr/>
        </p:nvPicPr>
        <p:blipFill>
          <a:blip r:embed="rId26" cstate="print"/>
          <a:srcRect l="42677" b="33029"/>
          <a:stretch>
            <a:fillRect/>
          </a:stretch>
        </p:blipFill>
        <p:spPr bwMode="auto">
          <a:xfrm>
            <a:off x="1571604" y="2857496"/>
            <a:ext cx="671582" cy="1080000"/>
          </a:xfrm>
          <a:prstGeom prst="rect">
            <a:avLst/>
          </a:prstGeom>
          <a:noFill/>
        </p:spPr>
      </p:pic>
      <p:pic>
        <p:nvPicPr>
          <p:cNvPr id="14" name="Picture 2" descr="http://home.shoppingorigin.ru/img/products/49122-osnovy-informacionnoj-bezopasnosti-uchebnik.jpg"/>
          <p:cNvPicPr>
            <a:picLocks noChangeAspect="1" noChangeArrowheads="1"/>
          </p:cNvPicPr>
          <p:nvPr/>
        </p:nvPicPr>
        <p:blipFill>
          <a:blip r:embed="rId27" cstate="print"/>
          <a:srcRect/>
          <a:stretch>
            <a:fillRect/>
          </a:stretch>
        </p:blipFill>
        <p:spPr bwMode="auto">
          <a:xfrm>
            <a:off x="1928794" y="3357562"/>
            <a:ext cx="688323" cy="1080000"/>
          </a:xfrm>
          <a:prstGeom prst="rect">
            <a:avLst/>
          </a:prstGeom>
          <a:noFill/>
        </p:spPr>
      </p:pic>
      <p:pic>
        <p:nvPicPr>
          <p:cNvPr id="16" name="Picture 2" descr="https://litportal.ru/static/books_images/5b47/c087/de82/e5e8/14ce34b3455a098b_small.jpg"/>
          <p:cNvPicPr>
            <a:picLocks noChangeAspect="1" noChangeArrowheads="1"/>
          </p:cNvPicPr>
          <p:nvPr/>
        </p:nvPicPr>
        <p:blipFill>
          <a:blip r:embed="rId28"/>
          <a:srcRect/>
          <a:stretch>
            <a:fillRect/>
          </a:stretch>
        </p:blipFill>
        <p:spPr bwMode="auto">
          <a:xfrm>
            <a:off x="3786182" y="1857364"/>
            <a:ext cx="718200" cy="1080000"/>
          </a:xfrm>
          <a:prstGeom prst="rect">
            <a:avLst/>
          </a:prstGeom>
          <a:noFill/>
        </p:spPr>
      </p:pic>
      <p:pic>
        <p:nvPicPr>
          <p:cNvPr id="54" name="Picture 2" descr="http://img.gdeslon.ru/commodities/big/ea23/03896af28688d8bf9db5f36bd066.big.jpg"/>
          <p:cNvPicPr>
            <a:picLocks noChangeAspect="1" noChangeArrowheads="1"/>
          </p:cNvPicPr>
          <p:nvPr/>
        </p:nvPicPr>
        <p:blipFill>
          <a:blip r:embed="rId29" cstate="print"/>
          <a:srcRect/>
          <a:stretch>
            <a:fillRect/>
          </a:stretch>
        </p:blipFill>
        <p:spPr bwMode="auto">
          <a:xfrm>
            <a:off x="4071934" y="2500306"/>
            <a:ext cx="720000" cy="1080000"/>
          </a:xfrm>
          <a:prstGeom prst="rect">
            <a:avLst/>
          </a:prstGeom>
          <a:noFill/>
        </p:spPr>
      </p:pic>
      <p:pic>
        <p:nvPicPr>
          <p:cNvPr id="25" name="Picture 2" descr="https://mmedia.ozone.ru/multimedia/c370/1005476413.jpg"/>
          <p:cNvPicPr>
            <a:picLocks noChangeAspect="1" noChangeArrowheads="1"/>
          </p:cNvPicPr>
          <p:nvPr/>
        </p:nvPicPr>
        <p:blipFill>
          <a:blip r:embed="rId30">
            <a:lum bright="10000"/>
          </a:blip>
          <a:srcRect/>
          <a:stretch>
            <a:fillRect/>
          </a:stretch>
        </p:blipFill>
        <p:spPr bwMode="auto">
          <a:xfrm>
            <a:off x="4429124" y="3000372"/>
            <a:ext cx="718054" cy="1080000"/>
          </a:xfrm>
          <a:prstGeom prst="rect">
            <a:avLst/>
          </a:prstGeom>
          <a:noFill/>
        </p:spPr>
      </p:pic>
      <p:pic>
        <p:nvPicPr>
          <p:cNvPr id="30" name="Picture 2" descr="http://creativity.mypartnershop.ru/image/books_covers/1014645538.jpg"/>
          <p:cNvPicPr>
            <a:picLocks noChangeAspect="1" noChangeArrowheads="1"/>
          </p:cNvPicPr>
          <p:nvPr/>
        </p:nvPicPr>
        <p:blipFill>
          <a:blip r:embed="rId31" cstate="print"/>
          <a:srcRect b="2434"/>
          <a:stretch>
            <a:fillRect/>
          </a:stretch>
        </p:blipFill>
        <p:spPr bwMode="auto">
          <a:xfrm>
            <a:off x="4857752" y="3500438"/>
            <a:ext cx="737964" cy="1080000"/>
          </a:xfrm>
          <a:prstGeom prst="rect">
            <a:avLst/>
          </a:prstGeom>
          <a:noFill/>
        </p:spPr>
      </p:pic>
      <p:pic>
        <p:nvPicPr>
          <p:cNvPr id="34" name="Picture 4" descr="http://my-book-shop.ru/image/product/3/2958959.jpg"/>
          <p:cNvPicPr>
            <a:picLocks noChangeAspect="1" noChangeArrowheads="1"/>
          </p:cNvPicPr>
          <p:nvPr/>
        </p:nvPicPr>
        <p:blipFill>
          <a:blip r:embed="rId32" cstate="print"/>
          <a:srcRect/>
          <a:stretch>
            <a:fillRect/>
          </a:stretch>
        </p:blipFill>
        <p:spPr bwMode="auto">
          <a:xfrm>
            <a:off x="5357818" y="3929066"/>
            <a:ext cx="765000" cy="1080000"/>
          </a:xfrm>
          <a:prstGeom prst="rect">
            <a:avLst/>
          </a:prstGeom>
          <a:noFill/>
        </p:spPr>
      </p:pic>
      <p:pic>
        <p:nvPicPr>
          <p:cNvPr id="40" name="Picture 2" descr="https://avatars.mds.yandex.net/get-marketpic/175127/market_IPxJsBIWxH28tQ9dQwVLzg/orig"/>
          <p:cNvPicPr>
            <a:picLocks noChangeAspect="1" noChangeArrowheads="1"/>
          </p:cNvPicPr>
          <p:nvPr/>
        </p:nvPicPr>
        <p:blipFill>
          <a:blip r:embed="rId33" cstate="print"/>
          <a:srcRect l="4808" b="3571"/>
          <a:stretch>
            <a:fillRect/>
          </a:stretch>
        </p:blipFill>
        <p:spPr bwMode="auto">
          <a:xfrm>
            <a:off x="3071802" y="2786058"/>
            <a:ext cx="712795" cy="1080000"/>
          </a:xfrm>
          <a:prstGeom prst="rect">
            <a:avLst/>
          </a:prstGeom>
          <a:noFill/>
        </p:spPr>
      </p:pic>
      <p:pic>
        <p:nvPicPr>
          <p:cNvPr id="24" name="Picture 2" descr="http://www.100book.ru/b1277999.jpg"/>
          <p:cNvPicPr>
            <a:picLocks noChangeAspect="1" noChangeArrowheads="1"/>
          </p:cNvPicPr>
          <p:nvPr/>
        </p:nvPicPr>
        <p:blipFill>
          <a:blip r:embed="rId34" cstate="print">
            <a:lum bright="20000"/>
          </a:blip>
          <a:srcRect/>
          <a:stretch>
            <a:fillRect/>
          </a:stretch>
        </p:blipFill>
        <p:spPr bwMode="auto">
          <a:xfrm>
            <a:off x="3428992" y="3214686"/>
            <a:ext cx="746693" cy="1080000"/>
          </a:xfrm>
          <a:prstGeom prst="rect">
            <a:avLst/>
          </a:prstGeom>
          <a:noFill/>
        </p:spPr>
      </p:pic>
      <p:pic>
        <p:nvPicPr>
          <p:cNvPr id="27" name="Picture 2" descr="\\192.168.10.33\обмен\БИБЛИОТЕКА\Ганихина МА\2018-04-28\001.jpg"/>
          <p:cNvPicPr>
            <a:picLocks noChangeAspect="1" noChangeArrowheads="1"/>
          </p:cNvPicPr>
          <p:nvPr/>
        </p:nvPicPr>
        <p:blipFill>
          <a:blip r:embed="rId35" cstate="print"/>
          <a:srcRect l="32775" b="27241"/>
          <a:stretch>
            <a:fillRect/>
          </a:stretch>
        </p:blipFill>
        <p:spPr bwMode="auto">
          <a:xfrm>
            <a:off x="5500694" y="2285992"/>
            <a:ext cx="724938" cy="1080000"/>
          </a:xfrm>
          <a:prstGeom prst="rect">
            <a:avLst/>
          </a:prstGeom>
          <a:noFill/>
        </p:spPr>
      </p:pic>
      <p:pic>
        <p:nvPicPr>
          <p:cNvPr id="35" name="Picture 2" descr="http://polistaj.ru/image/Small/multimedia/books_covers/1005561333.jpg"/>
          <p:cNvPicPr>
            <a:picLocks noChangeAspect="1" noChangeArrowheads="1"/>
          </p:cNvPicPr>
          <p:nvPr/>
        </p:nvPicPr>
        <p:blipFill>
          <a:blip r:embed="rId36" cstate="print"/>
          <a:stretch>
            <a:fillRect/>
          </a:stretch>
        </p:blipFill>
        <p:spPr bwMode="auto">
          <a:xfrm>
            <a:off x="5857884" y="2857496"/>
            <a:ext cx="718971" cy="1080000"/>
          </a:xfrm>
          <a:prstGeom prst="rect">
            <a:avLst/>
          </a:prstGeom>
          <a:noFill/>
          <a:ln>
            <a:noFill/>
          </a:ln>
        </p:spPr>
      </p:pic>
      <p:pic>
        <p:nvPicPr>
          <p:cNvPr id="36" name="Picture 2" descr="http://www.kpnemo.eu/uploads/posts/2015-12/1450707213_2015-12-21_171130.jpg"/>
          <p:cNvPicPr>
            <a:picLocks noChangeAspect="1" noChangeArrowheads="1"/>
          </p:cNvPicPr>
          <p:nvPr/>
        </p:nvPicPr>
        <p:blipFill>
          <a:blip r:embed="rId37" cstate="print"/>
          <a:srcRect/>
          <a:stretch>
            <a:fillRect/>
          </a:stretch>
        </p:blipFill>
        <p:spPr bwMode="auto">
          <a:xfrm>
            <a:off x="6215074" y="3286124"/>
            <a:ext cx="740947" cy="1080000"/>
          </a:xfrm>
          <a:prstGeom prst="rect">
            <a:avLst/>
          </a:prstGeom>
          <a:noFill/>
        </p:spPr>
      </p:pic>
      <p:pic>
        <p:nvPicPr>
          <p:cNvPr id="37" name="Picture 2" descr="http://img.ezop.ua/172/761/000/pravovoe-obespechenie-professionalnoj-deyatelnosti.jpg"/>
          <p:cNvPicPr>
            <a:picLocks noChangeAspect="1" noChangeArrowheads="1"/>
          </p:cNvPicPr>
          <p:nvPr/>
        </p:nvPicPr>
        <p:blipFill>
          <a:blip r:embed="rId38" cstate="print"/>
          <a:stretch>
            <a:fillRect/>
          </a:stretch>
        </p:blipFill>
        <p:spPr bwMode="auto">
          <a:xfrm>
            <a:off x="6643702" y="3714752"/>
            <a:ext cx="729730" cy="1080000"/>
          </a:xfrm>
          <a:prstGeom prst="rect">
            <a:avLst/>
          </a:prstGeom>
          <a:noFill/>
          <a:ln>
            <a:noFill/>
          </a:ln>
        </p:spPr>
      </p:pic>
      <p:pic>
        <p:nvPicPr>
          <p:cNvPr id="28" name="Picture 4" descr="http://patt.karelia.ru/_data/files.thumb/0/3/03d5110b2646fe5_7014.32469f6c0a_g-middle.jpg"/>
          <p:cNvPicPr>
            <a:picLocks noChangeAspect="1" noChangeArrowheads="1"/>
          </p:cNvPicPr>
          <p:nvPr/>
        </p:nvPicPr>
        <p:blipFill>
          <a:blip r:embed="rId39" cstate="print"/>
          <a:srcRect/>
          <a:stretch>
            <a:fillRect/>
          </a:stretch>
        </p:blipFill>
        <p:spPr bwMode="auto">
          <a:xfrm>
            <a:off x="7000892" y="4214818"/>
            <a:ext cx="683100" cy="1080000"/>
          </a:xfrm>
          <a:prstGeom prst="rect">
            <a:avLst/>
          </a:prstGeom>
          <a:noFill/>
        </p:spPr>
      </p:pic>
      <p:pic>
        <p:nvPicPr>
          <p:cNvPr id="29" name="Picture 2" descr="http://www1.iwishsale.ru/img/products/23049-seti-i-sistemy-peredachi-informacii-uchebnik.jpg"/>
          <p:cNvPicPr>
            <a:picLocks noChangeAspect="1" noChangeArrowheads="1"/>
          </p:cNvPicPr>
          <p:nvPr/>
        </p:nvPicPr>
        <p:blipFill>
          <a:blip r:embed="rId40" cstate="print"/>
          <a:srcRect/>
          <a:stretch>
            <a:fillRect/>
          </a:stretch>
        </p:blipFill>
        <p:spPr bwMode="auto">
          <a:xfrm>
            <a:off x="6715140" y="1706058"/>
            <a:ext cx="709610" cy="1080000"/>
          </a:xfrm>
          <a:prstGeom prst="rect">
            <a:avLst/>
          </a:prstGeom>
          <a:noFill/>
        </p:spPr>
      </p:pic>
      <p:pic>
        <p:nvPicPr>
          <p:cNvPr id="23" name="Picture 2" descr="\\192.168.10.33\обмен\БИБЛИОТЕКА\Ганихина МА\2018-04-28\002.jpg"/>
          <p:cNvPicPr>
            <a:picLocks noChangeAspect="1" noChangeArrowheads="1"/>
          </p:cNvPicPr>
          <p:nvPr/>
        </p:nvPicPr>
        <p:blipFill>
          <a:blip r:embed="rId41" cstate="print"/>
          <a:srcRect l="34596" b="27241"/>
          <a:stretch>
            <a:fillRect/>
          </a:stretch>
        </p:blipFill>
        <p:spPr bwMode="auto">
          <a:xfrm>
            <a:off x="7072330" y="2143116"/>
            <a:ext cx="705301" cy="1080000"/>
          </a:xfrm>
          <a:prstGeom prst="rect">
            <a:avLst/>
          </a:prstGeom>
          <a:noFill/>
        </p:spPr>
      </p:pic>
      <p:pic>
        <p:nvPicPr>
          <p:cNvPr id="51" name="Picture 4" descr="http://skupiknigi.ru/image/Small/multimedia/books_covers/1010643073.jpg"/>
          <p:cNvPicPr>
            <a:picLocks noChangeAspect="1" noChangeArrowheads="1"/>
          </p:cNvPicPr>
          <p:nvPr/>
        </p:nvPicPr>
        <p:blipFill>
          <a:blip r:embed="rId42" cstate="print"/>
          <a:srcRect b="3571"/>
          <a:stretch>
            <a:fillRect/>
          </a:stretch>
        </p:blipFill>
        <p:spPr bwMode="auto">
          <a:xfrm>
            <a:off x="7500958" y="2714620"/>
            <a:ext cx="713595" cy="1080000"/>
          </a:xfrm>
          <a:prstGeom prst="rect">
            <a:avLst/>
          </a:prstGeom>
          <a:noFill/>
        </p:spPr>
      </p:pic>
      <p:pic>
        <p:nvPicPr>
          <p:cNvPr id="60" name="Picture 2" descr="https://avatars.mds.yandex.net/get-marketpic/466758/market_azyCfb19UJiAnQVtoGaMCA/orig"/>
          <p:cNvPicPr>
            <a:picLocks noChangeAspect="1" noChangeArrowheads="1"/>
          </p:cNvPicPr>
          <p:nvPr/>
        </p:nvPicPr>
        <p:blipFill>
          <a:blip r:embed="rId43" cstate="print"/>
          <a:srcRect/>
          <a:stretch>
            <a:fillRect/>
          </a:stretch>
        </p:blipFill>
        <p:spPr bwMode="auto">
          <a:xfrm>
            <a:off x="7929586" y="3214686"/>
            <a:ext cx="693360" cy="1080000"/>
          </a:xfrm>
          <a:prstGeom prst="rect">
            <a:avLst/>
          </a:prstGeom>
          <a:noFill/>
        </p:spPr>
      </p:pic>
      <p:pic>
        <p:nvPicPr>
          <p:cNvPr id="13" name="Picture 2" descr="\\192.168.10.33\обмен\БИБЛИОТЕКА\Ганихина МА\2018-04-28\003.jpg"/>
          <p:cNvPicPr>
            <a:picLocks noChangeAspect="1" noChangeArrowheads="1"/>
          </p:cNvPicPr>
          <p:nvPr/>
        </p:nvPicPr>
        <p:blipFill>
          <a:blip r:embed="rId44" cstate="print"/>
          <a:srcRect l="1668" t="48948" r="833" b="2103"/>
          <a:stretch>
            <a:fillRect/>
          </a:stretch>
        </p:blipFill>
        <p:spPr bwMode="auto">
          <a:xfrm rot="16200000">
            <a:off x="7977062" y="4024466"/>
            <a:ext cx="1080000" cy="746324"/>
          </a:xfrm>
          <a:prstGeom prst="rect">
            <a:avLst/>
          </a:prstGeom>
          <a:noFill/>
        </p:spPr>
      </p:pic>
      <p:pic>
        <p:nvPicPr>
          <p:cNvPr id="49" name="Picture 1" descr="E:\М.А\книги\1005557976.jpg"/>
          <p:cNvPicPr>
            <a:picLocks noChangeAspect="1" noChangeArrowheads="1"/>
          </p:cNvPicPr>
          <p:nvPr/>
        </p:nvPicPr>
        <p:blipFill>
          <a:blip r:embed="rId45" cstate="print"/>
          <a:stretch>
            <a:fillRect/>
          </a:stretch>
        </p:blipFill>
        <p:spPr bwMode="auto">
          <a:xfrm>
            <a:off x="7929586" y="5572140"/>
            <a:ext cx="726686" cy="1080000"/>
          </a:xfrm>
          <a:prstGeom prst="rect">
            <a:avLst/>
          </a:prstGeom>
          <a:noFill/>
          <a:ln>
            <a:noFill/>
          </a:ln>
        </p:spPr>
      </p:pic>
      <p:pic>
        <p:nvPicPr>
          <p:cNvPr id="47" name="Picture 2" descr="http://www.wmlotto.ru/img/books_covers/1005558166.jpg"/>
          <p:cNvPicPr>
            <a:picLocks noChangeAspect="1" noChangeArrowheads="1"/>
          </p:cNvPicPr>
          <p:nvPr/>
        </p:nvPicPr>
        <p:blipFill>
          <a:blip r:embed="rId46" cstate="print"/>
          <a:stretch>
            <a:fillRect/>
          </a:stretch>
        </p:blipFill>
        <p:spPr bwMode="auto">
          <a:xfrm>
            <a:off x="6715140" y="5715016"/>
            <a:ext cx="718971" cy="1080000"/>
          </a:xfrm>
          <a:prstGeom prst="rect">
            <a:avLst/>
          </a:prstGeom>
          <a:noFill/>
          <a:ln>
            <a:noFill/>
          </a:ln>
        </p:spPr>
      </p:pic>
      <p:pic>
        <p:nvPicPr>
          <p:cNvPr id="45" name="Picture 4" descr="http://www.biblio-globus.us/photos1/977/9771626.jpg"/>
          <p:cNvPicPr>
            <a:picLocks noChangeAspect="1" noChangeArrowheads="1"/>
          </p:cNvPicPr>
          <p:nvPr/>
        </p:nvPicPr>
        <p:blipFill>
          <a:blip r:embed="rId47" cstate="print"/>
          <a:srcRect/>
          <a:stretch>
            <a:fillRect/>
          </a:stretch>
        </p:blipFill>
        <p:spPr bwMode="auto">
          <a:xfrm>
            <a:off x="5500694" y="5572140"/>
            <a:ext cx="705237" cy="1080000"/>
          </a:xfrm>
          <a:prstGeom prst="rect">
            <a:avLst/>
          </a:prstGeom>
          <a:noFill/>
        </p:spPr>
      </p:pic>
      <p:pic>
        <p:nvPicPr>
          <p:cNvPr id="41" name="Picture 2" descr="http://www.knigisosklada.ru/images/books/2011/big/2011600.jpg"/>
          <p:cNvPicPr>
            <a:picLocks noChangeAspect="1" noChangeArrowheads="1"/>
          </p:cNvPicPr>
          <p:nvPr/>
        </p:nvPicPr>
        <p:blipFill>
          <a:blip r:embed="rId48" cstate="print"/>
          <a:srcRect/>
          <a:stretch>
            <a:fillRect/>
          </a:stretch>
        </p:blipFill>
        <p:spPr bwMode="auto">
          <a:xfrm>
            <a:off x="4270898" y="5572140"/>
            <a:ext cx="729730" cy="108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7"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0" fill="hold"/>
                                        <p:tgtEl>
                                          <p:spTgt spid="18"/>
                                        </p:tgtEl>
                                        <p:attrNameLst>
                                          <p:attrName>ppt_x</p:attrName>
                                        </p:attrNameLst>
                                      </p:cBhvr>
                                      <p:tavLst>
                                        <p:tav tm="0">
                                          <p:val>
                                            <p:strVal val="#ppt_x"/>
                                          </p:val>
                                        </p:tav>
                                        <p:tav tm="100000">
                                          <p:val>
                                            <p:strVal val="#ppt_x"/>
                                          </p:val>
                                        </p:tav>
                                      </p:tavLst>
                                    </p:anim>
                                    <p:anim calcmode="lin" valueType="num">
                                      <p:cBhvr additive="base">
                                        <p:cTn id="13" dur="50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49" presetClass="entr" presetSubtype="0"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5500"/>
                            </p:stCondLst>
                            <p:childTnLst>
                              <p:par>
                                <p:cTn id="22" presetID="53"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6000"/>
                            </p:stCondLst>
                            <p:childTnLst>
                              <p:par>
                                <p:cTn id="28" presetID="49" presetClass="entr" presetSubtype="0" decel="10000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 calcmode="lin" valueType="num">
                                      <p:cBhvr>
                                        <p:cTn id="32" dur="500" fill="hold"/>
                                        <p:tgtEl>
                                          <p:spTgt spid="39"/>
                                        </p:tgtEl>
                                        <p:attrNameLst>
                                          <p:attrName>style.rotation</p:attrName>
                                        </p:attrNameLst>
                                      </p:cBhvr>
                                      <p:tavLst>
                                        <p:tav tm="0">
                                          <p:val>
                                            <p:fltVal val="360"/>
                                          </p:val>
                                        </p:tav>
                                        <p:tav tm="100000">
                                          <p:val>
                                            <p:fltVal val="0"/>
                                          </p:val>
                                        </p:tav>
                                      </p:tavLst>
                                    </p:anim>
                                    <p:animEffect transition="in" filter="fade">
                                      <p:cBhvr>
                                        <p:cTn id="33" dur="500"/>
                                        <p:tgtEl>
                                          <p:spTgt spid="39"/>
                                        </p:tgtEl>
                                      </p:cBhvr>
                                    </p:animEffect>
                                  </p:childTnLst>
                                </p:cTn>
                              </p:par>
                            </p:childTnLst>
                          </p:cTn>
                        </p:par>
                        <p:par>
                          <p:cTn id="34" fill="hold">
                            <p:stCondLst>
                              <p:cond delay="6500"/>
                            </p:stCondLst>
                            <p:childTnLst>
                              <p:par>
                                <p:cTn id="35" presetID="49" presetClass="entr" presetSubtype="0" decel="10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par>
                          <p:cTn id="41" fill="hold">
                            <p:stCondLst>
                              <p:cond delay="7000"/>
                            </p:stCondLst>
                            <p:childTnLst>
                              <p:par>
                                <p:cTn id="42" presetID="53"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7500"/>
                            </p:stCondLst>
                            <p:childTnLst>
                              <p:par>
                                <p:cTn id="48" presetID="49" presetClass="entr" presetSubtype="0" decel="100000"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 calcmode="lin" valueType="num">
                                      <p:cBhvr>
                                        <p:cTn id="52" dur="500" fill="hold"/>
                                        <p:tgtEl>
                                          <p:spTgt spid="61"/>
                                        </p:tgtEl>
                                        <p:attrNameLst>
                                          <p:attrName>style.rotation</p:attrName>
                                        </p:attrNameLst>
                                      </p:cBhvr>
                                      <p:tavLst>
                                        <p:tav tm="0">
                                          <p:val>
                                            <p:fltVal val="360"/>
                                          </p:val>
                                        </p:tav>
                                        <p:tav tm="100000">
                                          <p:val>
                                            <p:fltVal val="0"/>
                                          </p:val>
                                        </p:tav>
                                      </p:tavLst>
                                    </p:anim>
                                    <p:animEffect transition="in" filter="fade">
                                      <p:cBhvr>
                                        <p:cTn id="53" dur="500"/>
                                        <p:tgtEl>
                                          <p:spTgt spid="61"/>
                                        </p:tgtEl>
                                      </p:cBhvr>
                                    </p:animEffect>
                                  </p:childTnLst>
                                </p:cTn>
                              </p:par>
                            </p:childTnLst>
                          </p:cTn>
                        </p:par>
                        <p:par>
                          <p:cTn id="54" fill="hold">
                            <p:stCondLst>
                              <p:cond delay="8000"/>
                            </p:stCondLst>
                            <p:childTnLst>
                              <p:par>
                                <p:cTn id="55" presetID="53" presetClass="entr" presetSubtype="0"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p:stCondLst>
                              <p:cond delay="8500"/>
                            </p:stCondLst>
                            <p:childTnLst>
                              <p:par>
                                <p:cTn id="61" presetID="49" presetClass="entr" presetSubtype="0" decel="10000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childTnLst>
                          </p:cTn>
                        </p:par>
                        <p:par>
                          <p:cTn id="67" fill="hold">
                            <p:stCondLst>
                              <p:cond delay="9000"/>
                            </p:stCondLst>
                            <p:childTnLst>
                              <p:par>
                                <p:cTn id="68" presetID="53" presetClass="entr" presetSubtype="0"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childTnLst>
                          </p:cTn>
                        </p:par>
                        <p:par>
                          <p:cTn id="73" fill="hold">
                            <p:stCondLst>
                              <p:cond delay="9500"/>
                            </p:stCondLst>
                            <p:childTnLst>
                              <p:par>
                                <p:cTn id="74" presetID="49" presetClass="entr" presetSubtype="0" decel="10000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 calcmode="lin" valueType="num">
                                      <p:cBhvr>
                                        <p:cTn id="78" dur="500" fill="hold"/>
                                        <p:tgtEl>
                                          <p:spTgt spid="36"/>
                                        </p:tgtEl>
                                        <p:attrNameLst>
                                          <p:attrName>style.rotation</p:attrName>
                                        </p:attrNameLst>
                                      </p:cBhvr>
                                      <p:tavLst>
                                        <p:tav tm="0">
                                          <p:val>
                                            <p:fltVal val="360"/>
                                          </p:val>
                                        </p:tav>
                                        <p:tav tm="100000">
                                          <p:val>
                                            <p:fltVal val="0"/>
                                          </p:val>
                                        </p:tav>
                                      </p:tavLst>
                                    </p:anim>
                                    <p:animEffect transition="in" filter="fade">
                                      <p:cBhvr>
                                        <p:cTn id="79" dur="500"/>
                                        <p:tgtEl>
                                          <p:spTgt spid="36"/>
                                        </p:tgtEl>
                                      </p:cBhvr>
                                    </p:animEffect>
                                  </p:childTnLst>
                                </p:cTn>
                              </p:par>
                            </p:childTnLst>
                          </p:cTn>
                        </p:par>
                        <p:par>
                          <p:cTn id="80" fill="hold">
                            <p:stCondLst>
                              <p:cond delay="10000"/>
                            </p:stCondLst>
                            <p:childTnLst>
                              <p:par>
                                <p:cTn id="81" presetID="53"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par>
                          <p:cTn id="86" fill="hold">
                            <p:stCondLst>
                              <p:cond delay="10500"/>
                            </p:stCondLst>
                            <p:childTnLst>
                              <p:par>
                                <p:cTn id="87" presetID="53"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childTnLst>
                          </p:cTn>
                        </p:par>
                        <p:par>
                          <p:cTn id="92" fill="hold">
                            <p:stCondLst>
                              <p:cond delay="11000"/>
                            </p:stCondLst>
                            <p:childTnLst>
                              <p:par>
                                <p:cTn id="93" presetID="49" presetClass="entr" presetSubtype="0" decel="10000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 calcmode="lin" valueType="num">
                                      <p:cBhvr>
                                        <p:cTn id="97" dur="500" fill="hold"/>
                                        <p:tgtEl>
                                          <p:spTgt spid="27"/>
                                        </p:tgtEl>
                                        <p:attrNameLst>
                                          <p:attrName>style.rotation</p:attrName>
                                        </p:attrNameLst>
                                      </p:cBhvr>
                                      <p:tavLst>
                                        <p:tav tm="0">
                                          <p:val>
                                            <p:fltVal val="360"/>
                                          </p:val>
                                        </p:tav>
                                        <p:tav tm="100000">
                                          <p:val>
                                            <p:fltVal val="0"/>
                                          </p:val>
                                        </p:tav>
                                      </p:tavLst>
                                    </p:anim>
                                    <p:animEffect transition="in" filter="fade">
                                      <p:cBhvr>
                                        <p:cTn id="98" dur="500"/>
                                        <p:tgtEl>
                                          <p:spTgt spid="27"/>
                                        </p:tgtEl>
                                      </p:cBhvr>
                                    </p:animEffect>
                                  </p:childTnLst>
                                </p:cTn>
                              </p:par>
                            </p:childTnLst>
                          </p:cTn>
                        </p:par>
                        <p:par>
                          <p:cTn id="99" fill="hold">
                            <p:stCondLst>
                              <p:cond delay="11500"/>
                            </p:stCondLst>
                            <p:childTnLst>
                              <p:par>
                                <p:cTn id="100" presetID="53" presetClass="entr" presetSubtype="0" fill="hold" nodeType="after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p:cTn id="102" dur="500" fill="hold"/>
                                        <p:tgtEl>
                                          <p:spTgt spid="54"/>
                                        </p:tgtEl>
                                        <p:attrNameLst>
                                          <p:attrName>ppt_w</p:attrName>
                                        </p:attrNameLst>
                                      </p:cBhvr>
                                      <p:tavLst>
                                        <p:tav tm="0">
                                          <p:val>
                                            <p:fltVal val="0"/>
                                          </p:val>
                                        </p:tav>
                                        <p:tav tm="100000">
                                          <p:val>
                                            <p:strVal val="#ppt_w"/>
                                          </p:val>
                                        </p:tav>
                                      </p:tavLst>
                                    </p:anim>
                                    <p:anim calcmode="lin" valueType="num">
                                      <p:cBhvr>
                                        <p:cTn id="103" dur="500" fill="hold"/>
                                        <p:tgtEl>
                                          <p:spTgt spid="54"/>
                                        </p:tgtEl>
                                        <p:attrNameLst>
                                          <p:attrName>ppt_h</p:attrName>
                                        </p:attrNameLst>
                                      </p:cBhvr>
                                      <p:tavLst>
                                        <p:tav tm="0">
                                          <p:val>
                                            <p:fltVal val="0"/>
                                          </p:val>
                                        </p:tav>
                                        <p:tav tm="100000">
                                          <p:val>
                                            <p:strVal val="#ppt_h"/>
                                          </p:val>
                                        </p:tav>
                                      </p:tavLst>
                                    </p:anim>
                                    <p:animEffect transition="in" filter="fade">
                                      <p:cBhvr>
                                        <p:cTn id="104" dur="500"/>
                                        <p:tgtEl>
                                          <p:spTgt spid="54"/>
                                        </p:tgtEl>
                                      </p:cBhvr>
                                    </p:animEffect>
                                  </p:childTnLst>
                                </p:cTn>
                              </p:par>
                            </p:childTnLst>
                          </p:cTn>
                        </p:par>
                        <p:par>
                          <p:cTn id="105" fill="hold">
                            <p:stCondLst>
                              <p:cond delay="12000"/>
                            </p:stCondLst>
                            <p:childTnLst>
                              <p:par>
                                <p:cTn id="106" presetID="53" presetClass="entr" presetSubtype="0" fill="hold" nodeType="after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childTnLst>
                          </p:cTn>
                        </p:par>
                        <p:par>
                          <p:cTn id="111" fill="hold">
                            <p:stCondLst>
                              <p:cond delay="12500"/>
                            </p:stCondLst>
                            <p:childTnLst>
                              <p:par>
                                <p:cTn id="112" presetID="53" presetClass="entr" presetSubtype="0"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3000"/>
                            </p:stCondLst>
                            <p:childTnLst>
                              <p:par>
                                <p:cTn id="118" presetID="53" presetClass="entr" presetSubtype="0" fill="hold" nodeType="after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p:cTn id="120" dur="500" fill="hold"/>
                                        <p:tgtEl>
                                          <p:spTgt spid="48"/>
                                        </p:tgtEl>
                                        <p:attrNameLst>
                                          <p:attrName>ppt_w</p:attrName>
                                        </p:attrNameLst>
                                      </p:cBhvr>
                                      <p:tavLst>
                                        <p:tav tm="0">
                                          <p:val>
                                            <p:fltVal val="0"/>
                                          </p:val>
                                        </p:tav>
                                        <p:tav tm="100000">
                                          <p:val>
                                            <p:strVal val="#ppt_w"/>
                                          </p:val>
                                        </p:tav>
                                      </p:tavLst>
                                    </p:anim>
                                    <p:anim calcmode="lin" valueType="num">
                                      <p:cBhvr>
                                        <p:cTn id="121" dur="500" fill="hold"/>
                                        <p:tgtEl>
                                          <p:spTgt spid="48"/>
                                        </p:tgtEl>
                                        <p:attrNameLst>
                                          <p:attrName>ppt_h</p:attrName>
                                        </p:attrNameLst>
                                      </p:cBhvr>
                                      <p:tavLst>
                                        <p:tav tm="0">
                                          <p:val>
                                            <p:fltVal val="0"/>
                                          </p:val>
                                        </p:tav>
                                        <p:tav tm="100000">
                                          <p:val>
                                            <p:strVal val="#ppt_h"/>
                                          </p:val>
                                        </p:tav>
                                      </p:tavLst>
                                    </p:anim>
                                    <p:animEffect transition="in" filter="fade">
                                      <p:cBhvr>
                                        <p:cTn id="122" dur="500"/>
                                        <p:tgtEl>
                                          <p:spTgt spid="48"/>
                                        </p:tgtEl>
                                      </p:cBhvr>
                                    </p:animEffect>
                                  </p:childTnLst>
                                </p:cTn>
                              </p:par>
                            </p:childTnLst>
                          </p:cTn>
                        </p:par>
                        <p:par>
                          <p:cTn id="123" fill="hold">
                            <p:stCondLst>
                              <p:cond delay="13500"/>
                            </p:stCondLst>
                            <p:childTnLst>
                              <p:par>
                                <p:cTn id="124" presetID="49" presetClass="entr" presetSubtype="0" decel="100000" fill="hold" nodeType="after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fltVal val="0"/>
                                          </p:val>
                                        </p:tav>
                                        <p:tav tm="100000">
                                          <p:val>
                                            <p:strVal val="#ppt_w"/>
                                          </p:val>
                                        </p:tav>
                                      </p:tavLst>
                                    </p:anim>
                                    <p:anim calcmode="lin" valueType="num">
                                      <p:cBhvr>
                                        <p:cTn id="127" dur="500" fill="hold"/>
                                        <p:tgtEl>
                                          <p:spTgt spid="52"/>
                                        </p:tgtEl>
                                        <p:attrNameLst>
                                          <p:attrName>ppt_h</p:attrName>
                                        </p:attrNameLst>
                                      </p:cBhvr>
                                      <p:tavLst>
                                        <p:tav tm="0">
                                          <p:val>
                                            <p:fltVal val="0"/>
                                          </p:val>
                                        </p:tav>
                                        <p:tav tm="100000">
                                          <p:val>
                                            <p:strVal val="#ppt_h"/>
                                          </p:val>
                                        </p:tav>
                                      </p:tavLst>
                                    </p:anim>
                                    <p:anim calcmode="lin" valueType="num">
                                      <p:cBhvr>
                                        <p:cTn id="128" dur="500" fill="hold"/>
                                        <p:tgtEl>
                                          <p:spTgt spid="52"/>
                                        </p:tgtEl>
                                        <p:attrNameLst>
                                          <p:attrName>style.rotation</p:attrName>
                                        </p:attrNameLst>
                                      </p:cBhvr>
                                      <p:tavLst>
                                        <p:tav tm="0">
                                          <p:val>
                                            <p:fltVal val="360"/>
                                          </p:val>
                                        </p:tav>
                                        <p:tav tm="100000">
                                          <p:val>
                                            <p:fltVal val="0"/>
                                          </p:val>
                                        </p:tav>
                                      </p:tavLst>
                                    </p:anim>
                                    <p:animEffect transition="in" filter="fade">
                                      <p:cBhvr>
                                        <p:cTn id="129" dur="500"/>
                                        <p:tgtEl>
                                          <p:spTgt spid="52"/>
                                        </p:tgtEl>
                                      </p:cBhvr>
                                    </p:animEffect>
                                  </p:childTnLst>
                                </p:cTn>
                              </p:par>
                            </p:childTnLst>
                          </p:cTn>
                        </p:par>
                        <p:par>
                          <p:cTn id="130" fill="hold">
                            <p:stCondLst>
                              <p:cond delay="14000"/>
                            </p:stCondLst>
                            <p:childTnLst>
                              <p:par>
                                <p:cTn id="131" presetID="49" presetClass="entr" presetSubtype="0" decel="100000"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500" fill="hold"/>
                                        <p:tgtEl>
                                          <p:spTgt spid="55"/>
                                        </p:tgtEl>
                                        <p:attrNameLst>
                                          <p:attrName>ppt_w</p:attrName>
                                        </p:attrNameLst>
                                      </p:cBhvr>
                                      <p:tavLst>
                                        <p:tav tm="0">
                                          <p:val>
                                            <p:fltVal val="0"/>
                                          </p:val>
                                        </p:tav>
                                        <p:tav tm="100000">
                                          <p:val>
                                            <p:strVal val="#ppt_w"/>
                                          </p:val>
                                        </p:tav>
                                      </p:tavLst>
                                    </p:anim>
                                    <p:anim calcmode="lin" valueType="num">
                                      <p:cBhvr>
                                        <p:cTn id="134" dur="500" fill="hold"/>
                                        <p:tgtEl>
                                          <p:spTgt spid="55"/>
                                        </p:tgtEl>
                                        <p:attrNameLst>
                                          <p:attrName>ppt_h</p:attrName>
                                        </p:attrNameLst>
                                      </p:cBhvr>
                                      <p:tavLst>
                                        <p:tav tm="0">
                                          <p:val>
                                            <p:fltVal val="0"/>
                                          </p:val>
                                        </p:tav>
                                        <p:tav tm="100000">
                                          <p:val>
                                            <p:strVal val="#ppt_h"/>
                                          </p:val>
                                        </p:tav>
                                      </p:tavLst>
                                    </p:anim>
                                    <p:anim calcmode="lin" valueType="num">
                                      <p:cBhvr>
                                        <p:cTn id="135" dur="500" fill="hold"/>
                                        <p:tgtEl>
                                          <p:spTgt spid="55"/>
                                        </p:tgtEl>
                                        <p:attrNameLst>
                                          <p:attrName>style.rotation</p:attrName>
                                        </p:attrNameLst>
                                      </p:cBhvr>
                                      <p:tavLst>
                                        <p:tav tm="0">
                                          <p:val>
                                            <p:fltVal val="360"/>
                                          </p:val>
                                        </p:tav>
                                        <p:tav tm="100000">
                                          <p:val>
                                            <p:fltVal val="0"/>
                                          </p:val>
                                        </p:tav>
                                      </p:tavLst>
                                    </p:anim>
                                    <p:animEffect transition="in" filter="fade">
                                      <p:cBhvr>
                                        <p:cTn id="136" dur="500"/>
                                        <p:tgtEl>
                                          <p:spTgt spid="55"/>
                                        </p:tgtEl>
                                      </p:cBhvr>
                                    </p:animEffect>
                                  </p:childTnLst>
                                </p:cTn>
                              </p:par>
                            </p:childTnLst>
                          </p:cTn>
                        </p:par>
                        <p:par>
                          <p:cTn id="137" fill="hold">
                            <p:stCondLst>
                              <p:cond delay="14500"/>
                            </p:stCondLst>
                            <p:childTnLst>
                              <p:par>
                                <p:cTn id="138" presetID="53" presetClass="entr" presetSubtype="0" fill="hold" nodeType="afterEffect">
                                  <p:stCondLst>
                                    <p:cond delay="0"/>
                                  </p:stCondLst>
                                  <p:childTnLst>
                                    <p:set>
                                      <p:cBhvr>
                                        <p:cTn id="139" dur="1" fill="hold">
                                          <p:stCondLst>
                                            <p:cond delay="0"/>
                                          </p:stCondLst>
                                        </p:cTn>
                                        <p:tgtEl>
                                          <p:spTgt spid="32"/>
                                        </p:tgtEl>
                                        <p:attrNameLst>
                                          <p:attrName>style.visibility</p:attrName>
                                        </p:attrNameLst>
                                      </p:cBhvr>
                                      <p:to>
                                        <p:strVal val="visible"/>
                                      </p:to>
                                    </p:set>
                                    <p:anim calcmode="lin" valueType="num">
                                      <p:cBhvr>
                                        <p:cTn id="140" dur="500" fill="hold"/>
                                        <p:tgtEl>
                                          <p:spTgt spid="32"/>
                                        </p:tgtEl>
                                        <p:attrNameLst>
                                          <p:attrName>ppt_w</p:attrName>
                                        </p:attrNameLst>
                                      </p:cBhvr>
                                      <p:tavLst>
                                        <p:tav tm="0">
                                          <p:val>
                                            <p:fltVal val="0"/>
                                          </p:val>
                                        </p:tav>
                                        <p:tav tm="100000">
                                          <p:val>
                                            <p:strVal val="#ppt_w"/>
                                          </p:val>
                                        </p:tav>
                                      </p:tavLst>
                                    </p:anim>
                                    <p:anim calcmode="lin" valueType="num">
                                      <p:cBhvr>
                                        <p:cTn id="141" dur="500" fill="hold"/>
                                        <p:tgtEl>
                                          <p:spTgt spid="32"/>
                                        </p:tgtEl>
                                        <p:attrNameLst>
                                          <p:attrName>ppt_h</p:attrName>
                                        </p:attrNameLst>
                                      </p:cBhvr>
                                      <p:tavLst>
                                        <p:tav tm="0">
                                          <p:val>
                                            <p:fltVal val="0"/>
                                          </p:val>
                                        </p:tav>
                                        <p:tav tm="100000">
                                          <p:val>
                                            <p:strVal val="#ppt_h"/>
                                          </p:val>
                                        </p:tav>
                                      </p:tavLst>
                                    </p:anim>
                                    <p:animEffect transition="in" filter="fade">
                                      <p:cBhvr>
                                        <p:cTn id="142" dur="500"/>
                                        <p:tgtEl>
                                          <p:spTgt spid="32"/>
                                        </p:tgtEl>
                                      </p:cBhvr>
                                    </p:animEffect>
                                  </p:childTnLst>
                                </p:cTn>
                              </p:par>
                            </p:childTnLst>
                          </p:cTn>
                        </p:par>
                        <p:par>
                          <p:cTn id="143" fill="hold">
                            <p:stCondLst>
                              <p:cond delay="15000"/>
                            </p:stCondLst>
                            <p:childTnLst>
                              <p:par>
                                <p:cTn id="144" presetID="53" presetClass="entr" presetSubtype="0" fill="hold" nodeType="after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500" fill="hold"/>
                                        <p:tgtEl>
                                          <p:spTgt spid="57"/>
                                        </p:tgtEl>
                                        <p:attrNameLst>
                                          <p:attrName>ppt_w</p:attrName>
                                        </p:attrNameLst>
                                      </p:cBhvr>
                                      <p:tavLst>
                                        <p:tav tm="0">
                                          <p:val>
                                            <p:fltVal val="0"/>
                                          </p:val>
                                        </p:tav>
                                        <p:tav tm="100000">
                                          <p:val>
                                            <p:strVal val="#ppt_w"/>
                                          </p:val>
                                        </p:tav>
                                      </p:tavLst>
                                    </p:anim>
                                    <p:anim calcmode="lin" valueType="num">
                                      <p:cBhvr>
                                        <p:cTn id="147" dur="500" fill="hold"/>
                                        <p:tgtEl>
                                          <p:spTgt spid="57"/>
                                        </p:tgtEl>
                                        <p:attrNameLst>
                                          <p:attrName>ppt_h</p:attrName>
                                        </p:attrNameLst>
                                      </p:cBhvr>
                                      <p:tavLst>
                                        <p:tav tm="0">
                                          <p:val>
                                            <p:fltVal val="0"/>
                                          </p:val>
                                        </p:tav>
                                        <p:tav tm="100000">
                                          <p:val>
                                            <p:strVal val="#ppt_h"/>
                                          </p:val>
                                        </p:tav>
                                      </p:tavLst>
                                    </p:anim>
                                    <p:animEffect transition="in" filter="fade">
                                      <p:cBhvr>
                                        <p:cTn id="148" dur="500"/>
                                        <p:tgtEl>
                                          <p:spTgt spid="57"/>
                                        </p:tgtEl>
                                      </p:cBhvr>
                                    </p:animEffect>
                                  </p:childTnLst>
                                </p:cTn>
                              </p:par>
                            </p:childTnLst>
                          </p:cTn>
                        </p:par>
                        <p:par>
                          <p:cTn id="149" fill="hold">
                            <p:stCondLst>
                              <p:cond delay="15500"/>
                            </p:stCondLst>
                            <p:childTnLst>
                              <p:par>
                                <p:cTn id="150" presetID="49" presetClass="entr" presetSubtype="0" decel="100000" fill="hold" nodeType="after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p:cTn id="152" dur="500" fill="hold"/>
                                        <p:tgtEl>
                                          <p:spTgt spid="26"/>
                                        </p:tgtEl>
                                        <p:attrNameLst>
                                          <p:attrName>ppt_w</p:attrName>
                                        </p:attrNameLst>
                                      </p:cBhvr>
                                      <p:tavLst>
                                        <p:tav tm="0">
                                          <p:val>
                                            <p:fltVal val="0"/>
                                          </p:val>
                                        </p:tav>
                                        <p:tav tm="100000">
                                          <p:val>
                                            <p:strVal val="#ppt_w"/>
                                          </p:val>
                                        </p:tav>
                                      </p:tavLst>
                                    </p:anim>
                                    <p:anim calcmode="lin" valueType="num">
                                      <p:cBhvr>
                                        <p:cTn id="153" dur="500" fill="hold"/>
                                        <p:tgtEl>
                                          <p:spTgt spid="26"/>
                                        </p:tgtEl>
                                        <p:attrNameLst>
                                          <p:attrName>ppt_h</p:attrName>
                                        </p:attrNameLst>
                                      </p:cBhvr>
                                      <p:tavLst>
                                        <p:tav tm="0">
                                          <p:val>
                                            <p:fltVal val="0"/>
                                          </p:val>
                                        </p:tav>
                                        <p:tav tm="100000">
                                          <p:val>
                                            <p:strVal val="#ppt_h"/>
                                          </p:val>
                                        </p:tav>
                                      </p:tavLst>
                                    </p:anim>
                                    <p:anim calcmode="lin" valueType="num">
                                      <p:cBhvr>
                                        <p:cTn id="154" dur="500" fill="hold"/>
                                        <p:tgtEl>
                                          <p:spTgt spid="26"/>
                                        </p:tgtEl>
                                        <p:attrNameLst>
                                          <p:attrName>style.rotation</p:attrName>
                                        </p:attrNameLst>
                                      </p:cBhvr>
                                      <p:tavLst>
                                        <p:tav tm="0">
                                          <p:val>
                                            <p:fltVal val="360"/>
                                          </p:val>
                                        </p:tav>
                                        <p:tav tm="100000">
                                          <p:val>
                                            <p:fltVal val="0"/>
                                          </p:val>
                                        </p:tav>
                                      </p:tavLst>
                                    </p:anim>
                                    <p:animEffect transition="in" filter="fade">
                                      <p:cBhvr>
                                        <p:cTn id="155" dur="500"/>
                                        <p:tgtEl>
                                          <p:spTgt spid="26"/>
                                        </p:tgtEl>
                                      </p:cBhvr>
                                    </p:animEffect>
                                  </p:childTnLst>
                                </p:cTn>
                              </p:par>
                            </p:childTnLst>
                          </p:cTn>
                        </p:par>
                        <p:par>
                          <p:cTn id="156" fill="hold">
                            <p:stCondLst>
                              <p:cond delay="16000"/>
                            </p:stCondLst>
                            <p:childTnLst>
                              <p:par>
                                <p:cTn id="157" presetID="53" presetClass="entr" presetSubtype="0" fill="hold"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p:cTn id="159" dur="500" fill="hold"/>
                                        <p:tgtEl>
                                          <p:spTgt spid="56"/>
                                        </p:tgtEl>
                                        <p:attrNameLst>
                                          <p:attrName>ppt_w</p:attrName>
                                        </p:attrNameLst>
                                      </p:cBhvr>
                                      <p:tavLst>
                                        <p:tav tm="0">
                                          <p:val>
                                            <p:fltVal val="0"/>
                                          </p:val>
                                        </p:tav>
                                        <p:tav tm="100000">
                                          <p:val>
                                            <p:strVal val="#ppt_w"/>
                                          </p:val>
                                        </p:tav>
                                      </p:tavLst>
                                    </p:anim>
                                    <p:anim calcmode="lin" valueType="num">
                                      <p:cBhvr>
                                        <p:cTn id="160" dur="500" fill="hold"/>
                                        <p:tgtEl>
                                          <p:spTgt spid="56"/>
                                        </p:tgtEl>
                                        <p:attrNameLst>
                                          <p:attrName>ppt_h</p:attrName>
                                        </p:attrNameLst>
                                      </p:cBhvr>
                                      <p:tavLst>
                                        <p:tav tm="0">
                                          <p:val>
                                            <p:fltVal val="0"/>
                                          </p:val>
                                        </p:tav>
                                        <p:tav tm="100000">
                                          <p:val>
                                            <p:strVal val="#ppt_h"/>
                                          </p:val>
                                        </p:tav>
                                      </p:tavLst>
                                    </p:anim>
                                    <p:animEffect transition="in" filter="fade">
                                      <p:cBhvr>
                                        <p:cTn id="161" dur="500"/>
                                        <p:tgtEl>
                                          <p:spTgt spid="56"/>
                                        </p:tgtEl>
                                      </p:cBhvr>
                                    </p:animEffect>
                                  </p:childTnLst>
                                </p:cTn>
                              </p:par>
                            </p:childTnLst>
                          </p:cTn>
                        </p:par>
                        <p:par>
                          <p:cTn id="162" fill="hold">
                            <p:stCondLst>
                              <p:cond delay="16500"/>
                            </p:stCondLst>
                            <p:childTnLst>
                              <p:par>
                                <p:cTn id="163" presetID="53" presetClass="entr" presetSubtype="0" fill="hold" nodeType="after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p:cTn id="165" dur="500" fill="hold"/>
                                        <p:tgtEl>
                                          <p:spTgt spid="59"/>
                                        </p:tgtEl>
                                        <p:attrNameLst>
                                          <p:attrName>ppt_w</p:attrName>
                                        </p:attrNameLst>
                                      </p:cBhvr>
                                      <p:tavLst>
                                        <p:tav tm="0">
                                          <p:val>
                                            <p:fltVal val="0"/>
                                          </p:val>
                                        </p:tav>
                                        <p:tav tm="100000">
                                          <p:val>
                                            <p:strVal val="#ppt_w"/>
                                          </p:val>
                                        </p:tav>
                                      </p:tavLst>
                                    </p:anim>
                                    <p:anim calcmode="lin" valueType="num">
                                      <p:cBhvr>
                                        <p:cTn id="166" dur="500" fill="hold"/>
                                        <p:tgtEl>
                                          <p:spTgt spid="59"/>
                                        </p:tgtEl>
                                        <p:attrNameLst>
                                          <p:attrName>ppt_h</p:attrName>
                                        </p:attrNameLst>
                                      </p:cBhvr>
                                      <p:tavLst>
                                        <p:tav tm="0">
                                          <p:val>
                                            <p:fltVal val="0"/>
                                          </p:val>
                                        </p:tav>
                                        <p:tav tm="100000">
                                          <p:val>
                                            <p:strVal val="#ppt_h"/>
                                          </p:val>
                                        </p:tav>
                                      </p:tavLst>
                                    </p:anim>
                                    <p:animEffect transition="in" filter="fade">
                                      <p:cBhvr>
                                        <p:cTn id="167" dur="500"/>
                                        <p:tgtEl>
                                          <p:spTgt spid="59"/>
                                        </p:tgtEl>
                                      </p:cBhvr>
                                    </p:animEffect>
                                  </p:childTnLst>
                                </p:cTn>
                              </p:par>
                            </p:childTnLst>
                          </p:cTn>
                        </p:par>
                        <p:par>
                          <p:cTn id="168" fill="hold">
                            <p:stCondLst>
                              <p:cond delay="17000"/>
                            </p:stCondLst>
                            <p:childTnLst>
                              <p:par>
                                <p:cTn id="169" presetID="53" presetClass="entr" presetSubtype="0" fill="hold" nodeType="afterEffect">
                                  <p:stCondLst>
                                    <p:cond delay="0"/>
                                  </p:stCondLst>
                                  <p:childTnLst>
                                    <p:set>
                                      <p:cBhvr>
                                        <p:cTn id="170" dur="1" fill="hold">
                                          <p:stCondLst>
                                            <p:cond delay="0"/>
                                          </p:stCondLst>
                                        </p:cTn>
                                        <p:tgtEl>
                                          <p:spTgt spid="16"/>
                                        </p:tgtEl>
                                        <p:attrNameLst>
                                          <p:attrName>style.visibility</p:attrName>
                                        </p:attrNameLst>
                                      </p:cBhvr>
                                      <p:to>
                                        <p:strVal val="visible"/>
                                      </p:to>
                                    </p:set>
                                    <p:anim calcmode="lin" valueType="num">
                                      <p:cBhvr>
                                        <p:cTn id="171" dur="500" fill="hold"/>
                                        <p:tgtEl>
                                          <p:spTgt spid="16"/>
                                        </p:tgtEl>
                                        <p:attrNameLst>
                                          <p:attrName>ppt_w</p:attrName>
                                        </p:attrNameLst>
                                      </p:cBhvr>
                                      <p:tavLst>
                                        <p:tav tm="0">
                                          <p:val>
                                            <p:fltVal val="0"/>
                                          </p:val>
                                        </p:tav>
                                        <p:tav tm="100000">
                                          <p:val>
                                            <p:strVal val="#ppt_w"/>
                                          </p:val>
                                        </p:tav>
                                      </p:tavLst>
                                    </p:anim>
                                    <p:anim calcmode="lin" valueType="num">
                                      <p:cBhvr>
                                        <p:cTn id="172" dur="500" fill="hold"/>
                                        <p:tgtEl>
                                          <p:spTgt spid="16"/>
                                        </p:tgtEl>
                                        <p:attrNameLst>
                                          <p:attrName>ppt_h</p:attrName>
                                        </p:attrNameLst>
                                      </p:cBhvr>
                                      <p:tavLst>
                                        <p:tav tm="0">
                                          <p:val>
                                            <p:fltVal val="0"/>
                                          </p:val>
                                        </p:tav>
                                        <p:tav tm="100000">
                                          <p:val>
                                            <p:strVal val="#ppt_h"/>
                                          </p:val>
                                        </p:tav>
                                      </p:tavLst>
                                    </p:anim>
                                    <p:animEffect transition="in" filter="fade">
                                      <p:cBhvr>
                                        <p:cTn id="173" dur="500"/>
                                        <p:tgtEl>
                                          <p:spTgt spid="16"/>
                                        </p:tgtEl>
                                      </p:cBhvr>
                                    </p:animEffect>
                                  </p:childTnLst>
                                </p:cTn>
                              </p:par>
                            </p:childTnLst>
                          </p:cTn>
                        </p:par>
                        <p:par>
                          <p:cTn id="174" fill="hold">
                            <p:stCondLst>
                              <p:cond delay="17500"/>
                            </p:stCondLst>
                            <p:childTnLst>
                              <p:par>
                                <p:cTn id="175" presetID="49" presetClass="entr" presetSubtype="0" decel="100000" fill="hold" nodeType="afterEffect">
                                  <p:stCondLst>
                                    <p:cond delay="0"/>
                                  </p:stCondLst>
                                  <p:childTnLst>
                                    <p:set>
                                      <p:cBhvr>
                                        <p:cTn id="176" dur="1" fill="hold">
                                          <p:stCondLst>
                                            <p:cond delay="0"/>
                                          </p:stCondLst>
                                        </p:cTn>
                                        <p:tgtEl>
                                          <p:spTgt spid="42"/>
                                        </p:tgtEl>
                                        <p:attrNameLst>
                                          <p:attrName>style.visibility</p:attrName>
                                        </p:attrNameLst>
                                      </p:cBhvr>
                                      <p:to>
                                        <p:strVal val="visible"/>
                                      </p:to>
                                    </p:set>
                                    <p:anim calcmode="lin" valueType="num">
                                      <p:cBhvr>
                                        <p:cTn id="177" dur="500" fill="hold"/>
                                        <p:tgtEl>
                                          <p:spTgt spid="42"/>
                                        </p:tgtEl>
                                        <p:attrNameLst>
                                          <p:attrName>ppt_w</p:attrName>
                                        </p:attrNameLst>
                                      </p:cBhvr>
                                      <p:tavLst>
                                        <p:tav tm="0">
                                          <p:val>
                                            <p:fltVal val="0"/>
                                          </p:val>
                                        </p:tav>
                                        <p:tav tm="100000">
                                          <p:val>
                                            <p:strVal val="#ppt_w"/>
                                          </p:val>
                                        </p:tav>
                                      </p:tavLst>
                                    </p:anim>
                                    <p:anim calcmode="lin" valueType="num">
                                      <p:cBhvr>
                                        <p:cTn id="178" dur="500" fill="hold"/>
                                        <p:tgtEl>
                                          <p:spTgt spid="42"/>
                                        </p:tgtEl>
                                        <p:attrNameLst>
                                          <p:attrName>ppt_h</p:attrName>
                                        </p:attrNameLst>
                                      </p:cBhvr>
                                      <p:tavLst>
                                        <p:tav tm="0">
                                          <p:val>
                                            <p:fltVal val="0"/>
                                          </p:val>
                                        </p:tav>
                                        <p:tav tm="100000">
                                          <p:val>
                                            <p:strVal val="#ppt_h"/>
                                          </p:val>
                                        </p:tav>
                                      </p:tavLst>
                                    </p:anim>
                                    <p:anim calcmode="lin" valueType="num">
                                      <p:cBhvr>
                                        <p:cTn id="179" dur="500" fill="hold"/>
                                        <p:tgtEl>
                                          <p:spTgt spid="42"/>
                                        </p:tgtEl>
                                        <p:attrNameLst>
                                          <p:attrName>style.rotation</p:attrName>
                                        </p:attrNameLst>
                                      </p:cBhvr>
                                      <p:tavLst>
                                        <p:tav tm="0">
                                          <p:val>
                                            <p:fltVal val="360"/>
                                          </p:val>
                                        </p:tav>
                                        <p:tav tm="100000">
                                          <p:val>
                                            <p:fltVal val="0"/>
                                          </p:val>
                                        </p:tav>
                                      </p:tavLst>
                                    </p:anim>
                                    <p:animEffect transition="in" filter="fade">
                                      <p:cBhvr>
                                        <p:cTn id="180" dur="500"/>
                                        <p:tgtEl>
                                          <p:spTgt spid="42"/>
                                        </p:tgtEl>
                                      </p:cBhvr>
                                    </p:animEffect>
                                  </p:childTnLst>
                                </p:cTn>
                              </p:par>
                            </p:childTnLst>
                          </p:cTn>
                        </p:par>
                        <p:par>
                          <p:cTn id="181" fill="hold">
                            <p:stCondLst>
                              <p:cond delay="18000"/>
                            </p:stCondLst>
                            <p:childTnLst>
                              <p:par>
                                <p:cTn id="182" presetID="53" presetClass="entr" presetSubtype="0" fill="hold" nodeType="after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500" fill="hold"/>
                                        <p:tgtEl>
                                          <p:spTgt spid="33"/>
                                        </p:tgtEl>
                                        <p:attrNameLst>
                                          <p:attrName>ppt_w</p:attrName>
                                        </p:attrNameLst>
                                      </p:cBhvr>
                                      <p:tavLst>
                                        <p:tav tm="0">
                                          <p:val>
                                            <p:fltVal val="0"/>
                                          </p:val>
                                        </p:tav>
                                        <p:tav tm="100000">
                                          <p:val>
                                            <p:strVal val="#ppt_w"/>
                                          </p:val>
                                        </p:tav>
                                      </p:tavLst>
                                    </p:anim>
                                    <p:anim calcmode="lin" valueType="num">
                                      <p:cBhvr>
                                        <p:cTn id="185" dur="500" fill="hold"/>
                                        <p:tgtEl>
                                          <p:spTgt spid="33"/>
                                        </p:tgtEl>
                                        <p:attrNameLst>
                                          <p:attrName>ppt_h</p:attrName>
                                        </p:attrNameLst>
                                      </p:cBhvr>
                                      <p:tavLst>
                                        <p:tav tm="0">
                                          <p:val>
                                            <p:fltVal val="0"/>
                                          </p:val>
                                        </p:tav>
                                        <p:tav tm="100000">
                                          <p:val>
                                            <p:strVal val="#ppt_h"/>
                                          </p:val>
                                        </p:tav>
                                      </p:tavLst>
                                    </p:anim>
                                    <p:animEffect transition="in" filter="fade">
                                      <p:cBhvr>
                                        <p:cTn id="186" dur="500"/>
                                        <p:tgtEl>
                                          <p:spTgt spid="33"/>
                                        </p:tgtEl>
                                      </p:cBhvr>
                                    </p:animEffect>
                                  </p:childTnLst>
                                </p:cTn>
                              </p:par>
                            </p:childTnLst>
                          </p:cTn>
                        </p:par>
                        <p:par>
                          <p:cTn id="187" fill="hold">
                            <p:stCondLst>
                              <p:cond delay="18500"/>
                            </p:stCondLst>
                            <p:childTnLst>
                              <p:par>
                                <p:cTn id="188" presetID="53" presetClass="entr" presetSubtype="0" fill="hold" nodeType="afterEffect">
                                  <p:stCondLst>
                                    <p:cond delay="0"/>
                                  </p:stCondLst>
                                  <p:childTnLst>
                                    <p:set>
                                      <p:cBhvr>
                                        <p:cTn id="189" dur="1" fill="hold">
                                          <p:stCondLst>
                                            <p:cond delay="0"/>
                                          </p:stCondLst>
                                        </p:cTn>
                                        <p:tgtEl>
                                          <p:spTgt spid="20"/>
                                        </p:tgtEl>
                                        <p:attrNameLst>
                                          <p:attrName>style.visibility</p:attrName>
                                        </p:attrNameLst>
                                      </p:cBhvr>
                                      <p:to>
                                        <p:strVal val="visible"/>
                                      </p:to>
                                    </p:set>
                                    <p:anim calcmode="lin" valueType="num">
                                      <p:cBhvr>
                                        <p:cTn id="190" dur="500" fill="hold"/>
                                        <p:tgtEl>
                                          <p:spTgt spid="20"/>
                                        </p:tgtEl>
                                        <p:attrNameLst>
                                          <p:attrName>ppt_w</p:attrName>
                                        </p:attrNameLst>
                                      </p:cBhvr>
                                      <p:tavLst>
                                        <p:tav tm="0">
                                          <p:val>
                                            <p:fltVal val="0"/>
                                          </p:val>
                                        </p:tav>
                                        <p:tav tm="100000">
                                          <p:val>
                                            <p:strVal val="#ppt_w"/>
                                          </p:val>
                                        </p:tav>
                                      </p:tavLst>
                                    </p:anim>
                                    <p:anim calcmode="lin" valueType="num">
                                      <p:cBhvr>
                                        <p:cTn id="191" dur="500" fill="hold"/>
                                        <p:tgtEl>
                                          <p:spTgt spid="20"/>
                                        </p:tgtEl>
                                        <p:attrNameLst>
                                          <p:attrName>ppt_h</p:attrName>
                                        </p:attrNameLst>
                                      </p:cBhvr>
                                      <p:tavLst>
                                        <p:tav tm="0">
                                          <p:val>
                                            <p:fltVal val="0"/>
                                          </p:val>
                                        </p:tav>
                                        <p:tav tm="100000">
                                          <p:val>
                                            <p:strVal val="#ppt_h"/>
                                          </p:val>
                                        </p:tav>
                                      </p:tavLst>
                                    </p:anim>
                                    <p:animEffect transition="in" filter="fade">
                                      <p:cBhvr>
                                        <p:cTn id="192" dur="500"/>
                                        <p:tgtEl>
                                          <p:spTgt spid="20"/>
                                        </p:tgtEl>
                                      </p:cBhvr>
                                    </p:animEffect>
                                  </p:childTnLst>
                                </p:cTn>
                              </p:par>
                            </p:childTnLst>
                          </p:cTn>
                        </p:par>
                        <p:par>
                          <p:cTn id="193" fill="hold">
                            <p:stCondLst>
                              <p:cond delay="19000"/>
                            </p:stCondLst>
                            <p:childTnLst>
                              <p:par>
                                <p:cTn id="194" presetID="49" presetClass="entr" presetSubtype="0" decel="100000" fill="hold" nodeType="afterEffect">
                                  <p:stCondLst>
                                    <p:cond delay="0"/>
                                  </p:stCondLst>
                                  <p:childTnLst>
                                    <p:set>
                                      <p:cBhvr>
                                        <p:cTn id="195" dur="1" fill="hold">
                                          <p:stCondLst>
                                            <p:cond delay="0"/>
                                          </p:stCondLst>
                                        </p:cTn>
                                        <p:tgtEl>
                                          <p:spTgt spid="53"/>
                                        </p:tgtEl>
                                        <p:attrNameLst>
                                          <p:attrName>style.visibility</p:attrName>
                                        </p:attrNameLst>
                                      </p:cBhvr>
                                      <p:to>
                                        <p:strVal val="visible"/>
                                      </p:to>
                                    </p:set>
                                    <p:anim calcmode="lin" valueType="num">
                                      <p:cBhvr>
                                        <p:cTn id="196" dur="500" fill="hold"/>
                                        <p:tgtEl>
                                          <p:spTgt spid="53"/>
                                        </p:tgtEl>
                                        <p:attrNameLst>
                                          <p:attrName>ppt_w</p:attrName>
                                        </p:attrNameLst>
                                      </p:cBhvr>
                                      <p:tavLst>
                                        <p:tav tm="0">
                                          <p:val>
                                            <p:fltVal val="0"/>
                                          </p:val>
                                        </p:tav>
                                        <p:tav tm="100000">
                                          <p:val>
                                            <p:strVal val="#ppt_w"/>
                                          </p:val>
                                        </p:tav>
                                      </p:tavLst>
                                    </p:anim>
                                    <p:anim calcmode="lin" valueType="num">
                                      <p:cBhvr>
                                        <p:cTn id="197" dur="500" fill="hold"/>
                                        <p:tgtEl>
                                          <p:spTgt spid="53"/>
                                        </p:tgtEl>
                                        <p:attrNameLst>
                                          <p:attrName>ppt_h</p:attrName>
                                        </p:attrNameLst>
                                      </p:cBhvr>
                                      <p:tavLst>
                                        <p:tav tm="0">
                                          <p:val>
                                            <p:fltVal val="0"/>
                                          </p:val>
                                        </p:tav>
                                        <p:tav tm="100000">
                                          <p:val>
                                            <p:strVal val="#ppt_h"/>
                                          </p:val>
                                        </p:tav>
                                      </p:tavLst>
                                    </p:anim>
                                    <p:anim calcmode="lin" valueType="num">
                                      <p:cBhvr>
                                        <p:cTn id="198" dur="500" fill="hold"/>
                                        <p:tgtEl>
                                          <p:spTgt spid="53"/>
                                        </p:tgtEl>
                                        <p:attrNameLst>
                                          <p:attrName>style.rotation</p:attrName>
                                        </p:attrNameLst>
                                      </p:cBhvr>
                                      <p:tavLst>
                                        <p:tav tm="0">
                                          <p:val>
                                            <p:fltVal val="360"/>
                                          </p:val>
                                        </p:tav>
                                        <p:tav tm="100000">
                                          <p:val>
                                            <p:fltVal val="0"/>
                                          </p:val>
                                        </p:tav>
                                      </p:tavLst>
                                    </p:anim>
                                    <p:animEffect transition="in" filter="fade">
                                      <p:cBhvr>
                                        <p:cTn id="199" dur="500"/>
                                        <p:tgtEl>
                                          <p:spTgt spid="53"/>
                                        </p:tgtEl>
                                      </p:cBhvr>
                                    </p:animEffect>
                                  </p:childTnLst>
                                </p:cTn>
                              </p:par>
                            </p:childTnLst>
                          </p:cTn>
                        </p:par>
                        <p:par>
                          <p:cTn id="200" fill="hold">
                            <p:stCondLst>
                              <p:cond delay="19500"/>
                            </p:stCondLst>
                            <p:childTnLst>
                              <p:par>
                                <p:cTn id="201" presetID="53" presetClass="entr" presetSubtype="0" fill="hold" nodeType="afterEffect">
                                  <p:stCondLst>
                                    <p:cond delay="0"/>
                                  </p:stCondLst>
                                  <p:childTnLst>
                                    <p:set>
                                      <p:cBhvr>
                                        <p:cTn id="202" dur="1" fill="hold">
                                          <p:stCondLst>
                                            <p:cond delay="0"/>
                                          </p:stCondLst>
                                        </p:cTn>
                                        <p:tgtEl>
                                          <p:spTgt spid="12"/>
                                        </p:tgtEl>
                                        <p:attrNameLst>
                                          <p:attrName>style.visibility</p:attrName>
                                        </p:attrNameLst>
                                      </p:cBhvr>
                                      <p:to>
                                        <p:strVal val="visible"/>
                                      </p:to>
                                    </p:set>
                                    <p:anim calcmode="lin" valueType="num">
                                      <p:cBhvr>
                                        <p:cTn id="203" dur="500" fill="hold"/>
                                        <p:tgtEl>
                                          <p:spTgt spid="12"/>
                                        </p:tgtEl>
                                        <p:attrNameLst>
                                          <p:attrName>ppt_w</p:attrName>
                                        </p:attrNameLst>
                                      </p:cBhvr>
                                      <p:tavLst>
                                        <p:tav tm="0">
                                          <p:val>
                                            <p:fltVal val="0"/>
                                          </p:val>
                                        </p:tav>
                                        <p:tav tm="100000">
                                          <p:val>
                                            <p:strVal val="#ppt_w"/>
                                          </p:val>
                                        </p:tav>
                                      </p:tavLst>
                                    </p:anim>
                                    <p:anim calcmode="lin" valueType="num">
                                      <p:cBhvr>
                                        <p:cTn id="204" dur="500" fill="hold"/>
                                        <p:tgtEl>
                                          <p:spTgt spid="12"/>
                                        </p:tgtEl>
                                        <p:attrNameLst>
                                          <p:attrName>ppt_h</p:attrName>
                                        </p:attrNameLst>
                                      </p:cBhvr>
                                      <p:tavLst>
                                        <p:tav tm="0">
                                          <p:val>
                                            <p:fltVal val="0"/>
                                          </p:val>
                                        </p:tav>
                                        <p:tav tm="100000">
                                          <p:val>
                                            <p:strVal val="#ppt_h"/>
                                          </p:val>
                                        </p:tav>
                                      </p:tavLst>
                                    </p:anim>
                                    <p:animEffect transition="in" filter="fade">
                                      <p:cBhvr>
                                        <p:cTn id="205" dur="500"/>
                                        <p:tgtEl>
                                          <p:spTgt spid="12"/>
                                        </p:tgtEl>
                                      </p:cBhvr>
                                    </p:animEffect>
                                  </p:childTnLst>
                                </p:cTn>
                              </p:par>
                            </p:childTnLst>
                          </p:cTn>
                        </p:par>
                        <p:par>
                          <p:cTn id="206" fill="hold">
                            <p:stCondLst>
                              <p:cond delay="20000"/>
                            </p:stCondLst>
                            <p:childTnLst>
                              <p:par>
                                <p:cTn id="207" presetID="53" presetClass="entr" presetSubtype="0"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p:cTn id="209" dur="500" fill="hold"/>
                                        <p:tgtEl>
                                          <p:spTgt spid="51"/>
                                        </p:tgtEl>
                                        <p:attrNameLst>
                                          <p:attrName>ppt_w</p:attrName>
                                        </p:attrNameLst>
                                      </p:cBhvr>
                                      <p:tavLst>
                                        <p:tav tm="0">
                                          <p:val>
                                            <p:fltVal val="0"/>
                                          </p:val>
                                        </p:tav>
                                        <p:tav tm="100000">
                                          <p:val>
                                            <p:strVal val="#ppt_w"/>
                                          </p:val>
                                        </p:tav>
                                      </p:tavLst>
                                    </p:anim>
                                    <p:anim calcmode="lin" valueType="num">
                                      <p:cBhvr>
                                        <p:cTn id="210" dur="500" fill="hold"/>
                                        <p:tgtEl>
                                          <p:spTgt spid="51"/>
                                        </p:tgtEl>
                                        <p:attrNameLst>
                                          <p:attrName>ppt_h</p:attrName>
                                        </p:attrNameLst>
                                      </p:cBhvr>
                                      <p:tavLst>
                                        <p:tav tm="0">
                                          <p:val>
                                            <p:fltVal val="0"/>
                                          </p:val>
                                        </p:tav>
                                        <p:tav tm="100000">
                                          <p:val>
                                            <p:strVal val="#ppt_h"/>
                                          </p:val>
                                        </p:tav>
                                      </p:tavLst>
                                    </p:anim>
                                    <p:animEffect transition="in" filter="fade">
                                      <p:cBhvr>
                                        <p:cTn id="211" dur="500"/>
                                        <p:tgtEl>
                                          <p:spTgt spid="51"/>
                                        </p:tgtEl>
                                      </p:cBhvr>
                                    </p:animEffect>
                                  </p:childTnLst>
                                </p:cTn>
                              </p:par>
                            </p:childTnLst>
                          </p:cTn>
                        </p:par>
                        <p:par>
                          <p:cTn id="212" fill="hold">
                            <p:stCondLst>
                              <p:cond delay="20500"/>
                            </p:stCondLst>
                            <p:childTnLst>
                              <p:par>
                                <p:cTn id="213" presetID="49" presetClass="entr" presetSubtype="0" decel="100000" fill="hold" nodeType="afterEffect">
                                  <p:stCondLst>
                                    <p:cond delay="0"/>
                                  </p:stCondLst>
                                  <p:childTnLst>
                                    <p:set>
                                      <p:cBhvr>
                                        <p:cTn id="214" dur="1" fill="hold">
                                          <p:stCondLst>
                                            <p:cond delay="0"/>
                                          </p:stCondLst>
                                        </p:cTn>
                                        <p:tgtEl>
                                          <p:spTgt spid="35"/>
                                        </p:tgtEl>
                                        <p:attrNameLst>
                                          <p:attrName>style.visibility</p:attrName>
                                        </p:attrNameLst>
                                      </p:cBhvr>
                                      <p:to>
                                        <p:strVal val="visible"/>
                                      </p:to>
                                    </p:set>
                                    <p:anim calcmode="lin" valueType="num">
                                      <p:cBhvr>
                                        <p:cTn id="215" dur="500" fill="hold"/>
                                        <p:tgtEl>
                                          <p:spTgt spid="35"/>
                                        </p:tgtEl>
                                        <p:attrNameLst>
                                          <p:attrName>ppt_w</p:attrName>
                                        </p:attrNameLst>
                                      </p:cBhvr>
                                      <p:tavLst>
                                        <p:tav tm="0">
                                          <p:val>
                                            <p:fltVal val="0"/>
                                          </p:val>
                                        </p:tav>
                                        <p:tav tm="100000">
                                          <p:val>
                                            <p:strVal val="#ppt_w"/>
                                          </p:val>
                                        </p:tav>
                                      </p:tavLst>
                                    </p:anim>
                                    <p:anim calcmode="lin" valueType="num">
                                      <p:cBhvr>
                                        <p:cTn id="216" dur="500" fill="hold"/>
                                        <p:tgtEl>
                                          <p:spTgt spid="35"/>
                                        </p:tgtEl>
                                        <p:attrNameLst>
                                          <p:attrName>ppt_h</p:attrName>
                                        </p:attrNameLst>
                                      </p:cBhvr>
                                      <p:tavLst>
                                        <p:tav tm="0">
                                          <p:val>
                                            <p:fltVal val="0"/>
                                          </p:val>
                                        </p:tav>
                                        <p:tav tm="100000">
                                          <p:val>
                                            <p:strVal val="#ppt_h"/>
                                          </p:val>
                                        </p:tav>
                                      </p:tavLst>
                                    </p:anim>
                                    <p:anim calcmode="lin" valueType="num">
                                      <p:cBhvr>
                                        <p:cTn id="217" dur="500" fill="hold"/>
                                        <p:tgtEl>
                                          <p:spTgt spid="35"/>
                                        </p:tgtEl>
                                        <p:attrNameLst>
                                          <p:attrName>style.rotation</p:attrName>
                                        </p:attrNameLst>
                                      </p:cBhvr>
                                      <p:tavLst>
                                        <p:tav tm="0">
                                          <p:val>
                                            <p:fltVal val="360"/>
                                          </p:val>
                                        </p:tav>
                                        <p:tav tm="100000">
                                          <p:val>
                                            <p:fltVal val="0"/>
                                          </p:val>
                                        </p:tav>
                                      </p:tavLst>
                                    </p:anim>
                                    <p:animEffect transition="in" filter="fade">
                                      <p:cBhvr>
                                        <p:cTn id="218" dur="500"/>
                                        <p:tgtEl>
                                          <p:spTgt spid="35"/>
                                        </p:tgtEl>
                                      </p:cBhvr>
                                    </p:animEffect>
                                  </p:childTnLst>
                                </p:cTn>
                              </p:par>
                            </p:childTnLst>
                          </p:cTn>
                        </p:par>
                        <p:par>
                          <p:cTn id="219" fill="hold">
                            <p:stCondLst>
                              <p:cond delay="21000"/>
                            </p:stCondLst>
                            <p:childTnLst>
                              <p:par>
                                <p:cTn id="220" presetID="53" presetClass="entr" presetSubtype="0" fill="hold" nodeType="afterEffect">
                                  <p:stCondLst>
                                    <p:cond delay="0"/>
                                  </p:stCondLst>
                                  <p:childTnLst>
                                    <p:set>
                                      <p:cBhvr>
                                        <p:cTn id="221" dur="1" fill="hold">
                                          <p:stCondLst>
                                            <p:cond delay="0"/>
                                          </p:stCondLst>
                                        </p:cTn>
                                        <p:tgtEl>
                                          <p:spTgt spid="60"/>
                                        </p:tgtEl>
                                        <p:attrNameLst>
                                          <p:attrName>style.visibility</p:attrName>
                                        </p:attrNameLst>
                                      </p:cBhvr>
                                      <p:to>
                                        <p:strVal val="visible"/>
                                      </p:to>
                                    </p:set>
                                    <p:anim calcmode="lin" valueType="num">
                                      <p:cBhvr>
                                        <p:cTn id="222" dur="500" fill="hold"/>
                                        <p:tgtEl>
                                          <p:spTgt spid="60"/>
                                        </p:tgtEl>
                                        <p:attrNameLst>
                                          <p:attrName>ppt_w</p:attrName>
                                        </p:attrNameLst>
                                      </p:cBhvr>
                                      <p:tavLst>
                                        <p:tav tm="0">
                                          <p:val>
                                            <p:fltVal val="0"/>
                                          </p:val>
                                        </p:tav>
                                        <p:tav tm="100000">
                                          <p:val>
                                            <p:strVal val="#ppt_w"/>
                                          </p:val>
                                        </p:tav>
                                      </p:tavLst>
                                    </p:anim>
                                    <p:anim calcmode="lin" valueType="num">
                                      <p:cBhvr>
                                        <p:cTn id="223" dur="500" fill="hold"/>
                                        <p:tgtEl>
                                          <p:spTgt spid="60"/>
                                        </p:tgtEl>
                                        <p:attrNameLst>
                                          <p:attrName>ppt_h</p:attrName>
                                        </p:attrNameLst>
                                      </p:cBhvr>
                                      <p:tavLst>
                                        <p:tav tm="0">
                                          <p:val>
                                            <p:fltVal val="0"/>
                                          </p:val>
                                        </p:tav>
                                        <p:tav tm="100000">
                                          <p:val>
                                            <p:strVal val="#ppt_h"/>
                                          </p:val>
                                        </p:tav>
                                      </p:tavLst>
                                    </p:anim>
                                    <p:animEffect transition="in" filter="fade">
                                      <p:cBhvr>
                                        <p:cTn id="224" dur="500"/>
                                        <p:tgtEl>
                                          <p:spTgt spid="60"/>
                                        </p:tgtEl>
                                      </p:cBhvr>
                                    </p:animEffect>
                                  </p:childTnLst>
                                </p:cTn>
                              </p:par>
                            </p:childTnLst>
                          </p:cTn>
                        </p:par>
                        <p:par>
                          <p:cTn id="225" fill="hold">
                            <p:stCondLst>
                              <p:cond delay="21500"/>
                            </p:stCondLst>
                            <p:childTnLst>
                              <p:par>
                                <p:cTn id="226" presetID="53" presetClass="entr" presetSubtype="0" fill="hold" nodeType="afterEffect">
                                  <p:stCondLst>
                                    <p:cond delay="0"/>
                                  </p:stCondLst>
                                  <p:childTnLst>
                                    <p:set>
                                      <p:cBhvr>
                                        <p:cTn id="227" dur="1" fill="hold">
                                          <p:stCondLst>
                                            <p:cond delay="0"/>
                                          </p:stCondLst>
                                        </p:cTn>
                                        <p:tgtEl>
                                          <p:spTgt spid="46"/>
                                        </p:tgtEl>
                                        <p:attrNameLst>
                                          <p:attrName>style.visibility</p:attrName>
                                        </p:attrNameLst>
                                      </p:cBhvr>
                                      <p:to>
                                        <p:strVal val="visible"/>
                                      </p:to>
                                    </p:set>
                                    <p:anim calcmode="lin" valueType="num">
                                      <p:cBhvr>
                                        <p:cTn id="228" dur="500" fill="hold"/>
                                        <p:tgtEl>
                                          <p:spTgt spid="46"/>
                                        </p:tgtEl>
                                        <p:attrNameLst>
                                          <p:attrName>ppt_w</p:attrName>
                                        </p:attrNameLst>
                                      </p:cBhvr>
                                      <p:tavLst>
                                        <p:tav tm="0">
                                          <p:val>
                                            <p:fltVal val="0"/>
                                          </p:val>
                                        </p:tav>
                                        <p:tav tm="100000">
                                          <p:val>
                                            <p:strVal val="#ppt_w"/>
                                          </p:val>
                                        </p:tav>
                                      </p:tavLst>
                                    </p:anim>
                                    <p:anim calcmode="lin" valueType="num">
                                      <p:cBhvr>
                                        <p:cTn id="229" dur="500" fill="hold"/>
                                        <p:tgtEl>
                                          <p:spTgt spid="46"/>
                                        </p:tgtEl>
                                        <p:attrNameLst>
                                          <p:attrName>ppt_h</p:attrName>
                                        </p:attrNameLst>
                                      </p:cBhvr>
                                      <p:tavLst>
                                        <p:tav tm="0">
                                          <p:val>
                                            <p:fltVal val="0"/>
                                          </p:val>
                                        </p:tav>
                                        <p:tav tm="100000">
                                          <p:val>
                                            <p:strVal val="#ppt_h"/>
                                          </p:val>
                                        </p:tav>
                                      </p:tavLst>
                                    </p:anim>
                                    <p:animEffect transition="in" filter="fade">
                                      <p:cBhvr>
                                        <p:cTn id="230" dur="500"/>
                                        <p:tgtEl>
                                          <p:spTgt spid="46"/>
                                        </p:tgtEl>
                                      </p:cBhvr>
                                    </p:animEffect>
                                  </p:childTnLst>
                                </p:cTn>
                              </p:par>
                            </p:childTnLst>
                          </p:cTn>
                        </p:par>
                        <p:par>
                          <p:cTn id="231" fill="hold">
                            <p:stCondLst>
                              <p:cond delay="22000"/>
                            </p:stCondLst>
                            <p:childTnLst>
                              <p:par>
                                <p:cTn id="232" presetID="53" presetClass="entr" presetSubtype="0" fill="hold" nodeType="afterEffect">
                                  <p:stCondLst>
                                    <p:cond delay="0"/>
                                  </p:stCondLst>
                                  <p:childTnLst>
                                    <p:set>
                                      <p:cBhvr>
                                        <p:cTn id="233" dur="1" fill="hold">
                                          <p:stCondLst>
                                            <p:cond delay="0"/>
                                          </p:stCondLst>
                                        </p:cTn>
                                        <p:tgtEl>
                                          <p:spTgt spid="40"/>
                                        </p:tgtEl>
                                        <p:attrNameLst>
                                          <p:attrName>style.visibility</p:attrName>
                                        </p:attrNameLst>
                                      </p:cBhvr>
                                      <p:to>
                                        <p:strVal val="visible"/>
                                      </p:to>
                                    </p:set>
                                    <p:anim calcmode="lin" valueType="num">
                                      <p:cBhvr>
                                        <p:cTn id="234" dur="500" fill="hold"/>
                                        <p:tgtEl>
                                          <p:spTgt spid="40"/>
                                        </p:tgtEl>
                                        <p:attrNameLst>
                                          <p:attrName>ppt_w</p:attrName>
                                        </p:attrNameLst>
                                      </p:cBhvr>
                                      <p:tavLst>
                                        <p:tav tm="0">
                                          <p:val>
                                            <p:fltVal val="0"/>
                                          </p:val>
                                        </p:tav>
                                        <p:tav tm="100000">
                                          <p:val>
                                            <p:strVal val="#ppt_w"/>
                                          </p:val>
                                        </p:tav>
                                      </p:tavLst>
                                    </p:anim>
                                    <p:anim calcmode="lin" valueType="num">
                                      <p:cBhvr>
                                        <p:cTn id="235" dur="500" fill="hold"/>
                                        <p:tgtEl>
                                          <p:spTgt spid="40"/>
                                        </p:tgtEl>
                                        <p:attrNameLst>
                                          <p:attrName>ppt_h</p:attrName>
                                        </p:attrNameLst>
                                      </p:cBhvr>
                                      <p:tavLst>
                                        <p:tav tm="0">
                                          <p:val>
                                            <p:fltVal val="0"/>
                                          </p:val>
                                        </p:tav>
                                        <p:tav tm="100000">
                                          <p:val>
                                            <p:strVal val="#ppt_h"/>
                                          </p:val>
                                        </p:tav>
                                      </p:tavLst>
                                    </p:anim>
                                    <p:animEffect transition="in" filter="fade">
                                      <p:cBhvr>
                                        <p:cTn id="236" dur="500"/>
                                        <p:tgtEl>
                                          <p:spTgt spid="40"/>
                                        </p:tgtEl>
                                      </p:cBhvr>
                                    </p:animEffect>
                                  </p:childTnLst>
                                </p:cTn>
                              </p:par>
                            </p:childTnLst>
                          </p:cTn>
                        </p:par>
                        <p:par>
                          <p:cTn id="237" fill="hold">
                            <p:stCondLst>
                              <p:cond delay="22500"/>
                            </p:stCondLst>
                            <p:childTnLst>
                              <p:par>
                                <p:cTn id="238" presetID="49" presetClass="entr" presetSubtype="0" decel="100000" fill="hold" nodeType="afterEffect">
                                  <p:stCondLst>
                                    <p:cond delay="0"/>
                                  </p:stCondLst>
                                  <p:childTnLst>
                                    <p:set>
                                      <p:cBhvr>
                                        <p:cTn id="239" dur="1" fill="hold">
                                          <p:stCondLst>
                                            <p:cond delay="0"/>
                                          </p:stCondLst>
                                        </p:cTn>
                                        <p:tgtEl>
                                          <p:spTgt spid="25"/>
                                        </p:tgtEl>
                                        <p:attrNameLst>
                                          <p:attrName>style.visibility</p:attrName>
                                        </p:attrNameLst>
                                      </p:cBhvr>
                                      <p:to>
                                        <p:strVal val="visible"/>
                                      </p:to>
                                    </p:set>
                                    <p:anim calcmode="lin" valueType="num">
                                      <p:cBhvr>
                                        <p:cTn id="240" dur="500" fill="hold"/>
                                        <p:tgtEl>
                                          <p:spTgt spid="25"/>
                                        </p:tgtEl>
                                        <p:attrNameLst>
                                          <p:attrName>ppt_w</p:attrName>
                                        </p:attrNameLst>
                                      </p:cBhvr>
                                      <p:tavLst>
                                        <p:tav tm="0">
                                          <p:val>
                                            <p:fltVal val="0"/>
                                          </p:val>
                                        </p:tav>
                                        <p:tav tm="100000">
                                          <p:val>
                                            <p:strVal val="#ppt_w"/>
                                          </p:val>
                                        </p:tav>
                                      </p:tavLst>
                                    </p:anim>
                                    <p:anim calcmode="lin" valueType="num">
                                      <p:cBhvr>
                                        <p:cTn id="241" dur="500" fill="hold"/>
                                        <p:tgtEl>
                                          <p:spTgt spid="25"/>
                                        </p:tgtEl>
                                        <p:attrNameLst>
                                          <p:attrName>ppt_h</p:attrName>
                                        </p:attrNameLst>
                                      </p:cBhvr>
                                      <p:tavLst>
                                        <p:tav tm="0">
                                          <p:val>
                                            <p:fltVal val="0"/>
                                          </p:val>
                                        </p:tav>
                                        <p:tav tm="100000">
                                          <p:val>
                                            <p:strVal val="#ppt_h"/>
                                          </p:val>
                                        </p:tav>
                                      </p:tavLst>
                                    </p:anim>
                                    <p:anim calcmode="lin" valueType="num">
                                      <p:cBhvr>
                                        <p:cTn id="242" dur="500" fill="hold"/>
                                        <p:tgtEl>
                                          <p:spTgt spid="25"/>
                                        </p:tgtEl>
                                        <p:attrNameLst>
                                          <p:attrName>style.rotation</p:attrName>
                                        </p:attrNameLst>
                                      </p:cBhvr>
                                      <p:tavLst>
                                        <p:tav tm="0">
                                          <p:val>
                                            <p:fltVal val="360"/>
                                          </p:val>
                                        </p:tav>
                                        <p:tav tm="100000">
                                          <p:val>
                                            <p:fltVal val="0"/>
                                          </p:val>
                                        </p:tav>
                                      </p:tavLst>
                                    </p:anim>
                                    <p:animEffect transition="in" filter="fade">
                                      <p:cBhvr>
                                        <p:cTn id="243" dur="500"/>
                                        <p:tgtEl>
                                          <p:spTgt spid="25"/>
                                        </p:tgtEl>
                                      </p:cBhvr>
                                    </p:animEffect>
                                  </p:childTnLst>
                                </p:cTn>
                              </p:par>
                            </p:childTnLst>
                          </p:cTn>
                        </p:par>
                        <p:par>
                          <p:cTn id="244" fill="hold">
                            <p:stCondLst>
                              <p:cond delay="23000"/>
                            </p:stCondLst>
                            <p:childTnLst>
                              <p:par>
                                <p:cTn id="245" presetID="53" presetClass="entr" presetSubtype="0" fill="hold" nodeType="afterEffect">
                                  <p:stCondLst>
                                    <p:cond delay="0"/>
                                  </p:stCondLst>
                                  <p:childTnLst>
                                    <p:set>
                                      <p:cBhvr>
                                        <p:cTn id="246" dur="1" fill="hold">
                                          <p:stCondLst>
                                            <p:cond delay="0"/>
                                          </p:stCondLst>
                                        </p:cTn>
                                        <p:tgtEl>
                                          <p:spTgt spid="34"/>
                                        </p:tgtEl>
                                        <p:attrNameLst>
                                          <p:attrName>style.visibility</p:attrName>
                                        </p:attrNameLst>
                                      </p:cBhvr>
                                      <p:to>
                                        <p:strVal val="visible"/>
                                      </p:to>
                                    </p:set>
                                    <p:anim calcmode="lin" valueType="num">
                                      <p:cBhvr>
                                        <p:cTn id="247" dur="500" fill="hold"/>
                                        <p:tgtEl>
                                          <p:spTgt spid="34"/>
                                        </p:tgtEl>
                                        <p:attrNameLst>
                                          <p:attrName>ppt_w</p:attrName>
                                        </p:attrNameLst>
                                      </p:cBhvr>
                                      <p:tavLst>
                                        <p:tav tm="0">
                                          <p:val>
                                            <p:fltVal val="0"/>
                                          </p:val>
                                        </p:tav>
                                        <p:tav tm="100000">
                                          <p:val>
                                            <p:strVal val="#ppt_w"/>
                                          </p:val>
                                        </p:tav>
                                      </p:tavLst>
                                    </p:anim>
                                    <p:anim calcmode="lin" valueType="num">
                                      <p:cBhvr>
                                        <p:cTn id="248" dur="500" fill="hold"/>
                                        <p:tgtEl>
                                          <p:spTgt spid="34"/>
                                        </p:tgtEl>
                                        <p:attrNameLst>
                                          <p:attrName>ppt_h</p:attrName>
                                        </p:attrNameLst>
                                      </p:cBhvr>
                                      <p:tavLst>
                                        <p:tav tm="0">
                                          <p:val>
                                            <p:fltVal val="0"/>
                                          </p:val>
                                        </p:tav>
                                        <p:tav tm="100000">
                                          <p:val>
                                            <p:strVal val="#ppt_h"/>
                                          </p:val>
                                        </p:tav>
                                      </p:tavLst>
                                    </p:anim>
                                    <p:animEffect transition="in" filter="fade">
                                      <p:cBhvr>
                                        <p:cTn id="249" dur="500"/>
                                        <p:tgtEl>
                                          <p:spTgt spid="34"/>
                                        </p:tgtEl>
                                      </p:cBhvr>
                                    </p:animEffect>
                                  </p:childTnLst>
                                </p:cTn>
                              </p:par>
                            </p:childTnLst>
                          </p:cTn>
                        </p:par>
                        <p:par>
                          <p:cTn id="250" fill="hold">
                            <p:stCondLst>
                              <p:cond delay="23500"/>
                            </p:stCondLst>
                            <p:childTnLst>
                              <p:par>
                                <p:cTn id="251" presetID="49" presetClass="entr" presetSubtype="0" decel="100000" fill="hold" nodeType="afterEffect">
                                  <p:stCondLst>
                                    <p:cond delay="0"/>
                                  </p:stCondLst>
                                  <p:childTnLst>
                                    <p:set>
                                      <p:cBhvr>
                                        <p:cTn id="252" dur="1" fill="hold">
                                          <p:stCondLst>
                                            <p:cond delay="0"/>
                                          </p:stCondLst>
                                        </p:cTn>
                                        <p:tgtEl>
                                          <p:spTgt spid="50"/>
                                        </p:tgtEl>
                                        <p:attrNameLst>
                                          <p:attrName>style.visibility</p:attrName>
                                        </p:attrNameLst>
                                      </p:cBhvr>
                                      <p:to>
                                        <p:strVal val="visible"/>
                                      </p:to>
                                    </p:set>
                                    <p:anim calcmode="lin" valueType="num">
                                      <p:cBhvr>
                                        <p:cTn id="253" dur="500" fill="hold"/>
                                        <p:tgtEl>
                                          <p:spTgt spid="50"/>
                                        </p:tgtEl>
                                        <p:attrNameLst>
                                          <p:attrName>ppt_w</p:attrName>
                                        </p:attrNameLst>
                                      </p:cBhvr>
                                      <p:tavLst>
                                        <p:tav tm="0">
                                          <p:val>
                                            <p:fltVal val="0"/>
                                          </p:val>
                                        </p:tav>
                                        <p:tav tm="100000">
                                          <p:val>
                                            <p:strVal val="#ppt_w"/>
                                          </p:val>
                                        </p:tav>
                                      </p:tavLst>
                                    </p:anim>
                                    <p:anim calcmode="lin" valueType="num">
                                      <p:cBhvr>
                                        <p:cTn id="254" dur="500" fill="hold"/>
                                        <p:tgtEl>
                                          <p:spTgt spid="50"/>
                                        </p:tgtEl>
                                        <p:attrNameLst>
                                          <p:attrName>ppt_h</p:attrName>
                                        </p:attrNameLst>
                                      </p:cBhvr>
                                      <p:tavLst>
                                        <p:tav tm="0">
                                          <p:val>
                                            <p:fltVal val="0"/>
                                          </p:val>
                                        </p:tav>
                                        <p:tav tm="100000">
                                          <p:val>
                                            <p:strVal val="#ppt_h"/>
                                          </p:val>
                                        </p:tav>
                                      </p:tavLst>
                                    </p:anim>
                                    <p:anim calcmode="lin" valueType="num">
                                      <p:cBhvr>
                                        <p:cTn id="255" dur="500" fill="hold"/>
                                        <p:tgtEl>
                                          <p:spTgt spid="50"/>
                                        </p:tgtEl>
                                        <p:attrNameLst>
                                          <p:attrName>style.rotation</p:attrName>
                                        </p:attrNameLst>
                                      </p:cBhvr>
                                      <p:tavLst>
                                        <p:tav tm="0">
                                          <p:val>
                                            <p:fltVal val="360"/>
                                          </p:val>
                                        </p:tav>
                                        <p:tav tm="100000">
                                          <p:val>
                                            <p:fltVal val="0"/>
                                          </p:val>
                                        </p:tav>
                                      </p:tavLst>
                                    </p:anim>
                                    <p:animEffect transition="in" filter="fade">
                                      <p:cBhvr>
                                        <p:cTn id="256" dur="500"/>
                                        <p:tgtEl>
                                          <p:spTgt spid="50"/>
                                        </p:tgtEl>
                                      </p:cBhvr>
                                    </p:animEffect>
                                  </p:childTnLst>
                                </p:cTn>
                              </p:par>
                            </p:childTnLst>
                          </p:cTn>
                        </p:par>
                        <p:par>
                          <p:cTn id="257" fill="hold">
                            <p:stCondLst>
                              <p:cond delay="24000"/>
                            </p:stCondLst>
                            <p:childTnLst>
                              <p:par>
                                <p:cTn id="258" presetID="53" presetClass="entr" presetSubtype="0" fill="hold" nodeType="afterEffect">
                                  <p:stCondLst>
                                    <p:cond delay="0"/>
                                  </p:stCondLst>
                                  <p:childTnLst>
                                    <p:set>
                                      <p:cBhvr>
                                        <p:cTn id="259" dur="1" fill="hold">
                                          <p:stCondLst>
                                            <p:cond delay="0"/>
                                          </p:stCondLst>
                                        </p:cTn>
                                        <p:tgtEl>
                                          <p:spTgt spid="37"/>
                                        </p:tgtEl>
                                        <p:attrNameLst>
                                          <p:attrName>style.visibility</p:attrName>
                                        </p:attrNameLst>
                                      </p:cBhvr>
                                      <p:to>
                                        <p:strVal val="visible"/>
                                      </p:to>
                                    </p:set>
                                    <p:anim calcmode="lin" valueType="num">
                                      <p:cBhvr>
                                        <p:cTn id="260" dur="500" fill="hold"/>
                                        <p:tgtEl>
                                          <p:spTgt spid="37"/>
                                        </p:tgtEl>
                                        <p:attrNameLst>
                                          <p:attrName>ppt_w</p:attrName>
                                        </p:attrNameLst>
                                      </p:cBhvr>
                                      <p:tavLst>
                                        <p:tav tm="0">
                                          <p:val>
                                            <p:fltVal val="0"/>
                                          </p:val>
                                        </p:tav>
                                        <p:tav tm="100000">
                                          <p:val>
                                            <p:strVal val="#ppt_w"/>
                                          </p:val>
                                        </p:tav>
                                      </p:tavLst>
                                    </p:anim>
                                    <p:anim calcmode="lin" valueType="num">
                                      <p:cBhvr>
                                        <p:cTn id="261" dur="500" fill="hold"/>
                                        <p:tgtEl>
                                          <p:spTgt spid="37"/>
                                        </p:tgtEl>
                                        <p:attrNameLst>
                                          <p:attrName>ppt_h</p:attrName>
                                        </p:attrNameLst>
                                      </p:cBhvr>
                                      <p:tavLst>
                                        <p:tav tm="0">
                                          <p:val>
                                            <p:fltVal val="0"/>
                                          </p:val>
                                        </p:tav>
                                        <p:tav tm="100000">
                                          <p:val>
                                            <p:strVal val="#ppt_h"/>
                                          </p:val>
                                        </p:tav>
                                      </p:tavLst>
                                    </p:anim>
                                    <p:animEffect transition="in" filter="fade">
                                      <p:cBhvr>
                                        <p:cTn id="262" dur="500"/>
                                        <p:tgtEl>
                                          <p:spTgt spid="37"/>
                                        </p:tgtEl>
                                      </p:cBhvr>
                                    </p:animEffect>
                                  </p:childTnLst>
                                </p:cTn>
                              </p:par>
                            </p:childTnLst>
                          </p:cTn>
                        </p:par>
                        <p:par>
                          <p:cTn id="263" fill="hold">
                            <p:stCondLst>
                              <p:cond delay="24500"/>
                            </p:stCondLst>
                            <p:childTnLst>
                              <p:par>
                                <p:cTn id="264" presetID="49" presetClass="entr" presetSubtype="0" decel="100000" fill="hold" nodeType="afterEffect">
                                  <p:stCondLst>
                                    <p:cond delay="0"/>
                                  </p:stCondLst>
                                  <p:childTnLst>
                                    <p:set>
                                      <p:cBhvr>
                                        <p:cTn id="265" dur="1" fill="hold">
                                          <p:stCondLst>
                                            <p:cond delay="0"/>
                                          </p:stCondLst>
                                        </p:cTn>
                                        <p:tgtEl>
                                          <p:spTgt spid="44"/>
                                        </p:tgtEl>
                                        <p:attrNameLst>
                                          <p:attrName>style.visibility</p:attrName>
                                        </p:attrNameLst>
                                      </p:cBhvr>
                                      <p:to>
                                        <p:strVal val="visible"/>
                                      </p:to>
                                    </p:set>
                                    <p:anim calcmode="lin" valueType="num">
                                      <p:cBhvr>
                                        <p:cTn id="266" dur="500" fill="hold"/>
                                        <p:tgtEl>
                                          <p:spTgt spid="44"/>
                                        </p:tgtEl>
                                        <p:attrNameLst>
                                          <p:attrName>ppt_w</p:attrName>
                                        </p:attrNameLst>
                                      </p:cBhvr>
                                      <p:tavLst>
                                        <p:tav tm="0">
                                          <p:val>
                                            <p:fltVal val="0"/>
                                          </p:val>
                                        </p:tav>
                                        <p:tav tm="100000">
                                          <p:val>
                                            <p:strVal val="#ppt_w"/>
                                          </p:val>
                                        </p:tav>
                                      </p:tavLst>
                                    </p:anim>
                                    <p:anim calcmode="lin" valueType="num">
                                      <p:cBhvr>
                                        <p:cTn id="267" dur="500" fill="hold"/>
                                        <p:tgtEl>
                                          <p:spTgt spid="44"/>
                                        </p:tgtEl>
                                        <p:attrNameLst>
                                          <p:attrName>ppt_h</p:attrName>
                                        </p:attrNameLst>
                                      </p:cBhvr>
                                      <p:tavLst>
                                        <p:tav tm="0">
                                          <p:val>
                                            <p:fltVal val="0"/>
                                          </p:val>
                                        </p:tav>
                                        <p:tav tm="100000">
                                          <p:val>
                                            <p:strVal val="#ppt_h"/>
                                          </p:val>
                                        </p:tav>
                                      </p:tavLst>
                                    </p:anim>
                                    <p:anim calcmode="lin" valueType="num">
                                      <p:cBhvr>
                                        <p:cTn id="268" dur="500" fill="hold"/>
                                        <p:tgtEl>
                                          <p:spTgt spid="44"/>
                                        </p:tgtEl>
                                        <p:attrNameLst>
                                          <p:attrName>style.rotation</p:attrName>
                                        </p:attrNameLst>
                                      </p:cBhvr>
                                      <p:tavLst>
                                        <p:tav tm="0">
                                          <p:val>
                                            <p:fltVal val="360"/>
                                          </p:val>
                                        </p:tav>
                                        <p:tav tm="100000">
                                          <p:val>
                                            <p:fltVal val="0"/>
                                          </p:val>
                                        </p:tav>
                                      </p:tavLst>
                                    </p:anim>
                                    <p:animEffect transition="in" filter="fade">
                                      <p:cBhvr>
                                        <p:cTn id="269" dur="500"/>
                                        <p:tgtEl>
                                          <p:spTgt spid="44"/>
                                        </p:tgtEl>
                                      </p:cBhvr>
                                    </p:animEffect>
                                  </p:childTnLst>
                                </p:cTn>
                              </p:par>
                            </p:childTnLst>
                          </p:cTn>
                        </p:par>
                        <p:par>
                          <p:cTn id="270" fill="hold">
                            <p:stCondLst>
                              <p:cond delay="25000"/>
                            </p:stCondLst>
                            <p:childTnLst>
                              <p:par>
                                <p:cTn id="271" presetID="53" presetClass="entr" presetSubtype="0" fill="hold" nodeType="afterEffect">
                                  <p:stCondLst>
                                    <p:cond delay="0"/>
                                  </p:stCondLst>
                                  <p:childTnLst>
                                    <p:set>
                                      <p:cBhvr>
                                        <p:cTn id="272" dur="1" fill="hold">
                                          <p:stCondLst>
                                            <p:cond delay="0"/>
                                          </p:stCondLst>
                                        </p:cTn>
                                        <p:tgtEl>
                                          <p:spTgt spid="38"/>
                                        </p:tgtEl>
                                        <p:attrNameLst>
                                          <p:attrName>style.visibility</p:attrName>
                                        </p:attrNameLst>
                                      </p:cBhvr>
                                      <p:to>
                                        <p:strVal val="visible"/>
                                      </p:to>
                                    </p:set>
                                    <p:anim calcmode="lin" valueType="num">
                                      <p:cBhvr>
                                        <p:cTn id="273" dur="500" fill="hold"/>
                                        <p:tgtEl>
                                          <p:spTgt spid="38"/>
                                        </p:tgtEl>
                                        <p:attrNameLst>
                                          <p:attrName>ppt_w</p:attrName>
                                        </p:attrNameLst>
                                      </p:cBhvr>
                                      <p:tavLst>
                                        <p:tav tm="0">
                                          <p:val>
                                            <p:fltVal val="0"/>
                                          </p:val>
                                        </p:tav>
                                        <p:tav tm="100000">
                                          <p:val>
                                            <p:strVal val="#ppt_w"/>
                                          </p:val>
                                        </p:tav>
                                      </p:tavLst>
                                    </p:anim>
                                    <p:anim calcmode="lin" valueType="num">
                                      <p:cBhvr>
                                        <p:cTn id="274" dur="500" fill="hold"/>
                                        <p:tgtEl>
                                          <p:spTgt spid="38"/>
                                        </p:tgtEl>
                                        <p:attrNameLst>
                                          <p:attrName>ppt_h</p:attrName>
                                        </p:attrNameLst>
                                      </p:cBhvr>
                                      <p:tavLst>
                                        <p:tav tm="0">
                                          <p:val>
                                            <p:fltVal val="0"/>
                                          </p:val>
                                        </p:tav>
                                        <p:tav tm="100000">
                                          <p:val>
                                            <p:strVal val="#ppt_h"/>
                                          </p:val>
                                        </p:tav>
                                      </p:tavLst>
                                    </p:anim>
                                    <p:animEffect transition="in" filter="fade">
                                      <p:cBhvr>
                                        <p:cTn id="275" dur="500"/>
                                        <p:tgtEl>
                                          <p:spTgt spid="38"/>
                                        </p:tgtEl>
                                      </p:cBhvr>
                                    </p:animEffect>
                                  </p:childTnLst>
                                </p:cTn>
                              </p:par>
                            </p:childTnLst>
                          </p:cTn>
                        </p:par>
                        <p:par>
                          <p:cTn id="276" fill="hold">
                            <p:stCondLst>
                              <p:cond delay="25500"/>
                            </p:stCondLst>
                            <p:childTnLst>
                              <p:par>
                                <p:cTn id="277" presetID="49" presetClass="entr" presetSubtype="0" decel="100000" fill="hold" nodeType="afterEffect">
                                  <p:stCondLst>
                                    <p:cond delay="0"/>
                                  </p:stCondLst>
                                  <p:childTnLst>
                                    <p:set>
                                      <p:cBhvr>
                                        <p:cTn id="278" dur="1" fill="hold">
                                          <p:stCondLst>
                                            <p:cond delay="0"/>
                                          </p:stCondLst>
                                        </p:cTn>
                                        <p:tgtEl>
                                          <p:spTgt spid="47"/>
                                        </p:tgtEl>
                                        <p:attrNameLst>
                                          <p:attrName>style.visibility</p:attrName>
                                        </p:attrNameLst>
                                      </p:cBhvr>
                                      <p:to>
                                        <p:strVal val="visible"/>
                                      </p:to>
                                    </p:set>
                                    <p:anim calcmode="lin" valueType="num">
                                      <p:cBhvr>
                                        <p:cTn id="279" dur="500" fill="hold"/>
                                        <p:tgtEl>
                                          <p:spTgt spid="47"/>
                                        </p:tgtEl>
                                        <p:attrNameLst>
                                          <p:attrName>ppt_w</p:attrName>
                                        </p:attrNameLst>
                                      </p:cBhvr>
                                      <p:tavLst>
                                        <p:tav tm="0">
                                          <p:val>
                                            <p:fltVal val="0"/>
                                          </p:val>
                                        </p:tav>
                                        <p:tav tm="100000">
                                          <p:val>
                                            <p:strVal val="#ppt_w"/>
                                          </p:val>
                                        </p:tav>
                                      </p:tavLst>
                                    </p:anim>
                                    <p:anim calcmode="lin" valueType="num">
                                      <p:cBhvr>
                                        <p:cTn id="280" dur="500" fill="hold"/>
                                        <p:tgtEl>
                                          <p:spTgt spid="47"/>
                                        </p:tgtEl>
                                        <p:attrNameLst>
                                          <p:attrName>ppt_h</p:attrName>
                                        </p:attrNameLst>
                                      </p:cBhvr>
                                      <p:tavLst>
                                        <p:tav tm="0">
                                          <p:val>
                                            <p:fltVal val="0"/>
                                          </p:val>
                                        </p:tav>
                                        <p:tav tm="100000">
                                          <p:val>
                                            <p:strVal val="#ppt_h"/>
                                          </p:val>
                                        </p:tav>
                                      </p:tavLst>
                                    </p:anim>
                                    <p:anim calcmode="lin" valueType="num">
                                      <p:cBhvr>
                                        <p:cTn id="281" dur="500" fill="hold"/>
                                        <p:tgtEl>
                                          <p:spTgt spid="47"/>
                                        </p:tgtEl>
                                        <p:attrNameLst>
                                          <p:attrName>style.rotation</p:attrName>
                                        </p:attrNameLst>
                                      </p:cBhvr>
                                      <p:tavLst>
                                        <p:tav tm="0">
                                          <p:val>
                                            <p:fltVal val="360"/>
                                          </p:val>
                                        </p:tav>
                                        <p:tav tm="100000">
                                          <p:val>
                                            <p:fltVal val="0"/>
                                          </p:val>
                                        </p:tav>
                                      </p:tavLst>
                                    </p:anim>
                                    <p:animEffect transition="in" filter="fade">
                                      <p:cBhvr>
                                        <p:cTn id="282" dur="500"/>
                                        <p:tgtEl>
                                          <p:spTgt spid="47"/>
                                        </p:tgtEl>
                                      </p:cBhvr>
                                    </p:animEffect>
                                  </p:childTnLst>
                                </p:cTn>
                              </p:par>
                            </p:childTnLst>
                          </p:cTn>
                        </p:par>
                        <p:par>
                          <p:cTn id="283" fill="hold">
                            <p:stCondLst>
                              <p:cond delay="26000"/>
                            </p:stCondLst>
                            <p:childTnLst>
                              <p:par>
                                <p:cTn id="284" presetID="53" presetClass="entr" presetSubtype="0" fill="hold" nodeType="afterEffect">
                                  <p:stCondLst>
                                    <p:cond delay="0"/>
                                  </p:stCondLst>
                                  <p:childTnLst>
                                    <p:set>
                                      <p:cBhvr>
                                        <p:cTn id="285" dur="1" fill="hold">
                                          <p:stCondLst>
                                            <p:cond delay="0"/>
                                          </p:stCondLst>
                                        </p:cTn>
                                        <p:tgtEl>
                                          <p:spTgt spid="41"/>
                                        </p:tgtEl>
                                        <p:attrNameLst>
                                          <p:attrName>style.visibility</p:attrName>
                                        </p:attrNameLst>
                                      </p:cBhvr>
                                      <p:to>
                                        <p:strVal val="visible"/>
                                      </p:to>
                                    </p:set>
                                    <p:anim calcmode="lin" valueType="num">
                                      <p:cBhvr>
                                        <p:cTn id="286" dur="500" fill="hold"/>
                                        <p:tgtEl>
                                          <p:spTgt spid="41"/>
                                        </p:tgtEl>
                                        <p:attrNameLst>
                                          <p:attrName>ppt_w</p:attrName>
                                        </p:attrNameLst>
                                      </p:cBhvr>
                                      <p:tavLst>
                                        <p:tav tm="0">
                                          <p:val>
                                            <p:fltVal val="0"/>
                                          </p:val>
                                        </p:tav>
                                        <p:tav tm="100000">
                                          <p:val>
                                            <p:strVal val="#ppt_w"/>
                                          </p:val>
                                        </p:tav>
                                      </p:tavLst>
                                    </p:anim>
                                    <p:anim calcmode="lin" valueType="num">
                                      <p:cBhvr>
                                        <p:cTn id="287" dur="500" fill="hold"/>
                                        <p:tgtEl>
                                          <p:spTgt spid="41"/>
                                        </p:tgtEl>
                                        <p:attrNameLst>
                                          <p:attrName>ppt_h</p:attrName>
                                        </p:attrNameLst>
                                      </p:cBhvr>
                                      <p:tavLst>
                                        <p:tav tm="0">
                                          <p:val>
                                            <p:fltVal val="0"/>
                                          </p:val>
                                        </p:tav>
                                        <p:tav tm="100000">
                                          <p:val>
                                            <p:strVal val="#ppt_h"/>
                                          </p:val>
                                        </p:tav>
                                      </p:tavLst>
                                    </p:anim>
                                    <p:animEffect transition="in" filter="fade">
                                      <p:cBhvr>
                                        <p:cTn id="288" dur="500"/>
                                        <p:tgtEl>
                                          <p:spTgt spid="41"/>
                                        </p:tgtEl>
                                      </p:cBhvr>
                                    </p:animEffect>
                                  </p:childTnLst>
                                </p:cTn>
                              </p:par>
                            </p:childTnLst>
                          </p:cTn>
                        </p:par>
                        <p:par>
                          <p:cTn id="289" fill="hold">
                            <p:stCondLst>
                              <p:cond delay="26500"/>
                            </p:stCondLst>
                            <p:childTnLst>
                              <p:par>
                                <p:cTn id="290" presetID="49" presetClass="entr" presetSubtype="0" decel="100000" fill="hold" nodeType="afterEffect">
                                  <p:stCondLst>
                                    <p:cond delay="0"/>
                                  </p:stCondLst>
                                  <p:childTnLst>
                                    <p:set>
                                      <p:cBhvr>
                                        <p:cTn id="291" dur="1" fill="hold">
                                          <p:stCondLst>
                                            <p:cond delay="0"/>
                                          </p:stCondLst>
                                        </p:cTn>
                                        <p:tgtEl>
                                          <p:spTgt spid="49"/>
                                        </p:tgtEl>
                                        <p:attrNameLst>
                                          <p:attrName>style.visibility</p:attrName>
                                        </p:attrNameLst>
                                      </p:cBhvr>
                                      <p:to>
                                        <p:strVal val="visible"/>
                                      </p:to>
                                    </p:set>
                                    <p:anim calcmode="lin" valueType="num">
                                      <p:cBhvr>
                                        <p:cTn id="292" dur="500" fill="hold"/>
                                        <p:tgtEl>
                                          <p:spTgt spid="49"/>
                                        </p:tgtEl>
                                        <p:attrNameLst>
                                          <p:attrName>ppt_w</p:attrName>
                                        </p:attrNameLst>
                                      </p:cBhvr>
                                      <p:tavLst>
                                        <p:tav tm="0">
                                          <p:val>
                                            <p:fltVal val="0"/>
                                          </p:val>
                                        </p:tav>
                                        <p:tav tm="100000">
                                          <p:val>
                                            <p:strVal val="#ppt_w"/>
                                          </p:val>
                                        </p:tav>
                                      </p:tavLst>
                                    </p:anim>
                                    <p:anim calcmode="lin" valueType="num">
                                      <p:cBhvr>
                                        <p:cTn id="293" dur="500" fill="hold"/>
                                        <p:tgtEl>
                                          <p:spTgt spid="49"/>
                                        </p:tgtEl>
                                        <p:attrNameLst>
                                          <p:attrName>ppt_h</p:attrName>
                                        </p:attrNameLst>
                                      </p:cBhvr>
                                      <p:tavLst>
                                        <p:tav tm="0">
                                          <p:val>
                                            <p:fltVal val="0"/>
                                          </p:val>
                                        </p:tav>
                                        <p:tav tm="100000">
                                          <p:val>
                                            <p:strVal val="#ppt_h"/>
                                          </p:val>
                                        </p:tav>
                                      </p:tavLst>
                                    </p:anim>
                                    <p:anim calcmode="lin" valueType="num">
                                      <p:cBhvr>
                                        <p:cTn id="294" dur="500" fill="hold"/>
                                        <p:tgtEl>
                                          <p:spTgt spid="49"/>
                                        </p:tgtEl>
                                        <p:attrNameLst>
                                          <p:attrName>style.rotation</p:attrName>
                                        </p:attrNameLst>
                                      </p:cBhvr>
                                      <p:tavLst>
                                        <p:tav tm="0">
                                          <p:val>
                                            <p:fltVal val="360"/>
                                          </p:val>
                                        </p:tav>
                                        <p:tav tm="100000">
                                          <p:val>
                                            <p:fltVal val="0"/>
                                          </p:val>
                                        </p:tav>
                                      </p:tavLst>
                                    </p:anim>
                                    <p:animEffect transition="in" filter="fade">
                                      <p:cBhvr>
                                        <p:cTn id="295" dur="500"/>
                                        <p:tgtEl>
                                          <p:spTgt spid="49"/>
                                        </p:tgtEl>
                                      </p:cBhvr>
                                    </p:animEffect>
                                  </p:childTnLst>
                                </p:cTn>
                              </p:par>
                            </p:childTnLst>
                          </p:cTn>
                        </p:par>
                        <p:par>
                          <p:cTn id="296" fill="hold">
                            <p:stCondLst>
                              <p:cond delay="27000"/>
                            </p:stCondLst>
                            <p:childTnLst>
                              <p:par>
                                <p:cTn id="297" presetID="53" presetClass="entr" presetSubtype="0" fill="hold" nodeType="afterEffect">
                                  <p:stCondLst>
                                    <p:cond delay="0"/>
                                  </p:stCondLst>
                                  <p:childTnLst>
                                    <p:set>
                                      <p:cBhvr>
                                        <p:cTn id="298" dur="1" fill="hold">
                                          <p:stCondLst>
                                            <p:cond delay="0"/>
                                          </p:stCondLst>
                                        </p:cTn>
                                        <p:tgtEl>
                                          <p:spTgt spid="28"/>
                                        </p:tgtEl>
                                        <p:attrNameLst>
                                          <p:attrName>style.visibility</p:attrName>
                                        </p:attrNameLst>
                                      </p:cBhvr>
                                      <p:to>
                                        <p:strVal val="visible"/>
                                      </p:to>
                                    </p:set>
                                    <p:anim calcmode="lin" valueType="num">
                                      <p:cBhvr>
                                        <p:cTn id="299" dur="500" fill="hold"/>
                                        <p:tgtEl>
                                          <p:spTgt spid="28"/>
                                        </p:tgtEl>
                                        <p:attrNameLst>
                                          <p:attrName>ppt_w</p:attrName>
                                        </p:attrNameLst>
                                      </p:cBhvr>
                                      <p:tavLst>
                                        <p:tav tm="0">
                                          <p:val>
                                            <p:fltVal val="0"/>
                                          </p:val>
                                        </p:tav>
                                        <p:tav tm="100000">
                                          <p:val>
                                            <p:strVal val="#ppt_w"/>
                                          </p:val>
                                        </p:tav>
                                      </p:tavLst>
                                    </p:anim>
                                    <p:anim calcmode="lin" valueType="num">
                                      <p:cBhvr>
                                        <p:cTn id="300" dur="500" fill="hold"/>
                                        <p:tgtEl>
                                          <p:spTgt spid="28"/>
                                        </p:tgtEl>
                                        <p:attrNameLst>
                                          <p:attrName>ppt_h</p:attrName>
                                        </p:attrNameLst>
                                      </p:cBhvr>
                                      <p:tavLst>
                                        <p:tav tm="0">
                                          <p:val>
                                            <p:fltVal val="0"/>
                                          </p:val>
                                        </p:tav>
                                        <p:tav tm="100000">
                                          <p:val>
                                            <p:strVal val="#ppt_h"/>
                                          </p:val>
                                        </p:tav>
                                      </p:tavLst>
                                    </p:anim>
                                    <p:animEffect transition="in" filter="fade">
                                      <p:cBhvr>
                                        <p:cTn id="301" dur="500"/>
                                        <p:tgtEl>
                                          <p:spTgt spid="28"/>
                                        </p:tgtEl>
                                      </p:cBhvr>
                                    </p:animEffect>
                                  </p:childTnLst>
                                </p:cTn>
                              </p:par>
                            </p:childTnLst>
                          </p:cTn>
                        </p:par>
                        <p:par>
                          <p:cTn id="302" fill="hold">
                            <p:stCondLst>
                              <p:cond delay="27500"/>
                            </p:stCondLst>
                            <p:childTnLst>
                              <p:par>
                                <p:cTn id="303" presetID="22" presetClass="emph" presetSubtype="0" fill="hold" grpId="1" nodeType="afterEffect">
                                  <p:stCondLst>
                                    <p:cond delay="0"/>
                                  </p:stCondLst>
                                  <p:childTnLst>
                                    <p:animClr clrSpc="hsl">
                                      <p:cBhvr override="childStyle">
                                        <p:cTn id="304" dur="5000" fill="hold"/>
                                        <p:tgtEl>
                                          <p:spTgt spid="18"/>
                                        </p:tgtEl>
                                        <p:attrNameLst>
                                          <p:attrName>style.color</p:attrName>
                                        </p:attrNameLst>
                                      </p:cBhvr>
                                      <p:by>
                                        <p:hsl h="-7200000" s="0" l="0"/>
                                      </p:by>
                                    </p:animClr>
                                    <p:animClr clrSpc="hsl">
                                      <p:cBhvr>
                                        <p:cTn id="305" dur="5000" fill="hold"/>
                                        <p:tgtEl>
                                          <p:spTgt spid="18"/>
                                        </p:tgtEl>
                                        <p:attrNameLst>
                                          <p:attrName>fillcolor</p:attrName>
                                        </p:attrNameLst>
                                      </p:cBhvr>
                                      <p:by>
                                        <p:hsl h="-7200000" s="0" l="0"/>
                                      </p:by>
                                    </p:animClr>
                                    <p:animClr clrSpc="hsl">
                                      <p:cBhvr>
                                        <p:cTn id="306" dur="5000" fill="hold"/>
                                        <p:tgtEl>
                                          <p:spTgt spid="18"/>
                                        </p:tgtEl>
                                        <p:attrNameLst>
                                          <p:attrName>stroke.color</p:attrName>
                                        </p:attrNameLst>
                                      </p:cBhvr>
                                      <p:by>
                                        <p:hsl h="-7200000" s="0" l="0"/>
                                      </p:by>
                                    </p:animClr>
                                    <p:set>
                                      <p:cBhvr>
                                        <p:cTn id="307" dur="50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Косолапова Н. В. </a:t>
            </a:r>
          </a:p>
          <a:p>
            <a:pPr algn="just" eaLnBrk="0" hangingPunct="0">
              <a:tabLst>
                <a:tab pos="357188" algn="l"/>
              </a:tabLst>
              <a:defRPr/>
            </a:pPr>
            <a:r>
              <a:rPr lang="ru-RU" sz="2000" b="1" kern="0" dirty="0" smtClean="0">
                <a:solidFill>
                  <a:srgbClr val="C00000"/>
                </a:solidFill>
              </a:rPr>
              <a:t>	Безопасность жизнедеятельности </a:t>
            </a:r>
            <a:r>
              <a:rPr lang="ru-RU" sz="2000" kern="0" dirty="0" smtClean="0">
                <a:solidFill>
                  <a:srgbClr val="C00000"/>
                </a:solidFill>
              </a:rPr>
              <a:t>[Текст]: учебник для студ. учреждений сред. проф. образования/ Н. В. Косолапова, Н. А. Прокопенко, Е. Л. Побежимова. - 3 изд., стереотип. - М.: Академия, 2017. - 288 с.: ил. - (Профессиональное образование).</a:t>
            </a:r>
          </a:p>
          <a:p>
            <a:pPr algn="just" eaLnBrk="0" hangingPunct="0">
              <a:tabLst>
                <a:tab pos="357188" algn="l"/>
              </a:tabLst>
              <a:defRPr/>
            </a:pPr>
            <a:r>
              <a:rPr lang="ru-RU" kern="0" dirty="0" smtClean="0"/>
              <a:t>	</a:t>
            </a:r>
            <a:r>
              <a:rPr lang="ru-RU" sz="1750" kern="0" dirty="0" smtClean="0"/>
              <a:t>В учебнике отражены принципы обеспечения устойчивости объектов экономики в условиях чрезвычайной ситуации, рассмотрены основы личной безопасности </a:t>
            </a:r>
            <a:br>
              <a:rPr lang="ru-RU" sz="1750" kern="0" dirty="0" smtClean="0"/>
            </a:br>
            <a:r>
              <a:rPr lang="ru-RU" sz="1750" kern="0" dirty="0" smtClean="0"/>
              <a:t>и государственной системы обеспечения безопасности населения; содержатся сведения о причинах возникновения, последствиях и профилактике чрезвычайных ситуаций мирного и военного времени, потенциальных опасностях в сфере профессиональной деятельности, основах обороны государства и воинской обязанности. В книге освещены основы медицинских знаний, включающие правила оказания первой медицинской помощи пострадавшим в условиях чрезвычайных ситуаций.</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3796" name="Picture 4" descr="http://patt.karelia.ru/_data/files.thumb/0/3/03d5110b2646fe5_7014.32469f6c0a_g-middle.jpg"/>
          <p:cNvPicPr>
            <a:picLocks noChangeAspect="1" noChangeArrowheads="1"/>
          </p:cNvPicPr>
          <p:nvPr/>
        </p:nvPicPr>
        <p:blipFill>
          <a:blip r:embed="rId4"/>
          <a:srcRect/>
          <a:stretch>
            <a:fillRect/>
          </a:stretch>
        </p:blipFill>
        <p:spPr bwMode="auto">
          <a:xfrm>
            <a:off x="285720" y="1785926"/>
            <a:ext cx="25047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379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Костров Б.В. </a:t>
            </a:r>
          </a:p>
          <a:p>
            <a:pPr algn="just" eaLnBrk="0" hangingPunct="0">
              <a:tabLst>
                <a:tab pos="357188" algn="l"/>
              </a:tabLst>
              <a:defRPr/>
            </a:pPr>
            <a:r>
              <a:rPr lang="ru-RU" sz="2000" b="1" kern="0" dirty="0" smtClean="0">
                <a:solidFill>
                  <a:srgbClr val="C00000"/>
                </a:solidFill>
              </a:rPr>
              <a:t>	Сети и системы передачи информации </a:t>
            </a:r>
            <a:r>
              <a:rPr lang="ru-RU" sz="2000" kern="0" dirty="0" smtClean="0">
                <a:solidFill>
                  <a:srgbClr val="C00000"/>
                </a:solidFill>
              </a:rPr>
              <a:t>[Текст]:  учебник/ Б.В.  Костров. – М.: Академия, 2016. - 256 с.: ил. - (Профессиональное образование)</a:t>
            </a:r>
          </a:p>
          <a:p>
            <a:pPr algn="just" eaLnBrk="0" hangingPunct="0">
              <a:tabLst>
                <a:tab pos="357188" algn="l"/>
              </a:tabLst>
              <a:defRPr/>
            </a:pPr>
            <a:r>
              <a:rPr lang="ru-RU" sz="2000" kern="0" dirty="0" smtClean="0"/>
              <a:t>	 </a:t>
            </a:r>
            <a:r>
              <a:rPr lang="ru-RU" kern="0" dirty="0" smtClean="0"/>
              <a:t>Представлены основные определения и понятия компьютерных систем. Приведены назначение, классификация и принципы построения локальных </a:t>
            </a:r>
            <a:br>
              <a:rPr lang="ru-RU" kern="0" dirty="0" smtClean="0"/>
            </a:br>
            <a:r>
              <a:rPr lang="ru-RU" kern="0" dirty="0" smtClean="0"/>
              <a:t>и глобальных вычислительных сетей. Описаны программное обеспечение и сетевые операционные системы, драйверы и утилиты. Рассмотрены принципы </a:t>
            </a:r>
            <a:br>
              <a:rPr lang="ru-RU" kern="0" dirty="0" smtClean="0"/>
            </a:br>
            <a:r>
              <a:rPr lang="ru-RU" kern="0" dirty="0" smtClean="0"/>
              <a:t>и технологии распределенной обработки данных, топологии и методы доступа, даны определение </a:t>
            </a:r>
            <a:br>
              <a:rPr lang="ru-RU" kern="0" dirty="0" smtClean="0"/>
            </a:br>
            <a:r>
              <a:rPr lang="ru-RU" kern="0" dirty="0" smtClean="0"/>
              <a:t>и описание телекоммуникационной среды. Приведены данные и основные характеристики каналов связи: кабельные, оптоволоконные, спутниковые и т. д. Рассмотрены принципы организации сотовых сетей </a:t>
            </a:r>
            <a:br>
              <a:rPr lang="ru-RU" kern="0" dirty="0" smtClean="0"/>
            </a:br>
            <a:r>
              <a:rPr lang="ru-RU" kern="0" dirty="0" smtClean="0"/>
              <a:t>и глобальных навигационных систем GPS и ГЛОНАСС. Большое внимание уделено вопросам обеспечения информационной безопасности в вычислительных сетях.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2770" name="Picture 2" descr="http://www1.iwishsale.ru/img/products/23049-seti-i-sistemy-peredachi-informacii-uchebnik.jpg"/>
          <p:cNvPicPr>
            <a:picLocks noChangeAspect="1" noChangeArrowheads="1"/>
          </p:cNvPicPr>
          <p:nvPr/>
        </p:nvPicPr>
        <p:blipFill>
          <a:blip r:embed="rId4"/>
          <a:srcRect/>
          <a:stretch>
            <a:fillRect/>
          </a:stretch>
        </p:blipFill>
        <p:spPr bwMode="auto">
          <a:xfrm>
            <a:off x="214282" y="1683578"/>
            <a:ext cx="2601902"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277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Кузин А.В. </a:t>
            </a:r>
          </a:p>
          <a:p>
            <a:pPr algn="just" eaLnBrk="0" hangingPunct="0">
              <a:tabLst>
                <a:tab pos="357188" algn="l"/>
              </a:tabLst>
              <a:defRPr/>
            </a:pPr>
            <a:r>
              <a:rPr lang="ru-RU" sz="2000" b="1" kern="0" dirty="0" smtClean="0">
                <a:solidFill>
                  <a:srgbClr val="C00000"/>
                </a:solidFill>
              </a:rPr>
              <a:t>	Компьютерные сети </a:t>
            </a:r>
            <a:r>
              <a:rPr lang="ru-RU" sz="2000" kern="0" dirty="0" smtClean="0">
                <a:solidFill>
                  <a:srgbClr val="C00000"/>
                </a:solidFill>
              </a:rPr>
              <a:t>[Текст]: учебное пособие/ А.В. Кузин, Д.А. Кузин. - 4-e изд., </a:t>
            </a:r>
            <a:r>
              <a:rPr lang="ru-RU" sz="2000" kern="0" dirty="0" err="1" smtClean="0">
                <a:solidFill>
                  <a:srgbClr val="C00000"/>
                </a:solidFill>
              </a:rPr>
              <a:t>перераб</a:t>
            </a:r>
            <a:r>
              <a:rPr lang="ru-RU" sz="2000" kern="0" dirty="0" smtClean="0">
                <a:solidFill>
                  <a:srgbClr val="C00000"/>
                </a:solidFill>
              </a:rPr>
              <a:t>. и доп. – М.: Форум, НИЦ ИНФРА-М, 2016. – 192 с. -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В учебном пособии рассматриваются общие вопросы построения компьютерных сетей: сетевые архитектуры, аппаратные компоненты, линии связи, сетевые модели, задачи и функции по уровням сетевой модели OSI, различия и особенности распространенных протоколов разных уровней, принципы адресации в сети, методы доступа к среде передачи данных. </a:t>
            </a:r>
          </a:p>
          <a:p>
            <a:pPr algn="just" eaLnBrk="0" hangingPunct="0">
              <a:tabLst>
                <a:tab pos="357188" algn="l"/>
              </a:tabLst>
              <a:defRPr/>
            </a:pPr>
            <a:r>
              <a:rPr lang="ru-RU" sz="2000" kern="0" dirty="0" smtClean="0"/>
              <a:t>	Приводятся особенности основных операционных систем, структура и информационные услуги территориальных сетей.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1746" name="Picture 2" descr="http://creativity.mypartnershop.ru/image/books_covers/1014645538.jpg"/>
          <p:cNvPicPr>
            <a:picLocks noChangeAspect="1" noChangeArrowheads="1"/>
          </p:cNvPicPr>
          <p:nvPr/>
        </p:nvPicPr>
        <p:blipFill>
          <a:blip r:embed="rId4"/>
          <a:srcRect b="2434"/>
          <a:stretch>
            <a:fillRect/>
          </a:stretch>
        </p:blipFill>
        <p:spPr bwMode="auto">
          <a:xfrm>
            <a:off x="142844" y="1785926"/>
            <a:ext cx="2705867"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174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Кумскова</a:t>
            </a:r>
            <a:r>
              <a:rPr lang="ru-RU" sz="2000" b="1" kern="0" dirty="0" smtClean="0">
                <a:solidFill>
                  <a:srgbClr val="C00000"/>
                </a:solidFill>
              </a:rPr>
              <a:t>, И. А. </a:t>
            </a:r>
          </a:p>
          <a:p>
            <a:pPr algn="just" eaLnBrk="0" hangingPunct="0">
              <a:tabLst>
                <a:tab pos="357188" algn="l"/>
              </a:tabLst>
              <a:defRPr/>
            </a:pPr>
            <a:r>
              <a:rPr lang="ru-RU" sz="2000" b="1" kern="0" dirty="0" smtClean="0">
                <a:solidFill>
                  <a:srgbClr val="C00000"/>
                </a:solidFill>
              </a:rPr>
              <a:t>	Базы данных </a:t>
            </a:r>
            <a:r>
              <a:rPr lang="ru-RU" sz="2000" kern="0" dirty="0" smtClean="0">
                <a:solidFill>
                  <a:srgbClr val="C00000"/>
                </a:solidFill>
              </a:rPr>
              <a:t>[Электронный ресурс]: учебник/  И. А. </a:t>
            </a:r>
            <a:r>
              <a:rPr lang="ru-RU" sz="2000" kern="0" dirty="0" err="1" smtClean="0">
                <a:solidFill>
                  <a:srgbClr val="C00000"/>
                </a:solidFill>
              </a:rPr>
              <a:t>Кумскова</a:t>
            </a:r>
            <a:r>
              <a:rPr lang="ru-RU" sz="2000" kern="0" dirty="0" smtClean="0">
                <a:solidFill>
                  <a:srgbClr val="C00000"/>
                </a:solidFill>
              </a:rPr>
              <a:t>. – М.: </a:t>
            </a:r>
            <a:r>
              <a:rPr lang="ru-RU" sz="2000" kern="0" dirty="0" err="1" smtClean="0">
                <a:solidFill>
                  <a:srgbClr val="C00000"/>
                </a:solidFill>
              </a:rPr>
              <a:t>КноРус</a:t>
            </a:r>
            <a:r>
              <a:rPr lang="ru-RU" sz="2000" kern="0" dirty="0" smtClean="0">
                <a:solidFill>
                  <a:srgbClr val="C00000"/>
                </a:solidFill>
              </a:rPr>
              <a:t>, 2016. – 399 с. - (Среднее профессиональное образование).</a:t>
            </a:r>
          </a:p>
          <a:p>
            <a:pPr algn="just" eaLnBrk="0" hangingPunct="0">
              <a:tabLst>
                <a:tab pos="357188" algn="l"/>
              </a:tabLst>
              <a:defRPr/>
            </a:pPr>
            <a:r>
              <a:rPr lang="ru-RU" sz="2000" kern="0" dirty="0" smtClean="0"/>
              <a:t>		Рассматриваются вопросы </a:t>
            </a:r>
            <a:r>
              <a:rPr lang="ru-RU" sz="2000" kern="0" dirty="0" err="1" smtClean="0"/>
              <a:t>последователь-ной</a:t>
            </a:r>
            <a:r>
              <a:rPr lang="ru-RU" sz="2000" kern="0" dirty="0" smtClean="0"/>
              <a:t> нормализации отношений, построения ER-модели и использования CASE-систем при проектировании. </a:t>
            </a:r>
          </a:p>
          <a:p>
            <a:pPr algn="just" eaLnBrk="0" hangingPunct="0">
              <a:tabLst>
                <a:tab pos="357188" algn="l"/>
              </a:tabLst>
              <a:defRPr/>
            </a:pPr>
            <a:r>
              <a:rPr lang="ru-RU" sz="2000" kern="0" dirty="0" smtClean="0"/>
              <a:t>	Описаны технологии организации процессов обработки информации в базе данных с </a:t>
            </a:r>
            <a:r>
              <a:rPr lang="ru-RU" sz="2000" kern="0" dirty="0" err="1" smtClean="0"/>
              <a:t>использова-нием</a:t>
            </a:r>
            <a:r>
              <a:rPr lang="ru-RU" sz="2000" kern="0" dirty="0" smtClean="0"/>
              <a:t> структурного языка программирования, языка SQL и визуальных средств среды </a:t>
            </a:r>
            <a:r>
              <a:rPr lang="ru-RU" sz="2000" kern="0" dirty="0" err="1" smtClean="0"/>
              <a:t>Visual</a:t>
            </a:r>
            <a:r>
              <a:rPr lang="ru-RU" sz="2000" kern="0" dirty="0" smtClean="0"/>
              <a:t> </a:t>
            </a:r>
            <a:r>
              <a:rPr lang="ru-RU" sz="2000" kern="0" dirty="0" err="1" smtClean="0"/>
              <a:t>FoxPro</a:t>
            </a:r>
            <a:r>
              <a:rPr lang="ru-RU" sz="2000" kern="0" dirty="0" smtClean="0"/>
              <a:t>. </a:t>
            </a:r>
          </a:p>
          <a:p>
            <a:pPr algn="just" eaLnBrk="0" hangingPunct="0">
              <a:tabLst>
                <a:tab pos="357188" algn="l"/>
              </a:tabLst>
              <a:defRPr/>
            </a:pPr>
            <a:r>
              <a:rPr lang="ru-RU" sz="2000" kern="0" dirty="0" smtClean="0"/>
              <a:t>	Представлены возможности встроенных средств среды разработки </a:t>
            </a:r>
            <a:r>
              <a:rPr lang="ru-RU" sz="2000" kern="0" dirty="0" err="1" smtClean="0"/>
              <a:t>Visual</a:t>
            </a:r>
            <a:r>
              <a:rPr lang="ru-RU" sz="2000" kern="0" dirty="0" smtClean="0"/>
              <a:t> </a:t>
            </a:r>
            <a:r>
              <a:rPr lang="ru-RU" sz="2000" kern="0" dirty="0" err="1" smtClean="0"/>
              <a:t>FoxPro</a:t>
            </a:r>
            <a:r>
              <a:rPr lang="ru-RU" sz="2000" kern="0" dirty="0" smtClean="0"/>
              <a:t> по аспектам управления базой данных, защите базы данных, реализации многопользовательского режима работы с базой данных.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028" name="Picture 4" descr="http://my-book-shop.ru/image/product/3/2958959.jpg"/>
          <p:cNvPicPr>
            <a:picLocks noChangeAspect="1" noChangeArrowheads="1"/>
          </p:cNvPicPr>
          <p:nvPr/>
        </p:nvPicPr>
        <p:blipFill>
          <a:blip r:embed="rId4"/>
          <a:srcRect/>
          <a:stretch>
            <a:fillRect/>
          </a:stretch>
        </p:blipFill>
        <p:spPr bwMode="auto">
          <a:xfrm>
            <a:off x="71406" y="1500174"/>
            <a:ext cx="2805000" cy="3960000"/>
          </a:xfrm>
          <a:prstGeom prst="rect">
            <a:avLst/>
          </a:prstGeom>
          <a:noFill/>
        </p:spPr>
      </p:pic>
      <p:sp>
        <p:nvSpPr>
          <p:cNvPr id="8" name="Заголовок 1"/>
          <p:cNvSpPr txBox="1">
            <a:spLocks/>
          </p:cNvSpPr>
          <p:nvPr/>
        </p:nvSpPr>
        <p:spPr bwMode="auto">
          <a:xfrm rot="21273669">
            <a:off x="187903" y="5429092"/>
            <a:ext cx="2643206" cy="1076311"/>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ctr" eaLnBrk="0" hangingPunct="0">
              <a:tabLst>
                <a:tab pos="357188" algn="l"/>
              </a:tabLst>
              <a:defRPr/>
            </a:pPr>
            <a:r>
              <a:rPr lang="ru-RU" b="1" kern="0" dirty="0" smtClean="0">
                <a:solidFill>
                  <a:srgbClr val="002060"/>
                </a:solidFill>
              </a:rPr>
              <a:t>Доступ возможен </a:t>
            </a:r>
            <a:br>
              <a:rPr lang="ru-RU" b="1" kern="0" dirty="0" smtClean="0">
                <a:solidFill>
                  <a:srgbClr val="002060"/>
                </a:solidFill>
              </a:rPr>
            </a:br>
            <a:r>
              <a:rPr lang="ru-RU" b="1" kern="0" dirty="0" smtClean="0">
                <a:solidFill>
                  <a:srgbClr val="002060"/>
                </a:solidFill>
              </a:rPr>
              <a:t>до 31.03.2019 г. </a:t>
            </a:r>
            <a:br>
              <a:rPr lang="ru-RU" b="1" kern="0" dirty="0" smtClean="0">
                <a:solidFill>
                  <a:srgbClr val="002060"/>
                </a:solidFill>
              </a:rPr>
            </a:br>
            <a:r>
              <a:rPr lang="ru-RU" b="1" kern="0" dirty="0" smtClean="0">
                <a:solidFill>
                  <a:srgbClr val="002060"/>
                </a:solidFill>
              </a:rPr>
              <a:t>в электронной библиотеке </a:t>
            </a:r>
            <a:r>
              <a:rPr lang="en-US" b="1" kern="0" dirty="0" smtClean="0">
                <a:solidFill>
                  <a:srgbClr val="C00000"/>
                </a:solidFill>
              </a:rPr>
              <a:t>book.ru</a:t>
            </a:r>
            <a:r>
              <a:rPr lang="ru-RU" b="1" kern="0" dirty="0" smtClean="0">
                <a:solidFill>
                  <a:srgbClr val="002060"/>
                </a:solidFill>
              </a:rPr>
              <a:t> </a:t>
            </a:r>
            <a:endParaRPr lang="ru-RU" kern="0" dirty="0" smtClean="0"/>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02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2786050" y="1142984"/>
            <a:ext cx="6215106"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cs typeface="Arial" pitchFamily="34" charset="0"/>
              </a:rPr>
              <a:t>Лавровская, О. Б. </a:t>
            </a:r>
          </a:p>
          <a:p>
            <a:pPr algn="just" eaLnBrk="0" hangingPunct="0">
              <a:tabLst>
                <a:tab pos="357188" algn="l"/>
              </a:tabLst>
              <a:defRPr/>
            </a:pPr>
            <a:r>
              <a:rPr lang="ru-RU" sz="2000" b="1" kern="0" dirty="0" smtClean="0">
                <a:solidFill>
                  <a:srgbClr val="C00000"/>
                </a:solidFill>
                <a:cs typeface="Arial" pitchFamily="34" charset="0"/>
              </a:rPr>
              <a:t>	Технические средства информатизации </a:t>
            </a:r>
            <a:r>
              <a:rPr lang="ru-RU" sz="2000" kern="0" dirty="0" smtClean="0">
                <a:solidFill>
                  <a:srgbClr val="C00000"/>
                </a:solidFill>
                <a:cs typeface="Arial" pitchFamily="34" charset="0"/>
              </a:rPr>
              <a:t>[Текст]: практикум; учебное пособие/ О.Б.Лавровская. - 2 изд., стер. - М.: Академия, 2013. - 206 с. : ил. - (Среднее профессиональное образование). </a:t>
            </a:r>
          </a:p>
          <a:p>
            <a:pPr eaLnBrk="0" hangingPunct="0">
              <a:tabLst>
                <a:tab pos="357188" algn="l"/>
              </a:tabLst>
              <a:defRPr/>
            </a:pPr>
            <a:endParaRPr lang="ru-RU" sz="2000" kern="0" dirty="0" smtClean="0">
              <a:cs typeface="Arial" pitchFamily="34" charset="0"/>
            </a:endParaRPr>
          </a:p>
          <a:p>
            <a:pPr algn="just" eaLnBrk="0" hangingPunct="0">
              <a:tabLst>
                <a:tab pos="357188" algn="l"/>
              </a:tabLst>
              <a:defRPr/>
            </a:pPr>
            <a:r>
              <a:rPr lang="ru-RU" sz="2000" kern="0" dirty="0" smtClean="0">
                <a:cs typeface="Arial" pitchFamily="34" charset="0"/>
              </a:rPr>
              <a:t>	Данное издание представляет собой практикум </a:t>
            </a:r>
            <a:br>
              <a:rPr lang="ru-RU" sz="2000" kern="0" dirty="0" smtClean="0">
                <a:cs typeface="Arial" pitchFamily="34" charset="0"/>
              </a:rPr>
            </a:br>
            <a:r>
              <a:rPr lang="ru-RU" sz="2000" kern="0" dirty="0" smtClean="0">
                <a:cs typeface="Arial" pitchFamily="34" charset="0"/>
              </a:rPr>
              <a:t>по дисциплине "Технические средства </a:t>
            </a:r>
            <a:r>
              <a:rPr lang="ru-RU" sz="2000" kern="0" dirty="0" err="1" smtClean="0">
                <a:cs typeface="Arial" pitchFamily="34" charset="0"/>
              </a:rPr>
              <a:t>информатиза-ции</a:t>
            </a:r>
            <a:r>
              <a:rPr lang="ru-RU" sz="2000" kern="0" dirty="0" smtClean="0">
                <a:cs typeface="Arial" pitchFamily="34" charset="0"/>
              </a:rPr>
              <a:t>" и включает в себя 10 практических работ. Каждая работа соответствует главе учебника </a:t>
            </a:r>
          </a:p>
          <a:p>
            <a:pPr algn="just" eaLnBrk="0" hangingPunct="0">
              <a:tabLst>
                <a:tab pos="357188" algn="l"/>
              </a:tabLst>
              <a:defRPr/>
            </a:pPr>
            <a:r>
              <a:rPr lang="ru-RU" sz="2000" kern="0" dirty="0" smtClean="0">
                <a:cs typeface="Arial" pitchFamily="34" charset="0"/>
              </a:rPr>
              <a:t>	Используются контрольные вопросы, приведенные </a:t>
            </a:r>
            <a:br>
              <a:rPr lang="ru-RU" sz="2000" kern="0" dirty="0" smtClean="0">
                <a:cs typeface="Arial" pitchFamily="34" charset="0"/>
              </a:rPr>
            </a:br>
            <a:r>
              <a:rPr lang="ru-RU" sz="2000" kern="0" dirty="0" smtClean="0">
                <a:cs typeface="Arial" pitchFamily="34" charset="0"/>
              </a:rPr>
              <a:t>в конце каждой главы. </a:t>
            </a:r>
          </a:p>
          <a:p>
            <a:pPr algn="just" eaLnBrk="0" hangingPunct="0">
              <a:tabLst>
                <a:tab pos="357188" algn="l"/>
              </a:tabLst>
              <a:defRPr/>
            </a:pPr>
            <a:r>
              <a:rPr lang="ru-RU" sz="2000" kern="0" dirty="0" smtClean="0">
                <a:cs typeface="Arial" pitchFamily="34" charset="0"/>
              </a:rPr>
              <a:t>	Может быть использовано для проведения практических занятий основных и факультативных групп, а также для индивидуального </a:t>
            </a:r>
            <a:r>
              <a:rPr lang="ru-RU" sz="2000" kern="0" dirty="0" err="1" smtClean="0">
                <a:cs typeface="Arial" pitchFamily="34" charset="0"/>
              </a:rPr>
              <a:t>совершенствова-ния</a:t>
            </a:r>
            <a:r>
              <a:rPr lang="ru-RU" sz="2000" kern="0" dirty="0" smtClean="0">
                <a:cs typeface="Arial" pitchFamily="34" charset="0"/>
              </a:rPr>
              <a:t> имеющихся навыков работы с компьютерными программными продуктами. </a:t>
            </a:r>
          </a:p>
          <a:p>
            <a:pPr eaLnBrk="0" hangingPunct="0">
              <a:tabLst>
                <a:tab pos="357188" algn="l"/>
              </a:tabLst>
              <a:defRPr/>
            </a:pPr>
            <a:endParaRPr lang="ru-RU" sz="2000" kern="0" dirty="0" smtClean="0">
              <a:solidFill>
                <a:schemeClr val="tx2"/>
              </a:solidFill>
              <a:latin typeface="+mj-lt"/>
              <a:ea typeface="+mj-ea"/>
              <a:cs typeface="+mj-cs"/>
            </a:endParaRP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7170" name="Picture 2" descr="http://polistaj.ru/image/Small/multimedia/books_covers/1005561333.jpg"/>
          <p:cNvPicPr>
            <a:picLocks noChangeAspect="1" noChangeArrowheads="1"/>
          </p:cNvPicPr>
          <p:nvPr/>
        </p:nvPicPr>
        <p:blipFill>
          <a:blip r:embed="rId4"/>
          <a:srcRect/>
          <a:stretch>
            <a:fillRect/>
          </a:stretch>
        </p:blipFill>
        <p:spPr bwMode="auto">
          <a:xfrm>
            <a:off x="126774" y="2006454"/>
            <a:ext cx="2516400" cy="3780000"/>
          </a:xfrm>
          <a:prstGeom prst="rect">
            <a:avLst/>
          </a:prstGeom>
          <a:noFill/>
          <a:ln w="57150">
            <a:solidFill>
              <a:schemeClr val="accent3"/>
            </a:solidFill>
          </a:ln>
        </p:spPr>
      </p:pic>
      <p:sp>
        <p:nvSpPr>
          <p:cNvPr id="10" name="Заголовок 1"/>
          <p:cNvSpPr txBox="1">
            <a:spLocks/>
          </p:cNvSpPr>
          <p:nvPr/>
        </p:nvSpPr>
        <p:spPr>
          <a:xfrm>
            <a:off x="142844" y="214290"/>
            <a:ext cx="8072494"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smtClean="0">
                <a:ln>
                  <a:noFill/>
                </a:ln>
                <a:solidFill>
                  <a:schemeClr val="accent4"/>
                </a:solidFill>
                <a:effectLst/>
                <a:uLnTx/>
                <a:uFillTx/>
                <a:latin typeface="+mj-lt"/>
                <a:ea typeface="+mj-ea"/>
                <a:cs typeface="+mj-cs"/>
              </a:rPr>
              <a:t>Литература, поступившая в библиотеку </a:t>
            </a:r>
            <a:r>
              <a:rPr kumimoji="0" lang="ru-RU" sz="2300" b="1" i="1" u="none" strike="noStrike" kern="1200" cap="none" spc="0" normalizeH="0" baseline="0" noProof="0" smtClean="0">
                <a:ln>
                  <a:noFill/>
                </a:ln>
                <a:solidFill>
                  <a:schemeClr val="accent4"/>
                </a:solidFill>
                <a:effectLst/>
                <a:uLnTx/>
                <a:uFillTx/>
                <a:latin typeface="+mj-lt"/>
                <a:ea typeface="+mj-ea"/>
                <a:cs typeface="+mj-cs"/>
              </a:rPr>
              <a:t>по специальности </a:t>
            </a:r>
            <a:br>
              <a:rPr kumimoji="0" lang="ru-RU" sz="2300" b="1" i="1" u="none" strike="noStrike" kern="1200" cap="none" spc="0" normalizeH="0" baseline="0" noProof="0" smtClean="0">
                <a:ln>
                  <a:noFill/>
                </a:ln>
                <a:solidFill>
                  <a:schemeClr val="accent4"/>
                </a:solidFill>
                <a:effectLst/>
                <a:uLnTx/>
                <a:uFillTx/>
                <a:latin typeface="+mj-lt"/>
                <a:ea typeface="+mj-ea"/>
                <a:cs typeface="+mj-cs"/>
              </a:rPr>
            </a:br>
            <a:r>
              <a:rPr kumimoji="0" lang="ru-RU" sz="2300" b="1" i="0" u="none" strike="noStrike" kern="1200" cap="none" spc="0" normalizeH="0" baseline="0" noProof="0" smtClean="0">
                <a:ln>
                  <a:noFill/>
                </a:ln>
                <a:solidFill>
                  <a:srgbClr val="CC0099"/>
                </a:solidFill>
                <a:effectLst/>
                <a:uLnTx/>
                <a:uFillTx/>
                <a:latin typeface="+mj-lt"/>
                <a:ea typeface="+mj-ea"/>
                <a:cs typeface="+mj-cs"/>
              </a:rPr>
              <a:t>Информационная безопасность автоматизированных систем</a:t>
            </a:r>
            <a:endParaRPr kumimoji="0" lang="ru-RU" sz="2300" b="0" i="0" u="none" strike="noStrike" kern="1200" cap="none" spc="0" normalizeH="0" baseline="0" noProof="0" dirty="0" smtClean="0">
              <a:ln>
                <a:noFill/>
              </a:ln>
              <a:solidFill>
                <a:srgbClr val="CC0099"/>
              </a:solidFill>
              <a:effectLst/>
              <a:uLnTx/>
              <a:uFillTx/>
              <a:latin typeface="+mj-lt"/>
              <a:ea typeface="+mj-ea"/>
              <a:cs typeface="+mj-cs"/>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717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Максимов, Н. В. </a:t>
            </a:r>
          </a:p>
          <a:p>
            <a:pPr algn="just" eaLnBrk="0" hangingPunct="0">
              <a:tabLst>
                <a:tab pos="357188" algn="l"/>
              </a:tabLst>
              <a:defRPr/>
            </a:pPr>
            <a:r>
              <a:rPr lang="ru-RU" sz="2000" b="1" kern="0" dirty="0" smtClean="0">
                <a:solidFill>
                  <a:srgbClr val="C00000"/>
                </a:solidFill>
              </a:rPr>
              <a:t>	Компьютерные сети </a:t>
            </a:r>
            <a:r>
              <a:rPr lang="ru-RU" sz="2000" kern="0" dirty="0" smtClean="0">
                <a:solidFill>
                  <a:srgbClr val="C00000"/>
                </a:solidFill>
              </a:rPr>
              <a:t>[Текст]: учебное пособие/ Н. В. Максимов, И. И. Попов. - 6 изд., </a:t>
            </a:r>
            <a:r>
              <a:rPr lang="ru-RU" sz="2000" kern="0" dirty="0" err="1" smtClean="0">
                <a:solidFill>
                  <a:srgbClr val="C00000"/>
                </a:solidFill>
              </a:rPr>
              <a:t>перераб</a:t>
            </a:r>
            <a:r>
              <a:rPr lang="ru-RU" sz="2000" kern="0" dirty="0" smtClean="0">
                <a:solidFill>
                  <a:srgbClr val="C00000"/>
                </a:solidFill>
              </a:rPr>
              <a:t>. и доп. - М.: ФОРУМ: ИНФРА-М, 2016. - 464 с.: ил. - (Профессиональное образование).</a:t>
            </a:r>
          </a:p>
          <a:p>
            <a:pPr algn="just" eaLnBrk="0" hangingPunct="0">
              <a:tabLst>
                <a:tab pos="357188" algn="l"/>
              </a:tabLst>
              <a:defRPr/>
            </a:pPr>
            <a:r>
              <a:rPr lang="ru-RU" sz="2000" kern="0" dirty="0" smtClean="0"/>
              <a:t>	</a:t>
            </a:r>
            <a:r>
              <a:rPr lang="ru-RU" kern="0" dirty="0" smtClean="0"/>
              <a:t>Рассматриваются вопросы организации сетевых архитектур, типы, топология, методы доступа, среда передачи, аппаратные компоненты компьютерных сетей, </a:t>
            </a:r>
            <a:br>
              <a:rPr lang="ru-RU" kern="0" dirty="0" smtClean="0"/>
            </a:br>
            <a:r>
              <a:rPr lang="ru-RU" kern="0" dirty="0" smtClean="0"/>
              <a:t>а также методы пакетной передачи данных, модель OSI, задачи и функции по уровням модели OSI. Описываются локальные сети, технологии доступа к глобальным информационным ресурсам, адресация в сетях, способы проверки правильности передачи данных, межсетевое взаимодействие, принципы маршрутизации пакетов. Значительное внимание уделяется процессам, протоколам и форматам данных пользовательского (прикладного) уровня сетей - доступ к информационным ресурсам </a:t>
            </a:r>
            <a:r>
              <a:rPr lang="ru-RU" kern="0" dirty="0" err="1" smtClean="0"/>
              <a:t>internet</a:t>
            </a:r>
            <a:r>
              <a:rPr lang="ru-RU" kern="0" dirty="0" smtClean="0"/>
              <a:t> и других сетей с помощью распределенных файловых и информационных систем.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8674" name="Picture 2" descr="http://www.kpnemo.eu/uploads/posts/2015-12/1450707213_2015-12-21_171130.jpg"/>
          <p:cNvPicPr>
            <a:picLocks noChangeAspect="1" noChangeArrowheads="1"/>
          </p:cNvPicPr>
          <p:nvPr/>
        </p:nvPicPr>
        <p:blipFill>
          <a:blip r:embed="rId4"/>
          <a:srcRect/>
          <a:stretch>
            <a:fillRect/>
          </a:stretch>
        </p:blipFill>
        <p:spPr bwMode="auto">
          <a:xfrm>
            <a:off x="142844" y="1928802"/>
            <a:ext cx="2716806"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867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2714612" y="1142984"/>
            <a:ext cx="6286544"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ea typeface="+mj-ea"/>
                <a:cs typeface="Arial" pitchFamily="34" charset="0"/>
              </a:rPr>
              <a:t>Матвеев, Р. Ф. </a:t>
            </a:r>
          </a:p>
          <a:p>
            <a:pPr algn="just" eaLnBrk="0" hangingPunct="0">
              <a:tabLst>
                <a:tab pos="357188" algn="l"/>
              </a:tabLst>
              <a:defRPr/>
            </a:pPr>
            <a:r>
              <a:rPr lang="ru-RU" sz="2000" b="1" kern="0" dirty="0" smtClean="0">
                <a:solidFill>
                  <a:srgbClr val="C00000"/>
                </a:solidFill>
                <a:ea typeface="+mj-ea"/>
                <a:cs typeface="Arial" pitchFamily="34" charset="0"/>
              </a:rPr>
              <a:t>	Правовое обеспечение профессиональной деятельности </a:t>
            </a:r>
            <a:r>
              <a:rPr lang="ru-RU" sz="2000" kern="0" dirty="0" smtClean="0">
                <a:solidFill>
                  <a:srgbClr val="C00000"/>
                </a:solidFill>
                <a:ea typeface="+mj-ea"/>
                <a:cs typeface="Arial" pitchFamily="34" charset="0"/>
              </a:rPr>
              <a:t>[Текст]: краткий курс; учебное пособие/ Р. Ф. Матвеев. – 2 изд., </a:t>
            </a:r>
            <a:r>
              <a:rPr lang="ru-RU" sz="2000" kern="0" dirty="0" err="1" smtClean="0">
                <a:solidFill>
                  <a:srgbClr val="C00000"/>
                </a:solidFill>
                <a:ea typeface="+mj-ea"/>
                <a:cs typeface="Arial" pitchFamily="34" charset="0"/>
              </a:rPr>
              <a:t>испр</a:t>
            </a:r>
            <a:r>
              <a:rPr lang="ru-RU" sz="2000" kern="0" dirty="0" smtClean="0">
                <a:solidFill>
                  <a:srgbClr val="C00000"/>
                </a:solidFill>
                <a:ea typeface="+mj-ea"/>
                <a:cs typeface="Arial" pitchFamily="34" charset="0"/>
              </a:rPr>
              <a:t>. и доп. - М.: ФОРУМ: ИНФРА-М, 2013. - 128 с. - (Профессиональное образование). </a:t>
            </a:r>
          </a:p>
          <a:p>
            <a:pPr algn="just" eaLnBrk="0" hangingPunct="0">
              <a:tabLst>
                <a:tab pos="357188" algn="l"/>
              </a:tabLst>
              <a:defRPr/>
            </a:pPr>
            <a:r>
              <a:rPr lang="ru-RU" sz="2000" kern="0" dirty="0" smtClean="0">
                <a:solidFill>
                  <a:schemeClr val="tx2"/>
                </a:solidFill>
                <a:ea typeface="+mj-ea"/>
                <a:cs typeface="Arial" pitchFamily="34" charset="0"/>
              </a:rPr>
              <a:t>	</a:t>
            </a:r>
            <a:r>
              <a:rPr lang="ru-RU" sz="1900" kern="0" dirty="0" smtClean="0">
                <a:ea typeface="+mj-ea"/>
                <a:cs typeface="Arial" pitchFamily="34" charset="0"/>
              </a:rPr>
              <a:t>Краткий курс знакомит с важнейшими формами </a:t>
            </a:r>
            <a:br>
              <a:rPr lang="ru-RU" sz="1900" kern="0" dirty="0" smtClean="0">
                <a:ea typeface="+mj-ea"/>
                <a:cs typeface="Arial" pitchFamily="34" charset="0"/>
              </a:rPr>
            </a:br>
            <a:r>
              <a:rPr lang="ru-RU" sz="1900" kern="0" dirty="0" smtClean="0">
                <a:ea typeface="+mj-ea"/>
                <a:cs typeface="Arial" pitchFamily="34" charset="0"/>
              </a:rPr>
              <a:t>и приемами правового регулирования и правовой защиты профессиональной деятельности. </a:t>
            </a:r>
          </a:p>
          <a:p>
            <a:pPr algn="just" eaLnBrk="0" hangingPunct="0">
              <a:tabLst>
                <a:tab pos="357188" algn="l"/>
              </a:tabLst>
              <a:defRPr/>
            </a:pPr>
            <a:r>
              <a:rPr lang="ru-RU" sz="1900" kern="0" dirty="0" smtClean="0">
                <a:ea typeface="+mj-ea"/>
                <a:cs typeface="Arial" pitchFamily="34" charset="0"/>
              </a:rPr>
              <a:t>	Большое внимание уделено политическим </a:t>
            </a:r>
            <a:br>
              <a:rPr lang="ru-RU" sz="1900" kern="0" dirty="0" smtClean="0">
                <a:ea typeface="+mj-ea"/>
                <a:cs typeface="Arial" pitchFamily="34" charset="0"/>
              </a:rPr>
            </a:br>
            <a:r>
              <a:rPr lang="ru-RU" sz="1900" kern="0" dirty="0" smtClean="0">
                <a:ea typeface="+mj-ea"/>
                <a:cs typeface="Arial" pitchFamily="34" charset="0"/>
              </a:rPr>
              <a:t>и конституционным правам граждан. </a:t>
            </a:r>
          </a:p>
          <a:p>
            <a:pPr algn="just" eaLnBrk="0" hangingPunct="0">
              <a:tabLst>
                <a:tab pos="357188" algn="l"/>
              </a:tabLst>
              <a:defRPr/>
            </a:pPr>
            <a:r>
              <a:rPr lang="ru-RU" sz="1900" kern="0" dirty="0" smtClean="0">
                <a:ea typeface="+mj-ea"/>
                <a:cs typeface="Arial" pitchFamily="34" charset="0"/>
              </a:rPr>
              <a:t>	Подробно освещено правовое регулирование наиболее массовых профессий - наемных работников государственного и частного секторов, государственных служащих, предпринимателей, работников интеллектуального труда и т.д. </a:t>
            </a:r>
          </a:p>
          <a:p>
            <a:pPr algn="just" eaLnBrk="0" hangingPunct="0">
              <a:tabLst>
                <a:tab pos="357188" algn="l"/>
              </a:tabLst>
              <a:defRPr/>
            </a:pPr>
            <a:r>
              <a:rPr lang="ru-RU" sz="1900" kern="0" dirty="0" smtClean="0">
                <a:ea typeface="+mj-ea"/>
                <a:cs typeface="Arial" pitchFamily="34" charset="0"/>
              </a:rPr>
              <a:t>	В пособии студенты найдут не только изложение правовых норм и необходимые пояснения, но и советы, как ими пользоваться.</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20482" name="Picture 2" descr="http://img.ezop.ua/172/761/000/pravovoe-obespechenie-professionalnoj-deyatelnosti.jpg"/>
          <p:cNvPicPr>
            <a:picLocks noChangeAspect="1" noChangeArrowheads="1"/>
          </p:cNvPicPr>
          <p:nvPr/>
        </p:nvPicPr>
        <p:blipFill>
          <a:blip r:embed="rId4"/>
          <a:srcRect/>
          <a:stretch>
            <a:fillRect/>
          </a:stretch>
        </p:blipFill>
        <p:spPr bwMode="auto">
          <a:xfrm>
            <a:off x="139304" y="2000240"/>
            <a:ext cx="2432432" cy="3600000"/>
          </a:xfrm>
          <a:prstGeom prst="rect">
            <a:avLst/>
          </a:prstGeom>
          <a:noFill/>
          <a:ln w="57150">
            <a:solidFill>
              <a:schemeClr val="accent3"/>
            </a:solidFill>
          </a:ln>
        </p:spPr>
      </p:pic>
      <p:sp>
        <p:nvSpPr>
          <p:cNvPr id="10" name="Заголовок 1"/>
          <p:cNvSpPr txBox="1">
            <a:spLocks/>
          </p:cNvSpPr>
          <p:nvPr/>
        </p:nvSpPr>
        <p:spPr>
          <a:xfrm>
            <a:off x="142844" y="214290"/>
            <a:ext cx="8072494"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smtClean="0">
                <a:ln>
                  <a:noFill/>
                </a:ln>
                <a:solidFill>
                  <a:schemeClr val="accent4"/>
                </a:solidFill>
                <a:effectLst/>
                <a:uLnTx/>
                <a:uFillTx/>
                <a:latin typeface="+mj-lt"/>
                <a:ea typeface="+mj-ea"/>
                <a:cs typeface="+mj-cs"/>
              </a:rPr>
              <a:t>Литература, поступившая в библиотеку </a:t>
            </a:r>
            <a:r>
              <a:rPr kumimoji="0" lang="ru-RU" sz="2300" b="1" i="1" u="none" strike="noStrike" kern="1200" cap="none" spc="0" normalizeH="0" baseline="0" noProof="0" smtClean="0">
                <a:ln>
                  <a:noFill/>
                </a:ln>
                <a:solidFill>
                  <a:schemeClr val="accent4"/>
                </a:solidFill>
                <a:effectLst/>
                <a:uLnTx/>
                <a:uFillTx/>
                <a:latin typeface="+mj-lt"/>
                <a:ea typeface="+mj-ea"/>
                <a:cs typeface="+mj-cs"/>
              </a:rPr>
              <a:t>по специальности </a:t>
            </a:r>
            <a:br>
              <a:rPr kumimoji="0" lang="ru-RU" sz="2300" b="1" i="1" u="none" strike="noStrike" kern="1200" cap="none" spc="0" normalizeH="0" baseline="0" noProof="0" smtClean="0">
                <a:ln>
                  <a:noFill/>
                </a:ln>
                <a:solidFill>
                  <a:schemeClr val="accent4"/>
                </a:solidFill>
                <a:effectLst/>
                <a:uLnTx/>
                <a:uFillTx/>
                <a:latin typeface="+mj-lt"/>
                <a:ea typeface="+mj-ea"/>
                <a:cs typeface="+mj-cs"/>
              </a:rPr>
            </a:br>
            <a:r>
              <a:rPr kumimoji="0" lang="ru-RU" sz="2300" b="1" i="0" u="none" strike="noStrike" kern="1200" cap="none" spc="0" normalizeH="0" baseline="0" noProof="0" smtClean="0">
                <a:ln>
                  <a:noFill/>
                </a:ln>
                <a:solidFill>
                  <a:srgbClr val="CC0099"/>
                </a:solidFill>
                <a:effectLst/>
                <a:uLnTx/>
                <a:uFillTx/>
                <a:latin typeface="+mj-lt"/>
                <a:ea typeface="+mj-ea"/>
                <a:cs typeface="+mj-cs"/>
              </a:rPr>
              <a:t>Информационная безопасность автоматизированных систем</a:t>
            </a:r>
            <a:endParaRPr kumimoji="0" lang="ru-RU" sz="2300" b="0" i="0" u="none" strike="noStrike" kern="1200" cap="none" spc="0" normalizeH="0" baseline="0" noProof="0" dirty="0" smtClean="0">
              <a:ln>
                <a:noFill/>
              </a:ln>
              <a:solidFill>
                <a:srgbClr val="CC0099"/>
              </a:solidFill>
              <a:effectLst/>
              <a:uLnTx/>
              <a:uFillTx/>
              <a:latin typeface="+mj-lt"/>
              <a:ea typeface="+mj-ea"/>
              <a:cs typeface="+mj-cs"/>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2048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Миленина</a:t>
            </a:r>
            <a:r>
              <a:rPr lang="ru-RU" sz="2000" b="1" kern="0" dirty="0" smtClean="0">
                <a:solidFill>
                  <a:srgbClr val="C00000"/>
                </a:solidFill>
              </a:rPr>
              <a:t>, С. А. </a:t>
            </a:r>
          </a:p>
          <a:p>
            <a:pPr algn="just" eaLnBrk="0" hangingPunct="0">
              <a:tabLst>
                <a:tab pos="357188" algn="l"/>
              </a:tabLst>
              <a:defRPr/>
            </a:pPr>
            <a:r>
              <a:rPr lang="ru-RU" sz="2000" b="1" kern="0" dirty="0" smtClean="0">
                <a:solidFill>
                  <a:srgbClr val="C00000"/>
                </a:solidFill>
              </a:rPr>
              <a:t>	Электротехника, электроника и </a:t>
            </a:r>
            <a:r>
              <a:rPr lang="ru-RU" sz="2000" b="1" kern="0" dirty="0" err="1" smtClean="0">
                <a:solidFill>
                  <a:srgbClr val="C00000"/>
                </a:solidFill>
              </a:rPr>
              <a:t>схемотехника</a:t>
            </a:r>
            <a:r>
              <a:rPr lang="ru-RU" sz="2000" b="1" kern="0" dirty="0" smtClean="0">
                <a:solidFill>
                  <a:srgbClr val="C00000"/>
                </a:solidFill>
              </a:rPr>
              <a:t> </a:t>
            </a:r>
            <a:r>
              <a:rPr lang="ru-RU" sz="2000" kern="0" dirty="0" smtClean="0">
                <a:solidFill>
                  <a:srgbClr val="C00000"/>
                </a:solidFill>
              </a:rPr>
              <a:t>[Текст]: учебник и практикум для СПО/ С. А. </a:t>
            </a:r>
            <a:r>
              <a:rPr lang="ru-RU" sz="2000" kern="0" dirty="0" err="1" smtClean="0">
                <a:solidFill>
                  <a:srgbClr val="C00000"/>
                </a:solidFill>
              </a:rPr>
              <a:t>Миленина</a:t>
            </a:r>
            <a:r>
              <a:rPr lang="ru-RU" sz="2000" kern="0" dirty="0" smtClean="0">
                <a:solidFill>
                  <a:srgbClr val="C00000"/>
                </a:solidFill>
              </a:rPr>
              <a:t>; ред. Н. К. </a:t>
            </a:r>
            <a:r>
              <a:rPr lang="ru-RU" sz="2000" kern="0" dirty="0" err="1" smtClean="0">
                <a:solidFill>
                  <a:srgbClr val="C00000"/>
                </a:solidFill>
              </a:rPr>
              <a:t>Миленина</a:t>
            </a:r>
            <a:r>
              <a:rPr lang="ru-RU" sz="2000" kern="0" dirty="0" smtClean="0">
                <a:solidFill>
                  <a:srgbClr val="C00000"/>
                </a:solidFill>
              </a:rPr>
              <a:t>. - М.: </a:t>
            </a:r>
            <a:r>
              <a:rPr lang="ru-RU" sz="2000" kern="0" dirty="0" err="1" smtClean="0">
                <a:solidFill>
                  <a:srgbClr val="C00000"/>
                </a:solidFill>
              </a:rPr>
              <a:t>Юрайт</a:t>
            </a:r>
            <a:r>
              <a:rPr lang="ru-RU" sz="2000" kern="0" dirty="0" smtClean="0">
                <a:solidFill>
                  <a:srgbClr val="C00000"/>
                </a:solidFill>
              </a:rPr>
              <a:t>, 2016. - 400 с.: ил. - (Профессиональное образование).</a:t>
            </a:r>
          </a:p>
          <a:p>
            <a:pPr algn="just" eaLnBrk="0" hangingPunct="0">
              <a:tabLst>
                <a:tab pos="357188" algn="l"/>
              </a:tabLst>
              <a:defRPr/>
            </a:pPr>
            <a:r>
              <a:rPr lang="ru-RU" kern="0" dirty="0" smtClean="0"/>
              <a:t>	 </a:t>
            </a:r>
            <a:r>
              <a:rPr lang="ru-RU" sz="1500" kern="0" dirty="0" smtClean="0"/>
              <a:t>В учебнике рассмотрены основные методы расчета установившихся и переходных процессов в электрических цепях, </a:t>
            </a:r>
            <a:br>
              <a:rPr lang="ru-RU" sz="1500" kern="0" dirty="0" smtClean="0"/>
            </a:br>
            <a:r>
              <a:rPr lang="ru-RU" sz="1500" kern="0" dirty="0" smtClean="0"/>
              <a:t>их приложения к наиболее распространенным в инженерной практике электронным схемам, включая различного рода усилители, повторители, генераторы гармонических и релаксационных колебаний, триггеры, пассивные и активные фильтры, стабилизаторы и т.п. Большое внимание уделено свойствам и характеристикам полупроводниковых элементов: диодов, </a:t>
            </a:r>
            <a:r>
              <a:rPr lang="ru-RU" sz="1500" kern="0" dirty="0" err="1" smtClean="0"/>
              <a:t>биополярных</a:t>
            </a:r>
            <a:r>
              <a:rPr lang="ru-RU" sz="1500" kern="0" dirty="0" smtClean="0"/>
              <a:t> и полевых транзисторов, тиристоров, операционных усилителей, приборов </a:t>
            </a:r>
            <a:br>
              <a:rPr lang="ru-RU" sz="1500" kern="0" dirty="0" smtClean="0"/>
            </a:br>
            <a:r>
              <a:rPr lang="ru-RU" sz="1500" kern="0" dirty="0" smtClean="0"/>
              <a:t>с зарядовой связью, простейших логических элементов </a:t>
            </a:r>
            <a:br>
              <a:rPr lang="ru-RU" sz="1500" kern="0" dirty="0" smtClean="0"/>
            </a:br>
            <a:r>
              <a:rPr lang="ru-RU" sz="1500" kern="0" dirty="0" smtClean="0"/>
              <a:t>и универсальных базисов, а также их схемной реализации. Отдельные главы посвящены </a:t>
            </a:r>
            <a:r>
              <a:rPr lang="ru-RU" sz="1500" kern="0" dirty="0" err="1" smtClean="0"/>
              <a:t>схемотехнике</a:t>
            </a:r>
            <a:r>
              <a:rPr lang="ru-RU" sz="1500" kern="0" dirty="0" smtClean="0"/>
              <a:t> цифровых устройств, не содержащих памяти, включая АЦП и ЦАП, и цифровых устройств с "памятью". Рассмотрены основные принципы построения программируемых логических устройств и микропроцессоров. Обозначены наиболее перспективные направления развития электронной базы, в том числе на основе СБИС с Объемными </a:t>
            </a:r>
            <a:r>
              <a:rPr lang="ru-RU" sz="1500" kern="0" dirty="0" err="1" smtClean="0"/>
              <a:t>МОП-транзисторами</a:t>
            </a:r>
            <a:r>
              <a:rPr lang="ru-RU" sz="1500" kern="0" dirty="0" smtClean="0"/>
              <a:t>.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6626" name="Picture 2" descr="http://img.litmir.biz/pre125831.jpg"/>
          <p:cNvPicPr>
            <a:picLocks noChangeAspect="1" noChangeArrowheads="1"/>
          </p:cNvPicPr>
          <p:nvPr/>
        </p:nvPicPr>
        <p:blipFill>
          <a:blip r:embed="rId4"/>
          <a:srcRect/>
          <a:stretch>
            <a:fillRect/>
          </a:stretch>
        </p:blipFill>
        <p:spPr bwMode="auto">
          <a:xfrm>
            <a:off x="214282" y="1714488"/>
            <a:ext cx="26136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662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Михалева, Е. П. </a:t>
            </a:r>
          </a:p>
          <a:p>
            <a:pPr algn="just" eaLnBrk="0" hangingPunct="0">
              <a:tabLst>
                <a:tab pos="357188" algn="l"/>
              </a:tabLst>
              <a:defRPr/>
            </a:pPr>
            <a:r>
              <a:rPr lang="ru-RU" sz="2000" b="1" kern="0" dirty="0" smtClean="0">
                <a:solidFill>
                  <a:srgbClr val="C00000"/>
                </a:solidFill>
              </a:rPr>
              <a:t>	Менеджмент </a:t>
            </a:r>
            <a:r>
              <a:rPr lang="ru-RU" sz="2000" kern="0" dirty="0" smtClean="0">
                <a:solidFill>
                  <a:srgbClr val="C00000"/>
                </a:solidFill>
              </a:rPr>
              <a:t>[Текст]: учебное пособие для СПО/ Е. П. Михалева. - 2 изд., </a:t>
            </a:r>
            <a:r>
              <a:rPr lang="ru-RU" sz="2000" kern="0" dirty="0" err="1" smtClean="0">
                <a:solidFill>
                  <a:srgbClr val="C00000"/>
                </a:solidFill>
              </a:rPr>
              <a:t>перераб</a:t>
            </a:r>
            <a:r>
              <a:rPr lang="ru-RU" sz="2000" kern="0" dirty="0" smtClean="0">
                <a:solidFill>
                  <a:srgbClr val="C00000"/>
                </a:solidFill>
              </a:rPr>
              <a:t>. и доп. - М.: </a:t>
            </a:r>
            <a:r>
              <a:rPr lang="ru-RU" sz="2000" kern="0" dirty="0" err="1" smtClean="0">
                <a:solidFill>
                  <a:srgbClr val="C00000"/>
                </a:solidFill>
              </a:rPr>
              <a:t>Юрайт</a:t>
            </a:r>
            <a:r>
              <a:rPr lang="ru-RU" sz="2000" kern="0" dirty="0" smtClean="0">
                <a:solidFill>
                  <a:srgbClr val="C00000"/>
                </a:solidFill>
              </a:rPr>
              <a:t>, 2016. - 192 с.: ил. -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a:t>
            </a:r>
          </a:p>
          <a:p>
            <a:pPr algn="just" eaLnBrk="0" hangingPunct="0">
              <a:tabLst>
                <a:tab pos="357188" algn="l"/>
              </a:tabLst>
              <a:defRPr/>
            </a:pPr>
            <a:r>
              <a:rPr lang="ru-RU" sz="2000" kern="0" dirty="0" smtClean="0"/>
              <a:t>	Данное пособие - хорошая база для изучения курса и подготовки к текущей и итоговой аттестации по дисциплине. для обучающихся по программам среднего профессионального образования.</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5602" name="Picture 2" descr="https://avatars.mds.yandex.net/get-marketpic/175127/market_IPxJsBIWxH28tQ9dQwVLzg/orig"/>
          <p:cNvPicPr>
            <a:picLocks noChangeAspect="1" noChangeArrowheads="1"/>
          </p:cNvPicPr>
          <p:nvPr/>
        </p:nvPicPr>
        <p:blipFill>
          <a:blip r:embed="rId4"/>
          <a:srcRect l="4808" b="3571"/>
          <a:stretch>
            <a:fillRect/>
          </a:stretch>
        </p:blipFill>
        <p:spPr bwMode="auto">
          <a:xfrm>
            <a:off x="214282" y="1785926"/>
            <a:ext cx="2613581"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560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Морозова, Н. Ю. </a:t>
            </a:r>
          </a:p>
          <a:p>
            <a:pPr algn="just" eaLnBrk="0" hangingPunct="0">
              <a:tabLst>
                <a:tab pos="357188" algn="l"/>
              </a:tabLst>
              <a:defRPr/>
            </a:pPr>
            <a:r>
              <a:rPr lang="ru-RU" sz="2000" b="1" kern="0" dirty="0" smtClean="0">
                <a:solidFill>
                  <a:srgbClr val="C00000"/>
                </a:solidFill>
              </a:rPr>
              <a:t>	Электротехника и электроника </a:t>
            </a:r>
            <a:r>
              <a:rPr lang="ru-RU" sz="2000" kern="0" dirty="0" smtClean="0">
                <a:solidFill>
                  <a:srgbClr val="C00000"/>
                </a:solidFill>
              </a:rPr>
              <a:t>[Текст]: учебник/ Н. Ю. Морозова. - 5 изд., стер. - М.: Академия, 2013. - 287 с.: ил. - (Среднее профессиональное образование).</a:t>
            </a:r>
          </a:p>
          <a:p>
            <a:pPr algn="just" eaLnBrk="0" hangingPunct="0">
              <a:tabLst>
                <a:tab pos="357188" algn="l"/>
              </a:tabLst>
              <a:defRPr/>
            </a:pPr>
            <a:r>
              <a:rPr lang="ru-RU" sz="2000" kern="0" dirty="0" smtClean="0"/>
              <a:t>	 Изложены основы теории расчета электрических цепей постоянного и переменного тока. Описаны трансформаторы, электрические машины и способы электрических измерений. Рассмотрены принципы работы полупроводниковых приборов и описано построение электрических цепей практических схем усилителей, генераторов, выпрямителей, электрических фильтров. Большое внимание уделено электрическим сетям, схемам электроснабжения и </a:t>
            </a:r>
            <a:r>
              <a:rPr lang="ru-RU" sz="2000" kern="0" dirty="0" err="1" smtClean="0"/>
              <a:t>электробезопасности</a:t>
            </a:r>
            <a:r>
              <a:rPr lang="ru-RU" sz="2000" kern="0" dirty="0" smtClean="0"/>
              <a:t>, </a:t>
            </a:r>
            <a:r>
              <a:rPr lang="ru-RU" sz="2000" kern="0" dirty="0" err="1" smtClean="0"/>
              <a:t>электротехнологии</a:t>
            </a:r>
            <a:r>
              <a:rPr lang="ru-RU" sz="2000" kern="0" dirty="0" smtClean="0"/>
              <a:t> на строительной площадке, электрооборудованию строительных кранов </a:t>
            </a:r>
            <a:br>
              <a:rPr lang="ru-RU" sz="2000" kern="0" dirty="0" smtClean="0"/>
            </a:br>
            <a:r>
              <a:rPr lang="ru-RU" sz="2000" kern="0" dirty="0" smtClean="0"/>
              <a:t>и подъемников и т.д.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4578" name="Picture 2" descr="http://www.knigisosklada.ru/images/books/2011/big/2011600.jpg"/>
          <p:cNvPicPr>
            <a:picLocks noChangeAspect="1" noChangeArrowheads="1"/>
          </p:cNvPicPr>
          <p:nvPr/>
        </p:nvPicPr>
        <p:blipFill>
          <a:blip r:embed="rId4"/>
          <a:srcRect/>
          <a:stretch>
            <a:fillRect/>
          </a:stretch>
        </p:blipFill>
        <p:spPr bwMode="auto">
          <a:xfrm>
            <a:off x="142844" y="1857364"/>
            <a:ext cx="2675676"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457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002060"/>
                </a:solidFill>
              </a:rPr>
              <a:t>	</a:t>
            </a:r>
            <a:r>
              <a:rPr lang="ru-RU" sz="2000" b="1" kern="0" dirty="0" err="1" smtClean="0">
                <a:solidFill>
                  <a:srgbClr val="C00000"/>
                </a:solidFill>
              </a:rPr>
              <a:t>Planet</a:t>
            </a:r>
            <a:r>
              <a:rPr lang="ru-RU" sz="2000" b="1" kern="0" dirty="0" smtClean="0">
                <a:solidFill>
                  <a:srgbClr val="C00000"/>
                </a:solidFill>
              </a:rPr>
              <a:t> </a:t>
            </a:r>
            <a:r>
              <a:rPr lang="ru-RU" sz="2000" b="1" kern="0" dirty="0" err="1" smtClean="0">
                <a:solidFill>
                  <a:srgbClr val="C00000"/>
                </a:solidFill>
              </a:rPr>
              <a:t>of</a:t>
            </a:r>
            <a:r>
              <a:rPr lang="ru-RU" sz="2000" b="1" kern="0" dirty="0" smtClean="0">
                <a:solidFill>
                  <a:srgbClr val="C00000"/>
                </a:solidFill>
              </a:rPr>
              <a:t> </a:t>
            </a:r>
            <a:r>
              <a:rPr lang="ru-RU" sz="2000" b="1" kern="0" dirty="0" err="1" smtClean="0">
                <a:solidFill>
                  <a:srgbClr val="C00000"/>
                </a:solidFill>
              </a:rPr>
              <a:t>English</a:t>
            </a:r>
            <a:r>
              <a:rPr lang="ru-RU" sz="2000" b="1" kern="0" dirty="0" smtClean="0">
                <a:solidFill>
                  <a:srgbClr val="C00000"/>
                </a:solidFill>
              </a:rPr>
              <a:t> </a:t>
            </a:r>
            <a:r>
              <a:rPr lang="ru-RU" sz="2000" kern="0" dirty="0" smtClean="0">
                <a:solidFill>
                  <a:srgbClr val="C00000"/>
                </a:solidFill>
              </a:rPr>
              <a:t>[Текст]: учебник английского языка для учреждений СПО с приложением на электронном носителе/ Г. Т. </a:t>
            </a:r>
            <a:r>
              <a:rPr lang="ru-RU" sz="2000" kern="0" dirty="0" err="1" smtClean="0">
                <a:solidFill>
                  <a:srgbClr val="C00000"/>
                </a:solidFill>
              </a:rPr>
              <a:t>Безкоровайная</a:t>
            </a:r>
            <a:r>
              <a:rPr lang="ru-RU" sz="2000" kern="0" dirty="0" smtClean="0">
                <a:solidFill>
                  <a:srgbClr val="C00000"/>
                </a:solidFill>
              </a:rPr>
              <a:t>, Н. И. Соколова, Е. А. </a:t>
            </a:r>
            <a:r>
              <a:rPr lang="ru-RU" sz="2000" kern="0" dirty="0" err="1" smtClean="0">
                <a:solidFill>
                  <a:srgbClr val="C00000"/>
                </a:solidFill>
              </a:rPr>
              <a:t>Койранская</a:t>
            </a:r>
            <a:r>
              <a:rPr lang="ru-RU" sz="2000" kern="0" dirty="0" smtClean="0">
                <a:solidFill>
                  <a:srgbClr val="C00000"/>
                </a:solidFill>
              </a:rPr>
              <a:t>. - 2 изд., стер. - М.: Академия, 2016. - 256 с.: ил. </a:t>
            </a:r>
          </a:p>
          <a:p>
            <a:pPr algn="just" eaLnBrk="0" hangingPunct="0">
              <a:tabLst>
                <a:tab pos="357188" algn="l"/>
              </a:tabLst>
              <a:defRPr/>
            </a:pPr>
            <a:r>
              <a:rPr lang="ru-RU" sz="2000" kern="0" dirty="0" smtClean="0"/>
              <a:t>	</a:t>
            </a:r>
          </a:p>
          <a:p>
            <a:pPr algn="just" eaLnBrk="0" hangingPunct="0">
              <a:tabLst>
                <a:tab pos="357188" algn="l"/>
              </a:tabLst>
              <a:defRPr/>
            </a:pPr>
            <a:r>
              <a:rPr lang="ru-RU" sz="2000" kern="0" dirty="0" smtClean="0"/>
              <a:t>	Особое внимание уделено формированию </a:t>
            </a:r>
            <a:r>
              <a:rPr lang="ru-RU" sz="2000" kern="0" dirty="0" err="1" smtClean="0"/>
              <a:t>учеб-но-познавательного</a:t>
            </a:r>
            <a:r>
              <a:rPr lang="ru-RU" sz="2000" kern="0" dirty="0" smtClean="0"/>
              <a:t> компонента коммуникативной компетенции, для чего использованы проектные задания. </a:t>
            </a:r>
          </a:p>
          <a:p>
            <a:pPr algn="just" eaLnBrk="0" hangingPunct="0">
              <a:tabLst>
                <a:tab pos="357188" algn="l"/>
              </a:tabLst>
              <a:defRPr/>
            </a:pPr>
            <a:r>
              <a:rPr lang="ru-RU" sz="2000" kern="0" dirty="0" smtClean="0"/>
              <a:t>	При составлении заданий учитывались </a:t>
            </a:r>
            <a:r>
              <a:rPr lang="ru-RU" sz="2000" kern="0" dirty="0" err="1" smtClean="0"/>
              <a:t>требова-ния</a:t>
            </a:r>
            <a:r>
              <a:rPr lang="ru-RU" sz="2000" kern="0" dirty="0" smtClean="0"/>
              <a:t> Единого государственного экзамена. </a:t>
            </a:r>
          </a:p>
          <a:p>
            <a:pPr algn="just" eaLnBrk="0" hangingPunct="0">
              <a:tabLst>
                <a:tab pos="357188" algn="l"/>
              </a:tabLst>
              <a:defRPr/>
            </a:pPr>
            <a:r>
              <a:rPr lang="ru-RU" sz="2000" kern="0" dirty="0" smtClean="0"/>
              <a:t>	Учебник является составной частью </a:t>
            </a:r>
            <a:r>
              <a:rPr lang="ru-RU" sz="2000" kern="0" dirty="0" err="1" smtClean="0"/>
              <a:t>учебно-мето-дического</a:t>
            </a:r>
            <a:r>
              <a:rPr lang="ru-RU" sz="2000" kern="0" dirty="0" smtClean="0"/>
              <a:t> комплекта, включающего практикумы для социально-экономического и гуманитарного профилей.</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3554" name="Picture 2" descr="https://img-gorod.ru/upload/iblock/088/088663c430b1add8f1955da3bbdd7068.jpg"/>
          <p:cNvPicPr>
            <a:picLocks noChangeAspect="1" noChangeArrowheads="1"/>
          </p:cNvPicPr>
          <p:nvPr/>
        </p:nvPicPr>
        <p:blipFill>
          <a:blip r:embed="rId4"/>
          <a:srcRect/>
          <a:stretch>
            <a:fillRect/>
          </a:stretch>
        </p:blipFill>
        <p:spPr bwMode="auto">
          <a:xfrm>
            <a:off x="142844" y="1643050"/>
            <a:ext cx="2714644" cy="4214842"/>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autoRev="1" fill="hold" nodeType="withEffect">
                                  <p:stCondLst>
                                    <p:cond delay="0"/>
                                  </p:stCondLst>
                                  <p:childTnLst>
                                    <p:animScale>
                                      <p:cBhvr>
                                        <p:cTn id="6" dur="5000" fill="hold"/>
                                        <p:tgtEl>
                                          <p:spTgt spid="2355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b="1" kern="0" dirty="0" smtClean="0">
                <a:solidFill>
                  <a:srgbClr val="002060"/>
                </a:solidFill>
              </a:rPr>
              <a:t>	</a:t>
            </a:r>
            <a:r>
              <a:rPr lang="ru-RU" sz="2000" b="1" kern="0" dirty="0" smtClean="0">
                <a:solidFill>
                  <a:srgbClr val="C00000"/>
                </a:solidFill>
              </a:rPr>
              <a:t>Организационное и правовое обеспечение информационной безопасности </a:t>
            </a:r>
            <a:r>
              <a:rPr lang="ru-RU" sz="2000" kern="0" dirty="0" smtClean="0">
                <a:solidFill>
                  <a:srgbClr val="C00000"/>
                </a:solidFill>
              </a:rPr>
              <a:t>[Текст]: учебник и практикум/ ред.: Т. А. Поляковой, А. А. </a:t>
            </a:r>
            <a:r>
              <a:rPr lang="ru-RU" sz="2000" kern="0" dirty="0" err="1" smtClean="0">
                <a:solidFill>
                  <a:srgbClr val="C00000"/>
                </a:solidFill>
              </a:rPr>
              <a:t>Стрельцова</a:t>
            </a:r>
            <a:r>
              <a:rPr lang="ru-RU" sz="2000" kern="0" dirty="0" smtClean="0">
                <a:solidFill>
                  <a:srgbClr val="C00000"/>
                </a:solidFill>
              </a:rPr>
              <a:t>. - М.: </a:t>
            </a:r>
            <a:r>
              <a:rPr lang="ru-RU" sz="2000" kern="0" dirty="0" err="1" smtClean="0">
                <a:solidFill>
                  <a:srgbClr val="C00000"/>
                </a:solidFill>
              </a:rPr>
              <a:t>Юрайт</a:t>
            </a:r>
            <a:r>
              <a:rPr lang="ru-RU" sz="2000" kern="0" dirty="0" smtClean="0">
                <a:solidFill>
                  <a:srgbClr val="C00000"/>
                </a:solidFill>
              </a:rPr>
              <a:t>, 2016. - 326 с.: ил. - (Бакалавр и магистр. Академический курс).</a:t>
            </a:r>
          </a:p>
          <a:p>
            <a:pPr algn="just" eaLnBrk="0" hangingPunct="0">
              <a:tabLst>
                <a:tab pos="357188" algn="l"/>
              </a:tabLst>
              <a:defRPr/>
            </a:pPr>
            <a:r>
              <a:rPr lang="ru-RU" kern="0" dirty="0" smtClean="0"/>
              <a:t>	 </a:t>
            </a:r>
            <a:r>
              <a:rPr lang="ru-RU" sz="1650" kern="0" dirty="0" smtClean="0"/>
              <a:t>В учебнике изложены общие теоретический </a:t>
            </a:r>
            <a:br>
              <a:rPr lang="ru-RU" sz="1650" kern="0" dirty="0" smtClean="0"/>
            </a:br>
            <a:r>
              <a:rPr lang="ru-RU" sz="1650" kern="0" dirty="0" smtClean="0"/>
              <a:t>и методологический подходы к формированию правового </a:t>
            </a:r>
            <a:br>
              <a:rPr lang="ru-RU" sz="1650" kern="0" dirty="0" smtClean="0"/>
            </a:br>
            <a:r>
              <a:rPr lang="ru-RU" sz="1650" kern="0" dirty="0" smtClean="0"/>
              <a:t>и организационного обеспечения информационной безопасности человека, общества и государства. Подробно освещены основные институты правового обеспечения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a:t>
            </a:r>
            <a:br>
              <a:rPr lang="ru-RU" sz="1650" kern="0" dirty="0" smtClean="0"/>
            </a:br>
            <a:r>
              <a:rPr lang="ru-RU" sz="1650" kern="0" dirty="0" smtClean="0"/>
              <a:t>за правонарушения в области информационной безопасности, </a:t>
            </a:r>
            <a:br>
              <a:rPr lang="ru-RU" sz="1650" kern="0" dirty="0" smtClean="0"/>
            </a:br>
            <a:r>
              <a:rPr lang="ru-RU" sz="1650" kern="0" dirty="0" smtClean="0"/>
              <a:t>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3554" name="Picture 2" descr="https://ozon-st.cdn.ngenix.net/multimedia/1014310947.jpg"/>
          <p:cNvPicPr>
            <a:picLocks noChangeAspect="1" noChangeArrowheads="1"/>
          </p:cNvPicPr>
          <p:nvPr/>
        </p:nvPicPr>
        <p:blipFill>
          <a:blip r:embed="rId4"/>
          <a:srcRect/>
          <a:stretch>
            <a:fillRect/>
          </a:stretch>
        </p:blipFill>
        <p:spPr bwMode="auto">
          <a:xfrm>
            <a:off x="142844" y="1683578"/>
            <a:ext cx="26565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355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Партыка</a:t>
            </a:r>
            <a:r>
              <a:rPr lang="ru-RU" sz="2000" b="1" kern="0" dirty="0" smtClean="0">
                <a:solidFill>
                  <a:srgbClr val="C00000"/>
                </a:solidFill>
              </a:rPr>
              <a:t>, Т. П. </a:t>
            </a:r>
          </a:p>
          <a:p>
            <a:pPr algn="just" eaLnBrk="0" hangingPunct="0">
              <a:tabLst>
                <a:tab pos="357188" algn="l"/>
              </a:tabLst>
              <a:defRPr/>
            </a:pPr>
            <a:r>
              <a:rPr lang="ru-RU" sz="2000" b="1" kern="0" dirty="0" smtClean="0">
                <a:solidFill>
                  <a:srgbClr val="C00000"/>
                </a:solidFill>
              </a:rPr>
              <a:t>	Информационная безопасность </a:t>
            </a:r>
            <a:r>
              <a:rPr lang="ru-RU" sz="2000" kern="0" dirty="0" smtClean="0">
                <a:solidFill>
                  <a:srgbClr val="C00000"/>
                </a:solidFill>
              </a:rPr>
              <a:t>[Текст]: учебное пособие/ Т. П. </a:t>
            </a:r>
            <a:r>
              <a:rPr lang="ru-RU" sz="2000" kern="0" dirty="0" err="1" smtClean="0">
                <a:solidFill>
                  <a:srgbClr val="C00000"/>
                </a:solidFill>
              </a:rPr>
              <a:t>Партыка</a:t>
            </a:r>
            <a:r>
              <a:rPr lang="ru-RU" sz="2000" kern="0" dirty="0" smtClean="0">
                <a:solidFill>
                  <a:srgbClr val="C00000"/>
                </a:solidFill>
              </a:rPr>
              <a:t>, И. И. Попов. - 5 изд., </a:t>
            </a:r>
            <a:r>
              <a:rPr lang="ru-RU" sz="2000" kern="0" dirty="0" err="1" smtClean="0">
                <a:solidFill>
                  <a:srgbClr val="C00000"/>
                </a:solidFill>
              </a:rPr>
              <a:t>перераб</a:t>
            </a:r>
            <a:r>
              <a:rPr lang="ru-RU" sz="2000" kern="0" dirty="0" smtClean="0">
                <a:solidFill>
                  <a:srgbClr val="C00000"/>
                </a:solidFill>
              </a:rPr>
              <a:t>. и доп. - М.: ФОРУМ: ИНФРА-М, 2016. - 432 с.: ил. - (Профессиональное образование).</a:t>
            </a:r>
          </a:p>
          <a:p>
            <a:pPr algn="just" eaLnBrk="0" hangingPunct="0">
              <a:tabLst>
                <a:tab pos="357188" algn="l"/>
              </a:tabLst>
              <a:defRPr/>
            </a:pPr>
            <a:r>
              <a:rPr lang="ru-RU" sz="2000" kern="0" dirty="0" smtClean="0"/>
              <a:t>	</a:t>
            </a:r>
            <a:r>
              <a:rPr lang="ru-RU" sz="1900" kern="0" dirty="0" smtClean="0"/>
              <a:t> Рассмотрены вопросы информационной безопасности и защиты данных, в том числе </a:t>
            </a:r>
            <a:br>
              <a:rPr lang="ru-RU" sz="1900" kern="0" dirty="0" smtClean="0"/>
            </a:br>
            <a:r>
              <a:rPr lang="ru-RU" sz="1900" kern="0" dirty="0" smtClean="0"/>
              <a:t>в информационно-вычислительных системах и сетях. Дано введение в общие проблемы безопасности, определены роль и место информационной безопасности в системе обеспечения национальной безопасности государства. Рассмотрены проблемы защиты информации в автоматизированных системах обработки данных, криптографические методы защиты информации, вопросы защиты информации </a:t>
            </a:r>
            <a:br>
              <a:rPr lang="ru-RU" sz="1900" kern="0" dirty="0" smtClean="0"/>
            </a:br>
            <a:r>
              <a:rPr lang="ru-RU" sz="1900" kern="0" dirty="0" smtClean="0"/>
              <a:t>в персональных компьютерах, компьютерные вирусы </a:t>
            </a:r>
            <a:br>
              <a:rPr lang="ru-RU" sz="1900" kern="0" dirty="0" smtClean="0"/>
            </a:br>
            <a:r>
              <a:rPr lang="ru-RU" sz="1900" kern="0" dirty="0" smtClean="0"/>
              <a:t>и антивирусные программы, а также проблемы защиты информации в сетях ЭВМ и организации комплексных систем технического обеспечения безопасности.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2532" name="Picture 4" descr="http://www.biblio-globus.us/photos1/977/9771626.jpg"/>
          <p:cNvPicPr>
            <a:picLocks noChangeAspect="1" noChangeArrowheads="1"/>
          </p:cNvPicPr>
          <p:nvPr/>
        </p:nvPicPr>
        <p:blipFill>
          <a:blip r:embed="rId4"/>
          <a:srcRect/>
          <a:stretch>
            <a:fillRect/>
          </a:stretch>
        </p:blipFill>
        <p:spPr bwMode="auto">
          <a:xfrm>
            <a:off x="214282" y="1785926"/>
            <a:ext cx="2585868"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253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	Правовое обеспечение профессиональной деятельности </a:t>
            </a:r>
            <a:r>
              <a:rPr lang="ru-RU" sz="2000" kern="0" dirty="0" smtClean="0">
                <a:solidFill>
                  <a:srgbClr val="C00000"/>
                </a:solidFill>
              </a:rPr>
              <a:t>[Текст]: учебник для СПО/ Под ред. А. Я. Капустина. - 2 </a:t>
            </a:r>
            <a:r>
              <a:rPr lang="ru-RU" sz="2000" kern="0" dirty="0" err="1" smtClean="0">
                <a:solidFill>
                  <a:srgbClr val="C00000"/>
                </a:solidFill>
              </a:rPr>
              <a:t>изд</a:t>
            </a:r>
            <a:r>
              <a:rPr lang="ru-RU" sz="2000" kern="0" dirty="0" smtClean="0">
                <a:solidFill>
                  <a:srgbClr val="C00000"/>
                </a:solidFill>
              </a:rPr>
              <a:t>, </a:t>
            </a:r>
            <a:r>
              <a:rPr lang="ru-RU" sz="2000" kern="0" dirty="0" err="1" smtClean="0">
                <a:solidFill>
                  <a:srgbClr val="C00000"/>
                </a:solidFill>
              </a:rPr>
              <a:t>прераб</a:t>
            </a:r>
            <a:r>
              <a:rPr lang="ru-RU" sz="2000" kern="0" dirty="0" smtClean="0">
                <a:solidFill>
                  <a:srgbClr val="C00000"/>
                </a:solidFill>
              </a:rPr>
              <a:t>. и доп. - М.: </a:t>
            </a:r>
            <a:r>
              <a:rPr lang="ru-RU" sz="2000" kern="0" dirty="0" err="1" smtClean="0">
                <a:solidFill>
                  <a:srgbClr val="C00000"/>
                </a:solidFill>
              </a:rPr>
              <a:t>Юрайт</a:t>
            </a:r>
            <a:r>
              <a:rPr lang="ru-RU" sz="2000" kern="0" dirty="0" smtClean="0">
                <a:solidFill>
                  <a:srgbClr val="C00000"/>
                </a:solidFill>
              </a:rPr>
              <a:t>, 2016. - 383 с. - (Профессиональное образование).</a:t>
            </a:r>
          </a:p>
          <a:p>
            <a:pPr algn="just" eaLnBrk="0" hangingPunct="0">
              <a:tabLst>
                <a:tab pos="357188" algn="l"/>
              </a:tabLst>
              <a:defRPr/>
            </a:pPr>
            <a:r>
              <a:rPr lang="ru-RU" sz="2000" kern="0" dirty="0" smtClean="0"/>
              <a:t>	</a:t>
            </a:r>
            <a:r>
              <a:rPr lang="ru-RU" sz="1900" kern="0" dirty="0" smtClean="0"/>
              <a:t> В учебнике рассматриваются основные понятия </a:t>
            </a:r>
            <a:br>
              <a:rPr lang="ru-RU" sz="1900" kern="0" dirty="0" smtClean="0"/>
            </a:br>
            <a:r>
              <a:rPr lang="ru-RU" sz="1900" kern="0" dirty="0" smtClean="0"/>
              <a:t>и категории правового обеспечения сферы профессиональной деятельности. В этих целях определяются вопросы понятия права и государства, раскрываются основы конституционного строя нашей страны, освещаются проблемы публичного управления в сфере профессиональной деятельности, а также вопросы правового регулирования профессиональной деятельности. Особое внимание уделено механизмам защиты прав и законных интересов от неправомерных действий публичной администрации. Кроме того, изложены основы уголовного права и процесса, </a:t>
            </a:r>
            <a:r>
              <a:rPr lang="ru-RU" sz="1900" kern="0" dirty="0" err="1" smtClean="0"/>
              <a:t>международно</a:t>
            </a:r>
            <a:r>
              <a:rPr lang="ru-RU" sz="1900" kern="0" dirty="0" smtClean="0"/>
              <a:t> - правовых отношений в сфере профессиональной деятельности и архивного права.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1508" name="Picture 4" descr="https://img.shopliga.ru/8721525.jpg"/>
          <p:cNvPicPr>
            <a:picLocks noChangeAspect="1" noChangeArrowheads="1"/>
          </p:cNvPicPr>
          <p:nvPr/>
        </p:nvPicPr>
        <p:blipFill>
          <a:blip r:embed="rId4"/>
          <a:srcRect/>
          <a:stretch>
            <a:fillRect/>
          </a:stretch>
        </p:blipFill>
        <p:spPr bwMode="auto">
          <a:xfrm>
            <a:off x="214282" y="1785926"/>
            <a:ext cx="2573999"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150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ea typeface="+mj-ea"/>
                <a:cs typeface="Arial" pitchFamily="34" charset="0"/>
              </a:rPr>
              <a:t>Рудаков, А. В. </a:t>
            </a:r>
          </a:p>
          <a:p>
            <a:pPr algn="just" eaLnBrk="0" hangingPunct="0">
              <a:tabLst>
                <a:tab pos="357188" algn="l"/>
              </a:tabLst>
              <a:defRPr/>
            </a:pPr>
            <a:r>
              <a:rPr lang="ru-RU" sz="2000" b="1" kern="0" dirty="0" smtClean="0">
                <a:solidFill>
                  <a:srgbClr val="C00000"/>
                </a:solidFill>
                <a:ea typeface="+mj-ea"/>
                <a:cs typeface="Arial" pitchFamily="34" charset="0"/>
              </a:rPr>
              <a:t>	Технология разработки программных продуктов </a:t>
            </a:r>
            <a:r>
              <a:rPr lang="ru-RU" sz="2000" kern="0" dirty="0" smtClean="0">
                <a:solidFill>
                  <a:srgbClr val="C00000"/>
                </a:solidFill>
                <a:ea typeface="+mj-ea"/>
                <a:cs typeface="Arial" pitchFamily="34" charset="0"/>
              </a:rPr>
              <a:t>[Текст]: учебник/ А.В.Рудаков. - 8 изд., стер. - М.: Академия, 2013. - 208 с. - (Среднее профессиональное образование). </a:t>
            </a:r>
          </a:p>
          <a:p>
            <a:pPr eaLnBrk="0" hangingPunct="0">
              <a:tabLst>
                <a:tab pos="357188" algn="l"/>
              </a:tabLst>
              <a:defRPr/>
            </a:pPr>
            <a:endParaRPr lang="ru-RU" sz="2000" kern="0" dirty="0" smtClean="0">
              <a:ea typeface="+mj-ea"/>
              <a:cs typeface="Arial" pitchFamily="34" charset="0"/>
            </a:endParaRPr>
          </a:p>
          <a:p>
            <a:pPr algn="just" eaLnBrk="0" hangingPunct="0">
              <a:tabLst>
                <a:tab pos="357188" algn="l"/>
              </a:tabLst>
              <a:defRPr/>
            </a:pPr>
            <a:r>
              <a:rPr lang="ru-RU" sz="2000" kern="0" dirty="0" smtClean="0">
                <a:ea typeface="+mj-ea"/>
                <a:cs typeface="Arial" pitchFamily="34" charset="0"/>
              </a:rPr>
              <a:t>	Рассмотрены история возникновения, современное состояние, принципы организации, основные положения и перспективы развития технологии разработки программных продуктов.</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27650" name="Picture 2" descr="http://www.wmlotto.ru/img/books_covers/1005558166.jpg"/>
          <p:cNvPicPr>
            <a:picLocks noChangeAspect="1" noChangeArrowheads="1"/>
          </p:cNvPicPr>
          <p:nvPr/>
        </p:nvPicPr>
        <p:blipFill>
          <a:blip r:embed="rId4"/>
          <a:srcRect/>
          <a:stretch>
            <a:fillRect/>
          </a:stretch>
        </p:blipFill>
        <p:spPr bwMode="auto">
          <a:xfrm>
            <a:off x="285720" y="1928802"/>
            <a:ext cx="2516400" cy="3780000"/>
          </a:xfrm>
          <a:prstGeom prst="rect">
            <a:avLst/>
          </a:prstGeom>
          <a:noFill/>
          <a:ln w="57150">
            <a:solidFill>
              <a:schemeClr val="accent3"/>
            </a:solidFill>
          </a:ln>
        </p:spPr>
      </p:pic>
      <p:sp>
        <p:nvSpPr>
          <p:cNvPr id="10" name="Заголовок 1"/>
          <p:cNvSpPr txBox="1">
            <a:spLocks/>
          </p:cNvSpPr>
          <p:nvPr/>
        </p:nvSpPr>
        <p:spPr>
          <a:xfrm>
            <a:off x="142844" y="214290"/>
            <a:ext cx="8072494"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smtClean="0">
                <a:ln>
                  <a:noFill/>
                </a:ln>
                <a:solidFill>
                  <a:schemeClr val="accent4"/>
                </a:solidFill>
                <a:effectLst/>
                <a:uLnTx/>
                <a:uFillTx/>
                <a:latin typeface="+mj-lt"/>
                <a:ea typeface="+mj-ea"/>
                <a:cs typeface="+mj-cs"/>
              </a:rPr>
              <a:t>Литература, поступившая в библиотеку </a:t>
            </a:r>
            <a:r>
              <a:rPr kumimoji="0" lang="ru-RU" sz="2300" b="1" i="1" u="none" strike="noStrike" kern="1200" cap="none" spc="0" normalizeH="0" baseline="0" noProof="0" smtClean="0">
                <a:ln>
                  <a:noFill/>
                </a:ln>
                <a:solidFill>
                  <a:schemeClr val="accent4"/>
                </a:solidFill>
                <a:effectLst/>
                <a:uLnTx/>
                <a:uFillTx/>
                <a:latin typeface="+mj-lt"/>
                <a:ea typeface="+mj-ea"/>
                <a:cs typeface="+mj-cs"/>
              </a:rPr>
              <a:t>по специальности </a:t>
            </a:r>
            <a:br>
              <a:rPr kumimoji="0" lang="ru-RU" sz="2300" b="1" i="1" u="none" strike="noStrike" kern="1200" cap="none" spc="0" normalizeH="0" baseline="0" noProof="0" smtClean="0">
                <a:ln>
                  <a:noFill/>
                </a:ln>
                <a:solidFill>
                  <a:schemeClr val="accent4"/>
                </a:solidFill>
                <a:effectLst/>
                <a:uLnTx/>
                <a:uFillTx/>
                <a:latin typeface="+mj-lt"/>
                <a:ea typeface="+mj-ea"/>
                <a:cs typeface="+mj-cs"/>
              </a:rPr>
            </a:br>
            <a:r>
              <a:rPr kumimoji="0" lang="ru-RU" sz="2300" b="1" i="0" u="none" strike="noStrike" kern="1200" cap="none" spc="0" normalizeH="0" baseline="0" noProof="0" smtClean="0">
                <a:ln>
                  <a:noFill/>
                </a:ln>
                <a:solidFill>
                  <a:srgbClr val="CC0099"/>
                </a:solidFill>
                <a:effectLst/>
                <a:uLnTx/>
                <a:uFillTx/>
                <a:latin typeface="+mj-lt"/>
                <a:ea typeface="+mj-ea"/>
                <a:cs typeface="+mj-cs"/>
              </a:rPr>
              <a:t>Информационная безопасность автоматизированных систем</a:t>
            </a:r>
            <a:endParaRPr kumimoji="0" lang="ru-RU" sz="2300" b="0" i="0" u="none" strike="noStrike" kern="1200" cap="none" spc="0" normalizeH="0" baseline="0" noProof="0" dirty="0" smtClean="0">
              <a:ln>
                <a:noFill/>
              </a:ln>
              <a:solidFill>
                <a:srgbClr val="CC0099"/>
              </a:solidFill>
              <a:effectLst/>
              <a:uLnTx/>
              <a:uFillTx/>
              <a:latin typeface="+mj-lt"/>
              <a:ea typeface="+mj-ea"/>
              <a:cs typeface="+mj-cs"/>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2765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6866" name="Picture 2" descr="http://www.knigoed.info/image/book/1374019304585379842.jpg"/>
          <p:cNvPicPr>
            <a:picLocks noChangeAspect="1" noChangeArrowheads="1"/>
          </p:cNvPicPr>
          <p:nvPr/>
        </p:nvPicPr>
        <p:blipFill>
          <a:blip r:embed="rId3"/>
          <a:srcRect/>
          <a:stretch>
            <a:fillRect/>
          </a:stretch>
        </p:blipFill>
        <p:spPr bwMode="auto">
          <a:xfrm>
            <a:off x="71406" y="1857364"/>
            <a:ext cx="2607943" cy="3960000"/>
          </a:xfrm>
          <a:prstGeom prst="rect">
            <a:avLst/>
          </a:prstGeom>
          <a:noFill/>
          <a:ln w="57150">
            <a:solidFill>
              <a:schemeClr val="accent3"/>
            </a:solidFill>
          </a:ln>
        </p:spPr>
      </p:pic>
      <p:sp>
        <p:nvSpPr>
          <p:cNvPr id="7" name="Заголовок 1"/>
          <p:cNvSpPr txBox="1">
            <a:spLocks/>
          </p:cNvSpPr>
          <p:nvPr/>
        </p:nvSpPr>
        <p:spPr bwMode="auto">
          <a:xfrm>
            <a:off x="2857488" y="1142984"/>
            <a:ext cx="6143668" cy="5500726"/>
          </a:xfrm>
          <a:prstGeom prst="rect">
            <a:avLst/>
          </a:prstGeom>
          <a:solidFill>
            <a:schemeClr val="bg1"/>
          </a:solidFill>
          <a:ln w="38100">
            <a:noFill/>
            <a:miter lim="800000"/>
            <a:headEnd/>
            <a:tailEnd/>
          </a:ln>
          <a:effectLst>
            <a:glow rad="139700">
              <a:schemeClr val="accent2">
                <a:satMod val="175000"/>
                <a:alpha val="40000"/>
              </a:schemeClr>
            </a:glow>
          </a:effectLst>
        </p:spPr>
        <p:txBody>
          <a:bodyPr wrap="square" anchor="ctr">
            <a:noAutofit/>
          </a:bodyPr>
          <a:lstStyle/>
          <a:p>
            <a:pPr eaLnBrk="0" hangingPunct="0">
              <a:tabLst>
                <a:tab pos="357188" algn="l"/>
              </a:tabLst>
              <a:defRPr/>
            </a:pPr>
            <a:r>
              <a:rPr lang="ru-RU" sz="2000" b="1" kern="0" dirty="0" smtClean="0">
                <a:solidFill>
                  <a:srgbClr val="C00000"/>
                </a:solidFill>
              </a:rPr>
              <a:t>Семакин, И. Г. </a:t>
            </a:r>
          </a:p>
          <a:p>
            <a:pPr algn="just" eaLnBrk="0" hangingPunct="0">
              <a:tabLst>
                <a:tab pos="357188" algn="l"/>
              </a:tabLst>
              <a:defRPr/>
            </a:pPr>
            <a:r>
              <a:rPr lang="ru-RU" sz="2000" b="1" kern="0" dirty="0" smtClean="0">
                <a:solidFill>
                  <a:srgbClr val="C00000"/>
                </a:solidFill>
              </a:rPr>
              <a:t>	Основы алгоритмизации и программирования</a:t>
            </a:r>
            <a:r>
              <a:rPr lang="ru-RU" sz="2000" kern="0" dirty="0" smtClean="0">
                <a:solidFill>
                  <a:srgbClr val="C00000"/>
                </a:solidFill>
              </a:rPr>
              <a:t> [Текст]: учебник/ И.Г.Семакин, А.П.Шестаков. - М.: Академия, 2013. - 304 с. - (Среднее профессиональное образование). </a:t>
            </a:r>
          </a:p>
          <a:p>
            <a:pPr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Рассмотрены основы принципы алгоритмизации </a:t>
            </a:r>
            <a:br>
              <a:rPr lang="ru-RU" sz="2000" kern="0" dirty="0" smtClean="0"/>
            </a:br>
            <a:r>
              <a:rPr lang="ru-RU" sz="2000" kern="0" dirty="0" smtClean="0"/>
              <a:t>и программирования на базе языка Паскаль (версия Турбо Паскаль 7.0). </a:t>
            </a:r>
          </a:p>
          <a:p>
            <a:pPr algn="just" eaLnBrk="0" hangingPunct="0">
              <a:tabLst>
                <a:tab pos="357188" algn="l"/>
              </a:tabLst>
              <a:defRPr/>
            </a:pPr>
            <a:r>
              <a:rPr lang="ru-RU" sz="2000" kern="0" dirty="0" smtClean="0"/>
              <a:t>	Даны основные понятия </a:t>
            </a:r>
            <a:r>
              <a:rPr lang="ru-RU" sz="2000" kern="0" dirty="0" err="1" smtClean="0"/>
              <a:t>объектно-ориентирован-ного</a:t>
            </a:r>
            <a:r>
              <a:rPr lang="ru-RU" sz="2000" kern="0" dirty="0" smtClean="0"/>
              <a:t> программирования и его реализация на языке Турбо Паскаль. </a:t>
            </a:r>
          </a:p>
          <a:p>
            <a:pPr algn="just" eaLnBrk="0" hangingPunct="0">
              <a:tabLst>
                <a:tab pos="357188" algn="l"/>
              </a:tabLst>
              <a:defRPr/>
            </a:pPr>
            <a:r>
              <a:rPr lang="ru-RU" sz="2000" kern="0" dirty="0" smtClean="0"/>
              <a:t>	Описана интегрированная среда </a:t>
            </a:r>
            <a:r>
              <a:rPr lang="ru-RU" sz="2000" kern="0" dirty="0" err="1" smtClean="0"/>
              <a:t>программирова-ния</a:t>
            </a:r>
            <a:r>
              <a:rPr lang="ru-RU" sz="2000" kern="0" dirty="0" smtClean="0"/>
              <a:t> </a:t>
            </a:r>
            <a:r>
              <a:rPr lang="ru-RU" sz="2000" kern="0" dirty="0" err="1" smtClean="0"/>
              <a:t>Delphi</a:t>
            </a:r>
            <a:r>
              <a:rPr lang="ru-RU" sz="2000" kern="0" dirty="0" smtClean="0"/>
              <a:t> и визуальная технология создания графического интерфейса программ. </a:t>
            </a:r>
          </a:p>
          <a:p>
            <a:pPr algn="just" eaLnBrk="0" hangingPunct="0">
              <a:tabLst>
                <a:tab pos="357188" algn="l"/>
              </a:tabLst>
              <a:defRPr/>
            </a:pPr>
            <a:r>
              <a:rPr lang="ru-RU" sz="2000" kern="0" dirty="0" smtClean="0"/>
              <a:t>	Показана разработка программных модулей в этой среде.</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4" cstate="print"/>
          <a:srcRect/>
          <a:stretch>
            <a:fillRect/>
          </a:stretch>
        </p:blipFill>
        <p:spPr bwMode="auto">
          <a:xfrm>
            <a:off x="8197142" y="142852"/>
            <a:ext cx="732576" cy="720000"/>
          </a:xfrm>
          <a:prstGeom prst="rect">
            <a:avLst/>
          </a:prstGeom>
          <a:noFill/>
        </p:spPr>
      </p:pic>
      <p:sp>
        <p:nvSpPr>
          <p:cNvPr id="10"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686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err="1" smtClean="0">
                <a:solidFill>
                  <a:srgbClr val="C00000"/>
                </a:solidFill>
              </a:rPr>
              <a:t>Спирина</a:t>
            </a:r>
            <a:r>
              <a:rPr lang="ru-RU" sz="2000" b="1" kern="0" dirty="0" smtClean="0">
                <a:solidFill>
                  <a:srgbClr val="C00000"/>
                </a:solidFill>
              </a:rPr>
              <a:t>, М. С. </a:t>
            </a:r>
          </a:p>
          <a:p>
            <a:pPr algn="just" eaLnBrk="0" hangingPunct="0">
              <a:tabLst>
                <a:tab pos="357188" algn="l"/>
              </a:tabLst>
              <a:defRPr/>
            </a:pPr>
            <a:r>
              <a:rPr lang="ru-RU" sz="2000" b="1" kern="0" dirty="0" smtClean="0">
                <a:solidFill>
                  <a:srgbClr val="C00000"/>
                </a:solidFill>
              </a:rPr>
              <a:t>	Дискретная математика </a:t>
            </a:r>
            <a:r>
              <a:rPr lang="ru-RU" sz="2000" kern="0" dirty="0" smtClean="0">
                <a:solidFill>
                  <a:srgbClr val="C00000"/>
                </a:solidFill>
              </a:rPr>
              <a:t>[Текст]: учебник/ </a:t>
            </a:r>
            <a:r>
              <a:rPr lang="ru-RU" sz="2000" kern="0" dirty="0" err="1" smtClean="0">
                <a:solidFill>
                  <a:srgbClr val="C00000"/>
                </a:solidFill>
              </a:rPr>
              <a:t>М.С.Спирина</a:t>
            </a:r>
            <a:r>
              <a:rPr lang="ru-RU" sz="2000" kern="0" dirty="0" smtClean="0">
                <a:solidFill>
                  <a:srgbClr val="C00000"/>
                </a:solidFill>
              </a:rPr>
              <a:t>, </a:t>
            </a:r>
            <a:r>
              <a:rPr lang="ru-RU" sz="2000" kern="0" dirty="0" err="1" smtClean="0">
                <a:solidFill>
                  <a:srgbClr val="C00000"/>
                </a:solidFill>
              </a:rPr>
              <a:t>П.А.Спирин</a:t>
            </a:r>
            <a:r>
              <a:rPr lang="ru-RU" sz="2000" kern="0" dirty="0" smtClean="0">
                <a:solidFill>
                  <a:srgbClr val="C00000"/>
                </a:solidFill>
              </a:rPr>
              <a:t>. - 10 </a:t>
            </a:r>
            <a:r>
              <a:rPr lang="ru-RU" sz="2000" kern="0" dirty="0" err="1" smtClean="0">
                <a:solidFill>
                  <a:srgbClr val="C00000"/>
                </a:solidFill>
              </a:rPr>
              <a:t>изд</a:t>
            </a:r>
            <a:r>
              <a:rPr lang="ru-RU" sz="2000" kern="0" dirty="0" smtClean="0">
                <a:solidFill>
                  <a:srgbClr val="C00000"/>
                </a:solidFill>
              </a:rPr>
              <a:t>, стер. - М.: Академия, 2014. - 368 с. : ил. - (Профессиональное образование).</a:t>
            </a:r>
          </a:p>
          <a:p>
            <a:pPr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dirty="0" smtClean="0">
                <a:solidFill>
                  <a:srgbClr val="002060"/>
                </a:solidFill>
              </a:rPr>
              <a:t>	</a:t>
            </a:r>
            <a:r>
              <a:rPr lang="ru-RU" sz="2000" dirty="0" smtClean="0"/>
              <a:t>Учебник содержит теоретический материал </a:t>
            </a:r>
            <a:br>
              <a:rPr lang="ru-RU" sz="2000" dirty="0" smtClean="0"/>
            </a:br>
            <a:r>
              <a:rPr lang="ru-RU" sz="2000" dirty="0" smtClean="0"/>
              <a:t>по традиционным темам дискретной математики </a:t>
            </a:r>
            <a:br>
              <a:rPr lang="ru-RU" sz="2000" dirty="0" smtClean="0"/>
            </a:br>
            <a:r>
              <a:rPr lang="ru-RU" sz="2000" dirty="0" smtClean="0"/>
              <a:t>и некоторые вопросы классической логики. </a:t>
            </a:r>
          </a:p>
          <a:p>
            <a:pPr algn="just" eaLnBrk="0" hangingPunct="0">
              <a:tabLst>
                <a:tab pos="357188" algn="l"/>
              </a:tabLst>
              <a:defRPr/>
            </a:pPr>
            <a:r>
              <a:rPr lang="ru-RU" sz="2000" dirty="0" smtClean="0"/>
              <a:t>	В каждой главе есть исторический материал, разобранные задачи с указанием методов </a:t>
            </a:r>
            <a:br>
              <a:rPr lang="ru-RU" sz="2000" dirty="0" smtClean="0"/>
            </a:br>
            <a:r>
              <a:rPr lang="ru-RU" sz="2000" dirty="0" smtClean="0"/>
              <a:t>их решений, система упражнений для самостоятельной работы.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8" name="Picture 1" descr="E:\М.А\книги\1005557976.jpg"/>
          <p:cNvPicPr>
            <a:picLocks noChangeAspect="1" noChangeArrowheads="1"/>
          </p:cNvPicPr>
          <p:nvPr/>
        </p:nvPicPr>
        <p:blipFill>
          <a:blip r:embed="rId4"/>
          <a:srcRect/>
          <a:stretch>
            <a:fillRect/>
          </a:stretch>
        </p:blipFill>
        <p:spPr bwMode="auto">
          <a:xfrm>
            <a:off x="142844" y="1928802"/>
            <a:ext cx="2664514" cy="3960000"/>
          </a:xfrm>
          <a:prstGeom prst="rect">
            <a:avLst/>
          </a:prstGeom>
          <a:noFill/>
          <a:ln w="57150">
            <a:solidFill>
              <a:schemeClr val="accent3"/>
            </a:solidFill>
          </a:ln>
        </p:spPr>
      </p:pic>
      <p:sp>
        <p:nvSpPr>
          <p:cNvPr id="10"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err="1" smtClean="0">
                <a:solidFill>
                  <a:srgbClr val="C00000"/>
                </a:solidFill>
              </a:rPr>
              <a:t>Спирина</a:t>
            </a:r>
            <a:r>
              <a:rPr lang="ru-RU" sz="2000" b="1" kern="0" dirty="0" smtClean="0">
                <a:solidFill>
                  <a:srgbClr val="C00000"/>
                </a:solidFill>
              </a:rPr>
              <a:t>, М. С. </a:t>
            </a:r>
          </a:p>
          <a:p>
            <a:pPr algn="just" eaLnBrk="0" hangingPunct="0">
              <a:tabLst>
                <a:tab pos="357188" algn="l"/>
              </a:tabLst>
              <a:defRPr/>
            </a:pPr>
            <a:r>
              <a:rPr lang="ru-RU" sz="2000" b="1" kern="0" dirty="0" smtClean="0">
                <a:solidFill>
                  <a:srgbClr val="C00000"/>
                </a:solidFill>
              </a:rPr>
              <a:t>	Теория вероятностей и математическая статистика </a:t>
            </a:r>
            <a:r>
              <a:rPr lang="ru-RU" sz="2000" kern="0" dirty="0" smtClean="0">
                <a:solidFill>
                  <a:srgbClr val="C00000"/>
                </a:solidFill>
              </a:rPr>
              <a:t>[Текст]: учебник/ М. С. </a:t>
            </a:r>
            <a:r>
              <a:rPr lang="ru-RU" sz="2000" kern="0" dirty="0" err="1" smtClean="0">
                <a:solidFill>
                  <a:srgbClr val="C00000"/>
                </a:solidFill>
              </a:rPr>
              <a:t>Спирина</a:t>
            </a:r>
            <a:r>
              <a:rPr lang="ru-RU" sz="2000" kern="0" dirty="0" smtClean="0">
                <a:solidFill>
                  <a:srgbClr val="C00000"/>
                </a:solidFill>
              </a:rPr>
              <a:t>, П. А. </a:t>
            </a:r>
            <a:r>
              <a:rPr lang="ru-RU" sz="2000" kern="0" dirty="0" err="1" smtClean="0">
                <a:solidFill>
                  <a:srgbClr val="C00000"/>
                </a:solidFill>
              </a:rPr>
              <a:t>Спирин</a:t>
            </a:r>
            <a:r>
              <a:rPr lang="ru-RU" sz="2000" kern="0" dirty="0" smtClean="0">
                <a:solidFill>
                  <a:srgbClr val="C00000"/>
                </a:solidFill>
              </a:rPr>
              <a:t>. - 5 изд., стер. - М.: Академия, 2013. - 352 с. : ил. - (Среднее профессиональное образование). </a:t>
            </a:r>
          </a:p>
          <a:p>
            <a:pPr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solidFill>
                  <a:srgbClr val="002060"/>
                </a:solidFill>
              </a:rPr>
              <a:t>	</a:t>
            </a:r>
            <a:r>
              <a:rPr lang="ru-RU" sz="2000" kern="0" dirty="0" smtClean="0"/>
              <a:t>В учебнике приведены основные элементы комбинаторики, понятия и теоремы теории вероятностей, рассмотрены случайные величины </a:t>
            </a:r>
            <a:br>
              <a:rPr lang="ru-RU" sz="2000" kern="0" dirty="0" smtClean="0"/>
            </a:br>
            <a:r>
              <a:rPr lang="ru-RU" sz="2000" kern="0" dirty="0" smtClean="0"/>
              <a:t>и методы математической статистики-выборки, статистических испытаний и др.</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8" name="Picture 1" descr="E:\М.А\книги\teorii-veroitnostej-i-matematiheskai-statistika-47.jpg"/>
          <p:cNvPicPr>
            <a:picLocks noChangeAspect="1" noChangeArrowheads="1"/>
          </p:cNvPicPr>
          <p:nvPr/>
        </p:nvPicPr>
        <p:blipFill>
          <a:blip r:embed="rId4"/>
          <a:srcRect/>
          <a:stretch>
            <a:fillRect/>
          </a:stretch>
        </p:blipFill>
        <p:spPr bwMode="auto">
          <a:xfrm>
            <a:off x="214282" y="1857364"/>
            <a:ext cx="2534400" cy="3960000"/>
          </a:xfrm>
          <a:prstGeom prst="rect">
            <a:avLst/>
          </a:prstGeom>
          <a:noFill/>
          <a:ln w="57150">
            <a:solidFill>
              <a:schemeClr val="accent3"/>
            </a:solidFill>
          </a:ln>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iterate type="lt">
                                    <p:tmPct val="0"/>
                                  </p:iterate>
                                  <p:childTnLst>
                                    <p:animScale>
                                      <p:cBhvr>
                                        <p:cTn id="6" dur="5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Стрельник</a:t>
            </a:r>
            <a:r>
              <a:rPr lang="ru-RU" sz="2000" b="1" kern="0" dirty="0" smtClean="0">
                <a:solidFill>
                  <a:srgbClr val="C00000"/>
                </a:solidFill>
              </a:rPr>
              <a:t>, О. Н. </a:t>
            </a:r>
          </a:p>
          <a:p>
            <a:pPr algn="just" eaLnBrk="0" hangingPunct="0">
              <a:tabLst>
                <a:tab pos="357188" algn="l"/>
              </a:tabLst>
              <a:defRPr/>
            </a:pPr>
            <a:r>
              <a:rPr lang="ru-RU" sz="2000" b="1" kern="0" dirty="0" smtClean="0">
                <a:solidFill>
                  <a:srgbClr val="C00000"/>
                </a:solidFill>
              </a:rPr>
              <a:t>	Основы философии </a:t>
            </a:r>
            <a:r>
              <a:rPr lang="ru-RU" sz="2000" kern="0" dirty="0" smtClean="0">
                <a:solidFill>
                  <a:srgbClr val="C00000"/>
                </a:solidFill>
              </a:rPr>
              <a:t>[Текст]: учебник для СПО/ О.Н. </a:t>
            </a:r>
            <a:r>
              <a:rPr lang="ru-RU" sz="2000" kern="0" dirty="0" err="1" smtClean="0">
                <a:solidFill>
                  <a:srgbClr val="C00000"/>
                </a:solidFill>
              </a:rPr>
              <a:t>Стрельник</a:t>
            </a:r>
            <a:r>
              <a:rPr lang="ru-RU" sz="2000" kern="0" dirty="0" smtClean="0">
                <a:solidFill>
                  <a:srgbClr val="C00000"/>
                </a:solidFill>
              </a:rPr>
              <a:t>. - М.: </a:t>
            </a:r>
            <a:r>
              <a:rPr lang="ru-RU" sz="2000" kern="0" dirty="0" err="1" smtClean="0">
                <a:solidFill>
                  <a:srgbClr val="C00000"/>
                </a:solidFill>
              </a:rPr>
              <a:t>Юрайт</a:t>
            </a:r>
            <a:r>
              <a:rPr lang="ru-RU" sz="2000" kern="0" dirty="0" smtClean="0">
                <a:solidFill>
                  <a:srgbClr val="C00000"/>
                </a:solidFill>
              </a:rPr>
              <a:t>, 2016. - 312 с. -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В учебнике рассматриваются все основные философские проблемы и необходимый для </a:t>
            </a:r>
            <a:br>
              <a:rPr lang="ru-RU" sz="2000" kern="0" dirty="0" smtClean="0"/>
            </a:br>
            <a:r>
              <a:rPr lang="ru-RU" sz="2000" kern="0" dirty="0" smtClean="0"/>
              <a:t>их изучения историко-философский материал. Учебник дает представление об опыте мировой философской мысли, причем его структура позволяет удачно систематизировать этот материал. В словаре терминов содержаться все необходимые категории и понятия, которые сориентируют читателя при самостоятельном изучении философии. После каждой главы приводится список литературы, необходимой для углубленного изучения отдельных вопросов.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6388" name="Picture 4" descr="http://skupiknigi.ru/image/Small/multimedia/books_covers/1010643073.jpg"/>
          <p:cNvPicPr>
            <a:picLocks noChangeAspect="1" noChangeArrowheads="1"/>
          </p:cNvPicPr>
          <p:nvPr/>
        </p:nvPicPr>
        <p:blipFill>
          <a:blip r:embed="rId4"/>
          <a:srcRect b="3571"/>
          <a:stretch>
            <a:fillRect/>
          </a:stretch>
        </p:blipFill>
        <p:spPr bwMode="auto">
          <a:xfrm>
            <a:off x="142844" y="1755016"/>
            <a:ext cx="2616515"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638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Струмпэ</a:t>
            </a:r>
            <a:r>
              <a:rPr lang="ru-RU" sz="2000" b="1" kern="0" dirty="0" smtClean="0">
                <a:solidFill>
                  <a:srgbClr val="C00000"/>
                </a:solidFill>
              </a:rPr>
              <a:t>, Н. В. </a:t>
            </a:r>
          </a:p>
          <a:p>
            <a:pPr algn="just" eaLnBrk="0" hangingPunct="0">
              <a:tabLst>
                <a:tab pos="357188" algn="l"/>
              </a:tabLst>
              <a:defRPr/>
            </a:pPr>
            <a:r>
              <a:rPr lang="ru-RU" sz="2000" b="1" kern="0" dirty="0" smtClean="0">
                <a:solidFill>
                  <a:srgbClr val="C00000"/>
                </a:solidFill>
              </a:rPr>
              <a:t>	Оператор ЭВМ </a:t>
            </a:r>
            <a:r>
              <a:rPr lang="ru-RU" sz="2000" kern="0" dirty="0" smtClean="0">
                <a:solidFill>
                  <a:srgbClr val="C00000"/>
                </a:solidFill>
              </a:rPr>
              <a:t>[Текст]: практические работы; учебное пособие для студентов учреждений СПО/ Н. В. </a:t>
            </a:r>
            <a:r>
              <a:rPr lang="ru-RU" sz="2000" kern="0" dirty="0" err="1" smtClean="0">
                <a:solidFill>
                  <a:srgbClr val="C00000"/>
                </a:solidFill>
              </a:rPr>
              <a:t>Струмпэ</a:t>
            </a:r>
            <a:r>
              <a:rPr lang="ru-RU" sz="2000" kern="0" dirty="0" smtClean="0">
                <a:solidFill>
                  <a:srgbClr val="C00000"/>
                </a:solidFill>
              </a:rPr>
              <a:t>. - 8 изд., стер. - М.: Академия, 2016. - 110 с.: ил. -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Комплекс практических заданий для самостоятельного выполнения на персональном компьютере содержит разделы: операционная система </a:t>
            </a:r>
            <a:r>
              <a:rPr lang="ru-RU" sz="2000" kern="0" dirty="0" err="1" smtClean="0"/>
              <a:t>Windows</a:t>
            </a:r>
            <a:r>
              <a:rPr lang="ru-RU" sz="2000" kern="0" dirty="0" smtClean="0"/>
              <a:t>, текстовый редактор MS </a:t>
            </a:r>
            <a:r>
              <a:rPr lang="ru-RU" sz="2000" kern="0" dirty="0" err="1" smtClean="0"/>
              <a:t>Word</a:t>
            </a:r>
            <a:r>
              <a:rPr lang="ru-RU" sz="2000" kern="0" dirty="0" smtClean="0"/>
              <a:t>, табличный процессор MS </a:t>
            </a:r>
            <a:r>
              <a:rPr lang="ru-RU" sz="2000" kern="0" dirty="0" err="1" smtClean="0"/>
              <a:t>Excel</a:t>
            </a:r>
            <a:r>
              <a:rPr lang="ru-RU" sz="2000" kern="0" dirty="0" smtClean="0"/>
              <a:t>, система управления базами данных MS </a:t>
            </a:r>
            <a:r>
              <a:rPr lang="ru-RU" sz="2000" kern="0" dirty="0" err="1" smtClean="0"/>
              <a:t>Access</a:t>
            </a:r>
            <a:r>
              <a:rPr lang="ru-RU" sz="2000" kern="0" dirty="0" smtClean="0"/>
              <a:t>, система разработки презентаций MS </a:t>
            </a:r>
            <a:r>
              <a:rPr lang="ru-RU" sz="2000" kern="0" dirty="0" err="1" smtClean="0"/>
              <a:t>PowerPoint</a:t>
            </a:r>
            <a:r>
              <a:rPr lang="ru-RU" sz="2000" kern="0" dirty="0" smtClean="0"/>
              <a:t>. Рекомендуется для самостоятельной практической работы студентов за персональным компьютером и служит закреплению теоретических знаний, получаемых в рамках изучения дисциплин компьютерного цикла, а также приобретению навыков практической работы за ПК.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5362" name="Picture 2" descr="https://ozon-st.cdn.ngenix.net/multimedia/1007554584.jpg"/>
          <p:cNvPicPr>
            <a:picLocks noChangeAspect="1" noChangeArrowheads="1"/>
          </p:cNvPicPr>
          <p:nvPr/>
        </p:nvPicPr>
        <p:blipFill>
          <a:blip r:embed="rId4"/>
          <a:srcRect/>
          <a:stretch>
            <a:fillRect/>
          </a:stretch>
        </p:blipFill>
        <p:spPr bwMode="auto">
          <a:xfrm>
            <a:off x="71406" y="1714488"/>
            <a:ext cx="2822914"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536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002060"/>
                </a:solidFill>
              </a:rPr>
              <a:t>	</a:t>
            </a:r>
            <a:r>
              <a:rPr lang="ru-RU" sz="2000" b="1" kern="0" dirty="0" smtClean="0">
                <a:solidFill>
                  <a:srgbClr val="C00000"/>
                </a:solidFill>
              </a:rPr>
              <a:t>Трудовой кодекс Российской Федерации </a:t>
            </a:r>
            <a:r>
              <a:rPr lang="ru-RU" sz="2000" kern="0" dirty="0" smtClean="0">
                <a:solidFill>
                  <a:srgbClr val="C00000"/>
                </a:solidFill>
              </a:rPr>
              <a:t>[Текст]: по состоянию на 1 июня 2013 года. - М.: Проспект: </a:t>
            </a:r>
            <a:r>
              <a:rPr lang="ru-RU" sz="2000" kern="0" dirty="0" err="1" smtClean="0">
                <a:solidFill>
                  <a:srgbClr val="C00000"/>
                </a:solidFill>
              </a:rPr>
              <a:t>КноРУС</a:t>
            </a:r>
            <a:r>
              <a:rPr lang="ru-RU" sz="2000" kern="0" dirty="0" smtClean="0">
                <a:solidFill>
                  <a:srgbClr val="C00000"/>
                </a:solidFill>
              </a:rPr>
              <a:t>, 2013. - 224 с.</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Текст Кодекса сверен с официальным источником и приводится по состоянию на 1 июня 2013 года. </a:t>
            </a:r>
          </a:p>
          <a:p>
            <a:pPr algn="just" eaLnBrk="0" hangingPunct="0">
              <a:tabLst>
                <a:tab pos="357188" algn="l"/>
              </a:tabLst>
              <a:defRPr/>
            </a:pPr>
            <a:r>
              <a:rPr lang="ru-RU" sz="2000" kern="0" dirty="0" smtClean="0"/>
              <a:t>	Представленное вашему вниманию издание учитывает все изменения, внесенные опубликованными в официальных источниках федеральными законами. </a:t>
            </a:r>
          </a:p>
          <a:p>
            <a:pPr algn="just" eaLnBrk="0" hangingPunct="0">
              <a:tabLst>
                <a:tab pos="357188" algn="l"/>
              </a:tabLst>
              <a:defRPr/>
            </a:pPr>
            <a:r>
              <a:rPr lang="ru-RU" sz="2000" kern="0" dirty="0" smtClean="0"/>
              <a:t>	Текст статей приводится на дату, обозначенную на обложке данной книги (дата актуализации). </a:t>
            </a:r>
          </a:p>
          <a:p>
            <a:pPr algn="just" eaLnBrk="0" hangingPunct="0">
              <a:tabLst>
                <a:tab pos="357188" algn="l"/>
              </a:tabLst>
              <a:defRPr/>
            </a:pPr>
            <a:r>
              <a:rPr lang="ru-RU" sz="2000" kern="0" dirty="0" smtClean="0"/>
              <a:t>	Если есть изменения, вступающие в силу позднее, то вместе с редакцией нормы, действующей на эту дату, приводится норма в новой редакции и указывается дата, с которой она вступает в силу.</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4338" name="Picture 2" descr="K:\БИБЛИОТЕКА\Ганихина МА\2018-05-03\003.jpg"/>
          <p:cNvPicPr>
            <a:picLocks noChangeAspect="1" noChangeArrowheads="1"/>
          </p:cNvPicPr>
          <p:nvPr/>
        </p:nvPicPr>
        <p:blipFill>
          <a:blip r:embed="rId4" cstate="print"/>
          <a:srcRect l="42677" b="33029"/>
          <a:stretch>
            <a:fillRect/>
          </a:stretch>
        </p:blipFill>
        <p:spPr bwMode="auto">
          <a:xfrm>
            <a:off x="285720" y="1857481"/>
            <a:ext cx="2398751" cy="3857535"/>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433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Артемов, В. В. </a:t>
            </a:r>
          </a:p>
          <a:p>
            <a:pPr algn="just" eaLnBrk="0" hangingPunct="0">
              <a:tabLst>
                <a:tab pos="357188" algn="l"/>
              </a:tabLst>
              <a:defRPr/>
            </a:pPr>
            <a:r>
              <a:rPr lang="ru-RU" sz="2000" b="1" kern="0" dirty="0" smtClean="0">
                <a:solidFill>
                  <a:srgbClr val="C00000"/>
                </a:solidFill>
              </a:rPr>
              <a:t>	История Отечества: С древнейших времен до наших дней </a:t>
            </a:r>
            <a:r>
              <a:rPr lang="ru-RU" sz="2000" kern="0" dirty="0" smtClean="0">
                <a:solidFill>
                  <a:srgbClr val="C00000"/>
                </a:solidFill>
              </a:rPr>
              <a:t>[Текст]: учебник для студентов учреждений СПО/ В. В. Артемов, Ю. Н. </a:t>
            </a:r>
            <a:r>
              <a:rPr lang="ru-RU" sz="2000" kern="0" dirty="0" err="1" smtClean="0">
                <a:solidFill>
                  <a:srgbClr val="C00000"/>
                </a:solidFill>
              </a:rPr>
              <a:t>Лубченков</a:t>
            </a:r>
            <a:r>
              <a:rPr lang="ru-RU" sz="2000" kern="0" dirty="0" smtClean="0">
                <a:solidFill>
                  <a:srgbClr val="C00000"/>
                </a:solidFill>
              </a:rPr>
              <a:t>. - 20 изд., </a:t>
            </a:r>
            <a:r>
              <a:rPr lang="ru-RU" sz="2000" kern="0" dirty="0" err="1" smtClean="0">
                <a:solidFill>
                  <a:srgbClr val="C00000"/>
                </a:solidFill>
              </a:rPr>
              <a:t>испр</a:t>
            </a:r>
            <a:r>
              <a:rPr lang="ru-RU" sz="2000" kern="0" dirty="0" smtClean="0">
                <a:solidFill>
                  <a:srgbClr val="C00000"/>
                </a:solidFill>
              </a:rPr>
              <a:t>. - М.: Академия, 2016. - 379 с.: ил. - (Профессиональное образование). </a:t>
            </a:r>
          </a:p>
          <a:p>
            <a:pPr algn="just" eaLnBrk="0" hangingPunct="0">
              <a:tabLst>
                <a:tab pos="357188" algn="l"/>
              </a:tabLst>
              <a:defRPr/>
            </a:pPr>
            <a:r>
              <a:rPr lang="ru-RU" sz="2000" kern="0" dirty="0" smtClean="0">
                <a:solidFill>
                  <a:srgbClr val="002060"/>
                </a:solidFill>
              </a:rPr>
              <a:t>	</a:t>
            </a:r>
          </a:p>
          <a:p>
            <a:pPr algn="just" eaLnBrk="0" hangingPunct="0">
              <a:tabLst>
                <a:tab pos="357188" algn="l"/>
              </a:tabLst>
              <a:defRPr/>
            </a:pPr>
            <a:r>
              <a:rPr lang="ru-RU" sz="2000" kern="0" dirty="0" smtClean="0">
                <a:solidFill>
                  <a:srgbClr val="002060"/>
                </a:solidFill>
              </a:rPr>
              <a:t>	</a:t>
            </a:r>
            <a:r>
              <a:rPr lang="ru-RU" sz="2000" kern="0" dirty="0" smtClean="0"/>
              <a:t> В учебнике в доступной форме излагаются главные события истории России с древнейших времен до наших дней. </a:t>
            </a:r>
          </a:p>
          <a:p>
            <a:pPr algn="just" eaLnBrk="0" hangingPunct="0">
              <a:tabLst>
                <a:tab pos="357188" algn="l"/>
              </a:tabLst>
              <a:defRPr/>
            </a:pPr>
            <a:r>
              <a:rPr lang="ru-RU" sz="2000" kern="0" dirty="0" smtClean="0"/>
              <a:t>	Раскрываются важнейшие закономерности развития российской цивилизации. </a:t>
            </a:r>
          </a:p>
          <a:p>
            <a:pPr algn="just" eaLnBrk="0" hangingPunct="0">
              <a:tabLst>
                <a:tab pos="357188" algn="l"/>
              </a:tabLst>
              <a:defRPr/>
            </a:pPr>
            <a:r>
              <a:rPr lang="ru-RU" sz="2000" kern="0" dirty="0" smtClean="0"/>
              <a:t>	Большое место уделяется вопросам духовной жизни общества, культуре и быту, истории церкви. </a:t>
            </a:r>
          </a:p>
          <a:p>
            <a:pPr algn="just" eaLnBrk="0" hangingPunct="0">
              <a:tabLst>
                <a:tab pos="357188" algn="l"/>
              </a:tabLst>
              <a:defRPr/>
            </a:pPr>
            <a:r>
              <a:rPr lang="ru-RU" sz="2000" kern="0" dirty="0" smtClean="0"/>
              <a:t>	Даются портреты видных исторических деятелей.</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026" name="Picture 2" descr="https://wcbook.ru/data/book/44/441569.jpg"/>
          <p:cNvPicPr>
            <a:picLocks noChangeAspect="1" noChangeArrowheads="1"/>
          </p:cNvPicPr>
          <p:nvPr/>
        </p:nvPicPr>
        <p:blipFill>
          <a:blip r:embed="rId4"/>
          <a:srcRect/>
          <a:stretch>
            <a:fillRect/>
          </a:stretch>
        </p:blipFill>
        <p:spPr bwMode="auto">
          <a:xfrm>
            <a:off x="161136" y="1755016"/>
            <a:ext cx="2624914"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02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Угринович</a:t>
            </a:r>
            <a:r>
              <a:rPr lang="ru-RU" sz="2000" b="1" kern="0" dirty="0" smtClean="0">
                <a:solidFill>
                  <a:srgbClr val="C00000"/>
                </a:solidFill>
              </a:rPr>
              <a:t> Н.Д. </a:t>
            </a:r>
          </a:p>
          <a:p>
            <a:pPr algn="just" eaLnBrk="0" hangingPunct="0">
              <a:tabLst>
                <a:tab pos="357188" algn="l"/>
              </a:tabLst>
              <a:defRPr/>
            </a:pPr>
            <a:r>
              <a:rPr lang="ru-RU" sz="2000" b="1" kern="0" dirty="0" smtClean="0">
                <a:solidFill>
                  <a:srgbClr val="C00000"/>
                </a:solidFill>
              </a:rPr>
              <a:t>	Информатика  </a:t>
            </a:r>
            <a:r>
              <a:rPr lang="ru-RU" sz="2000" kern="0" dirty="0" smtClean="0">
                <a:solidFill>
                  <a:srgbClr val="C00000"/>
                </a:solidFill>
              </a:rPr>
              <a:t>[Электронный ресурс]: учебник  для студ. учреждений сред. проф. образования/ Н.Д. </a:t>
            </a:r>
            <a:r>
              <a:rPr lang="ru-RU" sz="2000" kern="0" dirty="0" err="1" smtClean="0">
                <a:solidFill>
                  <a:srgbClr val="C00000"/>
                </a:solidFill>
              </a:rPr>
              <a:t>Угринович</a:t>
            </a:r>
            <a:r>
              <a:rPr lang="ru-RU" sz="2000" kern="0" dirty="0" smtClean="0">
                <a:solidFill>
                  <a:srgbClr val="C00000"/>
                </a:solidFill>
              </a:rPr>
              <a:t>. – М.: </a:t>
            </a:r>
            <a:r>
              <a:rPr lang="ru-RU" sz="2000" kern="0" dirty="0" err="1" smtClean="0">
                <a:solidFill>
                  <a:srgbClr val="C00000"/>
                </a:solidFill>
              </a:rPr>
              <a:t>КноРус</a:t>
            </a:r>
            <a:r>
              <a:rPr lang="ru-RU" sz="2000" kern="0" dirty="0" smtClean="0">
                <a:solidFill>
                  <a:srgbClr val="C00000"/>
                </a:solidFill>
              </a:rPr>
              <a:t>, 2018. - 384 с.: ил. - (Среднее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Учебник «Информатика» и практикум входят </a:t>
            </a:r>
            <a:br>
              <a:rPr lang="ru-RU" sz="2000" kern="0" dirty="0" smtClean="0"/>
            </a:br>
            <a:r>
              <a:rPr lang="ru-RU" sz="2000" kern="0" dirty="0" smtClean="0"/>
              <a:t>в состав учебно-программного комплекса, который обеспечивает изучение курса «Информатика» </a:t>
            </a:r>
            <a:br>
              <a:rPr lang="ru-RU" sz="2000" kern="0" dirty="0" smtClean="0"/>
            </a:br>
            <a:r>
              <a:rPr lang="ru-RU" sz="2000" kern="0" dirty="0" smtClean="0"/>
              <a:t>в соответствии с новым образовательным стандартом.</a:t>
            </a:r>
          </a:p>
          <a:p>
            <a:pPr algn="just" eaLnBrk="0" hangingPunct="0">
              <a:tabLst>
                <a:tab pos="357188" algn="l"/>
              </a:tabLst>
              <a:defRPr/>
            </a:pPr>
            <a:r>
              <a:rPr lang="ru-RU" sz="2000" kern="0" dirty="0" smtClean="0"/>
              <a:t>	Большое внимание уделяется формированию </a:t>
            </a:r>
            <a:br>
              <a:rPr lang="ru-RU" sz="2000" kern="0" dirty="0" smtClean="0"/>
            </a:br>
            <a:r>
              <a:rPr lang="ru-RU" sz="2000" kern="0" dirty="0" smtClean="0"/>
              <a:t>у учащихся практических умений и навыков. </a:t>
            </a:r>
          </a:p>
          <a:p>
            <a:pPr algn="just" eaLnBrk="0" hangingPunct="0">
              <a:tabLst>
                <a:tab pos="357188" algn="l"/>
              </a:tabLst>
              <a:defRPr/>
            </a:pPr>
            <a:r>
              <a:rPr lang="ru-RU" sz="2000" kern="0" dirty="0" smtClean="0"/>
              <a:t>	Учебник и практикум являются </a:t>
            </a:r>
            <a:r>
              <a:rPr lang="ru-RU" sz="2000" kern="0" dirty="0" err="1" smtClean="0"/>
              <a:t>мультисистемными</a:t>
            </a:r>
            <a:r>
              <a:rPr lang="ru-RU" sz="2000" kern="0" dirty="0" smtClean="0"/>
              <a:t>, так как практические работы компьютерного практикума могут выполняться </a:t>
            </a:r>
            <a:br>
              <a:rPr lang="ru-RU" sz="2000" kern="0" dirty="0" smtClean="0"/>
            </a:br>
            <a:r>
              <a:rPr lang="ru-RU" sz="2000" kern="0" dirty="0" smtClean="0"/>
              <a:t>в различных операционных системах </a:t>
            </a:r>
            <a:r>
              <a:rPr lang="ru-RU" sz="2000" kern="0" dirty="0" err="1" smtClean="0"/>
              <a:t>Windows</a:t>
            </a:r>
            <a:r>
              <a:rPr lang="ru-RU" sz="2000" kern="0" dirty="0" smtClean="0"/>
              <a:t> или </a:t>
            </a:r>
            <a:r>
              <a:rPr lang="ru-RU" sz="2000" kern="0" dirty="0" err="1" smtClean="0"/>
              <a:t>Linux</a:t>
            </a:r>
            <a:r>
              <a:rPr lang="ru-RU" sz="2000" kern="0" dirty="0" smtClean="0"/>
              <a:t>.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3314" name="Picture 2" descr="http://img.gdeslon.ru/commodities/big/ea23/03896af28688d8bf9db5f36bd066.big.jpg"/>
          <p:cNvPicPr>
            <a:picLocks noChangeAspect="1" noChangeArrowheads="1"/>
          </p:cNvPicPr>
          <p:nvPr/>
        </p:nvPicPr>
        <p:blipFill>
          <a:blip r:embed="rId4"/>
          <a:srcRect/>
          <a:stretch>
            <a:fillRect/>
          </a:stretch>
        </p:blipFill>
        <p:spPr bwMode="auto">
          <a:xfrm>
            <a:off x="142844" y="1683578"/>
            <a:ext cx="2640000" cy="3960000"/>
          </a:xfrm>
          <a:prstGeom prst="rect">
            <a:avLst/>
          </a:prstGeom>
          <a:noFill/>
        </p:spPr>
      </p:pic>
      <p:sp>
        <p:nvSpPr>
          <p:cNvPr id="8" name="Заголовок 1"/>
          <p:cNvSpPr txBox="1">
            <a:spLocks/>
          </p:cNvSpPr>
          <p:nvPr/>
        </p:nvSpPr>
        <p:spPr bwMode="auto">
          <a:xfrm rot="21273669">
            <a:off x="187903" y="5429092"/>
            <a:ext cx="2643206" cy="1076311"/>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ctr" eaLnBrk="0" hangingPunct="0">
              <a:tabLst>
                <a:tab pos="357188" algn="l"/>
              </a:tabLst>
              <a:defRPr/>
            </a:pPr>
            <a:r>
              <a:rPr lang="ru-RU" b="1" kern="0" dirty="0" smtClean="0">
                <a:solidFill>
                  <a:srgbClr val="002060"/>
                </a:solidFill>
              </a:rPr>
              <a:t>Доступ возможен </a:t>
            </a:r>
            <a:br>
              <a:rPr lang="ru-RU" b="1" kern="0" dirty="0" smtClean="0">
                <a:solidFill>
                  <a:srgbClr val="002060"/>
                </a:solidFill>
              </a:rPr>
            </a:br>
            <a:r>
              <a:rPr lang="ru-RU" b="1" kern="0" dirty="0" smtClean="0">
                <a:solidFill>
                  <a:srgbClr val="002060"/>
                </a:solidFill>
              </a:rPr>
              <a:t>до 31.03.2019 г. </a:t>
            </a:r>
            <a:br>
              <a:rPr lang="ru-RU" b="1" kern="0" dirty="0" smtClean="0">
                <a:solidFill>
                  <a:srgbClr val="002060"/>
                </a:solidFill>
              </a:rPr>
            </a:br>
            <a:r>
              <a:rPr lang="ru-RU" b="1" kern="0" dirty="0" smtClean="0">
                <a:solidFill>
                  <a:srgbClr val="002060"/>
                </a:solidFill>
              </a:rPr>
              <a:t>в электронной библиотеке </a:t>
            </a:r>
            <a:r>
              <a:rPr lang="en-US" b="1" kern="0" dirty="0" smtClean="0">
                <a:solidFill>
                  <a:srgbClr val="C00000"/>
                </a:solidFill>
              </a:rPr>
              <a:t>book.ru</a:t>
            </a:r>
            <a:r>
              <a:rPr lang="ru-RU" b="1" kern="0" dirty="0" smtClean="0">
                <a:solidFill>
                  <a:srgbClr val="002060"/>
                </a:solidFill>
              </a:rPr>
              <a:t> </a:t>
            </a:r>
            <a:endParaRPr lang="ru-RU" kern="0" dirty="0" smtClean="0"/>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331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Федорова, Г. Н. </a:t>
            </a:r>
          </a:p>
          <a:p>
            <a:pPr algn="just" eaLnBrk="0" hangingPunct="0">
              <a:tabLst>
                <a:tab pos="357188" algn="l"/>
              </a:tabLst>
              <a:defRPr/>
            </a:pPr>
            <a:r>
              <a:rPr lang="ru-RU" sz="2000" b="1" kern="0" dirty="0" smtClean="0">
                <a:solidFill>
                  <a:srgbClr val="C00000"/>
                </a:solidFill>
              </a:rPr>
              <a:t>	Основы проектирования баз данных </a:t>
            </a:r>
            <a:r>
              <a:rPr lang="ru-RU" sz="2000" kern="0" dirty="0" smtClean="0">
                <a:solidFill>
                  <a:srgbClr val="C00000"/>
                </a:solidFill>
              </a:rPr>
              <a:t>[Текст]: учебник для студентов учреждений СПО/ Г. Н. Федорова. - М. : ИЦ Академия, 2017. - 224 с.: </a:t>
            </a:r>
            <a:r>
              <a:rPr lang="ru-RU" sz="2000" kern="0" dirty="0" err="1" smtClean="0">
                <a:solidFill>
                  <a:srgbClr val="C00000"/>
                </a:solidFill>
              </a:rPr>
              <a:t>цв</a:t>
            </a:r>
            <a:r>
              <a:rPr lang="ru-RU" sz="2000" kern="0" dirty="0" smtClean="0">
                <a:solidFill>
                  <a:srgbClr val="C00000"/>
                </a:solidFill>
              </a:rPr>
              <a:t>. ил., табл., схемы. -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Дана характеристика моделей представления данных. </a:t>
            </a:r>
          </a:p>
          <a:p>
            <a:pPr algn="just" eaLnBrk="0" hangingPunct="0">
              <a:tabLst>
                <a:tab pos="357188" algn="l"/>
              </a:tabLst>
              <a:defRPr/>
            </a:pPr>
            <a:r>
              <a:rPr lang="ru-RU" sz="2000" kern="0" dirty="0" smtClean="0"/>
              <a:t>	Подробно рассмотрена реляционная модель.</a:t>
            </a:r>
          </a:p>
          <a:p>
            <a:pPr algn="just" eaLnBrk="0" hangingPunct="0">
              <a:tabLst>
                <a:tab pos="357188" algn="l"/>
              </a:tabLst>
              <a:defRPr/>
            </a:pPr>
            <a:r>
              <a:rPr lang="ru-RU" sz="2000" kern="0" dirty="0" smtClean="0"/>
              <a:t>	Изложены теоретические основы </a:t>
            </a:r>
            <a:r>
              <a:rPr lang="ru-RU" sz="2000" kern="0" dirty="0" err="1" smtClean="0"/>
              <a:t>проектирова-ния</a:t>
            </a:r>
            <a:r>
              <a:rPr lang="ru-RU" sz="2000" kern="0" dirty="0" smtClean="0"/>
              <a:t> баз данных. </a:t>
            </a:r>
          </a:p>
          <a:p>
            <a:pPr algn="just" eaLnBrk="0" hangingPunct="0">
              <a:tabLst>
                <a:tab pos="357188" algn="l"/>
              </a:tabLst>
              <a:defRPr/>
            </a:pPr>
            <a:r>
              <a:rPr lang="ru-RU" sz="2000" kern="0" dirty="0" smtClean="0"/>
              <a:t>	Рассмотрены возможности языка SOL для работы с реляционными базами данных. </a:t>
            </a:r>
          </a:p>
          <a:p>
            <a:pPr algn="just" eaLnBrk="0" hangingPunct="0">
              <a:tabLst>
                <a:tab pos="357188" algn="l"/>
              </a:tabLst>
              <a:defRPr/>
            </a:pPr>
            <a:r>
              <a:rPr lang="ru-RU" sz="2000" kern="0" dirty="0" smtClean="0"/>
              <a:t>	Материал содержит большое количество примеров, что способствует более глубокому его усвоению.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2291" name="Picture 3" descr="K:\БИБЛИОТЕКА\Ганихина МА\2018-05-03\002.jpg"/>
          <p:cNvPicPr>
            <a:picLocks noChangeAspect="1" noChangeArrowheads="1"/>
          </p:cNvPicPr>
          <p:nvPr/>
        </p:nvPicPr>
        <p:blipFill>
          <a:blip r:embed="rId4" cstate="print"/>
          <a:srcRect l="34228" b="27083"/>
          <a:stretch>
            <a:fillRect/>
          </a:stretch>
        </p:blipFill>
        <p:spPr bwMode="auto">
          <a:xfrm>
            <a:off x="214282" y="1714488"/>
            <a:ext cx="2595032"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2291"/>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	Физическая культура </a:t>
            </a:r>
            <a:r>
              <a:rPr lang="ru-RU" sz="2000" kern="0" dirty="0" smtClean="0">
                <a:solidFill>
                  <a:srgbClr val="C00000"/>
                </a:solidFill>
              </a:rPr>
              <a:t>[Текст]: учебник для студ. учреждений сред. проф. образования/ Н. В. Решетников, Ю. Л. </a:t>
            </a:r>
            <a:r>
              <a:rPr lang="ru-RU" sz="2000" kern="0" dirty="0" err="1" smtClean="0">
                <a:solidFill>
                  <a:srgbClr val="C00000"/>
                </a:solidFill>
              </a:rPr>
              <a:t>Кислицын</a:t>
            </a:r>
            <a:r>
              <a:rPr lang="ru-RU" sz="2000" kern="0" dirty="0" smtClean="0">
                <a:solidFill>
                  <a:srgbClr val="C00000"/>
                </a:solidFill>
              </a:rPr>
              <a:t>, Р. Л. </a:t>
            </a:r>
            <a:r>
              <a:rPr lang="ru-RU" sz="2000" kern="0" dirty="0" err="1" smtClean="0">
                <a:solidFill>
                  <a:srgbClr val="C00000"/>
                </a:solidFill>
              </a:rPr>
              <a:t>Палтиевич</a:t>
            </a:r>
            <a:r>
              <a:rPr lang="ru-RU" sz="2000" kern="0" dirty="0" smtClean="0">
                <a:solidFill>
                  <a:srgbClr val="C00000"/>
                </a:solidFill>
              </a:rPr>
              <a:t>, Г. И. </a:t>
            </a:r>
            <a:r>
              <a:rPr lang="ru-RU" sz="2000" kern="0" dirty="0" err="1" smtClean="0">
                <a:solidFill>
                  <a:srgbClr val="C00000"/>
                </a:solidFill>
              </a:rPr>
              <a:t>Погадаев</a:t>
            </a:r>
            <a:r>
              <a:rPr lang="ru-RU" sz="2000" kern="0" dirty="0" smtClean="0">
                <a:solidFill>
                  <a:srgbClr val="C00000"/>
                </a:solidFill>
              </a:rPr>
              <a:t>. - 18 изд., стер. - М.: Академия, 2017. - 176 с.: ил. - (Среднее профессиональное образование).</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t>	 Учебник содержит информацию, позволяющую расширить знания в области физической культуры, анатомии и физиологии организма человека, здорового образа жизни и питания, понять закономерности формирования и </a:t>
            </a:r>
            <a:r>
              <a:rPr lang="ru-RU" sz="2000" kern="0" dirty="0" err="1" smtClean="0"/>
              <a:t>совершенствова-ния</a:t>
            </a:r>
            <a:r>
              <a:rPr lang="ru-RU" sz="2000" kern="0" dirty="0" smtClean="0"/>
              <a:t> двигательных навыков и физических способностей в процессе физического воспитания. </a:t>
            </a:r>
          </a:p>
          <a:p>
            <a:pPr algn="just" eaLnBrk="0" hangingPunct="0">
              <a:tabLst>
                <a:tab pos="357188" algn="l"/>
              </a:tabLst>
              <a:defRPr/>
            </a:pPr>
            <a:r>
              <a:rPr lang="ru-RU" sz="2000" kern="0" dirty="0" smtClean="0"/>
              <a:t>	Предлагаемые комплексы физических упражнений помогут в развитии силы, выносливости, быстроты, гибкости, координации движений.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11265" name="Picture 1" descr="K:\БИБЛИОТЕКА\Ганихина МА\2018-05-03\001.jpg"/>
          <p:cNvPicPr>
            <a:picLocks noChangeAspect="1" noChangeArrowheads="1"/>
          </p:cNvPicPr>
          <p:nvPr/>
        </p:nvPicPr>
        <p:blipFill>
          <a:blip r:embed="rId4" cstate="print"/>
          <a:srcRect l="34118" b="27948"/>
          <a:stretch>
            <a:fillRect/>
          </a:stretch>
        </p:blipFill>
        <p:spPr bwMode="auto">
          <a:xfrm>
            <a:off x="214282" y="1826454"/>
            <a:ext cx="2630588"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126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err="1" smtClean="0">
                <a:solidFill>
                  <a:srgbClr val="C00000"/>
                </a:solidFill>
                <a:ea typeface="+mj-ea"/>
                <a:cs typeface="Arial" pitchFamily="34" charset="0"/>
              </a:rPr>
              <a:t>Фуфаев</a:t>
            </a:r>
            <a:r>
              <a:rPr lang="ru-RU" sz="2000" b="1" kern="0" dirty="0" smtClean="0">
                <a:solidFill>
                  <a:srgbClr val="C00000"/>
                </a:solidFill>
                <a:ea typeface="+mj-ea"/>
                <a:cs typeface="Arial" pitchFamily="34" charset="0"/>
              </a:rPr>
              <a:t>, Э. В. </a:t>
            </a:r>
          </a:p>
          <a:p>
            <a:pPr algn="just" eaLnBrk="0" hangingPunct="0">
              <a:tabLst>
                <a:tab pos="357188" algn="l"/>
              </a:tabLst>
              <a:defRPr/>
            </a:pPr>
            <a:r>
              <a:rPr lang="ru-RU" sz="2000" b="1" kern="0" dirty="0" smtClean="0">
                <a:solidFill>
                  <a:srgbClr val="C00000"/>
                </a:solidFill>
                <a:ea typeface="+mj-ea"/>
                <a:cs typeface="Arial" pitchFamily="34" charset="0"/>
              </a:rPr>
              <a:t>	Разработка и эксплуатация удаленных баз данных </a:t>
            </a:r>
            <a:r>
              <a:rPr lang="ru-RU" sz="2000" kern="0" dirty="0" smtClean="0">
                <a:solidFill>
                  <a:srgbClr val="C00000"/>
                </a:solidFill>
                <a:ea typeface="+mj-ea"/>
                <a:cs typeface="Arial" pitchFamily="34" charset="0"/>
              </a:rPr>
              <a:t>[Текст]: учебник/ </a:t>
            </a:r>
            <a:r>
              <a:rPr lang="ru-RU" sz="2000" kern="0" dirty="0" err="1" smtClean="0">
                <a:solidFill>
                  <a:srgbClr val="C00000"/>
                </a:solidFill>
                <a:ea typeface="+mj-ea"/>
                <a:cs typeface="Arial" pitchFamily="34" charset="0"/>
              </a:rPr>
              <a:t>Э.В.Фуфаев</a:t>
            </a:r>
            <a:r>
              <a:rPr lang="ru-RU" sz="2000" kern="0" dirty="0" smtClean="0">
                <a:solidFill>
                  <a:srgbClr val="C00000"/>
                </a:solidFill>
                <a:ea typeface="+mj-ea"/>
                <a:cs typeface="Arial" pitchFamily="34" charset="0"/>
              </a:rPr>
              <a:t>, </a:t>
            </a:r>
            <a:r>
              <a:rPr lang="ru-RU" sz="2000" kern="0" dirty="0" err="1" smtClean="0">
                <a:solidFill>
                  <a:srgbClr val="C00000"/>
                </a:solidFill>
                <a:ea typeface="+mj-ea"/>
                <a:cs typeface="Arial" pitchFamily="34" charset="0"/>
              </a:rPr>
              <a:t>Д.Э.Фуфаев</a:t>
            </a:r>
            <a:r>
              <a:rPr lang="ru-RU" sz="2000" kern="0" dirty="0" smtClean="0">
                <a:solidFill>
                  <a:srgbClr val="C00000"/>
                </a:solidFill>
                <a:ea typeface="+mj-ea"/>
                <a:cs typeface="Arial" pitchFamily="34" charset="0"/>
              </a:rPr>
              <a:t>. - 4 изд., стер. - М.: Академия, 2014. - 251 с. : ил. - (Среднее профессиональное образование). </a:t>
            </a:r>
          </a:p>
          <a:p>
            <a:pPr algn="just" eaLnBrk="0" hangingPunct="0">
              <a:tabLst>
                <a:tab pos="357188" algn="l"/>
              </a:tabLst>
              <a:defRPr/>
            </a:pPr>
            <a:endParaRPr lang="ru-RU" sz="2000" kern="0" dirty="0" smtClean="0">
              <a:ea typeface="+mj-ea"/>
              <a:cs typeface="Arial" pitchFamily="34" charset="0"/>
            </a:endParaRPr>
          </a:p>
          <a:p>
            <a:pPr algn="just" eaLnBrk="0" hangingPunct="0">
              <a:tabLst>
                <a:tab pos="357188" algn="l"/>
              </a:tabLst>
              <a:defRPr/>
            </a:pPr>
            <a:r>
              <a:rPr lang="ru-RU" sz="2000" kern="0" dirty="0" smtClean="0">
                <a:ea typeface="+mj-ea"/>
                <a:cs typeface="Arial" pitchFamily="34" charset="0"/>
              </a:rPr>
              <a:t>	Даны теоретические основы и практические рекомендации по разработке и эксплуатации удаленных баз данных при создании информационных систем для различных задач управления. </a:t>
            </a:r>
          </a:p>
          <a:p>
            <a:pPr algn="just" eaLnBrk="0" hangingPunct="0">
              <a:tabLst>
                <a:tab pos="357188" algn="l"/>
              </a:tabLst>
              <a:defRPr/>
            </a:pPr>
            <a:r>
              <a:rPr lang="ru-RU" sz="2000" kern="0" dirty="0" smtClean="0">
                <a:ea typeface="+mj-ea"/>
                <a:cs typeface="Arial" pitchFamily="34" charset="0"/>
              </a:rPr>
              <a:t>	Рассмотрены современные технологии доступа </a:t>
            </a:r>
            <a:br>
              <a:rPr lang="ru-RU" sz="2000" kern="0" dirty="0" smtClean="0">
                <a:ea typeface="+mj-ea"/>
                <a:cs typeface="Arial" pitchFamily="34" charset="0"/>
              </a:rPr>
            </a:br>
            <a:r>
              <a:rPr lang="ru-RU" sz="2000" kern="0" dirty="0" smtClean="0">
                <a:ea typeface="+mj-ea"/>
                <a:cs typeface="Arial" pitchFamily="34" charset="0"/>
              </a:rPr>
              <a:t>к удаленным базам данных.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30722" name="Picture 2" descr="http://static1.ozone.ru/multimedia/books_covers/1005559107.jpg"/>
          <p:cNvPicPr>
            <a:picLocks noChangeAspect="1" noChangeArrowheads="1"/>
          </p:cNvPicPr>
          <p:nvPr/>
        </p:nvPicPr>
        <p:blipFill>
          <a:blip r:embed="rId4"/>
          <a:srcRect/>
          <a:stretch>
            <a:fillRect/>
          </a:stretch>
        </p:blipFill>
        <p:spPr bwMode="auto">
          <a:xfrm>
            <a:off x="214282" y="1928802"/>
            <a:ext cx="2532600" cy="3780000"/>
          </a:xfrm>
          <a:prstGeom prst="rect">
            <a:avLst/>
          </a:prstGeom>
          <a:noFill/>
          <a:ln w="57150">
            <a:solidFill>
              <a:schemeClr val="accent3"/>
            </a:solidFill>
          </a:ln>
        </p:spPr>
      </p:pic>
      <p:sp>
        <p:nvSpPr>
          <p:cNvPr id="10" name="Заголовок 1"/>
          <p:cNvSpPr txBox="1">
            <a:spLocks/>
          </p:cNvSpPr>
          <p:nvPr/>
        </p:nvSpPr>
        <p:spPr>
          <a:xfrm>
            <a:off x="142844" y="214290"/>
            <a:ext cx="8072494"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smtClean="0">
                <a:ln>
                  <a:noFill/>
                </a:ln>
                <a:solidFill>
                  <a:schemeClr val="accent4"/>
                </a:solidFill>
                <a:effectLst/>
                <a:uLnTx/>
                <a:uFillTx/>
                <a:latin typeface="+mj-lt"/>
                <a:ea typeface="+mj-ea"/>
                <a:cs typeface="+mj-cs"/>
              </a:rPr>
              <a:t>Литература, поступившая в библиотеку </a:t>
            </a:r>
            <a:r>
              <a:rPr kumimoji="0" lang="ru-RU" sz="2300" b="1" i="1" u="none" strike="noStrike" kern="1200" cap="none" spc="0" normalizeH="0" baseline="0" noProof="0" smtClean="0">
                <a:ln>
                  <a:noFill/>
                </a:ln>
                <a:solidFill>
                  <a:schemeClr val="accent4"/>
                </a:solidFill>
                <a:effectLst/>
                <a:uLnTx/>
                <a:uFillTx/>
                <a:latin typeface="+mj-lt"/>
                <a:ea typeface="+mj-ea"/>
                <a:cs typeface="+mj-cs"/>
              </a:rPr>
              <a:t>по специальности </a:t>
            </a:r>
            <a:br>
              <a:rPr kumimoji="0" lang="ru-RU" sz="2300" b="1" i="1" u="none" strike="noStrike" kern="1200" cap="none" spc="0" normalizeH="0" baseline="0" noProof="0" smtClean="0">
                <a:ln>
                  <a:noFill/>
                </a:ln>
                <a:solidFill>
                  <a:schemeClr val="accent4"/>
                </a:solidFill>
                <a:effectLst/>
                <a:uLnTx/>
                <a:uFillTx/>
                <a:latin typeface="+mj-lt"/>
                <a:ea typeface="+mj-ea"/>
                <a:cs typeface="+mj-cs"/>
              </a:rPr>
            </a:br>
            <a:r>
              <a:rPr kumimoji="0" lang="ru-RU" sz="2300" b="1" i="0" u="none" strike="noStrike" kern="1200" cap="none" spc="0" normalizeH="0" baseline="0" noProof="0" smtClean="0">
                <a:ln>
                  <a:noFill/>
                </a:ln>
                <a:solidFill>
                  <a:srgbClr val="CC0099"/>
                </a:solidFill>
                <a:effectLst/>
                <a:uLnTx/>
                <a:uFillTx/>
                <a:latin typeface="+mj-lt"/>
                <a:ea typeface="+mj-ea"/>
                <a:cs typeface="+mj-cs"/>
              </a:rPr>
              <a:t>Информационная безопасность автоматизированных систем</a:t>
            </a:r>
            <a:endParaRPr kumimoji="0" lang="ru-RU" sz="2300" b="0" i="0" u="none" strike="noStrike" kern="1200" cap="none" spc="0" normalizeH="0" baseline="0" noProof="0" dirty="0" smtClean="0">
              <a:ln>
                <a:noFill/>
              </a:ln>
              <a:solidFill>
                <a:srgbClr val="CC0099"/>
              </a:solidFill>
              <a:effectLst/>
              <a:uLnTx/>
              <a:uFillTx/>
              <a:latin typeface="+mj-lt"/>
              <a:ea typeface="+mj-ea"/>
              <a:cs typeface="+mj-cs"/>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3072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Хорев</a:t>
            </a:r>
            <a:r>
              <a:rPr lang="ru-RU" sz="2000" b="1" kern="0" dirty="0" smtClean="0">
                <a:solidFill>
                  <a:srgbClr val="C00000"/>
                </a:solidFill>
              </a:rPr>
              <a:t> П. Б. </a:t>
            </a:r>
          </a:p>
          <a:p>
            <a:pPr algn="just" eaLnBrk="0" hangingPunct="0">
              <a:tabLst>
                <a:tab pos="357188" algn="l"/>
              </a:tabLst>
              <a:defRPr/>
            </a:pPr>
            <a:r>
              <a:rPr lang="ru-RU" sz="2000" b="1" kern="0" dirty="0" smtClean="0">
                <a:solidFill>
                  <a:srgbClr val="C00000"/>
                </a:solidFill>
              </a:rPr>
              <a:t>	Программно-аппаратная защита информации</a:t>
            </a:r>
            <a:r>
              <a:rPr lang="ru-RU" sz="2000" kern="0" dirty="0" smtClean="0">
                <a:solidFill>
                  <a:srgbClr val="C00000"/>
                </a:solidFill>
              </a:rPr>
              <a:t> [Текст]: учебное пособие/ П. Б. </a:t>
            </a:r>
            <a:r>
              <a:rPr lang="ru-RU" sz="2000" kern="0" dirty="0" err="1" smtClean="0">
                <a:solidFill>
                  <a:srgbClr val="C00000"/>
                </a:solidFill>
              </a:rPr>
              <a:t>Хорев</a:t>
            </a:r>
            <a:r>
              <a:rPr lang="ru-RU" sz="2000" kern="0" dirty="0" smtClean="0">
                <a:solidFill>
                  <a:srgbClr val="C00000"/>
                </a:solidFill>
              </a:rPr>
              <a:t>. - 2 изд., </a:t>
            </a:r>
            <a:r>
              <a:rPr lang="ru-RU" sz="2000" kern="0" dirty="0" err="1" smtClean="0">
                <a:solidFill>
                  <a:srgbClr val="C00000"/>
                </a:solidFill>
              </a:rPr>
              <a:t>испр</a:t>
            </a:r>
            <a:r>
              <a:rPr lang="ru-RU" sz="2000" kern="0" dirty="0" smtClean="0">
                <a:solidFill>
                  <a:srgbClr val="C00000"/>
                </a:solidFill>
              </a:rPr>
              <a:t>. и доп. - М.: Форум, НИЦ ИНФРА-М, 2018. - 352 с.</a:t>
            </a:r>
          </a:p>
          <a:p>
            <a:pPr algn="just" eaLnBrk="0" hangingPunct="0">
              <a:tabLst>
                <a:tab pos="357188" algn="l"/>
              </a:tabLst>
              <a:defRPr/>
            </a:pPr>
            <a:r>
              <a:rPr lang="ru-RU" sz="2000" kern="0" dirty="0" smtClean="0"/>
              <a:t>	</a:t>
            </a:r>
            <a:r>
              <a:rPr lang="ru-RU" sz="1600" kern="0" dirty="0" smtClean="0"/>
              <a:t>Учебное пособие посвящено методам и средствам программно-аппаратной защиты информации и особенностям </a:t>
            </a:r>
            <a:br>
              <a:rPr lang="ru-RU" sz="1600" kern="0" dirty="0" smtClean="0"/>
            </a:br>
            <a:r>
              <a:rPr lang="ru-RU" sz="1600" kern="0" dirty="0" smtClean="0"/>
              <a:t>их применения для обеспечения информационной безопасности компьютерных систем и сетей. Рассматриваются методы </a:t>
            </a:r>
            <a:br>
              <a:rPr lang="ru-RU" sz="1600" kern="0" dirty="0" smtClean="0"/>
            </a:br>
            <a:r>
              <a:rPr lang="ru-RU" sz="1600" kern="0" dirty="0" smtClean="0"/>
              <a:t>и средства идентификации и аутентификации субъектов компьютерных систем, разграничения их доступа к объектам КС, аудита их действий в компьютерной системе. Анализируются средства защиты информации, входящие в состав операционных систем </a:t>
            </a:r>
            <a:r>
              <a:rPr lang="ru-RU" sz="1600" kern="0" dirty="0" err="1" smtClean="0"/>
              <a:t>Microsoft</a:t>
            </a:r>
            <a:r>
              <a:rPr lang="ru-RU" sz="1600" kern="0" dirty="0" smtClean="0"/>
              <a:t> </a:t>
            </a:r>
            <a:r>
              <a:rPr lang="ru-RU" sz="1600" kern="0" dirty="0" err="1" smtClean="0"/>
              <a:t>Windows</a:t>
            </a:r>
            <a:r>
              <a:rPr lang="ru-RU" sz="1600" kern="0" dirty="0" smtClean="0"/>
              <a:t>, клона </a:t>
            </a:r>
            <a:r>
              <a:rPr lang="ru-RU" sz="1600" kern="0" dirty="0" err="1" smtClean="0"/>
              <a:t>Unix</a:t>
            </a:r>
            <a:r>
              <a:rPr lang="ru-RU" sz="1600" kern="0" dirty="0" smtClean="0"/>
              <a:t> и серверов IBM AS/400. Также рассматриваются программные средства криптографической защиты информации, входящие в состав операционных систем </a:t>
            </a:r>
            <a:r>
              <a:rPr lang="ru-RU" sz="1600" kern="0" dirty="0" err="1" smtClean="0"/>
              <a:t>Microsoft</a:t>
            </a:r>
            <a:r>
              <a:rPr lang="ru-RU" sz="1600" kern="0" dirty="0" smtClean="0"/>
              <a:t> </a:t>
            </a:r>
            <a:r>
              <a:rPr lang="ru-RU" sz="1600" kern="0" dirty="0" err="1" smtClean="0"/>
              <a:t>Windows</a:t>
            </a:r>
            <a:r>
              <a:rPr lang="ru-RU" sz="1600" kern="0" dirty="0" smtClean="0"/>
              <a:t> и клона </a:t>
            </a:r>
            <a:r>
              <a:rPr lang="ru-RU" sz="1600" kern="0" dirty="0" err="1" smtClean="0"/>
              <a:t>Unix</a:t>
            </a:r>
            <a:r>
              <a:rPr lang="ru-RU" sz="1600" kern="0" dirty="0" smtClean="0"/>
              <a:t>, </a:t>
            </a:r>
            <a:br>
              <a:rPr lang="ru-RU" sz="1600" kern="0" dirty="0" smtClean="0"/>
            </a:br>
            <a:r>
              <a:rPr lang="ru-RU" sz="1600" kern="0" dirty="0" smtClean="0"/>
              <a:t>и аппаратные шифраторы. В заключение рассматриваются программные и программно-аппаратные средства защиты информационных ресурсов компьютерных систем и сетей </a:t>
            </a:r>
            <a:br>
              <a:rPr lang="ru-RU" sz="1600" kern="0" dirty="0" smtClean="0"/>
            </a:br>
            <a:r>
              <a:rPr lang="ru-RU" sz="1600" kern="0" dirty="0" smtClean="0"/>
              <a:t>от вредоносных программ и несанкционированного копирования.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9218" name="Picture 2" descr="https://energoboard.ru/capsule/storage/531/2dd/c90/5312ddc9094864930dba9bb458259aac.jpg"/>
          <p:cNvPicPr>
            <a:picLocks noChangeAspect="1" noChangeArrowheads="1"/>
          </p:cNvPicPr>
          <p:nvPr/>
        </p:nvPicPr>
        <p:blipFill>
          <a:blip r:embed="rId4"/>
          <a:srcRect b="2230"/>
          <a:stretch>
            <a:fillRect/>
          </a:stretch>
        </p:blipFill>
        <p:spPr bwMode="auto">
          <a:xfrm>
            <a:off x="142844" y="1755016"/>
            <a:ext cx="2701525"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921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ea typeface="+mj-ea"/>
                <a:cs typeface="Arial" pitchFamily="34" charset="0"/>
              </a:rPr>
              <a:t>Цветкова, М. С. </a:t>
            </a:r>
          </a:p>
          <a:p>
            <a:pPr algn="just" eaLnBrk="0" hangingPunct="0">
              <a:tabLst>
                <a:tab pos="357188" algn="l"/>
              </a:tabLst>
              <a:defRPr/>
            </a:pPr>
            <a:r>
              <a:rPr lang="ru-RU" sz="2000" b="1" kern="0" dirty="0" smtClean="0">
                <a:solidFill>
                  <a:srgbClr val="C00000"/>
                </a:solidFill>
                <a:ea typeface="+mj-ea"/>
                <a:cs typeface="Arial" pitchFamily="34" charset="0"/>
              </a:rPr>
              <a:t>	Информатика и ИКТ </a:t>
            </a:r>
            <a:r>
              <a:rPr lang="ru-RU" sz="2000" kern="0" dirty="0" smtClean="0">
                <a:solidFill>
                  <a:srgbClr val="C00000"/>
                </a:solidFill>
                <a:ea typeface="+mj-ea"/>
                <a:cs typeface="Arial" pitchFamily="34" charset="0"/>
              </a:rPr>
              <a:t>[Текст]: учебник / М.С.Цветкова, Л.С.Великович. - 5 изд., стер. - М.: Академия, 2013. - 349 с. : ил. - (Начальное и среднее профессиональное образование). </a:t>
            </a:r>
          </a:p>
          <a:p>
            <a:pPr algn="just" eaLnBrk="0" hangingPunct="0">
              <a:tabLst>
                <a:tab pos="357188" algn="l"/>
              </a:tabLst>
              <a:defRPr/>
            </a:pPr>
            <a:r>
              <a:rPr lang="ru-RU" sz="2000" kern="0" dirty="0" smtClean="0">
                <a:solidFill>
                  <a:schemeClr val="tx2"/>
                </a:solidFill>
                <a:ea typeface="+mj-ea"/>
                <a:cs typeface="Arial" pitchFamily="34" charset="0"/>
              </a:rPr>
              <a:t>	</a:t>
            </a:r>
            <a:r>
              <a:rPr lang="ru-RU" sz="1900" kern="0" dirty="0" smtClean="0">
                <a:ea typeface="+mj-ea"/>
                <a:cs typeface="Arial" pitchFamily="34" charset="0"/>
              </a:rPr>
              <a:t>Дано понятие информационных процессов. Рассмотрены информационные модели, системы счисления, технологии программирования, принципы кодирования, хранения, поиска и обработки информации.</a:t>
            </a:r>
          </a:p>
          <a:p>
            <a:pPr algn="just" eaLnBrk="0" hangingPunct="0">
              <a:tabLst>
                <a:tab pos="357188" algn="l"/>
              </a:tabLst>
              <a:defRPr/>
            </a:pPr>
            <a:r>
              <a:rPr lang="ru-RU" sz="1900" kern="0" dirty="0" smtClean="0">
                <a:ea typeface="+mj-ea"/>
                <a:cs typeface="Arial" pitchFamily="34" charset="0"/>
              </a:rPr>
              <a:t>	Приведены основы алгоритмизации, даны примеры алгоритмов обработки информации. Описаны средства информационных и телекоммуникационных технологий. </a:t>
            </a:r>
          </a:p>
          <a:p>
            <a:pPr algn="just" eaLnBrk="0" hangingPunct="0">
              <a:tabLst>
                <a:tab pos="357188" algn="l"/>
              </a:tabLst>
              <a:defRPr/>
            </a:pPr>
            <a:r>
              <a:rPr lang="ru-RU" sz="1900" kern="0" dirty="0" smtClean="0">
                <a:ea typeface="+mj-ea"/>
                <a:cs typeface="Arial" pitchFamily="34" charset="0"/>
              </a:rPr>
              <a:t>	Подробно изложена технология создания </a:t>
            </a:r>
            <a:br>
              <a:rPr lang="ru-RU" sz="1900" kern="0" dirty="0" smtClean="0">
                <a:ea typeface="+mj-ea"/>
                <a:cs typeface="Arial" pitchFamily="34" charset="0"/>
              </a:rPr>
            </a:br>
            <a:r>
              <a:rPr lang="ru-RU" sz="1900" kern="0" dirty="0" smtClean="0">
                <a:ea typeface="+mj-ea"/>
                <a:cs typeface="Arial" pitchFamily="34" charset="0"/>
              </a:rPr>
              <a:t>и преобразования информационных объектов (обработка текста, графического и табличного материала, звуковой информации, создание </a:t>
            </a:r>
            <a:r>
              <a:rPr lang="ru-RU" sz="1900" kern="0" dirty="0" err="1" smtClean="0">
                <a:ea typeface="+mj-ea"/>
                <a:cs typeface="Arial" pitchFamily="34" charset="0"/>
              </a:rPr>
              <a:t>мультимедийной</a:t>
            </a:r>
            <a:r>
              <a:rPr lang="ru-RU" sz="1900" kern="0" dirty="0" smtClean="0">
                <a:ea typeface="+mj-ea"/>
                <a:cs typeface="Arial" pitchFamily="34" charset="0"/>
              </a:rPr>
              <a:t> презентации).</a:t>
            </a:r>
            <a:r>
              <a:rPr lang="ru-RU" sz="1900" kern="0" dirty="0" smtClean="0">
                <a:ea typeface="+mj-ea"/>
                <a:cs typeface="+mj-cs"/>
              </a:rPr>
              <a:t>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pic>
        <p:nvPicPr>
          <p:cNvPr id="16388" name="Picture 4" descr="http://www.100book.ru/b848308.jpg"/>
          <p:cNvPicPr>
            <a:picLocks noChangeAspect="1" noChangeArrowheads="1"/>
          </p:cNvPicPr>
          <p:nvPr/>
        </p:nvPicPr>
        <p:blipFill>
          <a:blip r:embed="rId4"/>
          <a:stretch>
            <a:fillRect/>
          </a:stretch>
        </p:blipFill>
        <p:spPr bwMode="auto">
          <a:xfrm>
            <a:off x="142844" y="1928802"/>
            <a:ext cx="2657977" cy="3960000"/>
          </a:xfrm>
          <a:prstGeom prst="rect">
            <a:avLst/>
          </a:prstGeom>
          <a:noFill/>
          <a:ln>
            <a:noFill/>
          </a:ln>
        </p:spPr>
      </p:pic>
      <p:sp>
        <p:nvSpPr>
          <p:cNvPr id="10" name="Заголовок 1"/>
          <p:cNvSpPr txBox="1">
            <a:spLocks/>
          </p:cNvSpPr>
          <p:nvPr/>
        </p:nvSpPr>
        <p:spPr>
          <a:xfrm>
            <a:off x="142844" y="214290"/>
            <a:ext cx="8072494"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300" b="1" i="0" u="none" strike="noStrike" kern="1200" cap="none" spc="0" normalizeH="0" baseline="0" noProof="0" smtClean="0">
                <a:ln>
                  <a:noFill/>
                </a:ln>
                <a:solidFill>
                  <a:schemeClr val="accent4"/>
                </a:solidFill>
                <a:effectLst/>
                <a:uLnTx/>
                <a:uFillTx/>
                <a:latin typeface="+mj-lt"/>
                <a:ea typeface="+mj-ea"/>
                <a:cs typeface="+mj-cs"/>
              </a:rPr>
              <a:t>Литература, поступившая в библиотеку </a:t>
            </a:r>
            <a:r>
              <a:rPr kumimoji="0" lang="ru-RU" sz="2300" b="1" i="1" u="none" strike="noStrike" kern="1200" cap="none" spc="0" normalizeH="0" baseline="0" noProof="0" smtClean="0">
                <a:ln>
                  <a:noFill/>
                </a:ln>
                <a:solidFill>
                  <a:schemeClr val="accent4"/>
                </a:solidFill>
                <a:effectLst/>
                <a:uLnTx/>
                <a:uFillTx/>
                <a:latin typeface="+mj-lt"/>
                <a:ea typeface="+mj-ea"/>
                <a:cs typeface="+mj-cs"/>
              </a:rPr>
              <a:t>по специальности </a:t>
            </a:r>
            <a:br>
              <a:rPr kumimoji="0" lang="ru-RU" sz="2300" b="1" i="1" u="none" strike="noStrike" kern="1200" cap="none" spc="0" normalizeH="0" baseline="0" noProof="0" smtClean="0">
                <a:ln>
                  <a:noFill/>
                </a:ln>
                <a:solidFill>
                  <a:schemeClr val="accent4"/>
                </a:solidFill>
                <a:effectLst/>
                <a:uLnTx/>
                <a:uFillTx/>
                <a:latin typeface="+mj-lt"/>
                <a:ea typeface="+mj-ea"/>
                <a:cs typeface="+mj-cs"/>
              </a:rPr>
            </a:br>
            <a:r>
              <a:rPr kumimoji="0" lang="ru-RU" sz="2300" b="1" i="0" u="none" strike="noStrike" kern="1200" cap="none" spc="0" normalizeH="0" baseline="0" noProof="0" smtClean="0">
                <a:ln>
                  <a:noFill/>
                </a:ln>
                <a:solidFill>
                  <a:srgbClr val="CC0099"/>
                </a:solidFill>
                <a:effectLst/>
                <a:uLnTx/>
                <a:uFillTx/>
                <a:latin typeface="+mj-lt"/>
                <a:ea typeface="+mj-ea"/>
                <a:cs typeface="+mj-cs"/>
              </a:rPr>
              <a:t>Информационная безопасность автоматизированных систем</a:t>
            </a:r>
            <a:endParaRPr kumimoji="0" lang="ru-RU" sz="2300" b="0" i="0" u="none" strike="noStrike" kern="1200" cap="none" spc="0" normalizeH="0" baseline="0" noProof="0" dirty="0" smtClean="0">
              <a:ln>
                <a:noFill/>
              </a:ln>
              <a:solidFill>
                <a:srgbClr val="CC0099"/>
              </a:solidFill>
              <a:effectLst/>
              <a:uLnTx/>
              <a:uFillTx/>
              <a:latin typeface="+mj-lt"/>
              <a:ea typeface="+mj-ea"/>
              <a:cs typeface="+mj-cs"/>
            </a:endParaRPr>
          </a:p>
        </p:txBody>
      </p:sp>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25000"/>
                                  </p:stCondLst>
                                  <p:childTnLst>
                                    <p:animScale>
                                      <p:cBhvr>
                                        <p:cTn id="6" dur="5000" fill="hold"/>
                                        <p:tgtEl>
                                          <p:spTgt spid="1638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b="1" kern="0" dirty="0" err="1" smtClean="0">
                <a:solidFill>
                  <a:srgbClr val="C00000"/>
                </a:solidFill>
              </a:rPr>
              <a:t>Чечевицына</a:t>
            </a:r>
            <a:r>
              <a:rPr lang="ru-RU" b="1" kern="0" dirty="0" smtClean="0">
                <a:solidFill>
                  <a:srgbClr val="C00000"/>
                </a:solidFill>
              </a:rPr>
              <a:t>, Л. Н. </a:t>
            </a:r>
          </a:p>
          <a:p>
            <a:pPr algn="just" eaLnBrk="0" hangingPunct="0">
              <a:tabLst>
                <a:tab pos="357188" algn="l"/>
              </a:tabLst>
              <a:defRPr/>
            </a:pPr>
            <a:r>
              <a:rPr lang="ru-RU" b="1" kern="0" dirty="0" smtClean="0">
                <a:solidFill>
                  <a:srgbClr val="C00000"/>
                </a:solidFill>
              </a:rPr>
              <a:t>	Экономика организации </a:t>
            </a:r>
            <a:r>
              <a:rPr lang="ru-RU" kern="0" dirty="0" smtClean="0">
                <a:solidFill>
                  <a:srgbClr val="C00000"/>
                </a:solidFill>
              </a:rPr>
              <a:t>[Текст]: практикум: учебное пособие/ Л. Н. </a:t>
            </a:r>
            <a:r>
              <a:rPr lang="ru-RU" kern="0" dirty="0" err="1" smtClean="0">
                <a:solidFill>
                  <a:srgbClr val="C00000"/>
                </a:solidFill>
              </a:rPr>
              <a:t>Чечевицына</a:t>
            </a:r>
            <a:r>
              <a:rPr lang="ru-RU" kern="0" dirty="0" smtClean="0">
                <a:solidFill>
                  <a:srgbClr val="C00000"/>
                </a:solidFill>
              </a:rPr>
              <a:t>, О. Н. Терещенко. - Ростов </a:t>
            </a:r>
            <a:r>
              <a:rPr lang="ru-RU" kern="0" dirty="0" err="1" smtClean="0">
                <a:solidFill>
                  <a:srgbClr val="C00000"/>
                </a:solidFill>
              </a:rPr>
              <a:t>н</a:t>
            </a:r>
            <a:r>
              <a:rPr lang="ru-RU" kern="0" dirty="0" smtClean="0">
                <a:solidFill>
                  <a:srgbClr val="C00000"/>
                </a:solidFill>
              </a:rPr>
              <a:t>/Д.: Феникс, 2014. - 255 с. - (Среднее профессиональное образование).</a:t>
            </a:r>
          </a:p>
          <a:p>
            <a:pPr algn="just" eaLnBrk="0" hangingPunct="0">
              <a:tabLst>
                <a:tab pos="357188" algn="l"/>
              </a:tabLst>
              <a:defRPr/>
            </a:pPr>
            <a:endParaRPr lang="ru-RU" kern="0" dirty="0" smtClean="0">
              <a:solidFill>
                <a:srgbClr val="002060"/>
              </a:solidFill>
            </a:endParaRPr>
          </a:p>
          <a:p>
            <a:pPr algn="just" eaLnBrk="0" hangingPunct="0">
              <a:tabLst>
                <a:tab pos="357188" algn="l"/>
              </a:tabLst>
              <a:defRPr/>
            </a:pPr>
            <a:r>
              <a:rPr lang="ru-RU" kern="0" dirty="0" smtClean="0"/>
              <a:t>	</a:t>
            </a:r>
            <a:r>
              <a:rPr lang="ru-RU" dirty="0" smtClean="0"/>
              <a:t>В данном учебном пособии содержится насыщенный практический материал, включающий методику расчета важнейших технико-экономических показателей деятельности организаций. Он позволит не только закрепить теоретические представления о деятельности субъекта хозяйствования, но и осуществлять самостоятельное решение экономических задач </a:t>
            </a:r>
            <a:br>
              <a:rPr lang="ru-RU" dirty="0" smtClean="0"/>
            </a:br>
            <a:r>
              <a:rPr lang="ru-RU" dirty="0" smtClean="0"/>
              <a:t>с помощью представленной методологии, оснащенной необходимыми комментариями. Учебное пособие позволяет получить практические навыки расчета важнейших экономических показателей, включает понятийный аппарат, методику решения типовых задач, задачи для самостоятельного решения, тесты, вопросы для закрепления. </a:t>
            </a:r>
            <a:endParaRPr lang="ru-RU" kern="0" dirty="0" smtClean="0"/>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7170" name="Picture 2" descr="https://avatars.mds.yandex.net/get-marketpic/466758/market_azyCfb19UJiAnQVtoGaMCA/orig"/>
          <p:cNvPicPr>
            <a:picLocks noChangeAspect="1" noChangeArrowheads="1"/>
          </p:cNvPicPr>
          <p:nvPr/>
        </p:nvPicPr>
        <p:blipFill>
          <a:blip r:embed="rId4"/>
          <a:srcRect/>
          <a:stretch>
            <a:fillRect/>
          </a:stretch>
        </p:blipFill>
        <p:spPr bwMode="auto">
          <a:xfrm>
            <a:off x="214282" y="1714488"/>
            <a:ext cx="254232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717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b="1" kern="0" dirty="0" smtClean="0">
                <a:solidFill>
                  <a:srgbClr val="C00000"/>
                </a:solidFill>
              </a:rPr>
              <a:t>Шаньгин, В. Ф. </a:t>
            </a:r>
          </a:p>
          <a:p>
            <a:pPr algn="just" eaLnBrk="0" hangingPunct="0">
              <a:tabLst>
                <a:tab pos="357188" algn="l"/>
              </a:tabLst>
              <a:defRPr/>
            </a:pPr>
            <a:r>
              <a:rPr lang="ru-RU" b="1" kern="0" dirty="0" smtClean="0">
                <a:solidFill>
                  <a:srgbClr val="C00000"/>
                </a:solidFill>
              </a:rPr>
              <a:t>	Информационная безопасность компьютерных систем и сетей </a:t>
            </a:r>
            <a:r>
              <a:rPr lang="ru-RU" kern="0" dirty="0" smtClean="0">
                <a:solidFill>
                  <a:srgbClr val="C00000"/>
                </a:solidFill>
              </a:rPr>
              <a:t>[Текст]: учебное пособие/ В. Ф. Шаньгин. - М.: ФОРУМ: ИНФРА-М, 2016. - 416 с.: ил. - (Профессиональное образование).</a:t>
            </a:r>
          </a:p>
          <a:p>
            <a:pPr algn="just" eaLnBrk="0" hangingPunct="0">
              <a:tabLst>
                <a:tab pos="357188" algn="l"/>
              </a:tabLst>
              <a:defRPr/>
            </a:pPr>
            <a:r>
              <a:rPr lang="ru-RU" kern="0" dirty="0" smtClean="0"/>
              <a:t>	</a:t>
            </a:r>
            <a:r>
              <a:rPr lang="ru-RU" dirty="0" smtClean="0"/>
              <a:t>В учебном пособии формулируются основные понятия и определения информационной безопасности </a:t>
            </a:r>
            <a:br>
              <a:rPr lang="ru-RU" dirty="0" smtClean="0"/>
            </a:br>
            <a:r>
              <a:rPr lang="ru-RU" dirty="0" smtClean="0"/>
              <a:t>и анализируются угрозы информационной безопасности </a:t>
            </a:r>
            <a:br>
              <a:rPr lang="ru-RU" dirty="0" smtClean="0"/>
            </a:br>
            <a:r>
              <a:rPr lang="ru-RU" dirty="0" smtClean="0"/>
              <a:t>в компьютерных системах и сетях. Определяются базовые понятия политики безопасности. Рассматриваются основные криптографические методы и алгоритмы защиты компьютерной информации. Обосновывается комплексный подход к обеспечению информационной безопасности корпоративных сетей. Описываются базовые технологии защиты межсетевого обмена данными. Рассматриваются методы и средства антивирусной защиты. Описывается организационно- правовое обеспечение информационной безопасности на основе стандартов и руководящих документов Государственной технической комиссии России.</a:t>
            </a:r>
            <a:endParaRPr lang="ru-RU" kern="0" dirty="0" smtClean="0"/>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6146" name="Picture 2" descr="https://goods.kaypu.com/photo/56f96efa384e1f5d7a458d22.jpg"/>
          <p:cNvPicPr>
            <a:picLocks noChangeAspect="1" noChangeArrowheads="1"/>
          </p:cNvPicPr>
          <p:nvPr/>
        </p:nvPicPr>
        <p:blipFill>
          <a:blip r:embed="rId4"/>
          <a:srcRect/>
          <a:stretch>
            <a:fillRect/>
          </a:stretch>
        </p:blipFill>
        <p:spPr bwMode="auto">
          <a:xfrm>
            <a:off x="142844" y="1857364"/>
            <a:ext cx="262240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14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Rectangle 4"/>
          <p:cNvSpPr txBox="1">
            <a:spLocks noChangeArrowheads="1"/>
          </p:cNvSpPr>
          <p:nvPr/>
        </p:nvSpPr>
        <p:spPr bwMode="auto">
          <a:xfrm>
            <a:off x="6072220" y="6429399"/>
            <a:ext cx="3071812" cy="428625"/>
          </a:xfrm>
          <a:prstGeom prst="rect">
            <a:avLst/>
          </a:prstGeom>
          <a:noFill/>
          <a:ln w="9525">
            <a:noFill/>
            <a:miter lim="800000"/>
            <a:headEnd/>
            <a:tailEnd/>
          </a:ln>
        </p:spPr>
        <p:txBody>
          <a:bodyPr anchor="ctr"/>
          <a:lstStyle/>
          <a:p>
            <a:pPr algn="r">
              <a:defRPr/>
            </a:pPr>
            <a:r>
              <a:rPr lang="ru-RU" sz="1200" b="1" dirty="0">
                <a:solidFill>
                  <a:schemeClr val="accent2">
                    <a:lumMod val="75000"/>
                  </a:schemeClr>
                </a:solidFill>
              </a:rPr>
              <a:t>Виртуальную выставку </a:t>
            </a:r>
            <a:r>
              <a:rPr lang="ru-RU" sz="1200" b="1" dirty="0" smtClean="0">
                <a:solidFill>
                  <a:schemeClr val="accent2">
                    <a:lumMod val="75000"/>
                  </a:schemeClr>
                </a:solidFill>
              </a:rPr>
              <a:t>подготовила </a:t>
            </a:r>
            <a:endParaRPr lang="ru-RU" sz="1200" b="1" dirty="0">
              <a:solidFill>
                <a:schemeClr val="accent2">
                  <a:lumMod val="75000"/>
                </a:schemeClr>
              </a:solidFill>
            </a:endParaRPr>
          </a:p>
          <a:p>
            <a:pPr algn="r">
              <a:defRPr/>
            </a:pPr>
            <a:r>
              <a:rPr lang="ru-RU" sz="1200" b="1" dirty="0" smtClean="0">
                <a:solidFill>
                  <a:schemeClr val="accent2">
                    <a:lumMod val="75000"/>
                  </a:schemeClr>
                </a:solidFill>
              </a:rPr>
              <a:t>Ганихина М.А., педагог-библиотекарь</a:t>
            </a:r>
            <a:endParaRPr lang="ru-RU" sz="1200" i="1" kern="0" dirty="0">
              <a:solidFill>
                <a:schemeClr val="accent2">
                  <a:lumMod val="75000"/>
                </a:schemeClr>
              </a:solidFill>
              <a:latin typeface="+mj-lt"/>
              <a:ea typeface="+mj-ea"/>
              <a:cs typeface="+mj-cs"/>
            </a:endParaRPr>
          </a:p>
        </p:txBody>
      </p:sp>
      <p:sp>
        <p:nvSpPr>
          <p:cNvPr id="6" name="Прямоугольник 5"/>
          <p:cNvSpPr/>
          <p:nvPr/>
        </p:nvSpPr>
        <p:spPr>
          <a:xfrm>
            <a:off x="142844" y="214290"/>
            <a:ext cx="8858312" cy="1071570"/>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8" name="Picture 7" descr="D:\Users\bibl3\Documents\маг\библ\выставки\фоны\Безымянный.jpg"/>
          <p:cNvPicPr>
            <a:picLocks noChangeAspect="1" noChangeArrowheads="1"/>
          </p:cNvPicPr>
          <p:nvPr/>
        </p:nvPicPr>
        <p:blipFill>
          <a:blip r:embed="rId4" cstate="print"/>
          <a:srcRect/>
          <a:stretch>
            <a:fillRect/>
          </a:stretch>
        </p:blipFill>
        <p:spPr bwMode="auto">
          <a:xfrm>
            <a:off x="7977369" y="285728"/>
            <a:ext cx="952349" cy="936000"/>
          </a:xfrm>
          <a:prstGeom prst="rect">
            <a:avLst/>
          </a:prstGeom>
          <a:noFill/>
        </p:spPr>
      </p:pic>
      <p:sp>
        <p:nvSpPr>
          <p:cNvPr id="21506" name="Заголовок 1"/>
          <p:cNvSpPr>
            <a:spLocks noGrp="1"/>
          </p:cNvSpPr>
          <p:nvPr>
            <p:ph type="title"/>
          </p:nvPr>
        </p:nvSpPr>
        <p:spPr>
          <a:xfrm>
            <a:off x="4286248" y="1428736"/>
            <a:ext cx="4643470" cy="4929222"/>
          </a:xfrm>
          <a:blipFill dpi="0" rotWithShape="1">
            <a:blip r:embed="rId5">
              <a:alphaModFix amt="33000"/>
              <a:duotone>
                <a:schemeClr val="accent4">
                  <a:shade val="45000"/>
                  <a:satMod val="135000"/>
                </a:schemeClr>
                <a:prstClr val="white"/>
              </a:duotone>
            </a:blip>
            <a:srcRect/>
            <a:tile tx="0" ty="0" sx="100000" sy="100000" flip="none" algn="tl"/>
          </a:blipFill>
          <a:effectLst>
            <a:softEdge rad="63500"/>
          </a:effectLst>
        </p:spPr>
        <p:txBody>
          <a:bodyPr>
            <a:noAutofit/>
          </a:bodyPr>
          <a:lstStyle/>
          <a:p>
            <a:pPr algn="r">
              <a:defRPr/>
            </a:pPr>
            <a:r>
              <a:rPr lang="ru-RU" sz="4000" b="1" dirty="0" smtClean="0">
                <a:solidFill>
                  <a:srgbClr val="0070C0"/>
                </a:solidFill>
                <a:effectLst/>
              </a:rPr>
              <a:t>Представленные </a:t>
            </a:r>
            <a:br>
              <a:rPr lang="ru-RU" sz="4000" b="1" dirty="0" smtClean="0">
                <a:solidFill>
                  <a:srgbClr val="0070C0"/>
                </a:solidFill>
                <a:effectLst/>
              </a:rPr>
            </a:br>
            <a:r>
              <a:rPr lang="ru-RU" sz="4000" b="1" dirty="0" smtClean="0">
                <a:solidFill>
                  <a:srgbClr val="0070C0"/>
                </a:solidFill>
                <a:effectLst/>
              </a:rPr>
              <a:t>Вашему вниманию </a:t>
            </a:r>
            <a:br>
              <a:rPr lang="ru-RU" sz="4000" b="1" dirty="0" smtClean="0">
                <a:solidFill>
                  <a:srgbClr val="0070C0"/>
                </a:solidFill>
                <a:effectLst/>
              </a:rPr>
            </a:br>
            <a:r>
              <a:rPr lang="ru-RU" sz="4000" b="1" dirty="0" smtClean="0">
                <a:solidFill>
                  <a:srgbClr val="0070C0"/>
                </a:solidFill>
                <a:effectLst/>
              </a:rPr>
              <a:t>учебные пособия</a:t>
            </a:r>
            <a:br>
              <a:rPr lang="ru-RU" sz="4000" b="1" dirty="0" smtClean="0">
                <a:solidFill>
                  <a:srgbClr val="0070C0"/>
                </a:solidFill>
                <a:effectLst/>
              </a:rPr>
            </a:br>
            <a:r>
              <a:rPr lang="ru-RU" sz="4000" b="1" dirty="0" smtClean="0">
                <a:solidFill>
                  <a:srgbClr val="0070C0"/>
                </a:solidFill>
                <a:effectLst/>
              </a:rPr>
              <a:t>Вы можете взять</a:t>
            </a:r>
            <a:r>
              <a:rPr lang="ru-RU" sz="4000" b="1" dirty="0" smtClean="0">
                <a:solidFill>
                  <a:srgbClr val="FF6600"/>
                </a:solidFill>
                <a:effectLst/>
              </a:rPr>
              <a:t/>
            </a:r>
            <a:br>
              <a:rPr lang="ru-RU" sz="4000" b="1" dirty="0" smtClean="0">
                <a:solidFill>
                  <a:srgbClr val="FF6600"/>
                </a:solidFill>
                <a:effectLst/>
              </a:rPr>
            </a:br>
            <a:r>
              <a:rPr lang="ru-RU" sz="4000" b="1" dirty="0" smtClean="0">
                <a:solidFill>
                  <a:srgbClr val="FF6600"/>
                </a:solidFill>
                <a:effectLst/>
              </a:rPr>
              <a:t/>
            </a:r>
            <a:br>
              <a:rPr lang="ru-RU" sz="4000" b="1" dirty="0" smtClean="0">
                <a:solidFill>
                  <a:srgbClr val="FF6600"/>
                </a:solidFill>
                <a:effectLst/>
              </a:rPr>
            </a:br>
            <a:r>
              <a:rPr lang="ru-RU" sz="4000" b="1" cap="all" dirty="0" smtClean="0">
                <a:solidFill>
                  <a:srgbClr val="00B050"/>
                </a:solidFill>
                <a:effectLst/>
              </a:rPr>
              <a:t>в библиотеке </a:t>
            </a:r>
            <a:r>
              <a:rPr lang="ru-RU" sz="4000" b="1" dirty="0" smtClean="0">
                <a:solidFill>
                  <a:srgbClr val="00B050"/>
                </a:solidFill>
                <a:effectLst/>
              </a:rPr>
              <a:t/>
            </a:r>
            <a:br>
              <a:rPr lang="ru-RU" sz="4000" b="1" dirty="0" smtClean="0">
                <a:solidFill>
                  <a:srgbClr val="00B050"/>
                </a:solidFill>
                <a:effectLst/>
              </a:rPr>
            </a:br>
            <a:r>
              <a:rPr lang="ru-RU" sz="4000" b="1" dirty="0" smtClean="0">
                <a:solidFill>
                  <a:srgbClr val="00B050"/>
                </a:solidFill>
                <a:effectLst/>
              </a:rPr>
              <a:t>(кабинет 110) </a:t>
            </a:r>
            <a:endParaRPr lang="ru-RU" sz="4000" i="1" dirty="0" smtClean="0">
              <a:solidFill>
                <a:srgbClr val="00B050"/>
              </a:solidFill>
              <a:effectLst/>
            </a:endParaRPr>
          </a:p>
        </p:txBody>
      </p:sp>
      <p:sp>
        <p:nvSpPr>
          <p:cNvPr id="9" name="Заголовок 1"/>
          <p:cNvSpPr txBox="1">
            <a:spLocks/>
          </p:cNvSpPr>
          <p:nvPr/>
        </p:nvSpPr>
        <p:spPr bwMode="auto">
          <a:xfrm>
            <a:off x="0" y="500042"/>
            <a:ext cx="8858311" cy="4286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solidFill>
                  <a:srgbClr val="FF0000"/>
                </a:solidFill>
                <a:uLnTx/>
                <a:uFillTx/>
                <a:latin typeface="+mj-lt"/>
                <a:ea typeface="+mj-ea"/>
                <a:cs typeface="+mj-cs"/>
              </a:rPr>
              <a:t>Уважаемые читатели!</a:t>
            </a:r>
            <a:endParaRPr kumimoji="0" lang="ru-RU" sz="4000" b="0" i="1" u="none" strike="noStrike" kern="0" cap="none" spc="0" normalizeH="0" baseline="0" noProof="0" dirty="0" smtClean="0">
              <a:ln>
                <a:noFill/>
              </a:ln>
              <a:solidFill>
                <a:srgbClr val="00B050"/>
              </a:solidFill>
              <a:uLnTx/>
              <a:uFillTx/>
              <a:latin typeface="+mj-lt"/>
              <a:ea typeface="+mj-ea"/>
              <a:cs typeface="+mj-cs"/>
            </a:endParaRPr>
          </a:p>
        </p:txBody>
      </p:sp>
      <p:pic>
        <p:nvPicPr>
          <p:cNvPr id="2" name="Picture 2" descr="http://s1.iconbird.com/ico/0912/My7icons/w512h5121347801419Books1.png"/>
          <p:cNvPicPr>
            <a:picLocks noChangeAspect="1" noChangeArrowheads="1"/>
          </p:cNvPicPr>
          <p:nvPr/>
        </p:nvPicPr>
        <p:blipFill>
          <a:blip r:embed="rId6"/>
          <a:srcRect/>
          <a:stretch>
            <a:fillRect/>
          </a:stretch>
        </p:blipFill>
        <p:spPr bwMode="auto">
          <a:xfrm>
            <a:off x="214282" y="1981199"/>
            <a:ext cx="4876800" cy="4876801"/>
          </a:xfrm>
          <a:prstGeom prst="rect">
            <a:avLst/>
          </a:prstGeom>
          <a:noFill/>
          <a:effectLst>
            <a:glow rad="228600">
              <a:schemeClr val="accent1">
                <a:satMod val="175000"/>
                <a:alpha val="40000"/>
              </a:schemeClr>
            </a:glow>
          </a:effectLst>
        </p:spPr>
      </p:pic>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p:cBhvr override="childStyle">
                                        <p:cTn id="6" dur="10000" fill="hold"/>
                                        <p:tgtEl>
                                          <p:spTgt spid="21506"/>
                                        </p:tgtEl>
                                        <p:attrNameLst>
                                          <p:attrName>style.color</p:attrName>
                                        </p:attrNameLst>
                                      </p:cBhvr>
                                      <p:by>
                                        <p:hsl h="-7200000" s="0" l="0"/>
                                      </p:by>
                                    </p:animClr>
                                    <p:animClr clrSpc="hsl">
                                      <p:cBhvr>
                                        <p:cTn id="7" dur="10000" fill="hold"/>
                                        <p:tgtEl>
                                          <p:spTgt spid="21506"/>
                                        </p:tgtEl>
                                        <p:attrNameLst>
                                          <p:attrName>fillcolor</p:attrName>
                                        </p:attrNameLst>
                                      </p:cBhvr>
                                      <p:by>
                                        <p:hsl h="-7200000" s="0" l="0"/>
                                      </p:by>
                                    </p:animClr>
                                    <p:animClr clrSpc="hsl">
                                      <p:cBhvr>
                                        <p:cTn id="8" dur="10000" fill="hold"/>
                                        <p:tgtEl>
                                          <p:spTgt spid="21506"/>
                                        </p:tgtEl>
                                        <p:attrNameLst>
                                          <p:attrName>stroke.color</p:attrName>
                                        </p:attrNameLst>
                                      </p:cBhvr>
                                      <p:by>
                                        <p:hsl h="-7200000" s="0" l="0"/>
                                      </p:by>
                                    </p:animClr>
                                    <p:set>
                                      <p:cBhvr>
                                        <p:cTn id="9" dur="10000" fill="hold"/>
                                        <p:tgtEl>
                                          <p:spTgt spid="215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err="1" smtClean="0">
                <a:solidFill>
                  <a:srgbClr val="C00000"/>
                </a:solidFill>
              </a:rPr>
              <a:t>Баричев</a:t>
            </a:r>
            <a:r>
              <a:rPr lang="ru-RU" sz="2000" b="1" kern="0" dirty="0" smtClean="0">
                <a:solidFill>
                  <a:srgbClr val="C00000"/>
                </a:solidFill>
              </a:rPr>
              <a:t> С. Г. </a:t>
            </a:r>
          </a:p>
          <a:p>
            <a:pPr algn="just" eaLnBrk="0" hangingPunct="0">
              <a:tabLst>
                <a:tab pos="357188" algn="l"/>
              </a:tabLst>
              <a:defRPr/>
            </a:pPr>
            <a:r>
              <a:rPr lang="ru-RU" sz="2000" b="1" kern="0" dirty="0" smtClean="0">
                <a:solidFill>
                  <a:srgbClr val="C00000"/>
                </a:solidFill>
              </a:rPr>
              <a:t>	Основы современной криптографии</a:t>
            </a:r>
            <a:r>
              <a:rPr lang="ru-RU" sz="2000" kern="0" dirty="0" smtClean="0">
                <a:solidFill>
                  <a:srgbClr val="C00000"/>
                </a:solidFill>
              </a:rPr>
              <a:t> [Текст]: учебный курс/ С. Г. </a:t>
            </a:r>
            <a:r>
              <a:rPr lang="ru-RU" sz="2000" kern="0" dirty="0" err="1" smtClean="0">
                <a:solidFill>
                  <a:srgbClr val="C00000"/>
                </a:solidFill>
              </a:rPr>
              <a:t>Баричев</a:t>
            </a:r>
            <a:r>
              <a:rPr lang="ru-RU" sz="2000" kern="0" dirty="0" smtClean="0">
                <a:solidFill>
                  <a:srgbClr val="C00000"/>
                </a:solidFill>
              </a:rPr>
              <a:t>, В. В. Гончаров, Р. Е. Серов. - 3-е изд., </a:t>
            </a:r>
            <a:r>
              <a:rPr lang="ru-RU" sz="2000" kern="0" dirty="0" err="1" smtClean="0">
                <a:solidFill>
                  <a:srgbClr val="C00000"/>
                </a:solidFill>
              </a:rPr>
              <a:t>стереот</a:t>
            </a:r>
            <a:r>
              <a:rPr lang="ru-RU" sz="2000" kern="0" dirty="0" smtClean="0">
                <a:solidFill>
                  <a:srgbClr val="C00000"/>
                </a:solidFill>
              </a:rPr>
              <a:t>. – СПб.: ООО "</a:t>
            </a:r>
            <a:r>
              <a:rPr lang="ru-RU" sz="2000" kern="0" dirty="0" err="1" smtClean="0">
                <a:solidFill>
                  <a:srgbClr val="C00000"/>
                </a:solidFill>
              </a:rPr>
              <a:t>Лань-Трейд</a:t>
            </a:r>
            <a:r>
              <a:rPr lang="ru-RU" sz="2000" kern="0" dirty="0" smtClean="0">
                <a:solidFill>
                  <a:srgbClr val="C00000"/>
                </a:solidFill>
              </a:rPr>
              <a:t>", 2017. - 175 с. </a:t>
            </a:r>
          </a:p>
          <a:p>
            <a:pPr algn="just" eaLnBrk="0" hangingPunct="0">
              <a:tabLst>
                <a:tab pos="357188" algn="l"/>
              </a:tabLst>
              <a:defRPr/>
            </a:pPr>
            <a:r>
              <a:rPr lang="ru-RU" sz="2000" kern="0" dirty="0" smtClean="0">
                <a:solidFill>
                  <a:srgbClr val="002060"/>
                </a:solidFill>
              </a:rPr>
              <a:t>	</a:t>
            </a:r>
          </a:p>
          <a:p>
            <a:pPr algn="just" eaLnBrk="0" hangingPunct="0">
              <a:tabLst>
                <a:tab pos="357188" algn="l"/>
              </a:tabLst>
              <a:defRPr/>
            </a:pPr>
            <a:r>
              <a:rPr lang="ru-RU" sz="2000" kern="0" dirty="0" smtClean="0">
                <a:solidFill>
                  <a:srgbClr val="002060"/>
                </a:solidFill>
              </a:rPr>
              <a:t>	</a:t>
            </a:r>
            <a:r>
              <a:rPr lang="ru-RU" sz="2000" kern="0" dirty="0" smtClean="0"/>
              <a:t> В систематизированном виде рассмотрены вопросы создания симметричных и асимметричных криптографических систем защиты информации.</a:t>
            </a:r>
          </a:p>
          <a:p>
            <a:pPr algn="just" eaLnBrk="0" hangingPunct="0">
              <a:tabLst>
                <a:tab pos="357188" algn="l"/>
              </a:tabLst>
              <a:defRPr/>
            </a:pPr>
            <a:r>
              <a:rPr lang="ru-RU" sz="2000" kern="0" dirty="0" smtClean="0"/>
              <a:t>	Описаны алгоритмы электронных цифровых подписей, системы управления криптографическими ключами, </a:t>
            </a:r>
            <a:r>
              <a:rPr lang="ru-RU" sz="2000" kern="0" dirty="0" err="1" smtClean="0"/>
              <a:t>имитозащита</a:t>
            </a:r>
            <a:r>
              <a:rPr lang="ru-RU" sz="2000" kern="0" dirty="0" smtClean="0"/>
              <a:t> информации.</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2" name="Picture 2" descr="http://static.ozone.ru/multimedia/books_covers/1003259352.jpg"/>
          <p:cNvPicPr>
            <a:picLocks noChangeAspect="1" noChangeArrowheads="1"/>
          </p:cNvPicPr>
          <p:nvPr/>
        </p:nvPicPr>
        <p:blipFill>
          <a:blip r:embed="rId4"/>
          <a:srcRect b="3571"/>
          <a:stretch>
            <a:fillRect/>
          </a:stretch>
        </p:blipFill>
        <p:spPr bwMode="auto">
          <a:xfrm>
            <a:off x="76707" y="1785926"/>
            <a:ext cx="2780781"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algn="just" eaLnBrk="0" hangingPunct="0">
              <a:tabLst>
                <a:tab pos="357188" algn="l"/>
              </a:tabLst>
              <a:defRPr/>
            </a:pPr>
            <a:r>
              <a:rPr lang="ru-RU" sz="2000" b="1" kern="0" dirty="0" smtClean="0">
                <a:solidFill>
                  <a:srgbClr val="C00000"/>
                </a:solidFill>
              </a:rPr>
              <a:t>Барышникова, Н. А. </a:t>
            </a:r>
          </a:p>
          <a:p>
            <a:pPr algn="just" eaLnBrk="0" hangingPunct="0">
              <a:tabLst>
                <a:tab pos="357188" algn="l"/>
              </a:tabLst>
              <a:defRPr/>
            </a:pPr>
            <a:r>
              <a:rPr lang="ru-RU" sz="2000" b="1" kern="0" dirty="0" smtClean="0">
                <a:solidFill>
                  <a:srgbClr val="C00000"/>
                </a:solidFill>
              </a:rPr>
              <a:t>	Экономика организации </a:t>
            </a:r>
            <a:r>
              <a:rPr lang="ru-RU" sz="2000" kern="0" dirty="0" smtClean="0">
                <a:solidFill>
                  <a:srgbClr val="C00000"/>
                </a:solidFill>
              </a:rPr>
              <a:t>[Текст]: учебное пособие для СПО / Н. А. Барышникова, Т. А. </a:t>
            </a:r>
            <a:r>
              <a:rPr lang="ru-RU" sz="2000" kern="0" dirty="0" err="1" smtClean="0">
                <a:solidFill>
                  <a:srgbClr val="C00000"/>
                </a:solidFill>
              </a:rPr>
              <a:t>Матеуш</a:t>
            </a:r>
            <a:r>
              <a:rPr lang="ru-RU" sz="2000" kern="0" dirty="0" smtClean="0">
                <a:solidFill>
                  <a:srgbClr val="C00000"/>
                </a:solidFill>
              </a:rPr>
              <a:t>, М. Г. Миронов. - 2 изд., </a:t>
            </a:r>
            <a:r>
              <a:rPr lang="ru-RU" sz="2000" kern="0" dirty="0" err="1" smtClean="0">
                <a:solidFill>
                  <a:srgbClr val="C00000"/>
                </a:solidFill>
              </a:rPr>
              <a:t>перераб</a:t>
            </a:r>
            <a:r>
              <a:rPr lang="ru-RU" sz="2000" kern="0" dirty="0" smtClean="0">
                <a:solidFill>
                  <a:srgbClr val="C00000"/>
                </a:solidFill>
              </a:rPr>
              <a:t>. и доп. - М.: </a:t>
            </a:r>
            <a:r>
              <a:rPr lang="ru-RU" sz="2000" kern="0" dirty="0" err="1" smtClean="0">
                <a:solidFill>
                  <a:srgbClr val="C00000"/>
                </a:solidFill>
              </a:rPr>
              <a:t>Юрайт</a:t>
            </a:r>
            <a:r>
              <a:rPr lang="ru-RU" sz="2000" kern="0" dirty="0" smtClean="0">
                <a:solidFill>
                  <a:srgbClr val="C00000"/>
                </a:solidFill>
              </a:rPr>
              <a:t>, 2016. - 192 с. - (Профессиональное образование). </a:t>
            </a:r>
          </a:p>
          <a:p>
            <a:pPr algn="just" eaLnBrk="0" hangingPunct="0">
              <a:tabLst>
                <a:tab pos="357188" algn="l"/>
              </a:tabLst>
              <a:defRPr/>
            </a:pPr>
            <a:r>
              <a:rPr lang="ru-RU" sz="2000" kern="0" dirty="0" smtClean="0">
                <a:solidFill>
                  <a:srgbClr val="002060"/>
                </a:solidFill>
              </a:rPr>
              <a:t>	</a:t>
            </a:r>
          </a:p>
          <a:p>
            <a:pPr algn="just" eaLnBrk="0" hangingPunct="0">
              <a:tabLst>
                <a:tab pos="357188" algn="l"/>
              </a:tabLst>
              <a:defRPr/>
            </a:pPr>
            <a:r>
              <a:rPr lang="ru-RU" sz="2000" kern="0" dirty="0" smtClean="0">
                <a:solidFill>
                  <a:srgbClr val="002060"/>
                </a:solidFill>
              </a:rPr>
              <a:t>	</a:t>
            </a:r>
            <a:r>
              <a:rPr lang="ru-RU" sz="2000" kern="0" dirty="0" smtClean="0"/>
              <a:t>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a:t>
            </a:r>
          </a:p>
          <a:p>
            <a:pPr algn="just" eaLnBrk="0" hangingPunct="0">
              <a:tabLst>
                <a:tab pos="357188" algn="l"/>
              </a:tabLst>
              <a:defRPr/>
            </a:pPr>
            <a:r>
              <a:rPr lang="ru-RU" sz="2000" kern="0" dirty="0" smtClean="0"/>
              <a:t>	Данное пособие - хорошая база для изучения курса и подготовки к текущей и итоговой аттестации по дисциплине.</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5122" name="Picture 2" descr="\\192.168.10.33\обмен\БИБЛИОТЕКА\Ганихина МА\2018-04-28\004.jpg"/>
          <p:cNvPicPr>
            <a:picLocks noChangeAspect="1" noChangeArrowheads="1"/>
          </p:cNvPicPr>
          <p:nvPr/>
        </p:nvPicPr>
        <p:blipFill>
          <a:blip r:embed="rId4" cstate="print"/>
          <a:srcRect l="34228" b="27083"/>
          <a:stretch>
            <a:fillRect/>
          </a:stretch>
        </p:blipFill>
        <p:spPr bwMode="auto">
          <a:xfrm>
            <a:off x="214282" y="1755016"/>
            <a:ext cx="2595032"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512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err="1" smtClean="0">
                <a:solidFill>
                  <a:srgbClr val="C00000"/>
                </a:solidFill>
              </a:rPr>
              <a:t>Батаев</a:t>
            </a:r>
            <a:r>
              <a:rPr lang="ru-RU" sz="2000" b="1" kern="0" dirty="0" smtClean="0">
                <a:solidFill>
                  <a:srgbClr val="C00000"/>
                </a:solidFill>
              </a:rPr>
              <a:t>, А. В. </a:t>
            </a:r>
          </a:p>
          <a:p>
            <a:pPr algn="just" eaLnBrk="0" hangingPunct="0">
              <a:tabLst>
                <a:tab pos="357188" algn="l"/>
              </a:tabLst>
              <a:defRPr/>
            </a:pPr>
            <a:r>
              <a:rPr lang="ru-RU" sz="2000" b="1" kern="0" dirty="0" smtClean="0">
                <a:solidFill>
                  <a:srgbClr val="C00000"/>
                </a:solidFill>
              </a:rPr>
              <a:t>	Операционные системы и среды </a:t>
            </a:r>
            <a:r>
              <a:rPr lang="ru-RU" sz="2000" kern="0" dirty="0" smtClean="0">
                <a:solidFill>
                  <a:srgbClr val="C00000"/>
                </a:solidFill>
              </a:rPr>
              <a:t>[Текст]: учебник/ А. В. </a:t>
            </a:r>
            <a:r>
              <a:rPr lang="ru-RU" sz="2000" kern="0" dirty="0" err="1" smtClean="0">
                <a:solidFill>
                  <a:srgbClr val="C00000"/>
                </a:solidFill>
              </a:rPr>
              <a:t>Батаев</a:t>
            </a:r>
            <a:r>
              <a:rPr lang="ru-RU" sz="2000" kern="0" dirty="0" smtClean="0">
                <a:solidFill>
                  <a:srgbClr val="C00000"/>
                </a:solidFill>
              </a:rPr>
              <a:t>, Н. Ю. </a:t>
            </a:r>
            <a:r>
              <a:rPr lang="ru-RU" sz="2000" kern="0" dirty="0" err="1" smtClean="0">
                <a:solidFill>
                  <a:srgbClr val="C00000"/>
                </a:solidFill>
              </a:rPr>
              <a:t>Налютин</a:t>
            </a:r>
            <a:r>
              <a:rPr lang="ru-RU" sz="2000" kern="0" dirty="0" smtClean="0">
                <a:solidFill>
                  <a:srgbClr val="C00000"/>
                </a:solidFill>
              </a:rPr>
              <a:t>, С. В. Синицын. - М.: Академия, 2017. - 272 с.: ил. - (Профессиональное образование). </a:t>
            </a:r>
          </a:p>
          <a:p>
            <a:pPr algn="just" eaLnBrk="0" hangingPunct="0">
              <a:tabLst>
                <a:tab pos="357188" algn="l"/>
              </a:tabLst>
              <a:defRPr/>
            </a:pPr>
            <a:r>
              <a:rPr lang="ru-RU" sz="2000" kern="0" dirty="0" smtClean="0">
                <a:solidFill>
                  <a:srgbClr val="002060"/>
                </a:solidFill>
              </a:rPr>
              <a:t>	</a:t>
            </a:r>
            <a:r>
              <a:rPr lang="ru-RU" sz="1600" kern="0" dirty="0" smtClean="0"/>
              <a:t>Изложены основные сведения о базовых объектах, находящихся под управлением ОС — файлах, пользователях </a:t>
            </a:r>
            <a:br>
              <a:rPr lang="ru-RU" sz="1600" kern="0" dirty="0" smtClean="0"/>
            </a:br>
            <a:r>
              <a:rPr lang="ru-RU" sz="1600" kern="0" dirty="0" smtClean="0"/>
              <a:t>и задачах. Рассмотрены задания операционной системы, определяющие логическую последовательность выполнения задач пользователя. Особое внимание уделяется обеспечению работы множества пользователей в ОС UNIX и WINDOWS — рассмотрены вопросы идентификации пользователей, размещения их личных данных, управление доступом пользователей к файлам и каталогам, определены языковые средства BASH для работы с правами доступа. Описаны методы управления учетными записями пользователей, а также методика персонификации сеансов пользователей при помощи файлов инициализации сеанса в системах UNIX. Дан краткий обзор методов построения прикладных программ на языке С в UNIX-подобных операционных системах и операционных системах WINDOWS.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074" name="Picture 2" descr="\\192.168.10.33\обмен\БИБЛИОТЕКА\Ганихина МА\2018-04-28\003.jpg"/>
          <p:cNvPicPr>
            <a:picLocks noChangeAspect="1" noChangeArrowheads="1"/>
          </p:cNvPicPr>
          <p:nvPr/>
        </p:nvPicPr>
        <p:blipFill>
          <a:blip r:embed="rId4" cstate="print"/>
          <a:srcRect l="1821" r="1668" b="52375"/>
          <a:stretch>
            <a:fillRect/>
          </a:stretch>
        </p:blipFill>
        <p:spPr bwMode="auto">
          <a:xfrm rot="16200000">
            <a:off x="-492250" y="2318672"/>
            <a:ext cx="3960000" cy="2689811"/>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07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rPr>
              <a:t>Башмаков, М. И. </a:t>
            </a:r>
          </a:p>
          <a:p>
            <a:pPr eaLnBrk="0" hangingPunct="0">
              <a:tabLst>
                <a:tab pos="357188" algn="l"/>
              </a:tabLst>
              <a:defRPr/>
            </a:pPr>
            <a:r>
              <a:rPr lang="ru-RU" sz="2000" b="1" kern="0" dirty="0" smtClean="0">
                <a:solidFill>
                  <a:srgbClr val="C00000"/>
                </a:solidFill>
              </a:rPr>
              <a:t>	Математика </a:t>
            </a:r>
            <a:r>
              <a:rPr lang="ru-RU" sz="2000" kern="0" dirty="0" smtClean="0">
                <a:solidFill>
                  <a:srgbClr val="C00000"/>
                </a:solidFill>
              </a:rPr>
              <a:t>[Текст]: учебник/ М. И. Башмаков. - 2 изд., стер. - М.: КНОРУС, 2017. - 394 с.: ил. - (Среднее профессиональное образование). </a:t>
            </a:r>
          </a:p>
          <a:p>
            <a:pPr algn="just" eaLnBrk="0" hangingPunct="0">
              <a:tabLst>
                <a:tab pos="357188" algn="l"/>
              </a:tabLst>
              <a:defRPr/>
            </a:pPr>
            <a:endParaRPr lang="ru-RU" sz="2000" kern="0" dirty="0" smtClean="0">
              <a:solidFill>
                <a:srgbClr val="002060"/>
              </a:solidFill>
            </a:endParaRPr>
          </a:p>
          <a:p>
            <a:pPr algn="just" eaLnBrk="0" hangingPunct="0">
              <a:tabLst>
                <a:tab pos="357188" algn="l"/>
              </a:tabLst>
              <a:defRPr/>
            </a:pPr>
            <a:r>
              <a:rPr lang="ru-RU" sz="2000" kern="0" dirty="0" smtClean="0">
                <a:solidFill>
                  <a:srgbClr val="002060"/>
                </a:solidFill>
              </a:rPr>
              <a:t>	</a:t>
            </a:r>
            <a:r>
              <a:rPr lang="ru-RU" sz="2000" kern="0" dirty="0" smtClean="0"/>
              <a:t> Охватывает все основные темы программы: теорию чисел, корни, степени, логарифмы, прямые </a:t>
            </a:r>
            <a:br>
              <a:rPr lang="ru-RU" sz="2000" kern="0" dirty="0" smtClean="0"/>
            </a:br>
            <a:r>
              <a:rPr lang="ru-RU" sz="2000" kern="0" dirty="0" smtClean="0"/>
              <a:t>и плоскости, пространственные тела, а также основы тригонометрии, анализа, комбинаторики и теории вероятностей. </a:t>
            </a:r>
          </a:p>
          <a:p>
            <a:pPr algn="just" eaLnBrk="0" hangingPunct="0">
              <a:tabLst>
                <a:tab pos="357188" algn="l"/>
              </a:tabLst>
              <a:defRPr/>
            </a:pPr>
            <a:r>
              <a:rPr lang="ru-RU" sz="2000" kern="0" dirty="0" smtClean="0"/>
              <a:t>	Алгебра, геометрия и начала излагаются как один учебный предмет. </a:t>
            </a:r>
          </a:p>
          <a:p>
            <a:pPr algn="just" eaLnBrk="0" hangingPunct="0">
              <a:tabLst>
                <a:tab pos="357188" algn="l"/>
              </a:tabLst>
              <a:defRPr/>
            </a:pPr>
            <a:r>
              <a:rPr lang="ru-RU" sz="2000" kern="0" dirty="0" smtClean="0"/>
              <a:t>	Позволяет успешно подготовиться к итоговой аттестации.</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31746" name="Picture 2" descr="https://www.litres.ru/static/bookimages/26/51/88/26518802.bin.dir/26518802.cover_max1500.jpg"/>
          <p:cNvPicPr>
            <a:picLocks noChangeAspect="1" noChangeArrowheads="1"/>
          </p:cNvPicPr>
          <p:nvPr/>
        </p:nvPicPr>
        <p:blipFill>
          <a:blip r:embed="rId4"/>
          <a:srcRect/>
          <a:stretch>
            <a:fillRect/>
          </a:stretch>
        </p:blipFill>
        <p:spPr bwMode="auto">
          <a:xfrm>
            <a:off x="142844" y="1714488"/>
            <a:ext cx="2703360" cy="3960000"/>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174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_gotra\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1"/>
          <p:cNvSpPr txBox="1">
            <a:spLocks/>
          </p:cNvSpPr>
          <p:nvPr/>
        </p:nvSpPr>
        <p:spPr bwMode="auto">
          <a:xfrm>
            <a:off x="3000364" y="1142984"/>
            <a:ext cx="6000792" cy="5572164"/>
          </a:xfrm>
          <a:prstGeom prst="rect">
            <a:avLst/>
          </a:prstGeom>
          <a:solidFill>
            <a:schemeClr val="bg1"/>
          </a:solidFill>
          <a:ln w="38100">
            <a:noFill/>
            <a:miter lim="800000"/>
            <a:headEnd/>
            <a:tailEnd/>
          </a:ln>
          <a:effectLst>
            <a:glow rad="139700">
              <a:schemeClr val="accent2">
                <a:satMod val="175000"/>
                <a:alpha val="40000"/>
              </a:schemeClr>
            </a:glow>
          </a:effectLst>
        </p:spPr>
        <p:txBody>
          <a:bodyPr anchor="ctr"/>
          <a:lstStyle/>
          <a:p>
            <a:pPr eaLnBrk="0" hangingPunct="0">
              <a:tabLst>
                <a:tab pos="357188" algn="l"/>
              </a:tabLst>
              <a:defRPr/>
            </a:pPr>
            <a:r>
              <a:rPr lang="ru-RU" sz="2000" b="1" kern="0" dirty="0" smtClean="0">
                <a:solidFill>
                  <a:srgbClr val="C00000"/>
                </a:solidFill>
              </a:rPr>
              <a:t>Белов Е. Б. </a:t>
            </a:r>
          </a:p>
          <a:p>
            <a:pPr algn="just" eaLnBrk="0" hangingPunct="0">
              <a:tabLst>
                <a:tab pos="357188" algn="l"/>
              </a:tabLst>
              <a:defRPr/>
            </a:pPr>
            <a:r>
              <a:rPr lang="ru-RU" sz="2000" b="1" kern="0" dirty="0" smtClean="0">
                <a:solidFill>
                  <a:srgbClr val="C00000"/>
                </a:solidFill>
              </a:rPr>
              <a:t>	Организационно-правовое обеспечение </a:t>
            </a:r>
            <a:r>
              <a:rPr lang="ru-RU" sz="2000" b="1" kern="0" dirty="0" err="1" smtClean="0">
                <a:solidFill>
                  <a:srgbClr val="C00000"/>
                </a:solidFill>
              </a:rPr>
              <a:t>инфор-мационной</a:t>
            </a:r>
            <a:r>
              <a:rPr lang="ru-RU" sz="2000" b="1" kern="0" dirty="0" smtClean="0">
                <a:solidFill>
                  <a:srgbClr val="C00000"/>
                </a:solidFill>
              </a:rPr>
              <a:t> безопасности </a:t>
            </a:r>
            <a:r>
              <a:rPr lang="ru-RU" sz="2000" kern="0" dirty="0" smtClean="0">
                <a:solidFill>
                  <a:srgbClr val="C00000"/>
                </a:solidFill>
              </a:rPr>
              <a:t>[Текст]: учебное пособие Е. Б.  Белов, В. Н. </a:t>
            </a:r>
            <a:r>
              <a:rPr lang="ru-RU" sz="2000" kern="0" dirty="0" err="1" smtClean="0">
                <a:solidFill>
                  <a:srgbClr val="C00000"/>
                </a:solidFill>
              </a:rPr>
              <a:t>Пржегорлинский</a:t>
            </a:r>
            <a:r>
              <a:rPr lang="ru-RU" sz="2000" kern="0" dirty="0" smtClean="0">
                <a:solidFill>
                  <a:srgbClr val="C00000"/>
                </a:solidFill>
              </a:rPr>
              <a:t>. - М.: </a:t>
            </a:r>
            <a:r>
              <a:rPr lang="ru-RU" sz="2000" kern="0" dirty="0" err="1" smtClean="0">
                <a:solidFill>
                  <a:srgbClr val="C00000"/>
                </a:solidFill>
              </a:rPr>
              <a:t>Акакдемия</a:t>
            </a:r>
            <a:r>
              <a:rPr lang="ru-RU" sz="2000" kern="0" dirty="0" smtClean="0">
                <a:solidFill>
                  <a:srgbClr val="C00000"/>
                </a:solidFill>
              </a:rPr>
              <a:t>, 2017. - 336 с.: ил. – (Профессиональное образование). </a:t>
            </a:r>
          </a:p>
          <a:p>
            <a:pPr algn="just" eaLnBrk="0" hangingPunct="0">
              <a:tabLst>
                <a:tab pos="357188" algn="l"/>
              </a:tabLst>
              <a:defRPr/>
            </a:pPr>
            <a:r>
              <a:rPr lang="ru-RU" sz="2000" kern="0" dirty="0" smtClean="0">
                <a:solidFill>
                  <a:srgbClr val="002060"/>
                </a:solidFill>
              </a:rPr>
              <a:t>	</a:t>
            </a:r>
          </a:p>
          <a:p>
            <a:pPr algn="just" eaLnBrk="0" hangingPunct="0">
              <a:tabLst>
                <a:tab pos="357188" algn="l"/>
              </a:tabLst>
              <a:defRPr/>
            </a:pPr>
            <a:r>
              <a:rPr lang="ru-RU" sz="2000" kern="0" dirty="0" smtClean="0"/>
              <a:t>	Рассмотрены основы правового и </a:t>
            </a:r>
            <a:r>
              <a:rPr lang="ru-RU" sz="2000" kern="0" dirty="0" err="1" smtClean="0"/>
              <a:t>организацион-ного</a:t>
            </a:r>
            <a:r>
              <a:rPr lang="ru-RU" sz="2000" kern="0" dirty="0" smtClean="0"/>
              <a:t> обеспечения информационной безопасности: информация как объект правового регулирования, государственная система защиты информации </a:t>
            </a:r>
            <a:br>
              <a:rPr lang="ru-RU" sz="2000" kern="0" dirty="0" smtClean="0"/>
            </a:br>
            <a:r>
              <a:rPr lang="ru-RU" sz="2000" kern="0" dirty="0" smtClean="0"/>
              <a:t>в Российской Федерации, правовые режимы защиты государственной тайны и конфиденциальной информации, лицензирование, сертификация </a:t>
            </a:r>
            <a:br>
              <a:rPr lang="ru-RU" sz="2000" kern="0" dirty="0" smtClean="0"/>
            </a:br>
            <a:r>
              <a:rPr lang="ru-RU" sz="2000" kern="0" dirty="0" smtClean="0"/>
              <a:t>и аттестация в области защиты информации. </a:t>
            </a:r>
          </a:p>
        </p:txBody>
      </p:sp>
      <p:sp>
        <p:nvSpPr>
          <p:cNvPr id="11" name="Прямоугольник 10"/>
          <p:cNvSpPr/>
          <p:nvPr/>
        </p:nvSpPr>
        <p:spPr>
          <a:xfrm>
            <a:off x="142844" y="142852"/>
            <a:ext cx="8858312" cy="785818"/>
          </a:xfrm>
          <a:prstGeom prst="rect">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5" name="Picture 7" descr="D:\Users\bibl3\Documents\маг\библ\выставки\фоны\Безымянный.jpg"/>
          <p:cNvPicPr>
            <a:picLocks noChangeAspect="1" noChangeArrowheads="1"/>
          </p:cNvPicPr>
          <p:nvPr/>
        </p:nvPicPr>
        <p:blipFill>
          <a:blip r:embed="rId3" cstate="print"/>
          <a:srcRect/>
          <a:stretch>
            <a:fillRect/>
          </a:stretch>
        </p:blipFill>
        <p:spPr bwMode="auto">
          <a:xfrm>
            <a:off x="8197142" y="142852"/>
            <a:ext cx="732576" cy="720000"/>
          </a:xfrm>
          <a:prstGeom prst="rect">
            <a:avLst/>
          </a:prstGeom>
          <a:noFill/>
        </p:spPr>
      </p:pic>
      <p:sp>
        <p:nvSpPr>
          <p:cNvPr id="9" name="Заголовок 1"/>
          <p:cNvSpPr>
            <a:spLocks noGrp="1"/>
          </p:cNvSpPr>
          <p:nvPr>
            <p:ph type="title"/>
          </p:nvPr>
        </p:nvSpPr>
        <p:spPr>
          <a:xfrm>
            <a:off x="142844" y="214290"/>
            <a:ext cx="8072494" cy="642942"/>
          </a:xfrm>
        </p:spPr>
        <p:txBody>
          <a:bodyPr>
            <a:noAutofit/>
          </a:bodyPr>
          <a:lstStyle/>
          <a:p>
            <a:pPr>
              <a:lnSpc>
                <a:spcPct val="90000"/>
              </a:lnSpc>
              <a:defRPr/>
            </a:pPr>
            <a:r>
              <a:rPr lang="ru-RU" sz="2300" b="1" dirty="0" smtClean="0">
                <a:solidFill>
                  <a:schemeClr val="accent4"/>
                </a:solidFill>
              </a:rPr>
              <a:t>Литература, поступившая в библиотеку </a:t>
            </a:r>
            <a:r>
              <a:rPr lang="ru-RU" sz="2300" b="1" i="1" dirty="0" smtClean="0">
                <a:solidFill>
                  <a:schemeClr val="accent4"/>
                </a:solidFill>
              </a:rPr>
              <a:t>по специальности </a:t>
            </a:r>
            <a:br>
              <a:rPr lang="ru-RU" sz="2300" b="1" i="1" dirty="0" smtClean="0">
                <a:solidFill>
                  <a:schemeClr val="accent4"/>
                </a:solidFill>
              </a:rPr>
            </a:br>
            <a:r>
              <a:rPr lang="ru-RU" sz="2300" b="1" dirty="0" smtClean="0">
                <a:solidFill>
                  <a:srgbClr val="CC0099"/>
                </a:solidFill>
              </a:rPr>
              <a:t>Информационная безопасность автоматизированных систем</a:t>
            </a:r>
            <a:endParaRPr lang="ru-RU" sz="2300" dirty="0" smtClean="0">
              <a:solidFill>
                <a:srgbClr val="CC0099"/>
              </a:solidFill>
            </a:endParaRPr>
          </a:p>
        </p:txBody>
      </p:sp>
      <p:pic>
        <p:nvPicPr>
          <p:cNvPr id="4098" name="Picture 2" descr="\\192.168.10.33\обмен\БИБЛИОТЕКА\Ганихина МА\2018-04-28\003.jpg"/>
          <p:cNvPicPr>
            <a:picLocks noChangeAspect="1" noChangeArrowheads="1"/>
          </p:cNvPicPr>
          <p:nvPr/>
        </p:nvPicPr>
        <p:blipFill>
          <a:blip r:embed="rId4" cstate="print"/>
          <a:srcRect l="1668" t="48948" r="833" b="2103"/>
          <a:stretch>
            <a:fillRect/>
          </a:stretch>
        </p:blipFill>
        <p:spPr bwMode="auto">
          <a:xfrm rot="16200000">
            <a:off x="-525041" y="2403926"/>
            <a:ext cx="4000530" cy="2764527"/>
          </a:xfrm>
          <a:prstGeom prst="rect">
            <a:avLst/>
          </a:prstGeom>
          <a:noFill/>
        </p:spPr>
      </p:pic>
    </p:spTree>
  </p:cSld>
  <p:clrMapOvr>
    <a:masterClrMapping/>
  </p:clrMapOvr>
  <p:transition spd="slow" advTm="3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409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587</Words>
  <PresentationFormat>Экран (4:3)</PresentationFormat>
  <Paragraphs>264</Paragraphs>
  <Slides>48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«Библиотека – это ключ, которым  открывается дверь в обучение» </vt:lpstr>
      <vt:lpstr>Литература, поступившая в библиотеку   (за последние пять лет)</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Слайд 24</vt:lpstr>
      <vt:lpstr>Литература, поступившая в библиотеку по специальности  Информационная безопасность автоматизированных систем</vt:lpstr>
      <vt:lpstr>Слайд 26</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Слайд 33</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Слайд 43</vt:lpstr>
      <vt:lpstr>Литература, поступившая в библиотеку по специальности  Информационная безопасность автоматизированных систем</vt:lpstr>
      <vt:lpstr>Слайд 45</vt:lpstr>
      <vt:lpstr>Литература, поступившая в библиотеку по специальности  Информационная безопасность автоматизированных систем</vt:lpstr>
      <vt:lpstr>Литература, поступившая в библиотеку по специальности  Информационная безопасность автоматизированных систем</vt:lpstr>
      <vt:lpstr>Представленные  Вашему вниманию  учебные пособия Вы можете взять  в библиотеке  (кабинет 110)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«Библиотека – это ключ, которым  открывается дверь в обучение»  А. Моруа</dc:title>
  <dc:creator>bibl3</dc:creator>
  <cp:lastModifiedBy>m_ganihina</cp:lastModifiedBy>
  <cp:revision>132</cp:revision>
  <dcterms:created xsi:type="dcterms:W3CDTF">2015-12-28T03:29:45Z</dcterms:created>
  <dcterms:modified xsi:type="dcterms:W3CDTF">2018-05-04T04:44:09Z</dcterms:modified>
</cp:coreProperties>
</file>