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311" r:id="rId3"/>
    <p:sldId id="388" r:id="rId4"/>
    <p:sldId id="389" r:id="rId5"/>
    <p:sldId id="390" r:id="rId6"/>
    <p:sldId id="386" r:id="rId7"/>
    <p:sldId id="356" r:id="rId8"/>
    <p:sldId id="357" r:id="rId9"/>
    <p:sldId id="358" r:id="rId10"/>
    <p:sldId id="360" r:id="rId11"/>
    <p:sldId id="361" r:id="rId12"/>
    <p:sldId id="362" r:id="rId13"/>
    <p:sldId id="383" r:id="rId14"/>
    <p:sldId id="387" r:id="rId15"/>
    <p:sldId id="385" r:id="rId16"/>
    <p:sldId id="32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FF"/>
    <a:srgbClr val="006600"/>
    <a:srgbClr val="9900CC"/>
    <a:srgbClr val="CC00FF"/>
    <a:srgbClr val="FF6600"/>
    <a:srgbClr val="990099"/>
    <a:srgbClr val="CC3399"/>
    <a:srgbClr val="CC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8A1DF-00C1-4A1E-B747-2A1ACDD6ACC9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BF48-18FE-43E3-81AB-74B543FE0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Власти Юго-Восточного округа Москвы подарили студентам памятник, посвященный студенческим приметам. Он установлен в парке 850-летия Москвы в районе </a:t>
            </a:r>
            <a:r>
              <a:rPr lang="ru-RU" dirty="0" err="1" smtClean="0"/>
              <a:t>Марьино</a:t>
            </a:r>
            <a:r>
              <a:rPr lang="ru-RU" dirty="0" smtClean="0"/>
              <a:t>. Монумент в виде огромного "пятака" советского образца собирает вокруг себя множество учащихся столичных ВУЗов, особенно во время сессии. Чтобы это горячее время прошло удачно, необходимо встать в бронзовые ботинки и с закрытыми глазами бросить пять копеек в центр большого пятака. А чтобы сдать всю сессию, надо из центра памятника пятикопеечной монетой попасть на название своего вуза, аббревиатуры которых нанесены на земле, или приложить свою зачетку к "пятерке" на бронзовой зачетке. Еще родители нынешних студентов в свое время клали в туфлю пятак и надеялись на чудо.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BF48-18FE-43E3-81AB-74B543FE0B8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BF48-18FE-43E3-81AB-74B543FE0B8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9073-D31E-4001-B506-E845DDAFF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D978-CDED-40CD-A51B-CD8B65802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6948-E95A-49C5-B84A-761A43079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7314A-7C34-4256-9473-A3001893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BC16-808F-4C3B-9EF1-986AAFEA0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1557-FE8A-4125-8B9B-6136DC93D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B610-8768-479E-833B-84B877033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E89D-1A22-4E46-B7BF-11746253B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98A3-A6BE-415D-BA70-D2E7A5004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3CDB-DB91-42EC-8DFD-5FCC6626D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92C2-541B-46AC-BD7F-B3E69C1A7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31DF-AFBC-4CA0-AC2D-FF5060EF4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31D8-935E-409A-8F6B-028233AD2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825FC-0A35-49A5-9C3E-F82F4510B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7E1FF2-E844-47EB-84F0-1A119478B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Tm="30000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2875" y="1214439"/>
            <a:ext cx="8715375" cy="150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Уважаемые </a:t>
            </a:r>
          </a:p>
          <a:p>
            <a:pPr algn="ctr">
              <a:defRPr/>
            </a:pP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преподаватели и студенты! </a:t>
            </a:r>
          </a:p>
        </p:txBody>
      </p:sp>
      <p:pic>
        <p:nvPicPr>
          <p:cNvPr id="2" name="Picture 4" descr="http://nppk54.ru/images/%D0%91%D0%B8%D0%B1%D0%BB/IMG_8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00504"/>
            <a:ext cx="3508287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42844" y="214290"/>
            <a:ext cx="8858312" cy="10715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4" y="285750"/>
            <a:ext cx="5857886" cy="928672"/>
          </a:xfrm>
        </p:spPr>
        <p:txBody>
          <a:bodyPr/>
          <a:lstStyle/>
          <a:p>
            <a:pPr algn="r" eaLnBrk="1" hangingPunct="1"/>
            <a:r>
              <a:rPr lang="ru-RU" sz="2400" b="1" i="1" dirty="0" smtClean="0">
                <a:solidFill>
                  <a:schemeClr val="accent2"/>
                </a:solidFill>
              </a:rPr>
              <a:t>«Библиотека – это ключ, которым </a:t>
            </a:r>
            <a:br>
              <a:rPr lang="ru-RU" sz="2400" b="1" i="1" dirty="0" smtClean="0">
                <a:solidFill>
                  <a:schemeClr val="accent2"/>
                </a:solidFill>
              </a:rPr>
            </a:br>
            <a:r>
              <a:rPr lang="ru-RU" sz="2400" b="1" i="1" dirty="0" smtClean="0">
                <a:solidFill>
                  <a:schemeClr val="accent2"/>
                </a:solidFill>
              </a:rPr>
              <a:t>открывается дверь в обучение» </a:t>
            </a:r>
            <a:br>
              <a:rPr lang="ru-RU" sz="2400" b="1" i="1" dirty="0" smtClean="0">
                <a:solidFill>
                  <a:schemeClr val="accent2"/>
                </a:solidFill>
              </a:rPr>
            </a:br>
            <a:r>
              <a:rPr lang="ru-RU" sz="2400" i="1" dirty="0" smtClean="0">
                <a:solidFill>
                  <a:schemeClr val="accent2"/>
                </a:solidFill>
              </a:rPr>
              <a:t>А. Моруа</a:t>
            </a:r>
          </a:p>
        </p:txBody>
      </p:sp>
      <p:pic>
        <p:nvPicPr>
          <p:cNvPr id="13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85728"/>
            <a:ext cx="952349" cy="936000"/>
          </a:xfrm>
          <a:prstGeom prst="rect">
            <a:avLst/>
          </a:prstGeo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85720" y="3000372"/>
            <a:ext cx="871537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Продолжаем рубрику</a:t>
            </a:r>
            <a:r>
              <a:rPr lang="ru-RU" sz="40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pPr algn="r">
              <a:defRPr/>
            </a:pPr>
            <a:endParaRPr lang="ru-RU" sz="4000" b="1" i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endParaRPr lang="ru-RU" sz="4000" b="1" i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endParaRPr lang="ru-RU" sz="4000" b="1" i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ru-RU" sz="40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«Виртуальная </a:t>
            </a:r>
          </a:p>
          <a:p>
            <a:pPr algn="r">
              <a:defRPr/>
            </a:pPr>
            <a:r>
              <a:rPr lang="ru-RU" sz="40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выставка»</a:t>
            </a: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4000" i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69718" y="357166"/>
            <a:ext cx="5760000" cy="621510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26.12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З-80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Золотова, Е. В. </a:t>
            </a: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Геодезия с основами кадастра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учебник / Е.В.Золотова,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Р.Н.Скогорева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М. : Академический Проект : Фонд "Мир", 2012. - 414 с. : ил. - (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Gaudeamus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Библиотека геодезиста и картографа).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5600" algn="l"/>
                <a:tab pos="534988" algn="l"/>
              </a:tabLst>
              <a:defRPr/>
            </a:pPr>
            <a:r>
              <a:rPr lang="ru-RU" sz="1600" dirty="0" smtClean="0"/>
              <a:t>	</a:t>
            </a:r>
            <a:r>
              <a:rPr lang="ru-RU" sz="1900" dirty="0" smtClean="0"/>
              <a:t>В учебнике изложены общие вопросы геодезии и фотограмметрии с элементами теории ошибок.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900" dirty="0" smtClean="0"/>
              <a:t>	Описаны прогрессивные технологии съемок местности и объектов недвижимости </a:t>
            </a:r>
            <a:br>
              <a:rPr lang="ru-RU" sz="1900" dirty="0" smtClean="0"/>
            </a:br>
            <a:r>
              <a:rPr lang="ru-RU" sz="1900" dirty="0" smtClean="0"/>
              <a:t>с использованием лазерного сканирования, электронной тахеометрии, спутниковых систем позиционирования ГЛОНАСС/GPS.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900" dirty="0" smtClean="0"/>
              <a:t> 	Изложены методы архитектурных обмеров </a:t>
            </a:r>
            <a:br>
              <a:rPr lang="ru-RU" sz="1900" dirty="0" smtClean="0"/>
            </a:br>
            <a:r>
              <a:rPr lang="ru-RU" sz="1900" dirty="0" smtClean="0"/>
              <a:t>в зависимости от целей и необходимой точности решения архитектурных задач…</a:t>
            </a:r>
            <a:endParaRPr lang="ru-RU" sz="19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428604"/>
            <a:ext cx="952349" cy="9360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http://static.my-shop.ru/product/3/113/11273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2647952" cy="396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3000" fill="remove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44" y="214290"/>
            <a:ext cx="5760000" cy="650085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65.261.4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П 16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endParaRPr lang="ru-RU" sz="1600" kern="0" dirty="0" smtClean="0">
              <a:solidFill>
                <a:schemeClr val="tx2"/>
              </a:solidFill>
            </a:endParaRPr>
          </a:p>
          <a:p>
            <a:pPr algn="just" eaLnBrk="0" hangingPunct="0">
              <a:defRPr/>
            </a:pPr>
            <a:r>
              <a:rPr lang="ru-RU" b="1" kern="0" dirty="0" err="1" smtClean="0">
                <a:solidFill>
                  <a:schemeClr val="tx2"/>
                </a:solidFill>
              </a:rPr>
              <a:t>Пансков</a:t>
            </a:r>
            <a:r>
              <a:rPr lang="ru-RU" b="1" kern="0" dirty="0" smtClean="0">
                <a:solidFill>
                  <a:schemeClr val="tx2"/>
                </a:solidFill>
              </a:rPr>
              <a:t>, В. Г. </a:t>
            </a: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b="1" kern="0" dirty="0" smtClean="0">
                <a:solidFill>
                  <a:schemeClr val="tx2"/>
                </a:solidFill>
              </a:rPr>
              <a:t>	Налоги и налогообложение </a:t>
            </a:r>
            <a:r>
              <a:rPr lang="ru-RU" sz="1600" kern="0" dirty="0" smtClean="0">
                <a:solidFill>
                  <a:schemeClr val="tx2"/>
                </a:solidFill>
              </a:rPr>
              <a:t>[Текст] : учебник для </a:t>
            </a:r>
            <a:r>
              <a:rPr lang="ru-RU" sz="1600" kern="0" dirty="0" err="1" smtClean="0">
                <a:solidFill>
                  <a:schemeClr val="tx2"/>
                </a:solidFill>
              </a:rPr>
              <a:t>ссузов</a:t>
            </a:r>
            <a:r>
              <a:rPr lang="ru-RU" sz="1600" kern="0" dirty="0" smtClean="0">
                <a:solidFill>
                  <a:schemeClr val="tx2"/>
                </a:solidFill>
              </a:rPr>
              <a:t> / </a:t>
            </a:r>
            <a:r>
              <a:rPr lang="ru-RU" sz="1600" kern="0" dirty="0" err="1" smtClean="0">
                <a:solidFill>
                  <a:schemeClr val="tx2"/>
                </a:solidFill>
              </a:rPr>
              <a:t>В.Г.Пансков</a:t>
            </a:r>
            <a:r>
              <a:rPr lang="ru-RU" sz="1600" kern="0" dirty="0" smtClean="0">
                <a:solidFill>
                  <a:schemeClr val="tx2"/>
                </a:solidFill>
              </a:rPr>
              <a:t>. - М. : </a:t>
            </a:r>
            <a:r>
              <a:rPr lang="ru-RU" sz="1600" kern="0" dirty="0" err="1" smtClean="0">
                <a:solidFill>
                  <a:schemeClr val="tx2"/>
                </a:solidFill>
              </a:rPr>
              <a:t>Юрайт</a:t>
            </a:r>
            <a:r>
              <a:rPr lang="ru-RU" sz="1600" kern="0" dirty="0" smtClean="0">
                <a:solidFill>
                  <a:schemeClr val="tx2"/>
                </a:solidFill>
              </a:rPr>
              <a:t>, 2011. - 311 с. : ил. - (Учебник для </a:t>
            </a:r>
            <a:r>
              <a:rPr lang="ru-RU" sz="1600" kern="0" dirty="0" err="1" smtClean="0">
                <a:solidFill>
                  <a:schemeClr val="tx2"/>
                </a:solidFill>
              </a:rPr>
              <a:t>ССУЗов</a:t>
            </a:r>
            <a:r>
              <a:rPr lang="ru-RU" sz="1600" kern="0" dirty="0" smtClean="0">
                <a:solidFill>
                  <a:schemeClr val="tx2"/>
                </a:solidFill>
              </a:rPr>
              <a:t>).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</a:t>
            </a:r>
            <a:r>
              <a:rPr lang="ru-RU" sz="1900" kern="0" dirty="0" smtClean="0">
                <a:solidFill>
                  <a:schemeClr val="tx2"/>
                </a:solidFill>
              </a:rPr>
              <a:t>В учебнике раскрываются экономическая сущность и функции налогов, приводится их классификация. 	Подробно излагаются актуальные вопросы организации налоговой системы и налогового администрирования </a:t>
            </a:r>
            <a:br>
              <a:rPr lang="ru-RU" sz="1900" kern="0" dirty="0" smtClean="0">
                <a:solidFill>
                  <a:schemeClr val="tx2"/>
                </a:solidFill>
              </a:rPr>
            </a:br>
            <a:r>
              <a:rPr lang="ru-RU" sz="1900" kern="0" dirty="0" smtClean="0">
                <a:solidFill>
                  <a:schemeClr val="tx2"/>
                </a:solidFill>
              </a:rPr>
              <a:t>в Российской Федерации. 	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</a:rPr>
              <a:t>	Углубленно рассматриваются вопросы организации налоговой службы, права </a:t>
            </a:r>
            <a:br>
              <a:rPr lang="ru-RU" sz="1900" kern="0" dirty="0" smtClean="0">
                <a:solidFill>
                  <a:schemeClr val="tx2"/>
                </a:solidFill>
              </a:rPr>
            </a:br>
            <a:r>
              <a:rPr lang="ru-RU" sz="1900" kern="0" dirty="0" smtClean="0">
                <a:solidFill>
                  <a:schemeClr val="tx2"/>
                </a:solidFill>
              </a:rPr>
              <a:t>и обязанности как налогоплательщиков, так </a:t>
            </a:r>
            <a:br>
              <a:rPr lang="ru-RU" sz="1900" kern="0" dirty="0" smtClean="0">
                <a:solidFill>
                  <a:schemeClr val="tx2"/>
                </a:solidFill>
              </a:rPr>
            </a:br>
            <a:r>
              <a:rPr lang="ru-RU" sz="1900" kern="0" dirty="0" smtClean="0">
                <a:solidFill>
                  <a:schemeClr val="tx2"/>
                </a:solidFill>
              </a:rPr>
              <a:t>и государства, система налогового контроля </a:t>
            </a:r>
            <a:br>
              <a:rPr lang="ru-RU" sz="1900" kern="0" dirty="0" smtClean="0">
                <a:solidFill>
                  <a:schemeClr val="tx2"/>
                </a:solidFill>
              </a:rPr>
            </a:br>
            <a:r>
              <a:rPr lang="ru-RU" sz="1900" kern="0" dirty="0" smtClean="0">
                <a:solidFill>
                  <a:schemeClr val="tx2"/>
                </a:solidFill>
              </a:rPr>
              <a:t>и ответственности за нарушения налогового законодательства.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</a:rPr>
              <a:t>	Подробно исследуется порядок исчисления </a:t>
            </a:r>
            <a:br>
              <a:rPr lang="ru-RU" sz="1900" kern="0" dirty="0" smtClean="0">
                <a:solidFill>
                  <a:schemeClr val="tx2"/>
                </a:solidFill>
              </a:rPr>
            </a:br>
            <a:r>
              <a:rPr lang="ru-RU" sz="1900" kern="0" dirty="0" smtClean="0">
                <a:solidFill>
                  <a:schemeClr val="tx2"/>
                </a:solidFill>
              </a:rPr>
              <a:t>и уплаты конкретных налогов и сборов, действующих в налоговой системе РФ…</a:t>
            </a:r>
          </a:p>
        </p:txBody>
      </p:sp>
      <p:pic>
        <p:nvPicPr>
          <p:cNvPr id="6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097" y="285728"/>
            <a:ext cx="952349" cy="936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000760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:\Users\bibl3\Documents\маг\библ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28"/>
            <a:ext cx="2589145" cy="4320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5.55556E-7 -3.7037E-7 L 0.00174 0.2849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5E-6 4.07407E-6 L -0.0052 -0.674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86116" y="857232"/>
            <a:ext cx="5617124" cy="507209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65.27</a:t>
            </a:r>
          </a:p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 15</a:t>
            </a:r>
          </a:p>
          <a:p>
            <a:pPr eaLnBrk="0" hangingPunct="0">
              <a:defRPr/>
            </a:pPr>
            <a:endParaRPr lang="ru-RU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Галаганов, В. П. </a:t>
            </a: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Основы страхования и страхового дела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учебное пособие / В.П.Галаганов. - М. : КНОРУС, 2010. - 216 с. - (Среднее профессиональное образование).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Раскрывается содержание страхования: экономическая сущность; функции; классификация страхования; страховая деятельность. 	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Учитывая специфику страхования в области социального обеспечения, отдельно рассматриваются вопросы обязательного социального страхования и его организации.</a:t>
            </a:r>
            <a:endParaRPr lang="ru-RU" sz="19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957364"/>
            <a:ext cx="915720" cy="9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06" y="184358"/>
            <a:ext cx="3071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Кто не обучился в юности, </a:t>
            </a:r>
            <a:b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того старость бывает скучна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Екатерина II Алексеевна)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D:\Users\bibl3\Documents\маг\библ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2727085" cy="4320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0.00625 -4.81481E-6 L -0.0033 0.300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82" y="285728"/>
            <a:ext cx="5542876" cy="614366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r>
              <a:rPr lang="ru-RU" sz="1600" b="1" dirty="0"/>
              <a:t>Журнал </a:t>
            </a:r>
            <a:r>
              <a:rPr lang="ru-RU" b="1" dirty="0" smtClean="0"/>
              <a:t>«Проектирование </a:t>
            </a:r>
            <a:br>
              <a:rPr lang="ru-RU" b="1" dirty="0" smtClean="0"/>
            </a:br>
            <a:r>
              <a:rPr lang="ru-RU" b="1" dirty="0" smtClean="0"/>
              <a:t>и строительство в Сибири»</a:t>
            </a:r>
          </a:p>
          <a:p>
            <a:pPr algn="ctr">
              <a:lnSpc>
                <a:spcPct val="140000"/>
              </a:lnSpc>
              <a:defRPr/>
            </a:pPr>
            <a:endParaRPr lang="ru-RU" sz="1600" b="1" dirty="0" smtClean="0"/>
          </a:p>
          <a:p>
            <a:pPr algn="just">
              <a:lnSpc>
                <a:spcPct val="110000"/>
              </a:lnSpc>
              <a:defRPr/>
            </a:pPr>
            <a:r>
              <a:rPr lang="ru-RU" sz="1900" dirty="0" smtClean="0"/>
              <a:t>Вся информация сгруппирована по разделам: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информационно-аналитические обзоры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официальные материалы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архитектура и градостроительство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конструкции зданий и сооружений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новые материалы и технологии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саморегулирование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стандартизация, метрология, сертификация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управление строительством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опыт строительства в России и </a:t>
            </a:r>
            <a:r>
              <a:rPr lang="ru-RU" sz="1900" dirty="0" err="1" smtClean="0"/>
              <a:t>зарубежом</a:t>
            </a:r>
            <a:endParaRPr lang="ru-RU" sz="1900" dirty="0" smtClean="0"/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сметное дело и ценообразование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инженерное обустройство зданий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итоги конкурсов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smtClean="0"/>
              <a:t>историко-культурное наследие</a:t>
            </a:r>
          </a:p>
          <a:p>
            <a:pPr marL="177800" indent="182563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900" dirty="0" err="1" smtClean="0"/>
              <a:t>имиджевые</a:t>
            </a:r>
            <a:r>
              <a:rPr lang="ru-RU" sz="1900" dirty="0" smtClean="0"/>
              <a:t> статьи и реклама</a:t>
            </a:r>
            <a:endParaRPr lang="ru-RU" sz="1900" i="1" dirty="0"/>
          </a:p>
        </p:txBody>
      </p:sp>
      <p:pic>
        <p:nvPicPr>
          <p:cNvPr id="6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221" y="349860"/>
            <a:ext cx="952349" cy="936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000760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проектирование и строительство в Сибир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691" y="785794"/>
            <a:ext cx="2684589" cy="3960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3000" fill="remove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43240" y="428604"/>
            <a:ext cx="5757190" cy="600079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1600" b="1" dirty="0"/>
              <a:t>Журнал </a:t>
            </a:r>
            <a:endParaRPr lang="ru-RU" sz="1600" b="1" dirty="0" smtClean="0"/>
          </a:p>
          <a:p>
            <a:pPr algn="ctr">
              <a:lnSpc>
                <a:spcPct val="120000"/>
              </a:lnSpc>
              <a:defRPr/>
            </a:pPr>
            <a:r>
              <a:rPr lang="ru-RU" b="1" dirty="0" smtClean="0"/>
              <a:t>«</a:t>
            </a:r>
            <a:r>
              <a:rPr lang="ru-RU" b="1" dirty="0"/>
              <a:t>Технологии строительства</a:t>
            </a:r>
            <a:r>
              <a:rPr lang="ru-RU" b="1" dirty="0" smtClean="0"/>
              <a:t>»</a:t>
            </a:r>
          </a:p>
          <a:p>
            <a:pPr algn="ctr">
              <a:lnSpc>
                <a:spcPct val="120000"/>
              </a:lnSpc>
              <a:defRPr/>
            </a:pPr>
            <a:endParaRPr lang="ru-RU" sz="1600" b="1" dirty="0" smtClean="0"/>
          </a:p>
          <a:p>
            <a:pPr algn="just">
              <a:lnSpc>
                <a:spcPct val="120000"/>
              </a:lnSpc>
              <a:tabLst>
                <a:tab pos="534988" algn="l"/>
              </a:tabLst>
              <a:defRPr/>
            </a:pPr>
            <a:r>
              <a:rPr lang="ru-RU" sz="1600" dirty="0" smtClean="0"/>
              <a:t>	</a:t>
            </a:r>
            <a:r>
              <a:rPr lang="ru-RU" sz="1900" dirty="0" smtClean="0"/>
              <a:t>Журнал «Справочник по недвижимости» </a:t>
            </a:r>
            <a:br>
              <a:rPr lang="ru-RU" sz="1900" dirty="0" smtClean="0"/>
            </a:br>
            <a:r>
              <a:rPr lang="ru-RU" sz="1900" dirty="0" smtClean="0"/>
              <a:t>в течение 10 лет выходит в г. Новосибирске. </a:t>
            </a:r>
          </a:p>
          <a:p>
            <a:pPr algn="just">
              <a:lnSpc>
                <a:spcPct val="120000"/>
              </a:lnSpc>
              <a:tabLst>
                <a:tab pos="534988" algn="l"/>
              </a:tabLst>
              <a:defRPr/>
            </a:pPr>
            <a:r>
              <a:rPr lang="ru-RU" sz="1900" dirty="0" smtClean="0"/>
              <a:t>	В журнале представлена самая полная </a:t>
            </a:r>
            <a:br>
              <a:rPr lang="ru-RU" sz="1900" dirty="0" smtClean="0"/>
            </a:br>
            <a:r>
              <a:rPr lang="ru-RU" sz="1900" dirty="0" smtClean="0"/>
              <a:t>и актуальная информация по всем предлагаемым на рынке объектам недвижимости города. </a:t>
            </a:r>
          </a:p>
          <a:p>
            <a:pPr algn="just">
              <a:lnSpc>
                <a:spcPct val="120000"/>
              </a:lnSpc>
              <a:tabLst>
                <a:tab pos="534988" algn="l"/>
              </a:tabLst>
              <a:defRPr/>
            </a:pPr>
            <a:r>
              <a:rPr lang="ru-RU" sz="1900" dirty="0" smtClean="0"/>
              <a:t>	</a:t>
            </a:r>
            <a:r>
              <a:rPr lang="ru-RU" sz="1900" dirty="0" err="1" smtClean="0"/>
              <a:t>Креативные</a:t>
            </a:r>
            <a:r>
              <a:rPr lang="ru-RU" sz="1900" dirty="0" smtClean="0"/>
              <a:t> макеты, полноценный </a:t>
            </a:r>
            <a:r>
              <a:rPr lang="ru-RU" sz="1900" dirty="0" err="1" smtClean="0"/>
              <a:t>фотокаталог</a:t>
            </a:r>
            <a:r>
              <a:rPr lang="ru-RU" sz="1900" dirty="0" smtClean="0"/>
              <a:t>, аналитические статьи от экспертов рынка недвижимости - все это делает журнал удобным источником информации. </a:t>
            </a:r>
          </a:p>
          <a:p>
            <a:pPr algn="just">
              <a:lnSpc>
                <a:spcPct val="120000"/>
              </a:lnSpc>
              <a:tabLst>
                <a:tab pos="534988" algn="l"/>
              </a:tabLst>
              <a:defRPr/>
            </a:pPr>
            <a:r>
              <a:rPr lang="ru-RU" sz="1900" dirty="0" smtClean="0"/>
              <a:t>	Немаловажно, что в журнале собрана большая база объявлений от частных лиц.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900" dirty="0" smtClean="0"/>
              <a:t>	Периодичность - еженедельно, </a:t>
            </a:r>
            <a:br>
              <a:rPr lang="ru-RU" sz="1900" dirty="0" smtClean="0"/>
            </a:br>
            <a:r>
              <a:rPr lang="ru-RU" sz="1900" dirty="0" smtClean="0"/>
              <a:t>по понедельникам.</a:t>
            </a:r>
            <a:endParaRPr lang="ru-RU" sz="1600" i="1" dirty="0"/>
          </a:p>
        </p:txBody>
      </p:sp>
      <p:pic>
        <p:nvPicPr>
          <p:cNvPr id="7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931" y="500042"/>
            <a:ext cx="952349" cy="936000"/>
          </a:xfrm>
          <a:prstGeom prst="rect">
            <a:avLst/>
          </a:prstGeom>
          <a:noFill/>
        </p:spPr>
      </p:pic>
      <p:pic>
        <p:nvPicPr>
          <p:cNvPr id="5" name="Picture 2" descr="D:\Мои документы - Bibl-1\библ\Использование АБИС в подготовке к курсовому и дипломному проекту\справочник по недвижимос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9132"/>
            <a:ext cx="2794996" cy="396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44" y="214290"/>
            <a:ext cx="5715040" cy="650085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ru-RU" sz="1600" b="1" dirty="0" smtClean="0"/>
              <a:t>Журнал</a:t>
            </a:r>
            <a:r>
              <a:rPr lang="ru-RU" b="1" dirty="0" smtClean="0"/>
              <a:t> «Вестник </a:t>
            </a:r>
            <a:r>
              <a:rPr lang="ru-RU" b="1" dirty="0" err="1" smtClean="0"/>
              <a:t>Росреестра</a:t>
            </a:r>
            <a:r>
              <a:rPr lang="ru-RU" b="1" dirty="0" smtClean="0"/>
              <a:t>»</a:t>
            </a:r>
          </a:p>
          <a:p>
            <a:pPr algn="ctr">
              <a:lnSpc>
                <a:spcPct val="120000"/>
              </a:lnSpc>
            </a:pPr>
            <a:endParaRPr lang="ru-RU" sz="1600" b="1" dirty="0" smtClean="0"/>
          </a:p>
          <a:p>
            <a:pPr algn="just"/>
            <a:r>
              <a:rPr lang="ru-RU" sz="1900" dirty="0" smtClean="0"/>
              <a:t>Тематика и специализация журнала: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Государственная регистрация прав на недвижимое имущество и сделок с ним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Контроль и надзор в сфере </a:t>
            </a:r>
            <a:r>
              <a:rPr lang="ru-RU" sz="1900" dirty="0" err="1" smtClean="0"/>
              <a:t>саморегулируемых</a:t>
            </a:r>
            <a:r>
              <a:rPr lang="ru-RU" sz="1900" dirty="0" smtClean="0"/>
              <a:t> организаций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Государственный кадастр объектов недвижимости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Оценка объектов недвижимости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Землеустройство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Информационные технологии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Геодезия, картография, навигация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Инфраструктура пространственных данных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Практика применения геодезического оборудования при проведении землеустроительных и кадастровых работ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Космическая съёмка, </a:t>
            </a:r>
            <a:r>
              <a:rPr lang="ru-RU" sz="1900" dirty="0" err="1" smtClean="0"/>
              <a:t>ортофотосъёмка</a:t>
            </a:r>
            <a:r>
              <a:rPr lang="ru-RU" sz="1900" dirty="0" smtClean="0"/>
              <a:t>…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Консультации, вопросы и ответы</a:t>
            </a:r>
          </a:p>
          <a:p>
            <a:pPr marL="357188" indent="182563" algn="just">
              <a:buFont typeface="Arial" pitchFamily="34" charset="0"/>
              <a:buChar char="•"/>
            </a:pPr>
            <a:r>
              <a:rPr lang="ru-RU" sz="1900" dirty="0" smtClean="0"/>
              <a:t>Официальные документы</a:t>
            </a:r>
          </a:p>
        </p:txBody>
      </p:sp>
      <p:pic>
        <p:nvPicPr>
          <p:cNvPr id="6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097" y="285728"/>
            <a:ext cx="952349" cy="936000"/>
          </a:xfrm>
          <a:prstGeom prst="rect">
            <a:avLst/>
          </a:prstGeom>
          <a:noFill/>
        </p:spPr>
      </p:pic>
      <p:pic>
        <p:nvPicPr>
          <p:cNvPr id="2056" name="Picture 8" descr="Стена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214422"/>
            <a:ext cx="2160000" cy="162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29322" y="71414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Внимание, вопрос: </a:t>
            </a: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находится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фрагмент памятника, чему он посвящен?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929322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s://rosreestr.ru/upload/iblock/5f2/vr1_20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42852"/>
            <a:ext cx="2838461" cy="3960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8.33333E-7 -7.40741E-7 L 0.00365 0.37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929313" y="6143625"/>
            <a:ext cx="3071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1200" b="1" dirty="0">
                <a:solidFill>
                  <a:schemeClr val="accent2"/>
                </a:solidFill>
              </a:rPr>
              <a:t>Виртуальную выставку подготовил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accent2"/>
                </a:solidFill>
              </a:rPr>
              <a:t>педагог-библиотекарь М.А. Ганихина</a:t>
            </a:r>
            <a:endParaRPr lang="ru-RU" sz="1200" i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D:\Users\bibl3\Documents\маг\библ\Q_Fi72Hfx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8858312" cy="10715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7369" y="285728"/>
            <a:ext cx="952349" cy="936000"/>
          </a:xfrm>
          <a:prstGeom prst="rect">
            <a:avLst/>
          </a:prstGeom>
          <a:noFill/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1" cy="3857651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читатели!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Представленные Вашему вниманию учебные пособия и периодические издания Вы можете взять</a:t>
            </a: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cap="al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библиотеке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(кабинет 110) </a:t>
            </a:r>
            <a:endParaRPr lang="ru-RU" sz="4000" i="1" dirty="0" smtClean="0">
              <a:solidFill>
                <a:srgbClr val="00B05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929058" y="4786322"/>
            <a:ext cx="5072066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Первых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 10-ти правильно ответивших на вопрос – </a:t>
            </a:r>
            <a:b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ждет </a:t>
            </a:r>
            <a:r>
              <a:rPr lang="ru-RU" sz="2400" b="1" kern="0" dirty="0" smtClean="0">
                <a:solidFill>
                  <a:srgbClr val="FF0000"/>
                </a:solidFill>
              </a:rPr>
              <a:t>ПРИЗ в библиотеке)))</a:t>
            </a:r>
            <a:endParaRPr kumimoji="0" lang="ru-RU" sz="2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857356" y="4143380"/>
            <a:ext cx="6500827" cy="171451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  <p:txBody>
          <a:bodyPr anchor="ctr"/>
          <a:lstStyle/>
          <a:p>
            <a:pPr algn="r" eaLnBrk="0" hangingPunct="0">
              <a:defRPr/>
            </a:pPr>
            <a:r>
              <a:rPr lang="ru-RU" sz="24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по специальности</a:t>
            </a:r>
            <a:r>
              <a:rPr lang="ru-RU" sz="24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/>
            </a:r>
            <a:br>
              <a:rPr lang="ru-RU" sz="24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</a:br>
            <a:r>
              <a:rPr lang="ru-RU" sz="2800" b="1" i="1" kern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Информационные </a:t>
            </a:r>
            <a:r>
              <a:rPr lang="ru-RU" sz="2800" b="1" i="1" kern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системы </a:t>
            </a:r>
            <a:br>
              <a:rPr lang="ru-RU" sz="2800" b="1" i="1" kern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</a:br>
            <a:r>
              <a:rPr lang="ru-RU" sz="2800" b="1" i="1" kern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обеспечения градостроительной </a:t>
            </a:r>
            <a:br>
              <a:rPr lang="ru-RU" sz="2800" b="1" i="1" kern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</a:br>
            <a:r>
              <a:rPr lang="ru-RU" sz="2800" b="1" i="1" kern="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деятельности</a:t>
            </a:r>
            <a:endParaRPr lang="ru-RU" sz="2800" i="1" kern="0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http://www.char.ru/books/7104190_Osnovy_kadastra_nedvizhimosti_Grif_UMO_vuzov_Rossii_Uchebnik_dlya_studentov_uchrezhdenij_vysshego_professionalnogo_obrazova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95813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7" descr="http://www.ukazka.ru/img/b/uk395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3116"/>
            <a:ext cx="95716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2" descr="http://skupiknigi.ru/multimedia/books_covers/1003864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857496"/>
            <a:ext cx="92538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4" descr="http://e-lib.kazntu.kz/sites/default/files/geodezia2013_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571876"/>
            <a:ext cx="966881" cy="144000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://auto.ur.ru/img/books_covers/10046554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500570"/>
            <a:ext cx="9952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5" descr="http://www.biblio-globus.ru/photos/908/908758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1428736"/>
            <a:ext cx="100712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6" descr="http://static.ozone.ru/multimedia/books_covers/10005754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2071678"/>
            <a:ext cx="10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5" descr="http://static.my-shop.ru/product/3/113/112736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00" y="5214950"/>
            <a:ext cx="96289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2" descr="D:\Users\bibl3\Documents\маг\библ\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1357298"/>
            <a:ext cx="863048" cy="144000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3" descr="D:\Users\bibl3\Documents\маг\библ\1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57818" y="2214554"/>
            <a:ext cx="909028" cy="144000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2" descr="E:\проектирование и строительство в Сибири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388" y="1357298"/>
            <a:ext cx="976215" cy="144000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2" descr="D:\Мои документы - Bibl-1\библ\Использование АБИС в подготовке к курсовому и дипломному проекту\справочник по недвижимости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8" y="1785926"/>
            <a:ext cx="101636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2" descr="https://rosreestr.ru/upload/iblock/5f2/vr1_2015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8148" y="2285992"/>
            <a:ext cx="1032168" cy="144000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44" y="214290"/>
            <a:ext cx="8858312" cy="10715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071538" y="285729"/>
            <a:ext cx="7858180" cy="85725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3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Литература, поступившая в библиотеку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 (за последние пять лет)</a:t>
            </a:r>
            <a:endParaRPr lang="ru-RU" sz="2400" i="1" dirty="0" smtClean="0">
              <a:solidFill>
                <a:srgbClr val="0070C0"/>
              </a:solidFill>
            </a:endParaRPr>
          </a:p>
        </p:txBody>
      </p:sp>
      <p:pic>
        <p:nvPicPr>
          <p:cNvPr id="22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285728"/>
            <a:ext cx="952349" cy="93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6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6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6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16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16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160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16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160"/>
                            </p:stCondLst>
                            <p:childTnLst>
                              <p:par>
                                <p:cTn id="6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160"/>
                            </p:stCondLst>
                            <p:childTnLst>
                              <p:par>
                                <p:cTn id="7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160"/>
                            </p:stCondLst>
                            <p:childTnLst>
                              <p:par>
                                <p:cTn id="8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160"/>
                            </p:stCondLst>
                            <p:childTnLst>
                              <p:par>
                                <p:cTn id="8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160"/>
                            </p:stCondLst>
                            <p:childTnLst>
                              <p:par>
                                <p:cTn id="9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160"/>
                            </p:stCondLst>
                            <p:childTnLst>
                              <p:par>
                                <p:cTn id="10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4282" y="285728"/>
            <a:ext cx="5715039" cy="6286544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65.32-5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18</a:t>
            </a: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Варламов, А. 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Основы кадастра недвижимости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учебник / А.А.Варламов,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С.А.Гальченко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М. : Академия, 2013. - (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Бакалавриат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Рассмотрены теоретические и методические вопросы формирования государственного кадастра недвижимости.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Приведен анализ создания и развития учетных и регистрационных систем в России.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Дана характеристика объектов и субъектов учета земель и регистрация прав на землю.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Рассмотрены технология ведения государственного кадастрового учета объектов недвижимости на современном этапе, вопросы формирования объектов недвижимости и подготовки сведений о них для целей государственного кадастрового учета.</a:t>
            </a:r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308" y="349860"/>
            <a:ext cx="732576" cy="72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43668" y="152451"/>
            <a:ext cx="27860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Чему бы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 ни учился,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 учишься для себя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Петроний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000760" y="4643446"/>
            <a:ext cx="3143240" cy="221455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4"/>
                </a:solidFill>
              </a:rPr>
              <a:t>Литература, </a:t>
            </a:r>
            <a:br>
              <a:rPr lang="ru-RU" sz="1600" b="1" dirty="0" smtClean="0">
                <a:solidFill>
                  <a:schemeClr val="accent4"/>
                </a:solidFill>
              </a:rPr>
            </a:br>
            <a:r>
              <a:rPr lang="ru-RU" sz="1600" b="1" dirty="0" smtClean="0">
                <a:solidFill>
                  <a:schemeClr val="accent4"/>
                </a:solidFill>
              </a:rPr>
              <a:t>поступившая в библиотеку </a:t>
            </a:r>
            <a:br>
              <a:rPr lang="ru-RU" sz="1600" b="1" dirty="0" smtClean="0">
                <a:solidFill>
                  <a:schemeClr val="accent4"/>
                </a:solidFill>
              </a:rPr>
            </a:br>
            <a:r>
              <a:rPr lang="ru-RU" sz="1600" b="1" i="1" dirty="0" smtClean="0">
                <a:solidFill>
                  <a:schemeClr val="accent4"/>
                </a:solidFill>
              </a:rPr>
              <a:t>по специальности </a:t>
            </a:r>
            <a:r>
              <a:rPr lang="ru-RU" sz="1600" b="1" dirty="0" smtClean="0">
                <a:solidFill>
                  <a:srgbClr val="CC0099"/>
                </a:solidFill>
              </a:rPr>
              <a:t>Информационные </a:t>
            </a:r>
            <a:r>
              <a:rPr lang="ru-RU" sz="1600" b="1" dirty="0" smtClean="0">
                <a:solidFill>
                  <a:srgbClr val="CC0099"/>
                </a:solidFill>
              </a:rPr>
              <a:t>системы </a:t>
            </a:r>
            <a:br>
              <a:rPr lang="ru-RU" sz="1600" b="1" dirty="0" smtClean="0">
                <a:solidFill>
                  <a:srgbClr val="CC0099"/>
                </a:solidFill>
              </a:rPr>
            </a:br>
            <a:r>
              <a:rPr lang="ru-RU" sz="1600" b="1" dirty="0" smtClean="0">
                <a:solidFill>
                  <a:srgbClr val="CC0099"/>
                </a:solidFill>
              </a:rPr>
              <a:t>обеспечения градостроительной </a:t>
            </a:r>
            <a:br>
              <a:rPr lang="ru-RU" sz="1600" b="1" dirty="0" smtClean="0">
                <a:solidFill>
                  <a:srgbClr val="CC0099"/>
                </a:solidFill>
              </a:rPr>
            </a:br>
            <a:r>
              <a:rPr lang="ru-RU" sz="1600" b="1" dirty="0" smtClean="0">
                <a:solidFill>
                  <a:srgbClr val="CC0099"/>
                </a:solidFill>
              </a:rPr>
              <a:t>деятельности</a:t>
            </a:r>
            <a:endParaRPr lang="ru-RU" sz="1600" dirty="0" smtClean="0">
              <a:solidFill>
                <a:srgbClr val="CC0099"/>
              </a:solidFill>
            </a:endParaRPr>
          </a:p>
        </p:txBody>
      </p:sp>
      <p:pic>
        <p:nvPicPr>
          <p:cNvPr id="8" name="Picture 5" descr="http://www.char.ru/books/7104190_Osnovy_kadastra_nedvizhimosti_Grif_UMO_vuzov_Rossii_Uchebnik_dlya_studentov_uchrezhdenij_vysshego_professionalnogo_obrazovan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52"/>
            <a:ext cx="2874397" cy="432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143240" y="214290"/>
            <a:ext cx="5857916" cy="650085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65.32-5я723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 91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Бурмакина, Н. 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Осуществление кадастровых отношений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учебник / Н.И.Бурмакина. - М. : Академия, 2013. - 301 с. - (Среднее 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Приведены все аспекты кадастровых отношений, возникающих при оформлении прав на объекты недвижимости.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Изложены положения, связанные </a:t>
            </a:r>
            <a:b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формированием в кадастре сведений об объектах недвижимости, кадастровой деятельностью.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Изложены правила проведения кадастровых процедур, порядок предоставления сведений из государственного кадастра недвижимости, правовые основы кадастровых отношений, нормативно-техническое обеспечение государственной кадастровой оценки земель, развитие учетно-регистрационной системы </a:t>
            </a:r>
            <a:b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налогообложения недвижимости… </a:t>
            </a:r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278422"/>
            <a:ext cx="732576" cy="72000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4643446"/>
            <a:ext cx="3143240" cy="221455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4"/>
                </a:solidFill>
              </a:rPr>
              <a:t>Литература, </a:t>
            </a:r>
            <a:br>
              <a:rPr lang="ru-RU" sz="1600" b="1" dirty="0" smtClean="0">
                <a:solidFill>
                  <a:schemeClr val="accent4"/>
                </a:solidFill>
              </a:rPr>
            </a:br>
            <a:r>
              <a:rPr lang="ru-RU" sz="1600" b="1" dirty="0" smtClean="0">
                <a:solidFill>
                  <a:schemeClr val="accent4"/>
                </a:solidFill>
              </a:rPr>
              <a:t>поступившая в библиотеку </a:t>
            </a:r>
            <a:br>
              <a:rPr lang="ru-RU" sz="1600" b="1" dirty="0" smtClean="0">
                <a:solidFill>
                  <a:schemeClr val="accent4"/>
                </a:solidFill>
              </a:rPr>
            </a:br>
            <a:r>
              <a:rPr lang="ru-RU" sz="1600" b="1" i="1" dirty="0" smtClean="0">
                <a:solidFill>
                  <a:schemeClr val="accent4"/>
                </a:solidFill>
              </a:rPr>
              <a:t>по специальности </a:t>
            </a:r>
            <a:r>
              <a:rPr lang="ru-RU" sz="1600" b="1" dirty="0" smtClean="0">
                <a:solidFill>
                  <a:srgbClr val="CC0099"/>
                </a:solidFill>
              </a:rPr>
              <a:t>Информационные </a:t>
            </a:r>
            <a:r>
              <a:rPr lang="ru-RU" sz="1600" b="1" dirty="0" smtClean="0">
                <a:solidFill>
                  <a:srgbClr val="CC0099"/>
                </a:solidFill>
              </a:rPr>
              <a:t>системы </a:t>
            </a:r>
            <a:br>
              <a:rPr lang="ru-RU" sz="1600" b="1" dirty="0" smtClean="0">
                <a:solidFill>
                  <a:srgbClr val="CC0099"/>
                </a:solidFill>
              </a:rPr>
            </a:br>
            <a:r>
              <a:rPr lang="ru-RU" sz="1600" b="1" dirty="0" smtClean="0">
                <a:solidFill>
                  <a:srgbClr val="CC0099"/>
                </a:solidFill>
              </a:rPr>
              <a:t>обеспечения градостроительной </a:t>
            </a:r>
            <a:br>
              <a:rPr lang="ru-RU" sz="1600" b="1" dirty="0" smtClean="0">
                <a:solidFill>
                  <a:srgbClr val="CC0099"/>
                </a:solidFill>
              </a:rPr>
            </a:br>
            <a:r>
              <a:rPr lang="ru-RU" sz="1600" b="1" dirty="0" smtClean="0">
                <a:solidFill>
                  <a:srgbClr val="CC0099"/>
                </a:solidFill>
              </a:rPr>
              <a:t>деятельности</a:t>
            </a:r>
            <a:endParaRPr lang="ru-RU" sz="1600" dirty="0" smtClean="0">
              <a:solidFill>
                <a:srgbClr val="CC0099"/>
              </a:solidFill>
            </a:endParaRPr>
          </a:p>
        </p:txBody>
      </p:sp>
      <p:pic>
        <p:nvPicPr>
          <p:cNvPr id="8" name="Picture 7" descr="http://www.ukazka.ru/img/b/uk3959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2871479" cy="432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4282" y="142852"/>
            <a:ext cx="5715040" cy="650085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 smtClean="0">
                <a:latin typeface="+mn-lt"/>
              </a:rPr>
              <a:t>26.12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К 44</a:t>
            </a:r>
          </a:p>
          <a:p>
            <a:pPr eaLnBrk="0" hangingPunct="0">
              <a:defRPr/>
            </a:pPr>
            <a:endParaRPr lang="ru-RU" sz="1600" dirty="0" smtClean="0">
              <a:latin typeface="+mn-lt"/>
            </a:endParaRPr>
          </a:p>
          <a:p>
            <a:pPr algn="just" eaLnBrk="0" hangingPunct="0">
              <a:defRPr/>
            </a:pPr>
            <a:r>
              <a:rPr lang="ru-RU" b="1" dirty="0" smtClean="0">
                <a:latin typeface="+mn-lt"/>
              </a:rPr>
              <a:t>Киселев, М. И.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b="1" dirty="0" smtClean="0">
                <a:latin typeface="+mn-lt"/>
              </a:rPr>
              <a:t>	Геодезия </a:t>
            </a:r>
            <a:r>
              <a:rPr lang="ru-RU" sz="1600" dirty="0" smtClean="0">
                <a:latin typeface="+mn-lt"/>
              </a:rPr>
              <a:t>[Текст] : учебник / М.И.Киселев, М.И.Михелев. - 7 </a:t>
            </a:r>
            <a:r>
              <a:rPr lang="ru-RU" sz="1600" dirty="0" err="1" smtClean="0">
                <a:latin typeface="+mn-lt"/>
              </a:rPr>
              <a:t>изд.,стер</a:t>
            </a:r>
            <a:r>
              <a:rPr lang="ru-RU" sz="1600" dirty="0" smtClean="0">
                <a:latin typeface="+mn-lt"/>
              </a:rPr>
              <a:t>. - М. : Академия, 2010. - 383 с. : ил. - (Среднее профессиональное образование).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</a:t>
            </a:r>
            <a:r>
              <a:rPr lang="ru-RU" sz="19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Даны общие сведения по геодезии, картографии и топографии; геодезическим приборам, методам геодезических измерений, вычислений и оценке точности их результатов; инженерно-геодезическим работам, выполняемым при изыскании, проектировании </a:t>
            </a:r>
            <a:br>
              <a:rPr lang="ru-RU" sz="19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9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и строительстве инженерных сооружений.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Изложены методы изысканий, производства разбивочных работ, исполнительных съемок.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Приведены материалы по геодезическому обеспечению кадастра, лесоустройству, привязке горных выработок, наблюдению за деформациями сооружений, лицензированию, организации геодезических работ и технике безопасности при их проведении.</a:t>
            </a:r>
            <a:endParaRPr lang="ru-RU" sz="1900" kern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308" y="214290"/>
            <a:ext cx="732576" cy="7200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000760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skupiknigi.ru/multimedia/books_covers/10038648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80570"/>
            <a:ext cx="2776151" cy="432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1.11111E-6 -3.7037E-6 L -0.00069 0.3057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5E-6 4.07407E-6 L -0.0052 -0.6428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14678" y="142852"/>
            <a:ext cx="5786478" cy="657229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 smtClean="0">
                <a:latin typeface="+mn-lt"/>
              </a:rPr>
              <a:t>26.12я72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 62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dirty="0" smtClean="0">
                <a:latin typeface="+mn-lt"/>
              </a:rPr>
              <a:t>	</a:t>
            </a:r>
            <a:r>
              <a:rPr lang="ru-RU" b="1" dirty="0" smtClean="0">
                <a:latin typeface="+mn-lt"/>
              </a:rPr>
              <a:t>Инженерная геодезия</a:t>
            </a:r>
            <a:r>
              <a:rPr lang="ru-RU" sz="1900" b="1" dirty="0" smtClean="0">
                <a:latin typeface="+mn-lt"/>
              </a:rPr>
              <a:t> </a:t>
            </a:r>
            <a:r>
              <a:rPr lang="ru-RU" sz="1600" dirty="0" smtClean="0">
                <a:latin typeface="+mn-lt"/>
              </a:rPr>
              <a:t>[Текст] : учебник для студ.учреждений </a:t>
            </a:r>
            <a:r>
              <a:rPr lang="ru-RU" sz="1600" dirty="0" err="1" smtClean="0">
                <a:latin typeface="+mn-lt"/>
              </a:rPr>
              <a:t>высш.проф.образования</a:t>
            </a:r>
            <a:r>
              <a:rPr lang="ru-RU" sz="1600" dirty="0" smtClean="0">
                <a:latin typeface="+mn-lt"/>
              </a:rPr>
              <a:t> / </a:t>
            </a:r>
            <a:r>
              <a:rPr lang="ru-RU" sz="1600" dirty="0" err="1" smtClean="0">
                <a:latin typeface="+mn-lt"/>
              </a:rPr>
              <a:t>Е.Б.Клюшин</a:t>
            </a:r>
            <a:r>
              <a:rPr lang="ru-RU" sz="1600" dirty="0" smtClean="0">
                <a:latin typeface="+mn-lt"/>
              </a:rPr>
              <a:t>, М.И.Киселев, Д.Ш.Михелев ; ред. Д.Ш.Михелева. –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10 изд., </a:t>
            </a:r>
            <a:r>
              <a:rPr lang="ru-RU" sz="1600" dirty="0" err="1" smtClean="0">
                <a:latin typeface="+mn-lt"/>
              </a:rPr>
              <a:t>перераб</a:t>
            </a:r>
            <a:r>
              <a:rPr lang="ru-RU" sz="1600" dirty="0" smtClean="0">
                <a:latin typeface="+mn-lt"/>
              </a:rPr>
              <a:t>. и доп. - М. : Академия, 2010. - 496 с. : ил. - (Высшее профессиональное образование).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</a:t>
            </a:r>
            <a:r>
              <a:rPr lang="ru-RU" sz="19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Даны основные сведения по геодезии, картографии и топографии; геодезическим приборам, методам геодезических измерений, вычислений и оценки точности их результатов; инженерно-геодезическим работам, выполняемым при взыскании, проектировании </a:t>
            </a:r>
            <a:br>
              <a:rPr lang="ru-RU" sz="19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9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и строительстве инженерных сооружений.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Изложены методы изысканий, производства разбивочных работ, исполнительных съемок.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Приведены сведения по геодезическому обеспечению кадастра, наблюдению за деформациями сооружений, сертификации, лицензированию, организации геодезических работ и технике безопасности при их проведении.</a:t>
            </a:r>
            <a:endParaRPr lang="ru-RU" sz="1900" kern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3" y="208670"/>
            <a:ext cx="732575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27860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 обучения - научить обходиться без учителя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Хаббард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://e-lib.kazntu.kz/sites/default/files/geodezia2013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900645" cy="4320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3.33333E-6 -3.7037E-6 L -3.33333E-6 0.3057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44" y="142852"/>
            <a:ext cx="6000792" cy="642942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1600" dirty="0"/>
              <a:t>26.12</a:t>
            </a:r>
            <a:br>
              <a:rPr lang="ru-RU" sz="1600" dirty="0"/>
            </a:br>
            <a:r>
              <a:rPr lang="ru-RU" sz="1600" dirty="0"/>
              <a:t>П 69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	</a:t>
            </a:r>
            <a:r>
              <a:rPr lang="ru-RU" b="1" dirty="0"/>
              <a:t>Практикум по геодезии </a:t>
            </a:r>
            <a:r>
              <a:rPr lang="ru-RU" sz="1600" dirty="0"/>
              <a:t>[Текст] : учебное </a:t>
            </a:r>
            <a:r>
              <a:rPr lang="ru-RU" sz="1600" dirty="0" smtClean="0"/>
              <a:t>пособие / ред. </a:t>
            </a:r>
            <a:r>
              <a:rPr lang="ru-RU" sz="1600" dirty="0" err="1" smtClean="0"/>
              <a:t>Г.Г.Поклада</a:t>
            </a:r>
            <a:r>
              <a:rPr lang="ru-RU" sz="1600" dirty="0"/>
              <a:t>. - 2 изд. - М. : Академический Проект : Гаудеамус, 2012. - 487 с. : ил. - (Фундаментальный учебник: библиотека геодезиста и картографа). (Академический проект). </a:t>
            </a:r>
            <a:endParaRPr lang="ru-RU" sz="1600" kern="0" dirty="0">
              <a:solidFill>
                <a:schemeClr val="tx2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sz="1600" dirty="0" smtClean="0"/>
              <a:t>	</a:t>
            </a:r>
            <a:r>
              <a:rPr lang="ru-RU" sz="1900" dirty="0" smtClean="0"/>
              <a:t>Приведен </a:t>
            </a:r>
            <a:r>
              <a:rPr lang="ru-RU" sz="1900" dirty="0"/>
              <a:t>комплекс лабораторных, расчетных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и </a:t>
            </a:r>
            <a:r>
              <a:rPr lang="ru-RU" sz="1900" dirty="0"/>
              <a:t>расчетно-графических </a:t>
            </a:r>
            <a:r>
              <a:rPr lang="ru-RU" sz="1900" dirty="0" smtClean="0"/>
              <a:t>работ. </a:t>
            </a: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sz="1900" dirty="0" smtClean="0"/>
              <a:t>	Рассмотрены вопросы устройства, исследований, проверок и юстировок геодезических приборов, методы производства измерений при создании съемочных сетей, сетей сгущения и выполнения топографических съемок, обработки результатов измерений с оценкой их точности, построения планов и профилей и их использования для решения инженерных задач. </a:t>
            </a: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sz="1900" dirty="0" smtClean="0"/>
              <a:t>	Особое внимание уделено изучению новых решений инженерных геодезических приборов </a:t>
            </a:r>
            <a:br>
              <a:rPr lang="ru-RU" sz="1900" dirty="0" smtClean="0"/>
            </a:br>
            <a:r>
              <a:rPr lang="ru-RU" sz="1900" dirty="0" smtClean="0"/>
              <a:t>и методов их использования для автоматизации геодезических измерений и съемок…</a:t>
            </a:r>
          </a:p>
        </p:txBody>
      </p:sp>
      <p:pic>
        <p:nvPicPr>
          <p:cNvPr id="7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173" y="206984"/>
            <a:ext cx="732576" cy="7200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000760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http://auto.ur.ru/img/books_covers/10046554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86322"/>
            <a:ext cx="2488169" cy="360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3000" fill="remove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928926" y="142852"/>
            <a:ext cx="6048562" cy="650085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65.32-5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 13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Кадастровая регистрация и оценка земель </a:t>
            </a:r>
            <a:b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земельных участков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/ ред.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Н.Н.Ильяшевой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М. : Бюро печати, 2007. - 208 с.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Настоящее издание представляет собой сборник нормативных материалов, регулирующих деятельность по государственной кадастровой регистрации земель и кадастровой оценке земель. </a:t>
            </a: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книгу включены положения о структуре </a:t>
            </a:r>
            <a:b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порядке ведения государственного земельного кадастра, составлении и оформлении кадастровых планов земель и земельных участков, порядке получения гражданами и юридическими лицами сведений государственного земельного кадастра. 	Особое внимание уделено вопросам кадастровой оценке земель различного назначения, в том числе земель лесного фонда, водного фонда, земель поселений, земель садоводческих, огороднических и дачных объединений.</a:t>
            </a:r>
            <a:endParaRPr lang="ru-RU" sz="19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208670"/>
            <a:ext cx="732576" cy="720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4643470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http://www.biblio-globus.ru/photos/908/90875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517817" cy="360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1.11111E-6 0 L 0.00035 0.4057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5E-6 4.07407E-6 L 0.00521 -0.66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Users\bibl3\Documents\маг\библ\выставки\фон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44" y="142852"/>
            <a:ext cx="5760000" cy="657229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32.973.202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Ш22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Шаньгин, В. Ф. </a:t>
            </a:r>
          </a:p>
          <a:p>
            <a:pPr algn="just" eaLnBrk="0" hangingPunct="0">
              <a:tabLst>
                <a:tab pos="534988" algn="l"/>
              </a:tabLst>
              <a:defRPr/>
            </a:pPr>
            <a:r>
              <a:rPr lang="ru-RU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Информационная безопасность компьютерных систем и сетей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учебное пособие / В.Ф.Шаньгин. - М. : ФОРУМ-ИНФРА-М, 2008. - 416 с. : ил. - (Профессиональное образование).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учебном пособии формируются основные понятия и определения информационной безопасности и анализируются угрозы информационной безопасности в компьютерных системах и сетях.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Определяются базовые понятия политики безопасности. Рассматриваются основные криптографические методы и алгоритмы защиты компьютерной информации, </a:t>
            </a:r>
            <a:r>
              <a:rPr lang="ru-RU" sz="1900" kern="0" dirty="0" smtClean="0">
                <a:solidFill>
                  <a:schemeClr val="tx2"/>
                </a:solidFill>
              </a:rPr>
              <a:t>методы и средства антивирусной защиты.</a:t>
            </a: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Обосновывается комплексный подход </a:t>
            </a:r>
            <a:b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9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 обеспечению информационной безопасности корпоративных сетей…</a:t>
            </a:r>
            <a:endParaRPr lang="ru-RU" sz="19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732576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00760" y="142852"/>
            <a:ext cx="31432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Образование-это не подготовка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жизни,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 и есть жизнь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Dewey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000760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поступившая в библиотеку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обеспечения градостроительной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http://static.ozone.ru/multimedia/books_covers/10005754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14290"/>
            <a:ext cx="2749999" cy="396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151</Words>
  <Application>Microsoft PowerPoint</Application>
  <PresentationFormat>Экран (4:3)</PresentationFormat>
  <Paragraphs>155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«Библиотека – это ключ, которым  открывается дверь в обучение»  А. Моруа</vt:lpstr>
      <vt:lpstr>Литература, поступившая в библиотеку   (за последние пять лет)</vt:lpstr>
      <vt:lpstr>Литература,  поступившая в библиотеку  по специальности Информационные системы  обеспечения градостроительной  деятельности</vt:lpstr>
      <vt:lpstr>Литература,  поступившая в библиотеку  по специальности Информационные системы  обеспечения градостроительной  деятельности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Уважаемые читатели!   Представленные Вашему вниманию учебные пособия и периодические издания Вы можете взять в библиотеке  (кабинет 110)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bibl3</cp:lastModifiedBy>
  <cp:revision>232</cp:revision>
  <dcterms:created xsi:type="dcterms:W3CDTF">2013-11-07T07:12:44Z</dcterms:created>
  <dcterms:modified xsi:type="dcterms:W3CDTF">2015-06-03T07:00:39Z</dcterms:modified>
</cp:coreProperties>
</file>