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88" r:id="rId2"/>
    <p:sldId id="289" r:id="rId3"/>
    <p:sldId id="291" r:id="rId4"/>
    <p:sldId id="292" r:id="rId5"/>
    <p:sldId id="293" r:id="rId6"/>
    <p:sldId id="295" r:id="rId7"/>
    <p:sldId id="294" r:id="rId8"/>
    <p:sldId id="296" r:id="rId9"/>
    <p:sldId id="299" r:id="rId10"/>
    <p:sldId id="297" r:id="rId11"/>
    <p:sldId id="298" r:id="rId12"/>
    <p:sldId id="302" r:id="rId13"/>
    <p:sldId id="300" r:id="rId14"/>
    <p:sldId id="304" r:id="rId15"/>
    <p:sldId id="303" r:id="rId16"/>
    <p:sldId id="301" r:id="rId17"/>
    <p:sldId id="305" r:id="rId18"/>
    <p:sldId id="307" r:id="rId19"/>
    <p:sldId id="310" r:id="rId20"/>
    <p:sldId id="312" r:id="rId21"/>
    <p:sldId id="311" r:id="rId22"/>
    <p:sldId id="313" r:id="rId23"/>
    <p:sldId id="314" r:id="rId24"/>
    <p:sldId id="316" r:id="rId25"/>
    <p:sldId id="315" r:id="rId26"/>
    <p:sldId id="317" r:id="rId27"/>
    <p:sldId id="318" r:id="rId28"/>
    <p:sldId id="319" r:id="rId29"/>
    <p:sldId id="320" r:id="rId30"/>
    <p:sldId id="321" r:id="rId31"/>
    <p:sldId id="323" r:id="rId32"/>
    <p:sldId id="325" r:id="rId33"/>
    <p:sldId id="324" r:id="rId34"/>
    <p:sldId id="326" r:id="rId35"/>
    <p:sldId id="327" r:id="rId36"/>
    <p:sldId id="328" r:id="rId37"/>
    <p:sldId id="329" r:id="rId38"/>
    <p:sldId id="330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FF1D1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30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F517B-2FBD-48FB-9223-1266FF83A839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46CF43-CEA0-4DFD-8575-401863C7EB8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CF43-CEA0-4DFD-8575-401863C7EB8B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30000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30000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30000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30000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30000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30000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30000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30000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30000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30000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30000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30000"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7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7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2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27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66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68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2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214290"/>
            <a:ext cx="8643998" cy="6500858"/>
          </a:xfr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lIns="360000" tIns="720000" rIns="360000" anchor="b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Виртуальная выставка</a:t>
            </a:r>
          </a:p>
          <a:p>
            <a:r>
              <a:rPr lang="ru-RU" sz="60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"Перелётные книги"</a:t>
            </a:r>
            <a:endParaRPr lang="ru-RU" sz="60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3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 bwMode="auto">
          <a:xfrm>
            <a:off x="5357818" y="928670"/>
            <a:ext cx="2500330" cy="159624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 rot="20059308">
            <a:off x="22906" y="334895"/>
            <a:ext cx="1797501" cy="5155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Библиотека НППК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5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tretch>
            <a:fillRect/>
          </a:stretch>
        </p:blipFill>
        <p:spPr bwMode="auto">
          <a:xfrm>
            <a:off x="2146238" y="1928802"/>
            <a:ext cx="4140274" cy="264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3">
            <a:lum bright="30000"/>
          </a:blip>
          <a:stretch>
            <a:fillRect/>
          </a:stretch>
        </p:blipFill>
        <p:spPr bwMode="auto">
          <a:xfrm>
            <a:off x="7358082" y="428604"/>
            <a:ext cx="1230892" cy="7858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7686" y="71414"/>
            <a:ext cx="4572032" cy="6715148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Традиционным материалом для письма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XI-XV веках на Руси была берестяная грамота.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Впервые их в большом количестве обнаружили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Великом Новгороде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начале XX века.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Береста была непрочным дешевым материалом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и использовалась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основном для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частной переписки.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Более важные документы писали на пергаменте </a:t>
            </a: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pic>
        <p:nvPicPr>
          <p:cNvPr id="67586" name="Picture 2" descr="http://900igr.net/up/datas/75303/002.jpg"/>
          <p:cNvPicPr>
            <a:picLocks noChangeAspect="1" noChangeArrowheads="1"/>
          </p:cNvPicPr>
          <p:nvPr/>
        </p:nvPicPr>
        <p:blipFill>
          <a:blip r:embed="rId6"/>
          <a:srcRect l="2205" t="4235" r="53264" b="6181"/>
          <a:stretch>
            <a:fillRect/>
          </a:stretch>
        </p:blipFill>
        <p:spPr bwMode="auto">
          <a:xfrm>
            <a:off x="928662" y="714356"/>
            <a:ext cx="3503785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68" y="0"/>
            <a:ext cx="5572132" cy="3643314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Книгопечатание –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новая страница в истории появления книги.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Рукописи стоили дорого,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и позволить себе роскошь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иметь их дома могли только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очень богатые люди.</a:t>
            </a: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71414"/>
            <a:ext cx="2703863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1857364"/>
            <a:ext cx="2660041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785786" y="3571876"/>
            <a:ext cx="8358214" cy="3214686"/>
          </a:xfrm>
          <a:prstGeom prst="rect">
            <a:avLst/>
          </a:prstGeom>
          <a:noFill/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Государства нуждались 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большом количестве образованных людей.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Но студенты не могли себе позволить 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покупать дорогостоящие фолианты.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Чаще всего книга имелась только у профессора, который читал лекцию, а слушатели 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должны были ее запоминать </a:t>
            </a:r>
          </a:p>
        </p:txBody>
      </p:sp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71414"/>
            <a:ext cx="8286776" cy="3929090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Книгопечатание было изобретено дважды: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Китае и в средневековой Европе.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К тому времени в Китае и на Востоке уже применялась ксилография, то есть оттиск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с деревянной доски, на которой вырезаны буквы.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Это были еще даже не книги в привычном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нам понимании, а свиток, обернутой вокруг деревянной основы. Этот способ записей был очень дорогим и трудоемким</a:t>
            </a: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pic>
        <p:nvPicPr>
          <p:cNvPr id="72706" name="Picture 2" descr="https://avatars.mds.yandex.net/get-zen_doc/1911932/pub_5cd7f4d65bca0f00b018e0c8_5cdae9586a662500ae49e358/scale_1200"/>
          <p:cNvPicPr>
            <a:picLocks noChangeAspect="1" noChangeArrowheads="1"/>
          </p:cNvPicPr>
          <p:nvPr/>
        </p:nvPicPr>
        <p:blipFill>
          <a:blip r:embed="rId6"/>
          <a:srcRect t="2335"/>
          <a:stretch>
            <a:fillRect/>
          </a:stretch>
        </p:blipFill>
        <p:spPr bwMode="auto">
          <a:xfrm>
            <a:off x="2285984" y="3978024"/>
            <a:ext cx="4850138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7000892" y="4714884"/>
            <a:ext cx="19932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«Алмазная сутра» длиной почти </a:t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в пять метров, изданная в 868 году</a:t>
            </a:r>
            <a:endParaRPr lang="ru-RU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3571868" y="285728"/>
            <a:ext cx="5572132" cy="3714776"/>
          </a:xfrm>
          <a:prstGeom prst="rect">
            <a:avLst/>
          </a:prstGeom>
          <a:noFill/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Согласно историческим источникам бумагу изобрел 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Цай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Лунь (50-121гг.), 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что чётко зафиксировано 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Книге Поздней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Хани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002060"/>
                </a:solidFill>
              </a:rPr>
              <a:t>Бумага, изобретённая им,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по своим свойствам очень была похожа на бумагу, которую мы используем в наши дни.</a:t>
            </a:r>
          </a:p>
        </p:txBody>
      </p:sp>
      <p:pic>
        <p:nvPicPr>
          <p:cNvPr id="70660" name="Picture 4" descr="изображение Цай Луня на почтовых марках"/>
          <p:cNvPicPr>
            <a:picLocks noChangeAspect="1" noChangeArrowheads="1"/>
          </p:cNvPicPr>
          <p:nvPr/>
        </p:nvPicPr>
        <p:blipFill>
          <a:blip r:embed="rId6"/>
          <a:srcRect l="1000" t="1450" r="51000" b="7156"/>
          <a:stretch>
            <a:fillRect/>
          </a:stretch>
        </p:blipFill>
        <p:spPr bwMode="auto">
          <a:xfrm>
            <a:off x="857224" y="357166"/>
            <a:ext cx="2742857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4143380"/>
            <a:ext cx="8286776" cy="2643206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r>
              <a:rPr lang="ru-RU" sz="2800" b="1" dirty="0" err="1" smtClean="0">
                <a:solidFill>
                  <a:srgbClr val="002060"/>
                </a:solidFill>
              </a:rPr>
              <a:t>Цай</a:t>
            </a:r>
            <a:r>
              <a:rPr lang="ru-RU" sz="2800" b="1" dirty="0" smtClean="0">
                <a:solidFill>
                  <a:srgbClr val="002060"/>
                </a:solidFill>
              </a:rPr>
              <a:t> Лунь использовал кору деревьев,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волокна конопли, тряпки и остатки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рыболовных снастей в качестве сырья для производства бумаги, которое его помощники измельчали и взбивали до тех пор,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пока из них не выделялись отдельные волокна</a:t>
            </a:r>
          </a:p>
        </p:txBody>
      </p:sp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sp>
        <p:nvSpPr>
          <p:cNvPr id="13" name="Подзаголовок 2"/>
          <p:cNvSpPr txBox="1">
            <a:spLocks/>
          </p:cNvSpPr>
          <p:nvPr/>
        </p:nvSpPr>
        <p:spPr>
          <a:xfrm>
            <a:off x="857224" y="4357694"/>
            <a:ext cx="8286776" cy="2357454"/>
          </a:xfrm>
          <a:prstGeom prst="rect">
            <a:avLst/>
          </a:prstGeom>
          <a:noFill/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Эти волокна вместе с образовавшейся 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мякотью и целлюлозой смешивали 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вместе с большим количеством воды.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Волокна перекрещивались и образовывали 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очень тонкий,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прочный материал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290" b="4856"/>
          <a:stretch/>
        </p:blipFill>
        <p:spPr bwMode="auto">
          <a:xfrm>
            <a:off x="1571604" y="71414"/>
            <a:ext cx="6488216" cy="43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4143380"/>
            <a:ext cx="8286776" cy="2571768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Образовывалась очень тонкая пленка из волокнистого материала, которая и становилась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основой для изготовления листа бумаги.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Такой лист бумаги отличался высокой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прочностью и идеально подходил для того,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чтобы писать на нем чернилами</a:t>
            </a: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pic>
        <p:nvPicPr>
          <p:cNvPr id="12" name="Picture 4" descr="изображение Цай Луня на почтовых марках"/>
          <p:cNvPicPr>
            <a:picLocks noChangeAspect="1" noChangeArrowheads="1"/>
          </p:cNvPicPr>
          <p:nvPr/>
        </p:nvPicPr>
        <p:blipFill>
          <a:blip r:embed="rId6"/>
          <a:srcRect l="50000" t="2902" r="1999" b="7156"/>
          <a:stretch>
            <a:fillRect/>
          </a:stretch>
        </p:blipFill>
        <p:spPr bwMode="auto">
          <a:xfrm>
            <a:off x="1285852" y="357166"/>
            <a:ext cx="2787095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4143372" y="214290"/>
            <a:ext cx="4857784" cy="3786214"/>
          </a:xfrm>
          <a:prstGeom prst="rect">
            <a:avLst/>
          </a:prstGeom>
          <a:noFill/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Смесь нагревали 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 в резервуар с этой массой опускали тонкую плиту, 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 каша из целлюлозы 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 волокон осторожно вынималась из воды.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Плиту помещали 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 плоскую поверхность 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 сушили на солнце.</a:t>
            </a:r>
          </a:p>
        </p:txBody>
      </p:sp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14942" y="285728"/>
            <a:ext cx="3786214" cy="6572272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В Европе отцом книгопечатания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считается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Иоганн </a:t>
            </a:r>
            <a:r>
              <a:rPr lang="ru-RU" sz="2800" b="1" dirty="0" err="1" smtClean="0">
                <a:solidFill>
                  <a:srgbClr val="002060"/>
                </a:solidFill>
              </a:rPr>
              <a:t>Гутенберг</a:t>
            </a:r>
            <a:r>
              <a:rPr lang="ru-RU" sz="2800" b="1" dirty="0" smtClean="0">
                <a:solidFill>
                  <a:srgbClr val="002060"/>
                </a:solidFill>
              </a:rPr>
              <a:t>,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создавший первый печатный станок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и придумавший наборный шрифт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примерно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1440 году</a:t>
            </a: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pic>
        <p:nvPicPr>
          <p:cNvPr id="30724" name="Picture 4" descr="https://i.pinimg.com/originals/16/63/c2/1663c2f9d69d9a502c0d55a09332fdf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61" y="142852"/>
            <a:ext cx="4381531" cy="6572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00496" y="142852"/>
            <a:ext cx="4929222" cy="6572296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Первые печатные книги,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их ещё иногда называют инкунабулами, были очень похожи на рукописные.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С большим количеством гравюр, стилизованным шрифтом и богатыми обложками.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Стоили они примерно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так же дорого,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как и рукописные,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потому как процесс создания таких книг был чрезвычайно трудоёмким</a:t>
            </a: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714356"/>
            <a:ext cx="3096344" cy="5240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4929198"/>
            <a:ext cx="8072494" cy="1785950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Это знаменательное событие произошло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1564 году. Первой печатной книгой Руси стал «Апостол» - настоящий шедевр, созданный Иваном Федоровым и Петром </a:t>
            </a:r>
            <a:r>
              <a:rPr lang="ru-RU" sz="2800" b="1" dirty="0" err="1" smtClean="0">
                <a:solidFill>
                  <a:srgbClr val="002060"/>
                </a:solidFill>
              </a:rPr>
              <a:t>Мстиславцем</a:t>
            </a:r>
            <a:r>
              <a:rPr lang="ru-RU" sz="2800" b="1" dirty="0" smtClean="0">
                <a:solidFill>
                  <a:srgbClr val="002060"/>
                </a:solidFill>
              </a:rPr>
              <a:t>  </a:t>
            </a: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57224" y="214290"/>
            <a:ext cx="8143900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Когда появилась первая печатная книга на Руси?</a:t>
            </a:r>
          </a:p>
        </p:txBody>
      </p:sp>
      <p:pic>
        <p:nvPicPr>
          <p:cNvPr id="24580" name="Picture 4" descr="https://www.etovidel.net/appended_files/big/4ff3328d4762c.jpg"/>
          <p:cNvPicPr>
            <a:picLocks noChangeAspect="1" noChangeArrowheads="1"/>
          </p:cNvPicPr>
          <p:nvPr/>
        </p:nvPicPr>
        <p:blipFill>
          <a:blip r:embed="rId6" cstate="print"/>
          <a:srcRect l="5292" r="4749"/>
          <a:stretch>
            <a:fillRect/>
          </a:stretch>
        </p:blipFill>
        <p:spPr bwMode="auto">
          <a:xfrm>
            <a:off x="785786" y="1472074"/>
            <a:ext cx="2428892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4" name="Picture 8" descr="http://900igr.net/up/datai/196396/0010-019-.png"/>
          <p:cNvPicPr>
            <a:picLocks noChangeAspect="1" noChangeArrowheads="1"/>
          </p:cNvPicPr>
          <p:nvPr/>
        </p:nvPicPr>
        <p:blipFill>
          <a:blip r:embed="rId7"/>
          <a:srcRect r="7303" b="6249"/>
          <a:stretch>
            <a:fillRect/>
          </a:stretch>
        </p:blipFill>
        <p:spPr bwMode="auto">
          <a:xfrm>
            <a:off x="6500826" y="1500174"/>
            <a:ext cx="2357454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6020" name="Picture 4" descr="Фото: surfingbird.ru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28926" y="1142984"/>
            <a:ext cx="3808564" cy="2520000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06" y="857232"/>
            <a:ext cx="8072494" cy="1857388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Долгое время самым большим печатным изданием в мире являлась так называемая «</a:t>
            </a:r>
            <a:r>
              <a:rPr lang="ru-RU" sz="2800" b="1" dirty="0" err="1" smtClean="0">
                <a:solidFill>
                  <a:srgbClr val="002060"/>
                </a:solidFill>
              </a:rPr>
              <a:t>Суперкнига</a:t>
            </a:r>
            <a:r>
              <a:rPr lang="ru-RU" sz="2800" b="1" dirty="0" smtClean="0">
                <a:solidFill>
                  <a:srgbClr val="002060"/>
                </a:solidFill>
              </a:rPr>
              <a:t>», которая была издана в далеком 1976 году американском городе Денвер.</a:t>
            </a: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6000760" y="2643182"/>
            <a:ext cx="3286148" cy="4071966"/>
          </a:xfrm>
          <a:prstGeom prst="rect">
            <a:avLst/>
          </a:prstGeom>
          <a:noFill/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Имеет следующие габариты: 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высота — 3,07 м, ширина — 2,74 м, вес — 252,6 кг, 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 этом в ней всего лишь 300 страниц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29222" y="71414"/>
            <a:ext cx="4143372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Самые необычные книги</a:t>
            </a:r>
          </a:p>
        </p:txBody>
      </p:sp>
      <p:pic>
        <p:nvPicPr>
          <p:cNvPr id="1026" name="Picture 2" descr="L:\Библиотека\на сайт\22942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24" y="2857496"/>
            <a:ext cx="5130000" cy="34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357166"/>
            <a:ext cx="8072494" cy="1571636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</a:rPr>
              <a:t>14 февраля – </a:t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002060"/>
                </a:solidFill>
              </a:rPr>
              <a:t>день, известный </a:t>
            </a:r>
            <a:br>
              <a:rPr lang="ru-RU" sz="3000" b="1" dirty="0" smtClean="0">
                <a:solidFill>
                  <a:srgbClr val="002060"/>
                </a:solidFill>
              </a:rPr>
            </a:br>
            <a:r>
              <a:rPr lang="ru-RU" sz="3000" b="1" dirty="0" smtClean="0">
                <a:solidFill>
                  <a:srgbClr val="002060"/>
                </a:solidFill>
              </a:rPr>
              <a:t>как праздник всех влюбленных, </a:t>
            </a:r>
            <a:br>
              <a:rPr lang="ru-RU" sz="3000" b="1" dirty="0" smtClean="0">
                <a:solidFill>
                  <a:srgbClr val="002060"/>
                </a:solidFill>
              </a:rPr>
            </a:br>
            <a:r>
              <a:rPr lang="ru-RU" sz="3000" b="1" dirty="0" smtClean="0">
                <a:solidFill>
                  <a:srgbClr val="002060"/>
                </a:solidFill>
              </a:rPr>
              <a:t>а также – День святого Валентина</a:t>
            </a:r>
            <a:endParaRPr lang="ru-RU" sz="3000" b="1" dirty="0">
              <a:solidFill>
                <a:srgbClr val="002060"/>
              </a:solidFill>
            </a:endParaRP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pic>
        <p:nvPicPr>
          <p:cNvPr id="47120" name="Picture 16" descr="https://xn------hddgbbecee0a5buem7a3a1f8f1cd.xn--p1ai/wp-content/uploads/2019/04/odCRV-ZCaic-768x51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0298" y="2143116"/>
            <a:ext cx="4000528" cy="2667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28662" y="4714884"/>
            <a:ext cx="8072494" cy="1928826"/>
          </a:xfrm>
          <a:prstGeom prst="rect">
            <a:avLst/>
          </a:prstGeom>
          <a:noFill/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Но мало кто знает, что с 2012 года </a:t>
            </a:r>
            <a:b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14 февраля стало знаменательной датой </a:t>
            </a:r>
            <a:b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 для книголюбов, ведь это – </a:t>
            </a: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Международный день дарения книг!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91910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3714752"/>
            <a:ext cx="8072494" cy="3000396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В 2004 году в России появились на свет книга, превзошедшая своими параметрами предшественницу-рекордсменку.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Это «Самая большая книга для малышей».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В ней всего 4 страницы и 12 стихотворений,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зато они высотой 6 метров, шириной 3 метра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и весом 492 килограмма</a:t>
            </a: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pic>
        <p:nvPicPr>
          <p:cNvPr id="98310" name="Picture 6" descr="http://900igr.net/up/datai/151834/0018-028-.jpg"/>
          <p:cNvPicPr>
            <a:picLocks noChangeAspect="1" noChangeArrowheads="1"/>
          </p:cNvPicPr>
          <p:nvPr/>
        </p:nvPicPr>
        <p:blipFill>
          <a:blip r:embed="rId6"/>
          <a:srcRect t="23813"/>
          <a:stretch>
            <a:fillRect/>
          </a:stretch>
        </p:blipFill>
        <p:spPr bwMode="auto">
          <a:xfrm>
            <a:off x="2214546" y="857232"/>
            <a:ext cx="5187241" cy="2742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929222" y="71414"/>
            <a:ext cx="4143372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Самые необычные книги</a:t>
            </a:r>
          </a:p>
        </p:txBody>
      </p:sp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785794"/>
            <a:ext cx="4429156" cy="5929354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Самую маленькую книгу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мире, которая сразу же была занесена в книгу рекордов Гиннеса,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создал новосибирский художник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Владимир </a:t>
            </a:r>
            <a:r>
              <a:rPr lang="ru-RU" sz="2800" b="1" dirty="0" err="1" smtClean="0">
                <a:solidFill>
                  <a:srgbClr val="002060"/>
                </a:solidFill>
              </a:rPr>
              <a:t>Анискин</a:t>
            </a:r>
            <a:r>
              <a:rPr lang="ru-RU" sz="2800" b="1" dirty="0" smtClean="0">
                <a:solidFill>
                  <a:srgbClr val="002060"/>
                </a:solidFill>
              </a:rPr>
              <a:t>.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Рекорд был зафиксирован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30 марта 2016 года. 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Книга выполнена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на половинке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макового зернышка</a:t>
            </a: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pic>
        <p:nvPicPr>
          <p:cNvPr id="92162" name="Picture 2" descr="https://www.omskinform.ru/slider/100463/slider_rekord_7.jpg"/>
          <p:cNvPicPr>
            <a:picLocks noChangeAspect="1" noChangeArrowheads="1"/>
          </p:cNvPicPr>
          <p:nvPr/>
        </p:nvPicPr>
        <p:blipFill>
          <a:blip r:embed="rId6"/>
          <a:srcRect l="17859" t="15875" r="34533" b="48724"/>
          <a:stretch>
            <a:fillRect/>
          </a:stretch>
        </p:blipFill>
        <p:spPr bwMode="auto">
          <a:xfrm>
            <a:off x="857224" y="4714884"/>
            <a:ext cx="3714776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164" name="AutoShape 4" descr="https://regnum.ru/uploads/pictures/news/2016/03/01/regnum_picture_14568155564865231_normal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68" name="Picture 8" descr="анискин"/>
          <p:cNvPicPr>
            <a:picLocks noChangeAspect="1" noChangeArrowheads="1"/>
          </p:cNvPicPr>
          <p:nvPr/>
        </p:nvPicPr>
        <p:blipFill>
          <a:blip r:embed="rId7"/>
          <a:srcRect l="23750" r="16249"/>
          <a:stretch>
            <a:fillRect/>
          </a:stretch>
        </p:blipFill>
        <p:spPr bwMode="auto">
          <a:xfrm>
            <a:off x="857223" y="142852"/>
            <a:ext cx="2345718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66" name="Picture 6" descr="https://newsarmenia.am/upload/iblock/190/19098a8c1b06b3525f510bd14a3b8e84.jpg"/>
          <p:cNvPicPr>
            <a:picLocks noChangeAspect="1" noChangeArrowheads="1"/>
          </p:cNvPicPr>
          <p:nvPr/>
        </p:nvPicPr>
        <p:blipFill>
          <a:blip r:embed="rId8"/>
          <a:srcRect l="18479" r="16843"/>
          <a:stretch>
            <a:fillRect/>
          </a:stretch>
        </p:blipFill>
        <p:spPr bwMode="auto">
          <a:xfrm>
            <a:off x="1785918" y="1906322"/>
            <a:ext cx="280037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929222" y="71414"/>
            <a:ext cx="4143372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Самые необычные книги</a:t>
            </a:r>
          </a:p>
        </p:txBody>
      </p:sp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4286256"/>
            <a:ext cx="8072494" cy="2428892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Существует несколько рекордно-толстых книг. Одна из них – «WIKIPEDIA», представляющая собой статьи из Интернета, собранные в одном печатном издании (5 тысяч страниц). Напечатана она была только ради того,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чтобы попасть в Книгу рекордов Гиннеса</a:t>
            </a: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pic>
        <p:nvPicPr>
          <p:cNvPr id="16386" name="Picture 2" descr="https://top10a.ru/wp-content/uploads/2019/11/4-16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43042" y="928670"/>
            <a:ext cx="645773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929222" y="71414"/>
            <a:ext cx="4143372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Самые необычные книги</a:t>
            </a:r>
          </a:p>
        </p:txBody>
      </p:sp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3714752"/>
            <a:ext cx="8072494" cy="3000396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Другая книга-рекордсмен – самый толстый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мире труд о мисс </a:t>
            </a:r>
            <a:r>
              <a:rPr lang="ru-RU" sz="2800" b="1" dirty="0" err="1" smtClean="0">
                <a:solidFill>
                  <a:srgbClr val="002060"/>
                </a:solidFill>
              </a:rPr>
              <a:t>Марпл</a:t>
            </a:r>
            <a:r>
              <a:rPr lang="ru-RU" sz="2800" b="1" dirty="0" smtClean="0">
                <a:solidFill>
                  <a:srgbClr val="002060"/>
                </a:solidFill>
              </a:rPr>
              <a:t>. Все творчество Агаты Кристи разместилось на 4032 страницах. Толщина книги – 322 мм, а вес – 8 кг. 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Для чтения такая книга так же малопригодна, как и </a:t>
            </a:r>
            <a:r>
              <a:rPr lang="ru-RU" sz="2800" b="1" dirty="0" err="1" smtClean="0">
                <a:solidFill>
                  <a:srgbClr val="002060"/>
                </a:solidFill>
              </a:rPr>
              <a:t>Wikipedia</a:t>
            </a:r>
            <a:r>
              <a:rPr lang="ru-RU" sz="2800" b="1" dirty="0" smtClean="0">
                <a:solidFill>
                  <a:srgbClr val="002060"/>
                </a:solidFill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</a:rPr>
              <a:t>и</a:t>
            </a:r>
            <a:r>
              <a:rPr lang="ru-RU" sz="2800" b="1" dirty="0" smtClean="0">
                <a:solidFill>
                  <a:srgbClr val="002060"/>
                </a:solidFill>
              </a:rPr>
              <a:t> тем не менее,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её было напечатано 500 копий</a:t>
            </a: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pic>
        <p:nvPicPr>
          <p:cNvPr id="2050" name="Picture 2" descr="https://otvet.imgsmail.ru/download/eb0ff7379a4e9a8a5e6038582734b776_i-3444.jpg"/>
          <p:cNvPicPr>
            <a:picLocks noChangeAspect="1" noChangeArrowheads="1"/>
          </p:cNvPicPr>
          <p:nvPr/>
        </p:nvPicPr>
        <p:blipFill>
          <a:blip r:embed="rId6"/>
          <a:srcRect b="19042"/>
          <a:stretch>
            <a:fillRect/>
          </a:stretch>
        </p:blipFill>
        <p:spPr bwMode="auto">
          <a:xfrm>
            <a:off x="4714876" y="1000108"/>
            <a:ext cx="3803747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Полное собрание произведений Агаты Кристи о мисс Марпл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53917" y="1000108"/>
            <a:ext cx="3375273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929222" y="71414"/>
            <a:ext cx="4143372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Самые необычные книги</a:t>
            </a:r>
          </a:p>
        </p:txBody>
      </p:sp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3786190"/>
            <a:ext cx="8358214" cy="2928958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Дизайнеру Нику </a:t>
            </a:r>
            <a:r>
              <a:rPr lang="ru-RU" sz="2800" b="1" dirty="0" err="1" smtClean="0">
                <a:solidFill>
                  <a:srgbClr val="002060"/>
                </a:solidFill>
              </a:rPr>
              <a:t>Бамптону</a:t>
            </a:r>
            <a:r>
              <a:rPr lang="ru-RU" sz="2800" b="1" dirty="0" smtClean="0">
                <a:solidFill>
                  <a:srgbClr val="002060"/>
                </a:solidFill>
              </a:rPr>
              <a:t> скучно хранить специи в предназначенных для этого емкостях, и он предлагает альтернативный способ хранения.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Оторвав нужный листок-специю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из Книги-приправы, его нужно положить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на сковородку: влага и температура сделают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свое дело, и он растворится</a:t>
            </a: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458"/>
          <a:stretch>
            <a:fillRect/>
          </a:stretch>
        </p:blipFill>
        <p:spPr bwMode="auto">
          <a:xfrm>
            <a:off x="2357422" y="928670"/>
            <a:ext cx="4762500" cy="2857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642918"/>
            <a:ext cx="2608696" cy="10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29222" y="71414"/>
            <a:ext cx="4143372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Самые необычные книги</a:t>
            </a:r>
          </a:p>
        </p:txBody>
      </p:sp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4000504"/>
            <a:ext cx="8072494" cy="2714644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Помните детские книжки с толстыми картонными страницами, чудесным образом складывавшиеся в объемные картинки?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Профессия людей, создающих трехмерные бумажные книги называется «инженер-дизайнер объемных книжных изображений»</a:t>
            </a: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pic>
        <p:nvPicPr>
          <p:cNvPr id="75784" name="Picture 8" descr="https://lh4.googleusercontent.com/--oMCZL_EZRs/T__ehuosu6I/AAAAAAAADH0/NkucdR2_izI/s600/unusual-book-design-1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1983380"/>
            <a:ext cx="3085713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2545"/>
          <a:stretch>
            <a:fillRect/>
          </a:stretch>
        </p:blipFill>
        <p:spPr bwMode="auto">
          <a:xfrm>
            <a:off x="928662" y="857232"/>
            <a:ext cx="2500052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803"/>
          <a:stretch>
            <a:fillRect/>
          </a:stretch>
        </p:blipFill>
        <p:spPr bwMode="auto">
          <a:xfrm>
            <a:off x="6072198" y="768934"/>
            <a:ext cx="2802594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929222" y="71414"/>
            <a:ext cx="4143372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Самые необычные книги</a:t>
            </a:r>
          </a:p>
        </p:txBody>
      </p:sp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3714752"/>
            <a:ext cx="8358214" cy="3000396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Человек, много работающий за компьютером, подвергается риску развития у него туннельного синдрома (</a:t>
            </a:r>
            <a:r>
              <a:rPr lang="ru-RU" sz="2800" b="1" dirty="0" err="1" smtClean="0">
                <a:solidFill>
                  <a:srgbClr val="002060"/>
                </a:solidFill>
              </a:rPr>
              <a:t>синдрома</a:t>
            </a:r>
            <a:r>
              <a:rPr lang="ru-RU" sz="2800" b="1" dirty="0" smtClean="0">
                <a:solidFill>
                  <a:srgbClr val="002060"/>
                </a:solidFill>
              </a:rPr>
              <a:t> запястного канала).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Вероятно, именно этот факт вдохновил создателя этой уникальной книги в виде туннеля, соединяющего Нью-Джерси с Нью-Йорком, которая описывает историю и современность</a:t>
            </a: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785794"/>
            <a:ext cx="4516788" cy="2890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929222" y="71414"/>
            <a:ext cx="4143372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Самые необычные книги</a:t>
            </a:r>
          </a:p>
        </p:txBody>
      </p:sp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5500702"/>
            <a:ext cx="8072494" cy="1214446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Экологический художник,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Барбара </a:t>
            </a:r>
            <a:r>
              <a:rPr lang="ru-RU" sz="2800" b="1" dirty="0" err="1" smtClean="0">
                <a:solidFill>
                  <a:srgbClr val="002060"/>
                </a:solidFill>
              </a:rPr>
              <a:t>Йейтс</a:t>
            </a:r>
            <a:r>
              <a:rPr lang="ru-RU" sz="2800" b="1" dirty="0" smtClean="0">
                <a:solidFill>
                  <a:srgbClr val="002060"/>
                </a:solidFill>
              </a:rPr>
              <a:t> создает свои книги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из переработанных мертвых деревьев</a:t>
            </a: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pic>
        <p:nvPicPr>
          <p:cNvPr id="83976" name="Picture 8" descr="book-bark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09191" y="785794"/>
            <a:ext cx="3119999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3978" name="Picture 10" descr="book-cedar"/>
          <p:cNvPicPr>
            <a:picLocks noChangeAspect="1" noChangeArrowheads="1"/>
          </p:cNvPicPr>
          <p:nvPr/>
        </p:nvPicPr>
        <p:blipFill>
          <a:blip r:embed="rId7"/>
          <a:srcRect r="3710"/>
          <a:stretch>
            <a:fillRect/>
          </a:stretch>
        </p:blipFill>
        <p:spPr bwMode="auto">
          <a:xfrm>
            <a:off x="1785918" y="3143248"/>
            <a:ext cx="3071834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3980" name="Picture 12" descr="book-owen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57752" y="3089264"/>
            <a:ext cx="3008571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3984" name="Picture 16" descr="book-maggie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09910" y="785794"/>
            <a:ext cx="277680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4929222" y="71414"/>
            <a:ext cx="4143372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Самые необычные книги</a:t>
            </a:r>
          </a:p>
        </p:txBody>
      </p:sp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4929198"/>
            <a:ext cx="8358214" cy="1785950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Известный художник-график и скульптор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Тим Бейкер изготавливает книги в стиле </a:t>
            </a:r>
            <a:r>
              <a:rPr lang="ru-RU" sz="2800" b="1" dirty="0" err="1" smtClean="0">
                <a:solidFill>
                  <a:srgbClr val="002060"/>
                </a:solidFill>
              </a:rPr>
              <a:t>стимпанк</a:t>
            </a:r>
            <a:r>
              <a:rPr lang="ru-RU" sz="2800" b="1" dirty="0" smtClean="0">
                <a:solidFill>
                  <a:srgbClr val="002060"/>
                </a:solidFill>
              </a:rPr>
              <a:t> из кожи, латуни, нержавеющей стали, алюминия, речного жемчуга, заклепок и пергамента</a:t>
            </a: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pic>
        <p:nvPicPr>
          <p:cNvPr id="81926" name="Picture 6" descr="https://ic.pics.livejournal.com/bookclubby/44285133/698423/698423_9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0" y="928670"/>
            <a:ext cx="2592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32" name="Picture 12" descr="https://i.mycdn.me/i?r=AyH4iRPQ2q0otWIFepML2LxRLq6YTb1f8Lm5ho-VxQJK3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43636" y="1571612"/>
            <a:ext cx="2511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34" name="Picture 14" descr="https://i.mycdn.me/i?r=AyH4iRPQ2q0otWIFepML2LxRh-9XPiQU_nWLnk-8pj_7Q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00100" y="1571612"/>
            <a:ext cx="2511628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4929222" y="71414"/>
            <a:ext cx="4143372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Самые необычные книги</a:t>
            </a:r>
          </a:p>
        </p:txBody>
      </p:sp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4214818"/>
            <a:ext cx="8215370" cy="2571768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Дырявая гипертекстовая книга Джонатана </a:t>
            </a:r>
            <a:r>
              <a:rPr lang="ru-RU" sz="2800" b="1" dirty="0" err="1" smtClean="0">
                <a:solidFill>
                  <a:srgbClr val="002060"/>
                </a:solidFill>
              </a:rPr>
              <a:t>Сафрана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Фоера</a:t>
            </a:r>
            <a:r>
              <a:rPr lang="ru-RU" sz="2800" b="1" dirty="0" smtClean="0">
                <a:solidFill>
                  <a:srgbClr val="002060"/>
                </a:solidFill>
              </a:rPr>
              <a:t> вырезана и скомпонована согласно особой системе. Читатель должен научиться вычленять из увиденного нагромождения слов и букв нужное, тогда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он и сможет прочитать книгу, поймет ее смысл</a:t>
            </a: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pic>
        <p:nvPicPr>
          <p:cNvPr id="86022" name="Picture 6" descr="https://avatars.mds.yandex.net/get-zen_doc/1328466/pub_5bd48e1468be0c00aa8b2ea0_5bd4949113f8c600a99a2a90/scale_120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14546" y="857232"/>
            <a:ext cx="4872181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929222" y="71414"/>
            <a:ext cx="4143372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Самые необычные книги</a:t>
            </a:r>
          </a:p>
        </p:txBody>
      </p:sp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4071942"/>
            <a:ext cx="8001056" cy="2643206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pPr lvl="0"/>
            <a:r>
              <a:rPr lang="ru-RU" sz="2800" b="1" dirty="0" smtClean="0">
                <a:solidFill>
                  <a:srgbClr val="002060"/>
                </a:solidFill>
              </a:rPr>
              <a:t>Идея праздника родилась у американки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Эмми </a:t>
            </a:r>
            <a:r>
              <a:rPr lang="ru-RU" sz="2800" b="1" dirty="0" err="1" smtClean="0">
                <a:solidFill>
                  <a:srgbClr val="002060"/>
                </a:solidFill>
              </a:rPr>
              <a:t>Бродмур</a:t>
            </a:r>
            <a:r>
              <a:rPr lang="ru-RU" sz="2800" b="1" dirty="0" smtClean="0">
                <a:solidFill>
                  <a:srgbClr val="002060"/>
                </a:solidFill>
              </a:rPr>
              <a:t> после того,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как сын спросил ее, почему не существует дня, когда бы люди дарили друг другу книги. </a:t>
            </a:r>
          </a:p>
          <a:p>
            <a:pPr lvl="0"/>
            <a:r>
              <a:rPr lang="ru-RU" sz="2800" b="1" dirty="0" smtClean="0">
                <a:solidFill>
                  <a:srgbClr val="002060"/>
                </a:solidFill>
              </a:rPr>
              <a:t>И теперь эту инициативу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поддерживают во всем мире!</a:t>
            </a: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pic>
        <p:nvPicPr>
          <p:cNvPr id="10" name="Picture 2" descr="https://sun9-5.userapi.com/c857636/v857636768/17648d/tgp5lzq6USw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08" y="142852"/>
            <a:ext cx="5588410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3857628"/>
            <a:ext cx="8072494" cy="2857520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Современный художник из Атланты Брайан </a:t>
            </a:r>
            <a:r>
              <a:rPr lang="ru-RU" sz="2800" b="1" dirty="0" err="1" smtClean="0">
                <a:solidFill>
                  <a:srgbClr val="002060"/>
                </a:solidFill>
              </a:rPr>
              <a:t>Деттмерат</a:t>
            </a:r>
            <a:r>
              <a:rPr lang="ru-RU" sz="2800" b="1" dirty="0" smtClean="0">
                <a:solidFill>
                  <a:srgbClr val="002060"/>
                </a:solidFill>
              </a:rPr>
              <a:t> тщательно расслаивает книги, используя ножи, щипцы и хирургические инструменты.   Художник работает только с теми книгами, которые полностью утратили свою функциональность и актуальность </a:t>
            </a: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pic>
        <p:nvPicPr>
          <p:cNvPr id="88066" name="Picture 2" descr="Brian-Dettm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1538" y="785794"/>
            <a:ext cx="3192118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8072" name="Picture 8" descr="Brian-Dettme"/>
          <p:cNvPicPr>
            <a:picLocks noChangeAspect="1" noChangeArrowheads="1"/>
          </p:cNvPicPr>
          <p:nvPr/>
        </p:nvPicPr>
        <p:blipFill>
          <a:blip r:embed="rId7"/>
          <a:srcRect l="4809" t="1984" r="5288" b="781"/>
          <a:stretch>
            <a:fillRect/>
          </a:stretch>
        </p:blipFill>
        <p:spPr bwMode="auto">
          <a:xfrm>
            <a:off x="4214810" y="831942"/>
            <a:ext cx="4496327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929222" y="71414"/>
            <a:ext cx="4143372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Самые необычные книги</a:t>
            </a:r>
          </a:p>
        </p:txBody>
      </p:sp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3857628"/>
            <a:ext cx="8072494" cy="2857520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Обычно сначала открывают кулинарную книгу,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а потом духовку, чтобы запечь там что-нибудь, вычитанное на страницах книги. Но хорватские книгоиздатели решили вывернуть этот процесс наизнанку. Они создали книгу, которую нужно сначала запечь в фольге в духовке, чтобы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на ее страницах появились рецепты блюд</a:t>
            </a: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pic>
        <p:nvPicPr>
          <p:cNvPr id="92166" name="Picture 6" descr="http://www.art-eda.info/wp-content/uploads/2015/11/sbornik-kulinarnyih-retseptov-Well-Done-Horvatiya-2h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6234" y="857232"/>
            <a:ext cx="4003088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68" name="Picture 8" descr="https://im0-tub-ru.yandex.net/i?id=39985838f97147e60a93660061f88e12-l&amp;n=13"/>
          <p:cNvPicPr>
            <a:picLocks noChangeAspect="1" noChangeArrowheads="1"/>
          </p:cNvPicPr>
          <p:nvPr/>
        </p:nvPicPr>
        <p:blipFill>
          <a:blip r:embed="rId7"/>
          <a:srcRect l="50481"/>
          <a:stretch>
            <a:fillRect/>
          </a:stretch>
        </p:blipFill>
        <p:spPr bwMode="auto">
          <a:xfrm>
            <a:off x="5761875" y="857232"/>
            <a:ext cx="1739083" cy="28800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929222" y="71414"/>
            <a:ext cx="4143372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Самые необычные книги</a:t>
            </a:r>
          </a:p>
        </p:txBody>
      </p:sp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2786058"/>
            <a:ext cx="8215338" cy="3929090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Студентка из Норвегии </a:t>
            </a:r>
            <a:r>
              <a:rPr lang="ru-RU" sz="2800" b="1" dirty="0" err="1" smtClean="0">
                <a:solidFill>
                  <a:srgbClr val="002060"/>
                </a:solidFill>
              </a:rPr>
              <a:t>Кинчо</a:t>
            </a:r>
            <a:r>
              <a:rPr lang="ru-RU" sz="2800" b="1" dirty="0" smtClean="0">
                <a:solidFill>
                  <a:srgbClr val="002060"/>
                </a:solidFill>
              </a:rPr>
              <a:t> Надь придумала и воплотила в жизнь необычное оформление книг о знаменитом волшебнике: на обложке каждой книги — элемент, символизирующий предмет или артефакт из конкретной книги. Форзац покрыт </a:t>
            </a:r>
            <a:r>
              <a:rPr lang="ru-RU" sz="2800" b="1" dirty="0" err="1" smtClean="0">
                <a:solidFill>
                  <a:srgbClr val="002060"/>
                </a:solidFill>
              </a:rPr>
              <a:t>флюоресцентом</a:t>
            </a:r>
            <a:r>
              <a:rPr lang="ru-RU" sz="2800" b="1" dirty="0" smtClean="0">
                <a:solidFill>
                  <a:srgbClr val="002060"/>
                </a:solidFill>
              </a:rPr>
              <a:t>,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благодаря чему символы светятся.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Также в книгах необычные иллюстрации — некоторые из них объемны и подвижны</a:t>
            </a: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pic>
        <p:nvPicPr>
          <p:cNvPr id="96258" name="Picture 2" descr="15+ книг, которые оценят даже те, кто уже давно читает лишь с телефона"/>
          <p:cNvPicPr>
            <a:picLocks noChangeAspect="1" noChangeArrowheads="1"/>
          </p:cNvPicPr>
          <p:nvPr/>
        </p:nvPicPr>
        <p:blipFill>
          <a:blip r:embed="rId6"/>
          <a:srcRect t="60814" b="4615"/>
          <a:stretch>
            <a:fillRect/>
          </a:stretch>
        </p:blipFill>
        <p:spPr bwMode="auto">
          <a:xfrm>
            <a:off x="2214546" y="697496"/>
            <a:ext cx="552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929222" y="71414"/>
            <a:ext cx="4143372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Самые необычные книги</a:t>
            </a:r>
          </a:p>
        </p:txBody>
      </p:sp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3786190"/>
            <a:ext cx="8072494" cy="2857520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В книге Раймонда </a:t>
            </a:r>
            <a:r>
              <a:rPr lang="ru-RU" sz="2800" b="1" dirty="0" err="1" smtClean="0">
                <a:solidFill>
                  <a:srgbClr val="002060"/>
                </a:solidFill>
              </a:rPr>
              <a:t>Квинау</a:t>
            </a:r>
            <a:r>
              <a:rPr lang="ru-RU" sz="2800" b="1" dirty="0" smtClean="0">
                <a:solidFill>
                  <a:srgbClr val="002060"/>
                </a:solidFill>
              </a:rPr>
              <a:t> всего 10 сонетов,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но каждый из них разрезан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на тонкие полоски в одну строчку длиной.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Читатель может комбинировать полоски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любом порядке — ритмический рисунок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от этого не изменяется, а смысловой рисунок приобретет весьма неожиданные оттенки</a:t>
            </a: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pic>
        <p:nvPicPr>
          <p:cNvPr id="94210" name="Picture 2" descr="http://i038.radikal.ru/1501/5c/a7b10b78fde7.jpg"/>
          <p:cNvPicPr>
            <a:picLocks noChangeAspect="1" noChangeArrowheads="1"/>
          </p:cNvPicPr>
          <p:nvPr/>
        </p:nvPicPr>
        <p:blipFill>
          <a:blip r:embed="rId6"/>
          <a:srcRect t="8387" b="37699"/>
          <a:stretch>
            <a:fillRect/>
          </a:stretch>
        </p:blipFill>
        <p:spPr bwMode="auto">
          <a:xfrm>
            <a:off x="1285852" y="1142984"/>
            <a:ext cx="4479969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4212" name="Picture 4" descr="https://huss.com.ua/userfiles/images/cent_mille_milliards1.jpg"/>
          <p:cNvPicPr>
            <a:picLocks noChangeAspect="1" noChangeArrowheads="1"/>
          </p:cNvPicPr>
          <p:nvPr/>
        </p:nvPicPr>
        <p:blipFill>
          <a:blip r:embed="rId7"/>
          <a:srcRect t="62850"/>
          <a:stretch>
            <a:fillRect/>
          </a:stretch>
        </p:blipFill>
        <p:spPr bwMode="auto">
          <a:xfrm>
            <a:off x="4857752" y="928670"/>
            <a:ext cx="3713725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929222" y="71414"/>
            <a:ext cx="4143372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Самые необычные книги</a:t>
            </a:r>
          </a:p>
        </p:txBody>
      </p:sp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4214818"/>
            <a:ext cx="8072494" cy="2500330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Объемные книги-биографии </a:t>
            </a:r>
            <a:r>
              <a:rPr lang="ru-RU" sz="2800" b="1" dirty="0" err="1" smtClean="0">
                <a:solidFill>
                  <a:srgbClr val="002060"/>
                </a:solidFill>
              </a:rPr>
              <a:t>Gerschreven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Portretten</a:t>
            </a:r>
            <a:r>
              <a:rPr lang="ru-RU" sz="2800" b="1" dirty="0" smtClean="0">
                <a:solidFill>
                  <a:srgbClr val="002060"/>
                </a:solidFill>
              </a:rPr>
              <a:t> имеют вид головы известного человека, судьбе которого она посвящена.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Таких необычных биографий удостоилось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всего четыре человека. Это Анна Франк,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err="1" smtClean="0">
                <a:solidFill>
                  <a:srgbClr val="002060"/>
                </a:solidFill>
              </a:rPr>
              <a:t>Кадер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Абдола</a:t>
            </a:r>
            <a:r>
              <a:rPr lang="ru-RU" sz="2800" b="1" dirty="0" smtClean="0">
                <a:solidFill>
                  <a:srgbClr val="002060"/>
                </a:solidFill>
              </a:rPr>
              <a:t>, Луи Ван Галь и Винсент Ван </a:t>
            </a:r>
            <a:r>
              <a:rPr lang="ru-RU" sz="2800" b="1" dirty="0" err="1" smtClean="0">
                <a:solidFill>
                  <a:srgbClr val="002060"/>
                </a:solidFill>
              </a:rPr>
              <a:t>Гог</a:t>
            </a:r>
            <a:endParaRPr lang="ru-RU" sz="2800" b="1" dirty="0" smtClean="0">
              <a:solidFill>
                <a:srgbClr val="002060"/>
              </a:solidFill>
            </a:endParaRP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pic>
        <p:nvPicPr>
          <p:cNvPr id="98306" name="Picture 2" descr="Geschreven Portretten, Анна Франк"/>
          <p:cNvPicPr>
            <a:picLocks noChangeAspect="1" noChangeArrowheads="1"/>
          </p:cNvPicPr>
          <p:nvPr/>
        </p:nvPicPr>
        <p:blipFill>
          <a:blip r:embed="rId6"/>
          <a:srcRect r="1358" b="25000"/>
          <a:stretch>
            <a:fillRect/>
          </a:stretch>
        </p:blipFill>
        <p:spPr bwMode="auto">
          <a:xfrm>
            <a:off x="829149" y="928670"/>
            <a:ext cx="2528405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308" name="Picture 4" descr="Geschreven Portretten, Кадер Абдола"/>
          <p:cNvPicPr>
            <a:picLocks noChangeAspect="1" noChangeArrowheads="1"/>
          </p:cNvPicPr>
          <p:nvPr/>
        </p:nvPicPr>
        <p:blipFill>
          <a:blip r:embed="rId7"/>
          <a:srcRect l="10534" r="11516" b="21999"/>
          <a:stretch>
            <a:fillRect/>
          </a:stretch>
        </p:blipFill>
        <p:spPr bwMode="auto">
          <a:xfrm>
            <a:off x="3286115" y="1514818"/>
            <a:ext cx="1921154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310" name="Picture 6" descr="Geschreven Portretten, Луи Ван Галь"/>
          <p:cNvPicPr>
            <a:picLocks noChangeAspect="1" noChangeArrowheads="1"/>
          </p:cNvPicPr>
          <p:nvPr/>
        </p:nvPicPr>
        <p:blipFill>
          <a:blip r:embed="rId8"/>
          <a:srcRect l="12640" r="11516" b="22000"/>
          <a:stretch>
            <a:fillRect/>
          </a:stretch>
        </p:blipFill>
        <p:spPr bwMode="auto">
          <a:xfrm>
            <a:off x="5143504" y="1229066"/>
            <a:ext cx="1869243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312" name="Picture 8" descr="Geschreven Portretten, Винсент Ван Гог"/>
          <p:cNvPicPr>
            <a:picLocks noChangeAspect="1" noChangeArrowheads="1"/>
          </p:cNvPicPr>
          <p:nvPr/>
        </p:nvPicPr>
        <p:blipFill>
          <a:blip r:embed="rId9"/>
          <a:srcRect l="10534" r="9409" b="23499"/>
          <a:stretch>
            <a:fillRect/>
          </a:stretch>
        </p:blipFill>
        <p:spPr bwMode="auto">
          <a:xfrm>
            <a:off x="6929454" y="714356"/>
            <a:ext cx="2011765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929222" y="71414"/>
            <a:ext cx="4143372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Самые необычные книги</a:t>
            </a:r>
          </a:p>
        </p:txBody>
      </p:sp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4643446"/>
            <a:ext cx="8072494" cy="2071702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Магия книг невидима, она заключена среди букв, слов, образов. Есть и другая, осязаемая магия, живущая в красивых иллюстрациях, роскошных обложках и, что совсем невероятно, в исчезающих рисунках на обрезах страниц…</a:t>
            </a: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929222" y="71414"/>
            <a:ext cx="4143372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Самые необычные книги</a:t>
            </a:r>
          </a:p>
        </p:txBody>
      </p:sp>
      <p:pic>
        <p:nvPicPr>
          <p:cNvPr id="100369" name="Picture 17" descr="https://e-news.su/uploads/posts/2019-11/1574999122_e-news.su_gpob3ec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6050" y="1000108"/>
            <a:ext cx="5999999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67" name="Picture 15" descr="https://s0.tchkcdn.com/i/9/1/203039_c4c227db_eef912d819b3ea49736dde6206622eab_kniga_iskusstvo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42976" y="500042"/>
            <a:ext cx="2381250" cy="22002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57752" y="142852"/>
            <a:ext cx="4286280" cy="6572296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Вопрос, как появилась книга, будет всегда актуальным.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endParaRPr lang="ru-RU" sz="800" b="1" dirty="0" smtClean="0">
              <a:solidFill>
                <a:srgbClr val="00206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Книги, несущие знания, изменяются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с течением времени. </a:t>
            </a:r>
          </a:p>
          <a:p>
            <a:endParaRPr lang="ru-RU" sz="1000" b="1" dirty="0" smtClean="0">
              <a:solidFill>
                <a:srgbClr val="00206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Теперь их можно слушать или читать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электронном варианте,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endParaRPr lang="ru-RU" sz="1000" b="1" dirty="0" smtClean="0">
              <a:solidFill>
                <a:srgbClr val="00206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но книги (так или иначе) все равно  остаются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рядом с нами</a:t>
            </a: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pic>
        <p:nvPicPr>
          <p:cNvPr id="102402" name="Picture 2" descr="http://litcult.ru/u/dd/news/9536/imag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1538" y="714356"/>
            <a:ext cx="3857652" cy="2569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08" name="Picture 8" descr="https://img-fotki.yandex.ru/get/5632/193518850.f3/0_d5fd1_f1d0fd9b_L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623" y="3643314"/>
            <a:ext cx="3957691" cy="25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4143380"/>
            <a:ext cx="8072494" cy="2357454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Книга – это уникальный носитель информации!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Информация передается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через глаза прямо в мозг!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Не требует подключения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к компьютеру и интернету!</a:t>
            </a: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pic>
        <p:nvPicPr>
          <p:cNvPr id="104454" name="Picture 6" descr="https://news.pn/photo/fa0f51ef0bd94e9ad29bf61e84e1db52.i1200x815x673.jpeg"/>
          <p:cNvPicPr>
            <a:picLocks noChangeAspect="1" noChangeArrowheads="1"/>
          </p:cNvPicPr>
          <p:nvPr/>
        </p:nvPicPr>
        <p:blipFill>
          <a:blip r:embed="rId6">
            <a:lum bright="10000"/>
          </a:blip>
          <a:srcRect/>
          <a:stretch>
            <a:fillRect/>
          </a:stretch>
        </p:blipFill>
        <p:spPr bwMode="auto">
          <a:xfrm>
            <a:off x="928662" y="357166"/>
            <a:ext cx="5300613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450" name="Picture 2" descr="https://i.ytimg.com/vi/r8AOvOHJM1Q/maxresdefault.jpg"/>
          <p:cNvPicPr>
            <a:picLocks noChangeAspect="1" noChangeArrowheads="1"/>
          </p:cNvPicPr>
          <p:nvPr/>
        </p:nvPicPr>
        <p:blipFill>
          <a:blip r:embed="rId7"/>
          <a:srcRect l="27576" r="27119"/>
          <a:stretch>
            <a:fillRect/>
          </a:stretch>
        </p:blipFill>
        <p:spPr bwMode="auto">
          <a:xfrm>
            <a:off x="5857884" y="329066"/>
            <a:ext cx="2899543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71414"/>
            <a:ext cx="8215370" cy="5715040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В БИБЛИОТЕКЕ колледжа весь ФЕВРАЛЬ проводится выставка-акция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«КНИГА В ПОДАРОК».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Любой студент, преподаватель или сотрудник колледжа может взять навсегда любую из книг, представленных на выставке.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Взамен нести книгу не обязательно.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Единственное условие - книги не выбрасывать!!!</a:t>
            </a:r>
          </a:p>
          <a:p>
            <a:pPr lvl="0"/>
            <a:r>
              <a:rPr lang="ru-RU" sz="2800" b="1" dirty="0" smtClean="0">
                <a:solidFill>
                  <a:srgbClr val="002060"/>
                </a:solidFill>
              </a:rPr>
              <a:t>Если они стали Вам не нужны,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 можете принести обратно… </a:t>
            </a: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pic>
        <p:nvPicPr>
          <p:cNvPr id="107525" name="Picture 5" descr="C:\Users\m_ganihina\Desktop\DWOmblMWsAAIYfy копия.png"/>
          <p:cNvPicPr>
            <a:picLocks noChangeAspect="1" noChangeArrowheads="1"/>
          </p:cNvPicPr>
          <p:nvPr/>
        </p:nvPicPr>
        <p:blipFill>
          <a:blip r:embed="rId6"/>
          <a:srcRect b="8026"/>
          <a:stretch>
            <a:fillRect/>
          </a:stretch>
        </p:blipFill>
        <p:spPr bwMode="auto">
          <a:xfrm>
            <a:off x="6357950" y="4586618"/>
            <a:ext cx="2786082" cy="2271406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4643438" y="6357958"/>
            <a:ext cx="3929090" cy="500066"/>
          </a:xfrm>
          <a:prstGeom prst="rect">
            <a:avLst/>
          </a:prstGeom>
          <a:noFill/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Все на </a:t>
            </a:r>
            <a:r>
              <a:rPr kumimoji="0" lang="ru-RU" sz="2800" b="1" i="0" u="none" strike="noStrike" kern="1200" cap="none" spc="0" normalizeH="0" baseline="0" noProof="0" dirty="0" err="1" smtClean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буккроссинг</a:t>
            </a:r>
            <a:endParaRPr kumimoji="0" lang="ru-RU" sz="2800" b="1" i="0" u="none" strike="noStrike" kern="1200" cap="none" spc="0" normalizeH="0" baseline="0" noProof="0" dirty="0" smtClean="0">
              <a:ln w="3175">
                <a:solidFill>
                  <a:schemeClr val="tx1"/>
                </a:solidFill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2928934"/>
            <a:ext cx="8358214" cy="3714776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pPr lvl="0"/>
            <a:r>
              <a:rPr lang="ru-RU" sz="2800" b="1" dirty="0" smtClean="0">
                <a:solidFill>
                  <a:srgbClr val="002060"/>
                </a:solidFill>
              </a:rPr>
              <a:t>В стародавние времена на земле не было книг, так как люди ещё не умели их делать.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Но необходимость записывать,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передавать другим какие то сведения,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опыт, знания возникла у людей очень давно.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Поэтому «страницами» древних книг становились камни, стены пещер, щиты воинов.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Писали на всём... </a:t>
            </a: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857752" y="214290"/>
            <a:ext cx="4286248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Как появилась </a:t>
            </a:r>
            <a:b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</a:br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первая книга?</a:t>
            </a:r>
            <a:endParaRPr lang="ru-RU" sz="2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547"/>
          <a:stretch/>
        </p:blipFill>
        <p:spPr bwMode="auto">
          <a:xfrm>
            <a:off x="1000100" y="285728"/>
            <a:ext cx="4004830" cy="25886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4929190" y="1285860"/>
            <a:ext cx="4214810" cy="1500198"/>
          </a:xfrm>
          <a:prstGeom prst="rect">
            <a:avLst/>
          </a:prstGeom>
          <a:noFill/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История книги тесно связана с развитием письменности.</a:t>
            </a:r>
          </a:p>
        </p:txBody>
      </p:sp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76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428604"/>
            <a:ext cx="8072494" cy="2143140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Со временем древние люди додумались писать на глиняных табличках, которые потом высушивали и обжигали на огне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6791" y="2400768"/>
            <a:ext cx="3809523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68221" y="6090842"/>
            <a:ext cx="3060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Глиняная табличка из </a:t>
            </a:r>
            <a:r>
              <a:rPr lang="ru-RU" sz="1600" b="1" dirty="0" err="1" smtClean="0">
                <a:solidFill>
                  <a:srgbClr val="C00000"/>
                </a:solidFill>
              </a:rPr>
              <a:t>Тулуппака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57818" y="6090842"/>
            <a:ext cx="3453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Глиняная табличка из Месопотамии 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57346" name="Picture 2" descr="https://myslide.ru/documents_3/420bae183e4d7d582789b2bea05c4e6e/img19.jpg"/>
          <p:cNvPicPr>
            <a:picLocks noChangeAspect="1" noChangeArrowheads="1"/>
          </p:cNvPicPr>
          <p:nvPr/>
        </p:nvPicPr>
        <p:blipFill>
          <a:blip r:embed="rId7"/>
          <a:srcRect l="33750" t="8750" r="3437" b="8749"/>
          <a:stretch>
            <a:fillRect/>
          </a:stretch>
        </p:blipFill>
        <p:spPr bwMode="auto">
          <a:xfrm>
            <a:off x="5072066" y="2400768"/>
            <a:ext cx="3654545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0"/>
            <a:ext cx="4786346" cy="6858000"/>
          </a:xfrm>
          <a:noFill/>
          <a:effectLst>
            <a:softEdge rad="127000"/>
          </a:effectLst>
        </p:spPr>
        <p:txBody>
          <a:bodyPr lIns="360000" rIns="360000" anchor="ctr" anchorCtr="0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Но разве много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можно было написать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на этих страницах?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К тому же книги эти были тяжёлые и некрасивые. 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Когда, к примеру,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какой-то учёный собирался в дорогу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и брал с собой 2-3 такие «книги», ему нужна была для этого целая телега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214290"/>
            <a:ext cx="2880000" cy="199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80" t="6692" r="2140" b="11859"/>
          <a:stretch/>
        </p:blipFill>
        <p:spPr bwMode="auto">
          <a:xfrm>
            <a:off x="5857884" y="4886403"/>
            <a:ext cx="2880000" cy="140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2786058"/>
            <a:ext cx="2880000" cy="156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674139" y="2090314"/>
            <a:ext cx="3184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Бронзовая табличка из </a:t>
            </a:r>
            <a:r>
              <a:rPr lang="ru-RU" sz="1600" b="1" dirty="0" err="1" smtClean="0">
                <a:solidFill>
                  <a:srgbClr val="C00000"/>
                </a:solidFill>
              </a:rPr>
              <a:t>Идалиона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8518" y="6215082"/>
            <a:ext cx="3211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Деревянная табличка из Лондона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57884" y="4286256"/>
            <a:ext cx="2809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Школьная восковая табличка</a:t>
            </a:r>
            <a:endParaRPr lang="ru-RU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15370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635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6" y="4340834"/>
            <a:ext cx="4586873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4340834"/>
            <a:ext cx="3443479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38491" y="6357958"/>
            <a:ext cx="317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Математический папирус </a:t>
            </a:r>
            <a:r>
              <a:rPr lang="ru-RU" sz="1600" b="1" dirty="0" err="1">
                <a:solidFill>
                  <a:srgbClr val="C00000"/>
                </a:solidFill>
              </a:rPr>
              <a:t>Ахмеса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0694" y="6376594"/>
            <a:ext cx="2370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err="1">
                <a:solidFill>
                  <a:srgbClr val="C00000"/>
                </a:solidFill>
              </a:rPr>
              <a:t>Оксиринхские</a:t>
            </a:r>
            <a:r>
              <a:rPr lang="ru-RU" sz="1600" b="1" dirty="0">
                <a:solidFill>
                  <a:srgbClr val="C00000"/>
                </a:solidFill>
              </a:rPr>
              <a:t> папирусы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5378" y="3357562"/>
            <a:ext cx="976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Папирус</a:t>
            </a:r>
            <a:r>
              <a:rPr lang="ru-RU" sz="1600" dirty="0" smtClean="0">
                <a:solidFill>
                  <a:srgbClr val="C00000"/>
                </a:solidFill>
              </a:rPr>
              <a:t> 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43174" y="214290"/>
            <a:ext cx="6500858" cy="4000528"/>
          </a:xfrm>
          <a:noFill/>
          <a:effectLst>
            <a:softEdge rad="127000"/>
          </a:effectLst>
        </p:spPr>
        <p:txBody>
          <a:bodyPr lIns="360000" rIns="360000" anchor="ctr" anchorCtr="0">
            <a:noAutofit/>
          </a:bodyPr>
          <a:lstStyle/>
          <a:p>
            <a:r>
              <a:rPr lang="ru-RU" sz="2800" b="1" dirty="0" err="1" smtClean="0">
                <a:solidFill>
                  <a:srgbClr val="002060"/>
                </a:solidFill>
              </a:rPr>
              <a:t>Папи́рус</a:t>
            </a:r>
            <a:r>
              <a:rPr lang="ru-RU" sz="2800" b="1" dirty="0" smtClean="0">
                <a:solidFill>
                  <a:srgbClr val="002060"/>
                </a:solidFill>
              </a:rPr>
              <a:t> — писчий материал,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древности распространённый в Египте, а позднее — на всём пространстве античного мира.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Для изготовления папируса использовалось одноимённое водно-болотное растение.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Папирус был в употреблении до XII века, вплоть до вытеснения бумагой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190477"/>
            <a:ext cx="2428892" cy="3238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285728"/>
            <a:ext cx="7929618" cy="1785950"/>
          </a:xfrm>
          <a:noFill/>
          <a:effectLst>
            <a:softEdge rad="127000"/>
          </a:effectLst>
        </p:spPr>
        <p:txBody>
          <a:bodyPr rIns="360000" anchor="ctr" anchorCtr="0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Первые книги средневековья уже почти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не отличались от современных по форме.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 Они состояли из множества страниц и имели обложку. Такие книги были очень дорогими</a:t>
            </a: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06" y="3906586"/>
            <a:ext cx="288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7" name="Picture 5" descr="&#10;"/>
          <p:cNvPicPr>
            <a:picLocks noChangeAspect="1" noChangeArrowheads="1"/>
          </p:cNvPicPr>
          <p:nvPr/>
        </p:nvPicPr>
        <p:blipFill>
          <a:blip r:embed="rId7"/>
          <a:srcRect l="10418" b="3261"/>
          <a:stretch>
            <a:fillRect/>
          </a:stretch>
        </p:blipFill>
        <p:spPr bwMode="auto">
          <a:xfrm>
            <a:off x="5357818" y="4000504"/>
            <a:ext cx="3439947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5" name="Picture 3" descr="C:\Users\m_ganihina\Desktop\Рисунок2 копия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5984" y="2071678"/>
            <a:ext cx="3643338" cy="280046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-gdefon.gallery.world/wallpapers_original/640730_gallery.world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b="3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85786" y="142852"/>
            <a:ext cx="8224894" cy="6715148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4"/>
          <a:srcRect l="22265" t="71045" r="5664" b="13574"/>
          <a:stretch>
            <a:fillRect/>
          </a:stretch>
        </p:blipFill>
        <p:spPr bwMode="auto">
          <a:xfrm rot="16200000">
            <a:off x="-3036107" y="3036107"/>
            <a:ext cx="6858001" cy="78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7114" name="Picture 10" descr="C:\Users\m_ganihina\Desktop\true копия+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8824" y="6072206"/>
            <a:ext cx="655524" cy="642918"/>
          </a:xfrm>
          <a:prstGeom prst="rect">
            <a:avLst/>
          </a:prstGeom>
          <a:noFill/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857224" y="4357694"/>
            <a:ext cx="8286776" cy="2428892"/>
          </a:xfrm>
          <a:prstGeom prst="rect">
            <a:avLst/>
          </a:prstGeom>
          <a:noFill/>
          <a:effectLst>
            <a:softEdge rad="127000"/>
          </a:effectLst>
        </p:spPr>
        <p:txBody>
          <a:bodyPr vert="horz" lIns="91440" tIns="45720" rIns="360000" bIns="45720" rtlCol="0" anchor="ctr" anchorCtr="0"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002060"/>
                </a:solidFill>
              </a:rPr>
              <a:t>75 кг весят 312 страниц пергаментных свитков. </a:t>
            </a:r>
          </a:p>
          <a:p>
            <a:pPr lvl="0"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002060"/>
                </a:solidFill>
              </a:rPr>
              <a:t>160 телят были заколоты, а содранная с них кожа высушена, чтобы сделать пергамент, а потом нанести на него таинственные письмена, которые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могли разобрать лишь местные грамотеи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071934" y="500042"/>
            <a:ext cx="48577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002060"/>
                </a:solidFill>
              </a:rPr>
              <a:t>В XVII веке шведская королева Кристина получила в подарок уникальную вещь –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«Библию Дьявола»,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которая является одним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из самых известных манускриптов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человеческой истории. </a:t>
            </a:r>
          </a:p>
        </p:txBody>
      </p:sp>
      <p:pic>
        <p:nvPicPr>
          <p:cNvPr id="63492" name="Picture 4" descr="https://avatars.mds.yandex.net/get-zen_doc/1925657/pub_5deff941f557d000ad8d21fa_5deffe58e4fff000af17deb2/scale_1200"/>
          <p:cNvPicPr>
            <a:picLocks noChangeAspect="1" noChangeArrowheads="1"/>
          </p:cNvPicPr>
          <p:nvPr/>
        </p:nvPicPr>
        <p:blipFill>
          <a:blip r:embed="rId6"/>
          <a:srcRect t="11800"/>
          <a:stretch>
            <a:fillRect/>
          </a:stretch>
        </p:blipFill>
        <p:spPr bwMode="auto">
          <a:xfrm>
            <a:off x="928662" y="70341"/>
            <a:ext cx="3214710" cy="4358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66863868"/>
      </p:ext>
    </p:extLst>
  </p:cSld>
  <p:clrMapOvr>
    <a:masterClrMapping/>
  </p:clrMapOvr>
  <p:transition spd="slow" advTm="30000"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645</Words>
  <PresentationFormat>Экран (4:3)</PresentationFormat>
  <Paragraphs>160</Paragraphs>
  <Slides>38</Slides>
  <Notes>37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ГОКУ АО «Общеобразовательная школа при учреждениях исполнения наказания ФКУ ИК-8</dc:title>
  <dc:creator>Ганихина Марина Анатльевна</dc:creator>
  <cp:lastModifiedBy>l_rybolovleva</cp:lastModifiedBy>
  <cp:revision>88</cp:revision>
  <dcterms:created xsi:type="dcterms:W3CDTF">2020-02-13T01:27:03Z</dcterms:created>
  <dcterms:modified xsi:type="dcterms:W3CDTF">2020-02-19T05:12:53Z</dcterms:modified>
</cp:coreProperties>
</file>