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3" r:id="rId5"/>
    <p:sldId id="272" r:id="rId6"/>
    <p:sldId id="271" r:id="rId7"/>
    <p:sldId id="276" r:id="rId8"/>
    <p:sldId id="277" r:id="rId9"/>
    <p:sldId id="278" r:id="rId10"/>
    <p:sldId id="279" r:id="rId11"/>
    <p:sldId id="270" r:id="rId12"/>
    <p:sldId id="269" r:id="rId13"/>
    <p:sldId id="268" r:id="rId14"/>
    <p:sldId id="267" r:id="rId15"/>
    <p:sldId id="257" r:id="rId16"/>
    <p:sldId id="258" r:id="rId17"/>
    <p:sldId id="259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deok.ru/blog/-kak-organizovat-onlayn-obuchenie-v-odnoklassnikah-vo-vremya-karantin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k.ru/miuchitely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mrgforedu" TargetMode="External"/><Relationship Id="rId7" Type="http://schemas.openxmlformats.org/officeDocument/2006/relationships/hyperlink" Target="https://vk.com/write-9163576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k.com/edu" TargetMode="External"/><Relationship Id="rId5" Type="http://schemas.openxmlformats.org/officeDocument/2006/relationships/hyperlink" Target="https://vk.com/@edu-for-distant" TargetMode="External"/><Relationship Id="rId4" Type="http://schemas.openxmlformats.org/officeDocument/2006/relationships/hyperlink" Target="https://ok.ru/mrgfored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inobr.nso.ru/news/1102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du.gov.ru/press/2214/ministerstvo-prosvescheniya-rekomenduet-shkolam-polzovatsya-onlayn-resursami-dlya-obespecheniya-distancionnogo-obucheniya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norusru.esclick.me/Bfp7p1MRZ5O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eb@knorus.ru" TargetMode="External"/><Relationship Id="rId4" Type="http://schemas.openxmlformats.org/officeDocument/2006/relationships/hyperlink" Target="https://knorusru.esclick.me/Bfp7ti1gl9u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eteml.com/ru/mail_link_tracker?hash=6zz1nzb3w8547is9cu6uq97gk5hd9kwru6j71otdh3bp3wu3umeb9t7qo4es7dupnapmxccftukccmrmmjdqzap93jd95ytyxfy8pe56p44yxu85u9ery&amp;url=aHR0cHM6Ly9uZXcuem5hbml1bS5jb20_dXRtX21lZGl1bT1lbWFpbCZ1dG1fc291cmNlPVVuaVNlbmRlciZ1dG1fY2FtcGFpZ249MjI5NzI5MTUwJnV0bV9jb250ZW50PUJlc3BsYXRueWorZG9zdHVwK2srT3Nub3Zub2ora29sbGVrY2lpK0VCUytaTkFOSVVNK2krc2VydmlzdStEaXNjb3Zlcnk~&amp;uid=MTkzNTEwMg==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eteml.com/ru/mail_link_tracker?hash=6huxjek1hgyhy7s9cu6uq97gk5hd9kwru6j71otdh3bp3wu3umeb657pbhogrzys4oag33tgmcdxr8ushdfaeixjwoto8qpfgtoad6sdw5y47q1a99edo&amp;url=aHR0cDovL3NlYXJjaC56bmFuaXVtLmNvbT91dG1fbWVkaXVtPWVtYWlsJnV0bV9zb3VyY2U9VW5pU2VuZGVyJnV0bV9jYW1wYWlnbj0yMjk3MjkxNTAmdXRtX2NvbnRlbnQ9QmVzcGxhdG55aitkb3N0dXAraytPc25vdm5vaitrb2xsZWtjaWkrRUJTK1pOQU5JVU0raStzZXJ2aXN1K0Rpc2NvdmVyeQ~~&amp;uid=MTkzNTEwMg==" TargetMode="External"/><Relationship Id="rId4" Type="http://schemas.openxmlformats.org/officeDocument/2006/relationships/hyperlink" Target="https://geteml.com/ru/mail_link_tracker?hash=63k8npg4uyueyps9cu6uq97gk5hd9kwru6j71otdh3bp3wu3umebig11d5nudpzgx9rwpr8yent4niushdfaeixjwoto8qpfgtoad6sdw5y47q1a99edo&amp;url=aHR0cHM6Ly9uZXcuem5hbml1bS5jb20vY29sbGVjdGlvbnMvYmFzaWMvMS9kb2N1bWVudHM_dXRtX21lZGl1bT1lbWFpbCZ1dG1fc291cmNlPVVuaVNlbmRlciZ1dG1fY2FtcGFpZ249MjI5NzI5MTUwJnV0bV9jb250ZW50PUJlc3BsYXRueWorZG9zdHVwK2srT3Nub3Zub2ora29sbGVrY2lpK0VCUytaTkFOSVVNK2krc2VydmlzdStEaXNjb3Zlcnk~&amp;uid=MTkzNTEwMg==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chebnik.mos.ru/catalog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sobr.tv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orldskills.ru/" TargetMode="External"/><Relationship Id="rId4" Type="http://schemas.openxmlformats.org/officeDocument/2006/relationships/hyperlink" Target="https://site.bilet.worldskills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p.uchi.ru/distant-uch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klass.ru/webinars/new/karant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bl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pros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ducation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143116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Проект «Российская электронная школа» </a:t>
            </a:r>
            <a:r>
              <a:rPr lang="ru-RU" sz="2400" b="1" dirty="0" smtClean="0"/>
              <a:t>(сайт </a:t>
            </a:r>
            <a:r>
              <a:rPr lang="ru-RU" sz="2400" b="1" u="sng" dirty="0" smtClean="0">
                <a:hlinkClick r:id="rId3"/>
              </a:rPr>
              <a:t>https://resh.edu.ru/</a:t>
            </a:r>
            <a:r>
              <a:rPr lang="ru-RU" sz="2400" b="1" dirty="0" smtClean="0"/>
              <a:t>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643314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714356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Министерство просвещения рекомендует школам пользоваться </a:t>
            </a:r>
            <a:r>
              <a:rPr lang="ru-RU" sz="2400" b="1" dirty="0" err="1" smtClean="0"/>
              <a:t>онлайн-ресурсами</a:t>
            </a:r>
            <a:r>
              <a:rPr lang="ru-RU" sz="2400" b="1" dirty="0" smtClean="0"/>
              <a:t> для обеспечения дистанционного обучения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429000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Это более 120 тысяч уникальных задач, тематические курсы, </a:t>
            </a:r>
            <a:r>
              <a:rPr lang="ru-RU" sz="2400" b="1" dirty="0" err="1" smtClean="0"/>
              <a:t>видеоуроки</a:t>
            </a:r>
            <a:r>
              <a:rPr lang="ru-RU" sz="2400" b="1" dirty="0" smtClean="0"/>
              <a:t>, задания для самопроверки, каталог музеев, фильмов и музыкальных концертов. Портал также полезен учителям, которые могут воспользоваться лучшими  </a:t>
            </a:r>
          </a:p>
          <a:p>
            <a:pPr algn="just"/>
            <a:r>
              <a:rPr lang="ru-RU" sz="2400" b="1" dirty="0" smtClean="0"/>
              <a:t>               дидактическими и методическими материалами </a:t>
            </a:r>
            <a:br>
              <a:rPr lang="ru-RU" sz="2400" b="1" dirty="0" smtClean="0"/>
            </a:br>
            <a:r>
              <a:rPr lang="ru-RU" sz="2400" b="1" dirty="0" smtClean="0"/>
              <a:t>               по всем урокам.</a:t>
            </a:r>
            <a:endParaRPr lang="ru-RU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41333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136339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714488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Бесплатный доступ к своим ресурсам также открыли </a:t>
            </a:r>
            <a:r>
              <a:rPr lang="ru-RU" sz="2400" b="1" dirty="0" smtClean="0">
                <a:solidFill>
                  <a:srgbClr val="0000FF"/>
                </a:solidFill>
              </a:rPr>
              <a:t>«</a:t>
            </a:r>
            <a:r>
              <a:rPr lang="ru-RU" sz="2400" b="1" dirty="0" err="1" smtClean="0">
                <a:solidFill>
                  <a:srgbClr val="0000FF"/>
                </a:solidFill>
              </a:rPr>
              <a:t>Фоксфорд</a:t>
            </a:r>
            <a:r>
              <a:rPr lang="ru-RU" sz="2400" b="1" dirty="0" smtClean="0">
                <a:solidFill>
                  <a:srgbClr val="0000FF"/>
                </a:solidFill>
              </a:rPr>
              <a:t>», </a:t>
            </a:r>
            <a:r>
              <a:rPr lang="ru-RU" sz="2400" b="1" dirty="0" err="1" smtClean="0">
                <a:solidFill>
                  <a:srgbClr val="0000FF"/>
                </a:solidFill>
              </a:rPr>
              <a:t>InternetUrok.ru</a:t>
            </a:r>
            <a:r>
              <a:rPr 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</a:rPr>
              <a:t>онлайн-школа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Skyeng</a:t>
            </a:r>
            <a:r>
              <a:rPr lang="ru-RU" sz="2400" b="1" dirty="0" smtClean="0">
                <a:solidFill>
                  <a:srgbClr val="0000FF"/>
                </a:solidFill>
              </a:rPr>
              <a:t>. </a:t>
            </a:r>
          </a:p>
          <a:p>
            <a:pPr algn="just"/>
            <a:endParaRPr lang="ru-RU" sz="2400" b="1" dirty="0" smtClean="0">
              <a:solidFill>
                <a:srgbClr val="0000FF"/>
              </a:solidFill>
            </a:endParaRPr>
          </a:p>
          <a:p>
            <a:pPr algn="just"/>
            <a:r>
              <a:rPr lang="ru-RU" sz="2400" b="1" dirty="0" smtClean="0"/>
              <a:t>С помощью этих ресурсов школьники 1-11-х классов смогут продолжить изучать общеобразовательные предметы и готовиться к выпускным экзаменам и олимпиадам. Занятия на платформах ведут преподаватели МГУ, МФТИ, ВШЭ и других ведущих вузов страны.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928670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0000FF"/>
                </a:solidFill>
              </a:rPr>
              <a:t>Министерство просвещения </a:t>
            </a:r>
            <a:r>
              <a:rPr lang="ru-RU" sz="2400" b="1" i="1" dirty="0" smtClean="0"/>
              <a:t>совместно с </a:t>
            </a:r>
            <a:r>
              <a:rPr lang="ru-RU" sz="2400" b="1" i="1" dirty="0" err="1" smtClean="0"/>
              <a:t>Mail.ru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Group</a:t>
            </a:r>
            <a:r>
              <a:rPr lang="ru-RU" sz="2400" b="1" i="1" dirty="0" smtClean="0"/>
              <a:t> представило комплекс мер, которые помогут школам быстро перейти на дистанционное обучение.</a:t>
            </a:r>
            <a:endParaRPr lang="ru-RU" sz="2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2571744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00FF"/>
                </a:solidFill>
              </a:rPr>
              <a:t>На время дистанционного обучения в регионах образовательные сервисы </a:t>
            </a:r>
            <a:r>
              <a:rPr lang="ru-RU" sz="2400" b="1" dirty="0" err="1" smtClean="0">
                <a:solidFill>
                  <a:srgbClr val="0000FF"/>
                </a:solidFill>
              </a:rPr>
              <a:t>GeekBrains</a:t>
            </a:r>
            <a:r>
              <a:rPr 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</a:rPr>
              <a:t>Skillbox</a:t>
            </a:r>
            <a:r>
              <a:rPr lang="ru-RU" sz="2400" b="1" dirty="0" smtClean="0">
                <a:solidFill>
                  <a:srgbClr val="0000FF"/>
                </a:solidFill>
              </a:rPr>
              <a:t> и школа программирования «</a:t>
            </a:r>
            <a:r>
              <a:rPr lang="ru-RU" sz="2400" b="1" dirty="0" err="1" smtClean="0">
                <a:solidFill>
                  <a:srgbClr val="0000FF"/>
                </a:solidFill>
              </a:rPr>
              <a:t>Алгоритмика</a:t>
            </a:r>
            <a:r>
              <a:rPr lang="ru-RU" sz="2400" b="1" dirty="0" smtClean="0">
                <a:solidFill>
                  <a:srgbClr val="0000FF"/>
                </a:solidFill>
              </a:rPr>
              <a:t>» предоставят  бесплатный доступ к </a:t>
            </a:r>
            <a:r>
              <a:rPr lang="ru-RU" sz="2400" b="1" dirty="0" err="1" smtClean="0">
                <a:solidFill>
                  <a:srgbClr val="0000FF"/>
                </a:solidFill>
              </a:rPr>
              <a:t>онлайн-курсам</a:t>
            </a:r>
            <a:r>
              <a:rPr lang="ru-RU" sz="2400" b="1" dirty="0" smtClean="0">
                <a:solidFill>
                  <a:srgbClr val="0000FF"/>
                </a:solidFill>
              </a:rPr>
              <a:t>. Для ответов на вопросы учителей и преподавателей компания </a:t>
            </a:r>
            <a:r>
              <a:rPr lang="ru-RU" sz="2400" b="1" dirty="0" err="1" smtClean="0">
                <a:solidFill>
                  <a:srgbClr val="0000FF"/>
                </a:solidFill>
              </a:rPr>
              <a:t>Mail.ru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Group</a:t>
            </a:r>
            <a:r>
              <a:rPr lang="ru-RU" sz="2400" b="1" dirty="0" smtClean="0">
                <a:solidFill>
                  <a:srgbClr val="0000FF"/>
                </a:solidFill>
              </a:rPr>
              <a:t> запустила горячие линии в </a:t>
            </a:r>
            <a:r>
              <a:rPr lang="ru-RU" sz="2400" b="1" dirty="0" err="1" smtClean="0">
                <a:solidFill>
                  <a:srgbClr val="0000FF"/>
                </a:solidFill>
              </a:rPr>
              <a:t>соцсетях</a:t>
            </a:r>
            <a:r>
              <a:rPr lang="ru-RU" sz="2400" b="1" dirty="0" smtClean="0">
                <a:solidFill>
                  <a:srgbClr val="0000FF"/>
                </a:solidFill>
              </a:rPr>
              <a:t>.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85918" y="300037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357298"/>
            <a:ext cx="85011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Социальная сеть «Одноклассники» (ОК) </a:t>
            </a:r>
            <a:r>
              <a:rPr lang="ru-RU" sz="2400" b="1" dirty="0" smtClean="0">
                <a:hlinkClick r:id="rId3"/>
              </a:rPr>
              <a:t>подготовила подробную инструкцию</a:t>
            </a:r>
            <a:r>
              <a:rPr lang="ru-RU" sz="2400" b="1" dirty="0" smtClean="0"/>
              <a:t> по использованию сервисов для дистанционного обучения в </a:t>
            </a:r>
            <a:r>
              <a:rPr lang="ru-RU" sz="2400" b="1" dirty="0" err="1" smtClean="0"/>
              <a:t>соцсети</a:t>
            </a:r>
            <a:r>
              <a:rPr lang="ru-RU" sz="2400" b="1" dirty="0" smtClean="0"/>
              <a:t>. 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В официальном сообществе </a:t>
            </a:r>
            <a:r>
              <a:rPr lang="ru-RU" sz="2400" b="1" dirty="0" err="1" smtClean="0"/>
              <a:t>Минпросвещения</a:t>
            </a:r>
            <a:r>
              <a:rPr lang="ru-RU" sz="2400" b="1" dirty="0" smtClean="0"/>
              <a:t> России </a:t>
            </a:r>
            <a:r>
              <a:rPr lang="ru-RU" sz="2400" b="1" dirty="0" smtClean="0">
                <a:hlinkClick r:id="rId4"/>
              </a:rPr>
              <a:t>«Мы учителя!»</a:t>
            </a:r>
            <a:r>
              <a:rPr lang="ru-RU" sz="2400" b="1" dirty="0" smtClean="0"/>
              <a:t> будет организован кол-центр на базе </a:t>
            </a:r>
            <a:r>
              <a:rPr lang="ru-RU" sz="2400" b="1" dirty="0" err="1" smtClean="0"/>
              <a:t>видеозвонков</a:t>
            </a:r>
            <a:r>
              <a:rPr lang="ru-RU" sz="2400" b="1" dirty="0" smtClean="0"/>
              <a:t> в ОК. Служба поддержки социальной сети «Одноклассники» откроет дополнительную выделенную линию, чтобы все учителя могли получить консультацию по вопросам дистанционного обучения в </a:t>
            </a:r>
            <a:r>
              <a:rPr lang="ru-RU" sz="2400" b="1" dirty="0" err="1" smtClean="0"/>
              <a:t>соцсети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71480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Также в группах «</a:t>
            </a:r>
            <a:r>
              <a:rPr lang="ru-RU" sz="2400" b="1" dirty="0" err="1" smtClean="0"/>
              <a:t>Mail.ru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Group</a:t>
            </a:r>
            <a:r>
              <a:rPr lang="ru-RU" sz="2400" b="1" dirty="0" smtClean="0"/>
              <a:t> для образования» </a:t>
            </a:r>
            <a:r>
              <a:rPr lang="ru-RU" sz="2400" b="1" dirty="0" smtClean="0">
                <a:hlinkClick r:id="rId3"/>
              </a:rPr>
              <a:t>«</a:t>
            </a:r>
            <a:r>
              <a:rPr lang="ru-RU" sz="2400" b="1" dirty="0" err="1" smtClean="0">
                <a:hlinkClick r:id="rId3"/>
              </a:rPr>
              <a:t>ВКонтакте</a:t>
            </a:r>
            <a:r>
              <a:rPr lang="ru-RU" sz="2400" b="1" dirty="0" smtClean="0">
                <a:hlinkClick r:id="rId3"/>
              </a:rPr>
              <a:t>»</a:t>
            </a:r>
            <a:r>
              <a:rPr lang="ru-RU" sz="2400" b="1" dirty="0" smtClean="0"/>
              <a:t> и в </a:t>
            </a:r>
            <a:r>
              <a:rPr lang="ru-RU" sz="2400" b="1" dirty="0" smtClean="0">
                <a:hlinkClick r:id="rId4"/>
              </a:rPr>
              <a:t>«Одноклассниках»</a:t>
            </a:r>
            <a:r>
              <a:rPr lang="ru-RU" sz="2400" b="1" dirty="0" smtClean="0"/>
              <a:t> будет ежедневно появляться новая информация о сервисах компании для дистанционного обучения: подробные инструкции, </a:t>
            </a:r>
            <a:r>
              <a:rPr lang="ru-RU" sz="2400" b="1" dirty="0" err="1" smtClean="0"/>
              <a:t>лайфхаки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видеоуроки</a:t>
            </a:r>
            <a:r>
              <a:rPr lang="ru-RU" sz="2400" b="1" dirty="0" smtClean="0"/>
              <a:t>. С вопросами по переходу на дистанционный режим можно будет обратиться в личные сообщения группы.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643314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Команда социальной сети «</a:t>
            </a:r>
            <a:r>
              <a:rPr lang="ru-RU" sz="2400" b="1" dirty="0" err="1" smtClean="0"/>
              <a:t>ВКонтакте</a:t>
            </a:r>
            <a:r>
              <a:rPr lang="ru-RU" sz="2400" b="1" dirty="0" smtClean="0"/>
              <a:t>» подготовила </a:t>
            </a:r>
            <a:r>
              <a:rPr lang="ru-RU" sz="2400" b="1" dirty="0" smtClean="0">
                <a:hlinkClick r:id="rId5"/>
              </a:rPr>
              <a:t>подробные рекомендации</a:t>
            </a:r>
            <a:r>
              <a:rPr lang="ru-RU" sz="2400" b="1" dirty="0" smtClean="0"/>
              <a:t> для преподавателей по использованию платформы. В сообществе </a:t>
            </a:r>
            <a:r>
              <a:rPr lang="ru-RU" sz="2400" b="1" dirty="0" smtClean="0">
                <a:hlinkClick r:id="rId6"/>
              </a:rPr>
              <a:t>VK </a:t>
            </a:r>
            <a:r>
              <a:rPr lang="ru-RU" sz="2400" b="1" dirty="0" err="1" smtClean="0">
                <a:hlinkClick r:id="rId6"/>
              </a:rPr>
              <a:t>Education</a:t>
            </a:r>
            <a:r>
              <a:rPr lang="ru-RU" sz="2400" b="1" dirty="0" smtClean="0"/>
              <a:t> можно следить за новостями  </a:t>
            </a:r>
          </a:p>
          <a:p>
            <a:pPr algn="just"/>
            <a:r>
              <a:rPr lang="ru-RU" sz="2400" b="1" dirty="0" smtClean="0"/>
              <a:t>               «</a:t>
            </a:r>
            <a:r>
              <a:rPr lang="ru-RU" sz="2400" b="1" dirty="0" err="1" smtClean="0"/>
              <a:t>ВКонтакте</a:t>
            </a:r>
            <a:r>
              <a:rPr lang="ru-RU" sz="2400" b="1" dirty="0" smtClean="0"/>
              <a:t>» для образовательных учреждений, а  </a:t>
            </a:r>
          </a:p>
          <a:p>
            <a:pPr algn="just"/>
            <a:r>
              <a:rPr lang="ru-RU" sz="2400" b="1" dirty="0" smtClean="0"/>
              <a:t>                в </a:t>
            </a:r>
            <a:r>
              <a:rPr lang="ru-RU" sz="2400" b="1" dirty="0" smtClean="0">
                <a:hlinkClick r:id="rId7"/>
              </a:rPr>
              <a:t>сообщениях сообщества</a:t>
            </a:r>
            <a:r>
              <a:rPr lang="ru-RU" sz="2400" b="1" dirty="0" smtClean="0"/>
              <a:t> сотрудники поддержки  </a:t>
            </a:r>
          </a:p>
          <a:p>
            <a:pPr algn="just"/>
            <a:r>
              <a:rPr lang="ru-RU" sz="2400" b="1" dirty="0" smtClean="0"/>
              <a:t>                     оперативно ответят на все вопросы.</a:t>
            </a:r>
            <a:endParaRPr lang="ru-RU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928670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Более подробную информацию можно узнать на сайте Министерства образования Новосибирской области  перейдя по ссылке</a:t>
            </a:r>
            <a:endParaRPr lang="ru-RU" sz="2400" dirty="0" smtClean="0"/>
          </a:p>
          <a:p>
            <a:pPr algn="just"/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00174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1785926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hlinkClick r:id="rId3"/>
              </a:rPr>
              <a:t>http://minobr.nso.ru/news/11022</a:t>
            </a:r>
            <a:r>
              <a:rPr lang="ru-RU" sz="2400" b="1" dirty="0" smtClean="0"/>
              <a:t> и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928934"/>
            <a:ext cx="6215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hlinkClick r:id="rId4"/>
              </a:rPr>
              <a:t>https://edu.gov.ru/press/2214/ministerstvo-prosvescheniya-rekomenduet-shkolam-polzovatsya-onlayn-resursami-dlya-obespecheniya-distancionnogo-obucheniya/</a:t>
            </a:r>
            <a:endParaRPr lang="ru-RU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Для осуществления дистанционной образовательной деятельности в связи с эпидемиологической обстановкой,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Arial" pitchFamily="34" charset="0"/>
              </a:rPr>
              <a:t>издательская группа «КНОРУС»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предлагает вашему учебному заведению</a:t>
            </a:r>
            <a:r>
              <a:rPr lang="ru-RU" sz="2400" b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БЕСПЛАТНЫЙ доступ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 базовой коллекции ЭБС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3"/>
              </a:rPr>
              <a:t>BOOK.ru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сроком на 1 месяц.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786058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Базовая коллекция содержит более 10 000 изданий: учебников, учебных пособий, практикумов и монографий, в том числе для учреждений СПО.</a:t>
            </a:r>
            <a:endParaRPr lang="ru-RU" sz="2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28596" y="4286256"/>
            <a:ext cx="8286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Для получения доступа необходимо скачать и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заполните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4"/>
              </a:rPr>
              <a:t>заявку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а затем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отправить ее на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5"/>
              </a:rPr>
              <a:t>seb@knorus.ru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1142984"/>
            <a:ext cx="8358246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Издательство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Юрайт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предлагает 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есплатный доступ к платформе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Юрайт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» для закрытых на карантин вузов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ссузов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 библиотеке колледжа имеется 55 наименований учебников издательства 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ea typeface="Times New Roman" pitchFamily="18" charset="0"/>
                <a:cs typeface="Times New Roman" pitchFamily="18" charset="0"/>
              </a:rPr>
              <a:t>Юрайт</a:t>
            </a: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».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ea typeface="Times New Roman" pitchFamily="18" charset="0"/>
                <a:cs typeface="Times New Roman" pitchFamily="18" charset="0"/>
              </a:rPr>
              <a:t>Со списком можно ознакомиться в библиотеке колледжа, либо воспользовавшись электронным каталогом библиотеки.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00100" y="500042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hlinkClick r:id="rId3"/>
              </a:rPr>
              <a:t>Электронно-библиотечная система </a:t>
            </a:r>
            <a:r>
              <a:rPr lang="ru-RU" sz="2400" b="1" dirty="0" err="1" smtClean="0">
                <a:hlinkClick r:id="rId3"/>
              </a:rPr>
              <a:t>Znanium</a:t>
            </a:r>
            <a:r>
              <a:rPr lang="ru-RU" sz="2400" b="1" dirty="0" smtClean="0">
                <a:hlinkClick r:id="rId3"/>
              </a:rPr>
              <a:t> открывает бесплатный доступ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500174"/>
            <a:ext cx="8572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всем преподавателям и студентам сроком до 30 апреля 2020 г.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Мы открываем возможность всем получить бесплатный доступ к </a:t>
            </a:r>
            <a:r>
              <a:rPr lang="ru-RU" sz="2400" b="1" dirty="0" smtClean="0">
                <a:hlinkClick r:id="rId4"/>
              </a:rPr>
              <a:t>Основной Коллекции</a:t>
            </a:r>
            <a:r>
              <a:rPr lang="ru-RU" sz="2400" b="1" dirty="0" smtClean="0"/>
              <a:t> (38000 учебных книг, монографий, журналов, научных публикаций) ЭБС </a:t>
            </a:r>
            <a:r>
              <a:rPr lang="ru-RU" sz="2400" b="1" dirty="0" err="1" smtClean="0"/>
              <a:t>Znanium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Помимо доступа к основной коллекции мы предоставляем возможность бесплатного использования </a:t>
            </a:r>
            <a:r>
              <a:rPr lang="ru-RU" sz="2400" b="1" dirty="0" smtClean="0">
                <a:hlinkClick r:id="rId5"/>
              </a:rPr>
              <a:t>сервиса </a:t>
            </a:r>
            <a:r>
              <a:rPr lang="ru-RU" sz="2400" b="1" dirty="0" err="1" smtClean="0">
                <a:hlinkClick r:id="rId5"/>
              </a:rPr>
              <a:t>Discovery</a:t>
            </a:r>
            <a:r>
              <a:rPr lang="ru-RU" sz="2400" b="1" dirty="0" smtClean="0"/>
              <a:t>, который позволяет быстро найти необходимую литературу, размещенную даже на других ресурсах в интернете и проверить публикацию на наличие заимствований.</a:t>
            </a:r>
            <a:endParaRPr lang="ru-RU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00100" y="500042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1285860"/>
            <a:ext cx="70009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CC0099"/>
                </a:solidFill>
              </a:rPr>
              <a:t>  Спасибо </a:t>
            </a:r>
          </a:p>
          <a:p>
            <a:pPr algn="ctr"/>
            <a:r>
              <a:rPr lang="ru-RU" sz="8000" b="1" i="1" dirty="0" smtClean="0">
                <a:solidFill>
                  <a:srgbClr val="CC0099"/>
                </a:solidFill>
              </a:rPr>
              <a:t>за внимание!</a:t>
            </a:r>
            <a:endParaRPr lang="ru-RU" sz="8000" b="1" i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857496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643314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71612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857628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785794"/>
            <a:ext cx="85011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hlinkClick r:id="rId3"/>
              </a:rPr>
              <a:t>«Московская электронная школа» </a:t>
            </a:r>
            <a:r>
              <a:rPr lang="ru-RU" sz="2400" b="1" dirty="0" smtClean="0"/>
              <a:t>– это широкий набор электронных учебников и тестов, интерактивные сценарии уроков. Решения МЭШ доступны для всех и уже получили высокие оценки учителей, родителей и детей ряда московских школ. Проверка ошибок, общение с учителями, домашние задания, материалы для подготовки к уроку, варианты контрольных и тестов — всё это доступно родителям, учителям и школьникам с любых устройств. В библиотеку МЭШ загружено в открытом доступе более 769 тыс. аудио-, видео- и текстовых файлов, свыше 41 тыс. сценариев уроков, более 1 тыс. учебных пособий и  348                                    </a:t>
            </a:r>
          </a:p>
          <a:p>
            <a:pPr algn="just"/>
            <a:r>
              <a:rPr lang="ru-RU" sz="2400" b="1" dirty="0" smtClean="0"/>
              <a:t>              учебников издательств, более 95 тыс.  </a:t>
            </a:r>
          </a:p>
          <a:p>
            <a:pPr algn="just"/>
            <a:r>
              <a:rPr lang="ru-RU" sz="2400" b="1" dirty="0" smtClean="0"/>
              <a:t>               образовательных приложений.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500042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Доступен и отдельный телеканал </a:t>
            </a:r>
            <a:r>
              <a:rPr lang="ru-RU" sz="2400" b="1" dirty="0" err="1" smtClean="0">
                <a:hlinkClick r:id="rId3"/>
              </a:rPr>
              <a:t>Мособртв</a:t>
            </a:r>
            <a:r>
              <a:rPr lang="ru-RU" sz="2400" b="1" dirty="0" smtClean="0"/>
              <a:t> – первое познавательное телевидение, где школьное расписание и уроки представлены в режиме прямого эфира.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643314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71612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857628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571612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2143116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/>
              <a:t>Профориентационный</a:t>
            </a:r>
            <a:r>
              <a:rPr lang="ru-RU" sz="2400" b="1" i="1" dirty="0" smtClean="0"/>
              <a:t> </a:t>
            </a:r>
            <a:r>
              <a:rPr lang="ru-RU" sz="2400" b="1" i="1" dirty="0" smtClean="0">
                <a:hlinkClick r:id="rId4"/>
              </a:rPr>
              <a:t>портал «Билет в будущее»</a:t>
            </a:r>
            <a:r>
              <a:rPr lang="ru-RU" sz="2400" b="1" i="1" dirty="0" smtClean="0"/>
              <a:t> с </a:t>
            </a:r>
            <a:r>
              <a:rPr lang="ru-RU" sz="2400" b="1" i="1" dirty="0" err="1" smtClean="0"/>
              <a:t>видеоуроками</a:t>
            </a:r>
            <a:r>
              <a:rPr lang="ru-RU" sz="2400" b="1" i="1" dirty="0" smtClean="0"/>
              <a:t> для средней и старшей школы, а также расширенными возможностями тестирования и погружения в различные специальности и направления подготовки уже на базе школьного образования.</a:t>
            </a:r>
            <a:endParaRPr lang="ru-RU" sz="24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4286256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Для тех, кто обучается в системе СПО, в бесплатном доступе представлены все возможности ресурса </a:t>
            </a:r>
            <a:r>
              <a:rPr lang="ru-RU" sz="2400" b="1" dirty="0" smtClean="0">
                <a:hlinkClick r:id="rId5"/>
              </a:rPr>
              <a:t>Союза «Молодые профессионалы (</a:t>
            </a:r>
            <a:r>
              <a:rPr lang="ru-RU" sz="2400" b="1" dirty="0" err="1" smtClean="0">
                <a:hlinkClick r:id="rId5"/>
              </a:rPr>
              <a:t>Ворлдскиллс</a:t>
            </a:r>
            <a:r>
              <a:rPr lang="ru-RU" sz="2400" b="1" dirty="0" smtClean="0">
                <a:hlinkClick r:id="rId5"/>
              </a:rPr>
              <a:t> Россия)»</a:t>
            </a:r>
            <a:r>
              <a:rPr lang="ru-RU" sz="2400" b="1" dirty="0" smtClean="0"/>
              <a:t> – официального  </a:t>
            </a:r>
          </a:p>
          <a:p>
            <a:pPr algn="just"/>
            <a:r>
              <a:rPr lang="ru-RU" sz="2400" b="1" dirty="0" smtClean="0"/>
              <a:t>                 оператора международного движения </a:t>
            </a:r>
            <a:r>
              <a:rPr lang="ru-RU" sz="2400" b="1" dirty="0" err="1" smtClean="0"/>
              <a:t>WorldSkills</a:t>
            </a:r>
            <a:r>
              <a:rPr lang="ru-RU" sz="2400" b="1" dirty="0" smtClean="0"/>
              <a:t> </a:t>
            </a:r>
          </a:p>
          <a:p>
            <a:pPr algn="just"/>
            <a:r>
              <a:rPr lang="ru-RU" sz="2400" b="1" dirty="0" smtClean="0"/>
              <a:t>                 </a:t>
            </a:r>
            <a:r>
              <a:rPr lang="ru-RU" sz="2400" b="1" dirty="0" err="1" smtClean="0"/>
              <a:t>International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500042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Платформа « </a:t>
            </a:r>
            <a:r>
              <a:rPr lang="ru-RU" sz="2400" b="1" dirty="0" err="1" smtClean="0"/>
              <a:t>УЧИ.ру</a:t>
            </a:r>
            <a:r>
              <a:rPr lang="ru-RU" sz="2400" b="1" dirty="0" smtClean="0"/>
              <a:t> и дистанционное обучение»</a:t>
            </a:r>
            <a:r>
              <a:rPr lang="ru-RU" sz="2400" dirty="0" smtClean="0"/>
              <a:t> </a:t>
            </a:r>
            <a:r>
              <a:rPr lang="ru-RU" sz="2400" u="sng" dirty="0" smtClean="0">
                <a:hlinkClick r:id="rId3"/>
              </a:rPr>
              <a:t>https://lp.uchi.ru/distant-uchi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571612"/>
            <a:ext cx="87868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 </a:t>
            </a:r>
            <a:r>
              <a:rPr lang="ru-RU" sz="2400" b="1" i="1" dirty="0" smtClean="0"/>
              <a:t>Ученики 5-11 классов будут иметь возможность:</a:t>
            </a:r>
          </a:p>
          <a:p>
            <a:pPr algn="just"/>
            <a:r>
              <a:rPr lang="ru-RU" sz="2400" b="1" i="1" dirty="0" smtClean="0"/>
              <a:t>заниматься математикой и алгеброй, русским и английским языками, физикой и географией, химией и биологией, обществознанием и историей.</a:t>
            </a:r>
          </a:p>
          <a:p>
            <a:pPr algn="just"/>
            <a:endParaRPr lang="ru-RU" sz="2400" b="1" i="1" dirty="0" smtClean="0"/>
          </a:p>
          <a:p>
            <a:pPr algn="just"/>
            <a:r>
              <a:rPr lang="ru-RU" sz="2400" b="1" i="1" dirty="0" smtClean="0">
                <a:solidFill>
                  <a:srgbClr val="0000FF"/>
                </a:solidFill>
              </a:rPr>
              <a:t>Условия использования:</a:t>
            </a:r>
          </a:p>
          <a:p>
            <a:pPr algn="just"/>
            <a:r>
              <a:rPr lang="ru-RU" sz="2400" b="1" i="1" dirty="0" smtClean="0"/>
              <a:t>Учителя могут использовать платформу совершенно бесплатно. Для учеников организован свободный доступ без ограничений во время школьных занятий с учителем на уроках (неограниченное число уроков до 16:00 по местному времени региона), а также дополнительный свободный  </a:t>
            </a:r>
          </a:p>
          <a:p>
            <a:pPr algn="just"/>
            <a:r>
              <a:rPr lang="ru-RU" sz="2400" b="1" i="1" dirty="0" smtClean="0"/>
              <a:t>                доступ (до 20 заданий в день) в вечернее время и в </a:t>
            </a:r>
          </a:p>
          <a:p>
            <a:pPr algn="just"/>
            <a:r>
              <a:rPr lang="ru-RU" sz="2400" b="1" i="1" dirty="0" smtClean="0"/>
              <a:t>                 выходные дни.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214422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Платформа «</a:t>
            </a:r>
            <a:r>
              <a:rPr lang="ru-RU" sz="2400" b="1" dirty="0" err="1" smtClean="0"/>
              <a:t>ЯКласс</a:t>
            </a:r>
            <a:r>
              <a:rPr lang="ru-RU" sz="2400" b="1" dirty="0" smtClean="0"/>
              <a:t>» </a:t>
            </a:r>
            <a:r>
              <a:rPr lang="ru-RU" sz="2400" b="1" u="sng" dirty="0" smtClean="0">
                <a:hlinkClick r:id="rId3"/>
              </a:rPr>
              <a:t>https://www.yaklass.ru/webinars/new/karantin</a:t>
            </a:r>
            <a:endParaRPr lang="ru-RU" sz="2400" b="1" u="sng" dirty="0" smtClean="0"/>
          </a:p>
          <a:p>
            <a:endParaRPr lang="ru-RU" sz="2400" b="1" dirty="0" smtClean="0"/>
          </a:p>
          <a:p>
            <a:pPr algn="just"/>
            <a:r>
              <a:rPr lang="ru-RU" sz="2400" b="1" dirty="0" err="1" smtClean="0"/>
              <a:t>ЯКласс</a:t>
            </a:r>
            <a:r>
              <a:rPr lang="ru-RU" sz="2400" b="1" dirty="0" smtClean="0"/>
              <a:t> – это цифровой образовательный ресурс для школьников с 1 по 11 классы. Ресурс включает </a:t>
            </a:r>
            <a:r>
              <a:rPr lang="ru-RU" sz="2400" b="1" dirty="0" err="1" smtClean="0"/>
              <a:t>онлайн-репетиции</a:t>
            </a:r>
            <a:r>
              <a:rPr lang="ru-RU" sz="2400" b="1" dirty="0" smtClean="0"/>
              <a:t> ОГЭ, ГИА и ВПР, предоставляет возможность участия в чемпионатах и олимпиадах ведущих вузов России. Ресурсы до конца апреля предоставляются бесплатно.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41333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285860"/>
            <a:ext cx="77867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solidFill>
                  <a:srgbClr val="0000FF"/>
                </a:solidFill>
              </a:rPr>
              <a:t>Яндекс.Репетитор</a:t>
            </a:r>
            <a:endParaRPr lang="ru-RU" sz="2400" b="1" i="1" dirty="0" smtClean="0">
              <a:solidFill>
                <a:srgbClr val="0000FF"/>
              </a:solidFill>
            </a:endParaRPr>
          </a:p>
          <a:p>
            <a:pPr algn="just"/>
            <a:endParaRPr lang="ru-RU" sz="2400" b="1" i="1" dirty="0" smtClean="0"/>
          </a:p>
          <a:p>
            <a:pPr algn="just"/>
            <a:r>
              <a:rPr lang="ru-RU" sz="2400" b="1" i="1" dirty="0" err="1" smtClean="0"/>
              <a:t>Яндекс</a:t>
            </a:r>
            <a:r>
              <a:rPr lang="ru-RU" sz="2400" b="1" i="1" dirty="0" smtClean="0"/>
              <a:t> Репетитор (https://yandex.ru/tutor/) – сервис для девятиклассников и </a:t>
            </a:r>
            <a:r>
              <a:rPr lang="ru-RU" sz="2400" b="1" i="1" dirty="0" err="1" smtClean="0"/>
              <a:t>одиннадцатиклассников</a:t>
            </a:r>
            <a:r>
              <a:rPr lang="ru-RU" sz="2400" b="1" i="1" dirty="0" smtClean="0"/>
              <a:t>, с помощью которого обучающиеся могут самостоятельно проверить уровень своих знаний по 15-ти школьным предметам и подготовиться к прохождению государственной итоговой аттестации.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41333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136339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1714488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Выстроить эффективно дистанционно учебный процесс возможно с помощью </a:t>
            </a:r>
            <a:r>
              <a:rPr lang="ru-RU" sz="2400" b="1" dirty="0" smtClean="0">
                <a:hlinkClick r:id="rId3"/>
              </a:rPr>
              <a:t>Платформы новой школы</a:t>
            </a:r>
            <a:r>
              <a:rPr lang="ru-RU" sz="2400" b="1" dirty="0" smtClean="0"/>
              <a:t>, созданной Сбербанком. 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Цель программы – формирование персонифицированной образовательной траектории в школе, создание для каждого ребёнка возможностей для успешной учёбы.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41333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136339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785794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Бесплатный доступ к электронным версиям учебно-методических комплексов, входящих в Федеральный перечень, предоставляет </a:t>
            </a:r>
            <a:r>
              <a:rPr lang="ru-RU" sz="2400" b="1" dirty="0" smtClean="0">
                <a:hlinkClick r:id="rId3"/>
              </a:rPr>
              <a:t>издательство «Просвещение»</a:t>
            </a:r>
            <a:r>
              <a:rPr lang="ru-RU" sz="2400" b="1" dirty="0" smtClean="0"/>
              <a:t>. Доступ будет распространяться как на учебник, так и специальные тренажёры для отработки и закрепления полученных знаний. При этом для работы с учебниками не потребуется подключения к интернету.</a:t>
            </a:r>
            <a:endParaRPr lang="ru-RU" sz="2400" b="1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3571876"/>
            <a:ext cx="84296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Список электронных учебников можно увидеть на сайте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digital.prosv.ru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Здесь же вы найдете инструкции для комфортного использования и интеграции цифровых решений 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                            в образовательный процесс.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Мои документы\РЫБОЛОВЛЕВА 1\САЙТ БИБЛ\знамент.даты\шаблон презентаций\книги\image-m509e71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44291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8604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41333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136339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1071546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Для предоставления открытого бесплатного доступа к каталогу интерактивных образовательных материалов, учебной литературе, электронным книгам, обучающим видео и курсам создана система </a:t>
            </a:r>
            <a:r>
              <a:rPr lang="ru-RU" sz="2400" b="1" dirty="0" smtClean="0">
                <a:hlinkClick r:id="rId3"/>
              </a:rPr>
              <a:t>«</a:t>
            </a:r>
            <a:r>
              <a:rPr lang="ru-RU" sz="2400" b="1" dirty="0" err="1" smtClean="0">
                <a:hlinkClick r:id="rId3"/>
              </a:rPr>
              <a:t>Маркетплейс</a:t>
            </a:r>
            <a:r>
              <a:rPr lang="ru-RU" sz="2400" b="1" dirty="0" smtClean="0">
                <a:hlinkClick r:id="rId3"/>
              </a:rPr>
              <a:t> образовательных услуг»</a:t>
            </a:r>
            <a:r>
              <a:rPr lang="ru-RU" sz="2400" b="1" dirty="0" smtClean="0"/>
              <a:t>. 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В наполнение ресурса вовлечены ведущие российские компании разного профиля, среди которых – «</a:t>
            </a:r>
            <a:r>
              <a:rPr lang="ru-RU" sz="2400" b="1" dirty="0" err="1" smtClean="0"/>
              <a:t>Яндекс</a:t>
            </a:r>
            <a:r>
              <a:rPr lang="ru-RU" sz="2400" b="1" dirty="0" smtClean="0"/>
              <a:t>», «1С», «</a:t>
            </a:r>
            <a:r>
              <a:rPr lang="ru-RU" sz="2400" b="1" dirty="0" err="1" smtClean="0"/>
              <a:t>Учи.ру</a:t>
            </a:r>
            <a:r>
              <a:rPr lang="ru-RU" sz="2400" b="1" dirty="0" smtClean="0"/>
              <a:t>», «</a:t>
            </a:r>
            <a:r>
              <a:rPr lang="ru-RU" sz="2400" b="1" dirty="0" err="1" smtClean="0"/>
              <a:t>Скайенг</a:t>
            </a:r>
            <a:r>
              <a:rPr lang="ru-RU" sz="2400" b="1" dirty="0" smtClean="0"/>
              <a:t>», «</a:t>
            </a:r>
            <a:r>
              <a:rPr lang="ru-RU" sz="2400" b="1" dirty="0" err="1" smtClean="0"/>
              <a:t>Кодвардс</a:t>
            </a:r>
            <a:r>
              <a:rPr lang="ru-RU" sz="2400" b="1" dirty="0" smtClean="0"/>
              <a:t>», издательство «Просвещение» и другие. 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482</Words>
  <PresentationFormat>Экран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Рыболовлева Лариса Сергеевна</dc:creator>
  <cp:lastModifiedBy>l_rybolovleva</cp:lastModifiedBy>
  <cp:revision>21</cp:revision>
  <dcterms:created xsi:type="dcterms:W3CDTF">2020-03-23T06:17:18Z</dcterms:created>
  <dcterms:modified xsi:type="dcterms:W3CDTF">2020-03-25T02:01:16Z</dcterms:modified>
</cp:coreProperties>
</file>