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97" r:id="rId3"/>
    <p:sldId id="298" r:id="rId4"/>
    <p:sldId id="299" r:id="rId5"/>
    <p:sldId id="290" r:id="rId6"/>
    <p:sldId id="291" r:id="rId7"/>
    <p:sldId id="292" r:id="rId8"/>
    <p:sldId id="293" r:id="rId9"/>
    <p:sldId id="295" r:id="rId10"/>
    <p:sldId id="296" r:id="rId11"/>
    <p:sldId id="267" r:id="rId12"/>
    <p:sldId id="289" r:id="rId13"/>
    <p:sldId id="257" r:id="rId14"/>
    <p:sldId id="269" r:id="rId15"/>
    <p:sldId id="275" r:id="rId16"/>
    <p:sldId id="262" r:id="rId17"/>
    <p:sldId id="280" r:id="rId18"/>
    <p:sldId id="282" r:id="rId19"/>
    <p:sldId id="283" r:id="rId20"/>
    <p:sldId id="284" r:id="rId21"/>
    <p:sldId id="312" r:id="rId22"/>
    <p:sldId id="288" r:id="rId23"/>
    <p:sldId id="270" r:id="rId24"/>
    <p:sldId id="263" r:id="rId25"/>
    <p:sldId id="279" r:id="rId26"/>
    <p:sldId id="311" r:id="rId27"/>
    <p:sldId id="276" r:id="rId28"/>
    <p:sldId id="271" r:id="rId29"/>
    <p:sldId id="277" r:id="rId30"/>
    <p:sldId id="272" r:id="rId31"/>
    <p:sldId id="287" r:id="rId32"/>
    <p:sldId id="273" r:id="rId33"/>
    <p:sldId id="258" r:id="rId34"/>
    <p:sldId id="310" r:id="rId35"/>
    <p:sldId id="300" r:id="rId36"/>
    <p:sldId id="301" r:id="rId37"/>
    <p:sldId id="307" r:id="rId38"/>
    <p:sldId id="308" r:id="rId39"/>
    <p:sldId id="309" r:id="rId40"/>
    <p:sldId id="266" r:id="rId41"/>
  </p:sldIdLst>
  <p:sldSz cx="9144000" cy="5143500" type="screen16x9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05" autoAdjust="0"/>
  </p:normalViewPr>
  <p:slideViewPr>
    <p:cSldViewPr>
      <p:cViewPr varScale="1">
        <p:scale>
          <a:sx n="107" d="100"/>
          <a:sy n="107" d="100"/>
        </p:scale>
        <p:origin x="-84" y="-5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6880A-E62A-43FA-8E8F-D39D670038A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2E33E-4A47-4F08-9642-2A815A0697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CAF1F46-A5EE-45CC-8698-913CA3F4107D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CAF1F46-A5EE-45CC-8698-913CA3F4107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4186CD8-F10C-4E04-86E2-412C1115F506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4186CD8-F10C-4E04-86E2-412C1115F506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343150"/>
            <a:ext cx="6172200" cy="142077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172200" cy="10287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50371" y="832948"/>
            <a:ext cx="17145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469" y="3088246"/>
            <a:ext cx="27432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4341114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3371850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3696527"/>
            <a:ext cx="609600" cy="388143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1676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467600" cy="365531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71700"/>
            <a:ext cx="6172200" cy="1540193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3757613"/>
            <a:ext cx="6172200" cy="10287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49006" y="830199"/>
            <a:ext cx="17145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656" y="3086100"/>
            <a:ext cx="27432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4343400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3359916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3696527"/>
            <a:ext cx="609600" cy="388143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7543800" cy="85725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60520" y="2343150"/>
            <a:ext cx="473202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05740"/>
            <a:ext cx="1527048" cy="373761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05740"/>
            <a:ext cx="5638800" cy="474573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38803" y="2343150"/>
            <a:ext cx="473202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1435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198596"/>
            <a:ext cx="1524000" cy="3717036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467600" cy="3655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840980" y="763382"/>
            <a:ext cx="150876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390236" y="2757210"/>
            <a:ext cx="24003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4300538"/>
            <a:ext cx="609600" cy="390906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rabotniky.com/priem-na-rabotu-molodogo-specialista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pk54.ru/node/98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895350"/>
            <a:ext cx="6172200" cy="1600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Всё о карьере после колледжа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3752492"/>
            <a:ext cx="3733800" cy="10287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Аллахвердян С.Р., заведующий отделением ДПО, ответственное лицо за трудоустройство выпускников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9550"/>
            <a:ext cx="7772400" cy="46459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Личностные характеристики как фактор выбора профессии</a:t>
            </a:r>
            <a:r>
              <a:rPr lang="ru-RU" dirty="0" smtClean="0"/>
              <a:t>: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способности (общие и специальные);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физическое развитие;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волевые качества;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интересы;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склонности;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самооценка, самосознание;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характер;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темперамент; </a:t>
            </a:r>
          </a:p>
          <a:p>
            <a:pPr marL="457200" indent="-457200">
              <a:buAutoNum type="arabicParenR"/>
            </a:pPr>
            <a:r>
              <a:rPr lang="ru-RU" sz="2000" dirty="0" smtClean="0"/>
              <a:t> приспособляемость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Тенденции </a:t>
            </a:r>
            <a:r>
              <a:rPr lang="ru-RU" sz="2000" dirty="0" smtClean="0"/>
              <a:t>на рынке труда сегодня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696200" cy="3655314"/>
          </a:xfrm>
        </p:spPr>
        <p:txBody>
          <a:bodyPr/>
          <a:lstStyle/>
          <a:p>
            <a:r>
              <a:rPr lang="ru-RU" dirty="0" smtClean="0"/>
              <a:t>Прирост резюме уменьшился ↔ сотрудники реже меняют работу</a:t>
            </a:r>
          </a:p>
          <a:p>
            <a:r>
              <a:rPr lang="ru-RU" dirty="0" smtClean="0"/>
              <a:t>Поиск работы 2-6 месяцев – уже норма</a:t>
            </a:r>
          </a:p>
          <a:p>
            <a:r>
              <a:rPr lang="ru-RU" dirty="0" smtClean="0"/>
              <a:t>Сокращений меньше</a:t>
            </a:r>
          </a:p>
          <a:p>
            <a:r>
              <a:rPr lang="ru-RU" dirty="0" smtClean="0"/>
              <a:t>Предпочтение кандидатам в возрасте </a:t>
            </a:r>
            <a:r>
              <a:rPr lang="ru-RU" sz="1600" dirty="0" smtClean="0"/>
              <a:t>(от 24-25 лет) </a:t>
            </a:r>
            <a:r>
              <a:rPr lang="ru-RU" dirty="0" smtClean="0"/>
              <a:t>и с опытом</a:t>
            </a:r>
          </a:p>
          <a:p>
            <a:r>
              <a:rPr lang="ru-RU" dirty="0" smtClean="0"/>
              <a:t>Увеличение спроса в транспортной сфере, </a:t>
            </a:r>
            <a:r>
              <a:rPr lang="en-US" dirty="0" smtClean="0"/>
              <a:t>IT</a:t>
            </a:r>
            <a:r>
              <a:rPr lang="ru-RU" dirty="0" smtClean="0"/>
              <a:t>, медицине, услуги. В 2019 – педагоги в СОШ.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9550"/>
            <a:ext cx="8001000" cy="464591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200" b="1" dirty="0" smtClean="0"/>
              <a:t>Сферы деятельности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Продажи, оптовая торговля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Торговля розничная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Транспорт, </a:t>
            </a:r>
            <a:r>
              <a:rPr lang="ru-RU" sz="2200" dirty="0" err="1" smtClean="0"/>
              <a:t>автобизнес</a:t>
            </a:r>
            <a:endParaRPr lang="ru-RU" sz="2200" dirty="0" smtClean="0"/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Рестораны, общепит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Промышленность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Строительство, недвижимость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Логистика, склады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Бухгалтерия, финансы, банки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Медицина, фармация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Персонал офиса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IT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Маркетинг, реклама, </a:t>
            </a:r>
            <a:r>
              <a:rPr lang="en-US" sz="2200" dirty="0" smtClean="0"/>
              <a:t>PR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Топ-менеджмент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Спорт, красота, здоровье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Образование, наука, языки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Сфера услуг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/>
              <a:t>Охрана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HR</a:t>
            </a:r>
            <a:endParaRPr lang="ru-RU" sz="2200" dirty="0"/>
          </a:p>
        </p:txBody>
      </p:sp>
      <p:pic>
        <p:nvPicPr>
          <p:cNvPr id="6" name="Рисунок 5" descr="00a006fd0a80ed24206fdae164de6b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428750"/>
            <a:ext cx="4438664" cy="267728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77724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Топ </a:t>
            </a:r>
            <a:r>
              <a:rPr lang="ru-RU" sz="3200" b="1" dirty="0" smtClean="0"/>
              <a:t>5</a:t>
            </a:r>
            <a:r>
              <a:rPr lang="ru-RU" sz="3200" dirty="0" smtClean="0"/>
              <a:t> популярных </a:t>
            </a:r>
            <a:br>
              <a:rPr lang="ru-RU" sz="3200" dirty="0" smtClean="0"/>
            </a:br>
            <a:r>
              <a:rPr lang="ru-RU" sz="3200" dirty="0" smtClean="0"/>
              <a:t>сфер на рынке труда и средний уровень предлагаемых зарплат</a:t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23431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Оптовая и розничная торговля, продажи </a:t>
            </a:r>
            <a:r>
              <a:rPr lang="en-US" dirty="0" smtClean="0"/>
              <a:t>= 44 </a:t>
            </a:r>
            <a:r>
              <a:rPr lang="ru-RU" dirty="0" smtClean="0"/>
              <a:t>т/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ru-RU" dirty="0" smtClean="0"/>
              <a:t>Транспорт, </a:t>
            </a:r>
            <a:r>
              <a:rPr lang="ru-RU" dirty="0" err="1" smtClean="0"/>
              <a:t>автобизнес</a:t>
            </a:r>
            <a:r>
              <a:rPr lang="ru-RU" dirty="0" smtClean="0"/>
              <a:t> </a:t>
            </a:r>
            <a:r>
              <a:rPr lang="en-US" dirty="0" smtClean="0"/>
              <a:t>= 43 </a:t>
            </a:r>
            <a:r>
              <a:rPr lang="ru-RU" dirty="0" smtClean="0"/>
              <a:t>т/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ru-RU" dirty="0" smtClean="0"/>
              <a:t>Промышленность = 30 т/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en-US" dirty="0" smtClean="0"/>
              <a:t>IT</a:t>
            </a:r>
            <a:r>
              <a:rPr lang="ru-RU" dirty="0" smtClean="0"/>
              <a:t> </a:t>
            </a:r>
            <a:r>
              <a:rPr lang="en-US" dirty="0" smtClean="0"/>
              <a:t>= </a:t>
            </a:r>
            <a:r>
              <a:rPr lang="ru-RU" dirty="0" smtClean="0"/>
              <a:t>30 - </a:t>
            </a:r>
            <a:r>
              <a:rPr lang="en-US" dirty="0" smtClean="0"/>
              <a:t>47 </a:t>
            </a:r>
            <a:r>
              <a:rPr lang="ru-RU" dirty="0" smtClean="0"/>
              <a:t>т/</a:t>
            </a:r>
            <a:r>
              <a:rPr lang="ru-RU" dirty="0" err="1" smtClean="0"/>
              <a:t>р</a:t>
            </a:r>
            <a:endParaRPr lang="en-US" dirty="0" smtClean="0"/>
          </a:p>
          <a:p>
            <a:r>
              <a:rPr lang="ru-RU" dirty="0" smtClean="0"/>
              <a:t>Медицина = 29 т/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ru-RU" dirty="0" smtClean="0"/>
              <a:t> Образование = 15 -24 – 32 т/</a:t>
            </a:r>
            <a:r>
              <a:rPr lang="ru-RU" dirty="0" err="1" smtClean="0"/>
              <a:t>р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74676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Слабые места молодого специалиста на рынке труда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352550"/>
            <a:ext cx="7467600" cy="3048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Century Schoolbook" pitchFamily="18" charset="0"/>
              </a:rPr>
              <a:t>1. Отсутствие опыта в поиске работы и прохождении собеседований.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Century Schoolbook" pitchFamily="18" charset="0"/>
              </a:rPr>
              <a:t>2. Отсутствие опыта работы, при высокой конкуренции на рынке труда и повышении требований к соискателям.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Century Schoolbook" pitchFamily="18" charset="0"/>
              </a:rPr>
              <a:t>3. Риск столкнуться с нарушением собственных прав со стороны работодателя.</a:t>
            </a:r>
          </a:p>
          <a:p>
            <a:pPr>
              <a:lnSpc>
                <a:spcPct val="90000"/>
              </a:lnSpc>
              <a:spcBef>
                <a:spcPts val="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latin typeface="Century Schoolbook" pitchFamily="18" charset="0"/>
              </a:rPr>
              <a:t>4. Снижения уровня предлагаемых зарплат.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381000" y="114300"/>
            <a:ext cx="8229600" cy="857250"/>
          </a:xfrm>
          <a:prstGeom prst="rect">
            <a:avLst/>
          </a:prstGeom>
          <a:noFill/>
          <a:ln w="21600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/>
              <a:t>Как действовать?</a:t>
            </a:r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3124200" y="1581150"/>
            <a:ext cx="574675" cy="1191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14315" y="1178719"/>
            <a:ext cx="2833686" cy="7834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трудоустройства</a:t>
            </a:r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3810000" y="1017984"/>
            <a:ext cx="4419599" cy="2163366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>
              <a:buClr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Используйте </a:t>
            </a:r>
            <a:r>
              <a:rPr lang="ru-RU" dirty="0"/>
              <a:t>для поиска работы </a:t>
            </a:r>
            <a:endParaRPr lang="ru-RU" dirty="0" smtClean="0"/>
          </a:p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все источники (методы поиска работы),</a:t>
            </a:r>
          </a:p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 будьте активным соискателем.</a:t>
            </a:r>
            <a:endParaRPr lang="ru-RU" dirty="0">
              <a:solidFill>
                <a:srgbClr val="FF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2. Читайте советы на </a:t>
            </a:r>
            <a:r>
              <a:rPr lang="ru-RU" dirty="0" smtClean="0">
                <a:solidFill>
                  <a:srgbClr val="FF0000"/>
                </a:solidFill>
              </a:rPr>
              <a:t>job-сайтах.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3. Оставляйте своё резюме на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 сайтах –вакансий.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4. Практикуйтесь!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704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искать работу студенту или выпускнику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485900"/>
            <a:ext cx="4343400" cy="30289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Колледж</a:t>
            </a:r>
          </a:p>
          <a:p>
            <a:r>
              <a:rPr lang="ru-RU" dirty="0" smtClean="0"/>
              <a:t>Советы знакомых</a:t>
            </a:r>
          </a:p>
          <a:p>
            <a:r>
              <a:rPr lang="ru-RU" dirty="0" smtClean="0"/>
              <a:t>Социальные сети</a:t>
            </a:r>
          </a:p>
          <a:p>
            <a:r>
              <a:rPr lang="ru-RU" dirty="0" smtClean="0"/>
              <a:t>Кадровые агентства!?</a:t>
            </a:r>
          </a:p>
          <a:p>
            <a:r>
              <a:rPr lang="ru-RU" dirty="0" smtClean="0"/>
              <a:t>Сайты по трудоустройству</a:t>
            </a:r>
          </a:p>
          <a:p>
            <a:r>
              <a:rPr lang="ru-RU" dirty="0" smtClean="0"/>
              <a:t>Трудоустройство после дополнительного обучения (практика, курсы, тренинги, мастер-классы)</a:t>
            </a:r>
          </a:p>
          <a:p>
            <a:endParaRPr lang="ru-RU" dirty="0" smtClean="0"/>
          </a:p>
        </p:txBody>
      </p:sp>
      <p:pic>
        <p:nvPicPr>
          <p:cNvPr id="4" name="Рисунок 3" descr="6d31ee09d45b1d2c5e92aa371f19fe80_640_480_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123950"/>
            <a:ext cx="3048000" cy="2939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Социальные сети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Посмотрите на свои странички в </a:t>
            </a:r>
            <a:r>
              <a:rPr lang="ru-RU" dirty="0" err="1" smtClean="0"/>
              <a:t>соцсетях</a:t>
            </a:r>
            <a:r>
              <a:rPr lang="ru-RU" dirty="0" smtClean="0"/>
              <a:t>  - привлекательны ли вы как сотрудник на желаемую должность?</a:t>
            </a:r>
          </a:p>
          <a:p>
            <a:r>
              <a:rPr lang="ru-RU" dirty="0" smtClean="0"/>
              <a:t>Создайте пост в </a:t>
            </a:r>
            <a:r>
              <a:rPr lang="ru-RU" dirty="0" err="1" smtClean="0"/>
              <a:t>соцсетях</a:t>
            </a:r>
            <a:r>
              <a:rPr lang="ru-RU" dirty="0" smtClean="0"/>
              <a:t> о поиске работы</a:t>
            </a:r>
          </a:p>
          <a:p>
            <a:r>
              <a:rPr lang="ru-RU" dirty="0" smtClean="0"/>
              <a:t>Находите информацию о работодателе в </a:t>
            </a:r>
            <a:r>
              <a:rPr lang="ru-RU" dirty="0" err="1" smtClean="0"/>
              <a:t>соцсетях</a:t>
            </a:r>
            <a:r>
              <a:rPr lang="ru-RU" dirty="0" smtClean="0"/>
              <a:t>, изучайте ее, общайтесь с его представителями в </a:t>
            </a:r>
            <a:r>
              <a:rPr lang="ru-RU" dirty="0" err="1" smtClean="0"/>
              <a:t>соцсетях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7467600" cy="628650"/>
          </a:xfrm>
        </p:spPr>
        <p:txBody>
          <a:bodyPr/>
          <a:lstStyle/>
          <a:p>
            <a:pPr algn="ctr"/>
            <a:r>
              <a:rPr lang="ru-RU" dirty="0" smtClean="0"/>
              <a:t>Кадровые агентства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00100"/>
            <a:ext cx="7467600" cy="365531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/>
              <a:t>Доверяйте только проверенным агентствам:</a:t>
            </a:r>
          </a:p>
          <a:p>
            <a:r>
              <a:rPr lang="en-US" sz="1800" dirty="0" smtClean="0"/>
              <a:t>HR-</a:t>
            </a:r>
            <a:r>
              <a:rPr lang="ru-RU" sz="1800" dirty="0" smtClean="0"/>
              <a:t>тренд</a:t>
            </a:r>
          </a:p>
          <a:p>
            <a:r>
              <a:rPr lang="en-US" sz="1800" dirty="0" smtClean="0"/>
              <a:t>People-group</a:t>
            </a:r>
          </a:p>
          <a:p>
            <a:r>
              <a:rPr lang="ru-RU" sz="1800" dirty="0" err="1" smtClean="0"/>
              <a:t>Имикор</a:t>
            </a:r>
            <a:endParaRPr lang="ru-RU" sz="1800" dirty="0" smtClean="0"/>
          </a:p>
          <a:p>
            <a:r>
              <a:rPr lang="ru-RU" sz="1800" dirty="0" err="1" smtClean="0"/>
              <a:t>Анкор</a:t>
            </a:r>
            <a:endParaRPr lang="ru-RU" sz="1800" dirty="0" smtClean="0"/>
          </a:p>
          <a:p>
            <a:r>
              <a:rPr lang="ru-RU" sz="1800" dirty="0" smtClean="0"/>
              <a:t>Кадровое агентство Алексея Сухорукова</a:t>
            </a:r>
          </a:p>
          <a:p>
            <a:r>
              <a:rPr lang="ru-RU" sz="1800" dirty="0" smtClean="0"/>
              <a:t>Люди дела</a:t>
            </a:r>
          </a:p>
          <a:p>
            <a:r>
              <a:rPr lang="en-US" sz="1800" dirty="0" smtClean="0"/>
              <a:t>Brainpower</a:t>
            </a:r>
          </a:p>
          <a:p>
            <a:r>
              <a:rPr lang="en-US" sz="1800" dirty="0" smtClean="0"/>
              <a:t>Coleman services</a:t>
            </a:r>
          </a:p>
          <a:p>
            <a:r>
              <a:rPr lang="en-US" sz="1800" dirty="0" smtClean="0"/>
              <a:t>Kelly services</a:t>
            </a:r>
          </a:p>
          <a:p>
            <a:r>
              <a:rPr lang="ru-RU" sz="1800" dirty="0" err="1" smtClean="0"/>
              <a:t>Суперкадры</a:t>
            </a:r>
            <a:endParaRPr lang="ru-RU" sz="1800" dirty="0" smtClean="0"/>
          </a:p>
          <a:p>
            <a:r>
              <a:rPr lang="en-US" sz="1800" dirty="0" smtClean="0"/>
              <a:t>Adecco group</a:t>
            </a:r>
          </a:p>
          <a:p>
            <a:pPr>
              <a:buNone/>
            </a:pPr>
            <a:endParaRPr lang="ru-RU" sz="1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105400" y="895350"/>
            <a:ext cx="2590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Помните, что часто предложение оплатить что-либо (обучение, спецодежду) и т.д. – это </a:t>
            </a:r>
            <a:r>
              <a:rPr lang="ru-RU" sz="1600" b="1" dirty="0" smtClean="0">
                <a:solidFill>
                  <a:srgbClr val="FF0000"/>
                </a:solidFill>
              </a:rPr>
              <a:t>мошенничество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Трудоустройство после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Оцените рынок труда, много ли предложений по вашей профессии?</a:t>
            </a:r>
          </a:p>
          <a:p>
            <a:r>
              <a:rPr lang="ru-RU" dirty="0" smtClean="0"/>
              <a:t>Узнайте, какие знания сейчас необходимы</a:t>
            </a:r>
          </a:p>
          <a:p>
            <a:r>
              <a:rPr lang="ru-RU" dirty="0" smtClean="0"/>
              <a:t>Пройдите курсы переподготовки или дополнительного образования в зависимости от ваших целей и желаний</a:t>
            </a:r>
          </a:p>
          <a:p>
            <a:r>
              <a:rPr lang="ru-RU" dirty="0" smtClean="0"/>
              <a:t>Очень часто после курсов выпускникам предлагают работу/подработку, проявите активность, начните сами узнавать о своих возможностях у преподавателей, учащихся, выпускников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61950"/>
            <a:ext cx="8001000" cy="44935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Вступление. </a:t>
            </a:r>
          </a:p>
          <a:p>
            <a:pPr>
              <a:buNone/>
            </a:pPr>
            <a:r>
              <a:rPr lang="ru-RU" sz="1900" b="1" i="1" dirty="0" smtClean="0"/>
              <a:t>            </a:t>
            </a:r>
            <a:r>
              <a:rPr lang="ru-RU" sz="1900" i="1" dirty="0" smtClean="0"/>
              <a:t>Прочтите на экране  два высказывания:</a:t>
            </a:r>
            <a:endParaRPr lang="ru-RU" sz="1900" dirty="0" smtClean="0"/>
          </a:p>
          <a:p>
            <a:pPr lvl="0">
              <a:buNone/>
            </a:pPr>
            <a:r>
              <a:rPr lang="ru-RU" sz="1900" i="1" dirty="0" smtClean="0"/>
              <a:t>..Счастье – это когда утром хочется идти на работу, а вечером домой…</a:t>
            </a:r>
            <a:endParaRPr lang="ru-RU" sz="1900" dirty="0" smtClean="0"/>
          </a:p>
          <a:p>
            <a:pPr lvl="0">
              <a:buNone/>
            </a:pPr>
            <a:r>
              <a:rPr lang="ru-RU" sz="1900" i="1" dirty="0" smtClean="0"/>
              <a:t>…Правильно выбрать профессиональную карьеру – значит найти свое  место в жизни…</a:t>
            </a:r>
            <a:endParaRPr lang="ru-RU" sz="1900" dirty="0" smtClean="0"/>
          </a:p>
          <a:p>
            <a:pPr>
              <a:buNone/>
            </a:pPr>
            <a:r>
              <a:rPr lang="ru-RU" sz="1900" i="1" dirty="0" smtClean="0"/>
              <a:t>– Какое из этих высказываний вам больше по душе? Почему?</a:t>
            </a:r>
          </a:p>
          <a:p>
            <a:pPr algn="ctr">
              <a:buNone/>
            </a:pPr>
            <a:r>
              <a:rPr lang="ru-RU" sz="1900" i="1" dirty="0" smtClean="0"/>
              <a:t>– Вы выпускники и стоите на пороге самостоятельной жизни. Вам предстоит в скором будущем определиться с профессией. Как не ошибиться и сделать это правильно, мы должны с вами постараться решить эту проблему.</a:t>
            </a:r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7467600" cy="1146571"/>
          </a:xfrm>
        </p:spPr>
        <p:txBody>
          <a:bodyPr>
            <a:normAutofit/>
          </a:bodyPr>
          <a:lstStyle/>
          <a:p>
            <a:r>
              <a:rPr lang="ru-RU" dirty="0" smtClean="0"/>
              <a:t>Самый популярный способ поиска работы: сайты по трудоустройству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57350"/>
            <a:ext cx="7467600" cy="3198114"/>
          </a:xfrm>
        </p:spPr>
        <p:txBody>
          <a:bodyPr/>
          <a:lstStyle/>
          <a:p>
            <a:r>
              <a:rPr lang="ru-RU" dirty="0" smtClean="0"/>
              <a:t>Просты и удобны</a:t>
            </a:r>
          </a:p>
          <a:p>
            <a:r>
              <a:rPr lang="ru-RU" dirty="0" smtClean="0"/>
              <a:t>Совершенствуются в соответствии с потребностями</a:t>
            </a:r>
          </a:p>
          <a:p>
            <a:r>
              <a:rPr lang="ru-RU" dirty="0" smtClean="0"/>
              <a:t>Можно искать работу анонимно и с комфортом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абота главная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27778"/>
          <a:stretch>
            <a:fillRect/>
          </a:stretch>
        </p:blipFill>
        <p:spPr>
          <a:xfrm>
            <a:off x="533400" y="514350"/>
            <a:ext cx="7467600" cy="402430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сайте можно…всё, что угодно))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Искать работу анонимно</a:t>
            </a:r>
          </a:p>
          <a:p>
            <a:r>
              <a:rPr lang="ru-RU" dirty="0" smtClean="0"/>
              <a:t>Настроить условия видимости, чтобы ограничить себя от спама</a:t>
            </a:r>
          </a:p>
          <a:p>
            <a:r>
              <a:rPr lang="ru-RU" dirty="0" smtClean="0"/>
              <a:t>Прикрепить сопроводительное письмо</a:t>
            </a:r>
          </a:p>
          <a:p>
            <a:r>
              <a:rPr lang="ru-RU" dirty="0" smtClean="0"/>
              <a:t>Быстро заполнить резюме по подсказкам</a:t>
            </a:r>
          </a:p>
          <a:p>
            <a:r>
              <a:rPr lang="ru-RU" dirty="0" smtClean="0"/>
              <a:t>Отправлять отклики с резюме ОЧЕНЬ быстро</a:t>
            </a:r>
          </a:p>
          <a:p>
            <a:r>
              <a:rPr lang="ru-RU" dirty="0" smtClean="0"/>
              <a:t>Подписка – нужные вакансии сами приходят на почту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381000" y="114300"/>
            <a:ext cx="8229600" cy="857250"/>
          </a:xfrm>
          <a:prstGeom prst="rect">
            <a:avLst/>
          </a:prstGeom>
          <a:noFill/>
          <a:ln w="21600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/>
              <a:t>Как действовать?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4495800" y="2419350"/>
            <a:ext cx="4110038" cy="1676400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600" dirty="0"/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1. Работайте даже не по профессии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2. Участвуйте в мероприятиях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 в качестве </a:t>
            </a:r>
            <a:r>
              <a:rPr lang="ru-RU" dirty="0" smtClean="0"/>
              <a:t>волонтера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3. Создаем опыт исходя из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требований работодателя</a:t>
            </a:r>
            <a:endParaRPr lang="ru-RU" dirty="0"/>
          </a:p>
          <a:p>
            <a:pPr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latin typeface="Tahoma" pitchFamily="32" charset="0"/>
            </a:endParaRPr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3352800" y="1504950"/>
            <a:ext cx="574675" cy="1191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6"/>
          <p:cNvSpPr>
            <a:spLocks noChangeShapeType="1"/>
          </p:cNvSpPr>
          <p:nvPr/>
        </p:nvSpPr>
        <p:spPr bwMode="auto">
          <a:xfrm>
            <a:off x="3733800" y="3105150"/>
            <a:ext cx="574675" cy="119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14315" y="1178719"/>
            <a:ext cx="3062286" cy="5929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трудоустройства</a:t>
            </a:r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4038601" y="1017984"/>
            <a:ext cx="4495800" cy="1172766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1. Используйте для поиска работы </a:t>
            </a:r>
          </a:p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все источники (методы поиска работы),</a:t>
            </a:r>
          </a:p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FF0000"/>
                </a:solidFill>
              </a:rPr>
              <a:t> будьте активным соискателем.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2</a:t>
            </a:r>
            <a:r>
              <a:rPr lang="ru-RU" dirty="0"/>
              <a:t>. Читайте советы на </a:t>
            </a:r>
            <a:r>
              <a:rPr lang="ru-RU" dirty="0">
                <a:solidFill>
                  <a:srgbClr val="FF0000"/>
                </a:solidFill>
              </a:rPr>
              <a:t>job-сайтах</a:t>
            </a:r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14314" y="2571750"/>
            <a:ext cx="3455987" cy="1066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работы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4800" y="457201"/>
          <a:ext cx="8458201" cy="43434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485602"/>
                <a:gridCol w="2271019"/>
                <a:gridCol w="3701580"/>
              </a:tblGrid>
              <a:tr h="592283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Требование работодателя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/>
                        <a:t>Опыт выпускника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Пишем / говорим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87135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Опыт </a:t>
                      </a:r>
                      <a:r>
                        <a:rPr lang="ru-RU" sz="1400" b="0" dirty="0" smtClean="0"/>
                        <a:t>работы продаж </a:t>
                      </a:r>
                      <a:r>
                        <a:rPr lang="ru-RU" sz="1400" b="0" dirty="0"/>
                        <a:t/>
                      </a:r>
                      <a:br>
                        <a:rPr lang="ru-RU" sz="1400" b="0" dirty="0"/>
                      </a:b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Соц. опрос для диплома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Навыки проведения соц. исследований, умение расположить к себе собеседника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81991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Опыт управления проектами </a:t>
                      </a:r>
                      <a:endParaRPr lang="ru-RU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Организация выпускного и конференции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/>
                        <a:t>Навыки организационной работы, опыт проведения конференции, общественных мероприятий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81991"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Опыт </a:t>
                      </a:r>
                      <a:r>
                        <a:rPr lang="ru-RU" sz="1400" b="0" dirty="0" smtClean="0"/>
                        <a:t>программирования </a:t>
                      </a:r>
                      <a:r>
                        <a:rPr lang="ru-RU" sz="1400" b="0" dirty="0"/>
                        <a:t>/ проектирования / анализа …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Тема курсовой. Спецкурс по теме. Практика в этой области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400" b="0" dirty="0"/>
                        <a:t>Навыки программирования / проектирования… Опыт проведения исследования по теме…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5369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Святые правила резюме!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95350"/>
            <a:ext cx="8001000" cy="396011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Никаких ошибок и опечаток</a:t>
            </a:r>
          </a:p>
          <a:p>
            <a:r>
              <a:rPr lang="ru-RU" sz="1800" dirty="0" smtClean="0"/>
              <a:t>Одна должность – одно резюме</a:t>
            </a:r>
          </a:p>
          <a:p>
            <a:r>
              <a:rPr lang="ru-RU" sz="1800" dirty="0" smtClean="0"/>
              <a:t>Фотография, которая соответствует должности (и к тому приличная)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Резюме на 1-ой странице </a:t>
            </a:r>
            <a:r>
              <a:rPr lang="ru-RU" sz="1800" dirty="0" smtClean="0"/>
              <a:t>(в идеале)</a:t>
            </a:r>
          </a:p>
          <a:p>
            <a:r>
              <a:rPr lang="ru-RU" sz="1800" dirty="0" smtClean="0"/>
              <a:t>В пункте – </a:t>
            </a:r>
            <a:r>
              <a:rPr lang="ru-RU" sz="1800" dirty="0" err="1" smtClean="0"/>
              <a:t>ЗУНы</a:t>
            </a:r>
            <a:r>
              <a:rPr lang="ru-RU" sz="1800" dirty="0" smtClean="0"/>
              <a:t>  вписать то, что в вакансии работодатель написал в пункте – требования</a:t>
            </a:r>
          </a:p>
          <a:p>
            <a:r>
              <a:rPr lang="ru-RU" sz="1800" dirty="0" smtClean="0"/>
              <a:t>Отправлять  резюме на прямую по указанному контакту/</a:t>
            </a:r>
            <a:r>
              <a:rPr lang="ru-RU" sz="1800" dirty="0" err="1" smtClean="0"/>
              <a:t>емайлу</a:t>
            </a:r>
            <a:endParaRPr lang="ru-RU" sz="1800" dirty="0" smtClean="0"/>
          </a:p>
          <a:p>
            <a:r>
              <a:rPr lang="ru-RU" sz="1800" dirty="0" smtClean="0"/>
              <a:t> Не ждать ответа, а самому позвонить через день-два и удостовериться, что Ваше резюме получено и на рассмотрении ( а может вы узнаете, что отклонено и тогда поиск продолжается без ожиданий)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5369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Универсальная структура резюме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19150"/>
            <a:ext cx="8077200" cy="403631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1. Заголовок – фамилия, имя, отчество кандидата. Располагается обычно вверху страницы по центру.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2. Основные личные данные – дата рождения, адрес, телефон, семейное положение. Обычно располагаются в верхнем левом углу под заголовком и печатаются более мелким (10–11) шрифтом.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3. Цель обращения – на какую работу, в какой должности и на каких условиях претендует кандидат (2–3 строки, но не более 6).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4. Образование – даты поступления и окончания, наименование учебного заведения, полученная специальность и присвоенная квалификация. Можно сообщить о наградах, подчеркнуть те изученные дисциплины, которые соответствуют цели соискателя, участие в научно-исследовательской работе. Излагается в обратном хронологическом порядке, т.е. начинается с последнего места учебы.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5. Опыт работы – даты приема и увольнения, название организаций, занимаемые должности, выполняемые функции и профессиональные достижения. Это главная часть резюме, однако непропорциональная подробность изложения этих данных нежелательна. Опыт работы обычно излагается в обратном хронологическом порядке.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6. Дополнительная информация – данные о дополнительных знаниях и навыках, имеющих отношение к данной работе, важные факты биографии и личные качества.</a:t>
            </a:r>
          </a:p>
          <a:p>
            <a:pPr algn="just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7. Дата составления резюме – датирование резюме повышает достоверность заинтересованности в данной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1676400" y="133350"/>
            <a:ext cx="5181600" cy="857250"/>
          </a:xfrm>
          <a:prstGeom prst="rect">
            <a:avLst/>
          </a:prstGeom>
          <a:noFill/>
          <a:ln w="21600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latin typeface="+mj-lt"/>
              </a:rPr>
              <a:t>Как действовать?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14314" y="3161110"/>
            <a:ext cx="3455987" cy="5893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 </a:t>
            </a: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Выше риск столкнуться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с нарушением прав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4495800" y="2038351"/>
            <a:ext cx="4429125" cy="838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600" dirty="0">
              <a:latin typeface="Tahoma" pitchFamily="32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latin typeface="Tahoma" pitchFamily="32" charset="0"/>
              </a:rPr>
              <a:t>1. Работайте даже не по профессии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latin typeface="Tahoma" pitchFamily="32" charset="0"/>
              </a:rPr>
              <a:t>2. Участвуйте в мероприятиях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latin typeface="Tahoma" pitchFamily="32" charset="0"/>
              </a:rPr>
              <a:t> в качестве волонтера</a:t>
            </a:r>
          </a:p>
          <a:p>
            <a:pPr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latin typeface="Tahoma" pitchFamily="32" charset="0"/>
            </a:endParaRPr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3714751" y="1500188"/>
            <a:ext cx="574675" cy="1191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6"/>
          <p:cNvSpPr>
            <a:spLocks noChangeShapeType="1"/>
          </p:cNvSpPr>
          <p:nvPr/>
        </p:nvSpPr>
        <p:spPr bwMode="auto">
          <a:xfrm>
            <a:off x="3714751" y="2518173"/>
            <a:ext cx="574675" cy="119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14314" y="1178719"/>
            <a:ext cx="3455987" cy="5929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трудоустройства</a:t>
            </a:r>
          </a:p>
        </p:txBody>
      </p:sp>
      <p:sp>
        <p:nvSpPr>
          <p:cNvPr id="16394" name="Line 9"/>
          <p:cNvSpPr>
            <a:spLocks noChangeShapeType="1"/>
          </p:cNvSpPr>
          <p:nvPr/>
        </p:nvSpPr>
        <p:spPr bwMode="auto">
          <a:xfrm>
            <a:off x="3714751" y="3482579"/>
            <a:ext cx="574675" cy="119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4500563" y="1017985"/>
            <a:ext cx="4430712" cy="809625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ahoma" pitchFamily="32" charset="0"/>
              </a:rPr>
              <a:t>1. Используйте для поиска работы </a:t>
            </a:r>
            <a:br>
              <a:rPr lang="ru-RU">
                <a:latin typeface="Tahoma" pitchFamily="32" charset="0"/>
              </a:rPr>
            </a:br>
            <a:r>
              <a:rPr lang="ru-RU">
                <a:solidFill>
                  <a:srgbClr val="FF0000"/>
                </a:solidFill>
                <a:latin typeface="Tahoma" pitchFamily="32" charset="0"/>
              </a:rPr>
              <a:t>все источники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Tahoma" pitchFamily="32" charset="0"/>
              </a:rPr>
              <a:t>2. Читайте советы на </a:t>
            </a:r>
            <a:r>
              <a:rPr lang="ru-RU">
                <a:solidFill>
                  <a:srgbClr val="FF0000"/>
                </a:solidFill>
                <a:latin typeface="Tahoma" pitchFamily="32" charset="0"/>
              </a:rPr>
              <a:t>job-сайтах</a:t>
            </a:r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14314" y="2250282"/>
            <a:ext cx="3455987" cy="5929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работы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495800" y="2952750"/>
            <a:ext cx="4430712" cy="1752600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38138" indent="-338138">
              <a:buFont typeface="Times New Roman" pitchFamily="16" charset="0"/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endParaRPr lang="ru-RU" dirty="0" smtClean="0">
              <a:latin typeface="Tahoma" pitchFamily="32" charset="0"/>
            </a:endParaRP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 smtClean="0">
                <a:latin typeface="Tahoma" pitchFamily="32" charset="0"/>
              </a:rPr>
              <a:t>Скачайте </a:t>
            </a:r>
            <a:r>
              <a:rPr lang="ru-RU" dirty="0">
                <a:latin typeface="Tahoma" pitchFamily="32" charset="0"/>
              </a:rPr>
              <a:t>ТК </a:t>
            </a:r>
            <a:r>
              <a:rPr lang="ru-RU" dirty="0" smtClean="0">
                <a:latin typeface="Tahoma" pitchFamily="32" charset="0"/>
              </a:rPr>
              <a:t>РФ</a:t>
            </a: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 smtClean="0">
                <a:latin typeface="Tahoma" pitchFamily="32" charset="0"/>
              </a:rPr>
              <a:t>Узнайте </a:t>
            </a:r>
            <a:r>
              <a:rPr lang="ru-RU" dirty="0">
                <a:latin typeface="Tahoma" pitchFamily="32" charset="0"/>
              </a:rPr>
              <a:t>максимум о компании</a:t>
            </a:r>
          </a:p>
          <a:p>
            <a:pPr marL="341313" indent="-338138"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>
                <a:latin typeface="Tahoma" pitchFamily="32" charset="0"/>
              </a:rPr>
              <a:t>3. </a:t>
            </a:r>
            <a:r>
              <a:rPr lang="ru-RU" dirty="0" smtClean="0">
                <a:latin typeface="Tahoma" pitchFamily="32" charset="0"/>
              </a:rPr>
              <a:t>Задавайте </a:t>
            </a:r>
            <a:r>
              <a:rPr lang="ru-RU" dirty="0">
                <a:latin typeface="Tahoma" pitchFamily="32" charset="0"/>
              </a:rPr>
              <a:t>вопросы</a:t>
            </a:r>
          </a:p>
          <a:p>
            <a:pPr marL="341313" indent="-338138"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>
                <a:latin typeface="Tahoma" pitchFamily="32" charset="0"/>
              </a:rPr>
              <a:t>4. Трудовой </a:t>
            </a:r>
            <a:r>
              <a:rPr lang="ru-RU" dirty="0" smtClean="0">
                <a:latin typeface="Tahoma" pitchFamily="32" charset="0"/>
              </a:rPr>
              <a:t>договор!</a:t>
            </a:r>
            <a:endParaRPr lang="ru-RU" dirty="0">
              <a:latin typeface="Tahoma" pitchFamily="32" charset="0"/>
            </a:endParaRPr>
          </a:p>
          <a:p>
            <a:pPr marL="341313" indent="-338138"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>
                <a:latin typeface="Tahoma" pitchFamily="32" charset="0"/>
              </a:rPr>
              <a:t>5. Просмотрите черный список </a:t>
            </a:r>
          </a:p>
          <a:p>
            <a:pPr marL="341313" indent="-338138"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dirty="0">
                <a:latin typeface="Tahoma" pitchFamily="32" charset="0"/>
              </a:rPr>
              <a:t>работодателей</a:t>
            </a:r>
          </a:p>
          <a:p>
            <a:pPr marL="341313" indent="-338138">
              <a:lnSpc>
                <a:spcPct val="80000"/>
              </a:lnSpc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endParaRPr lang="ru-RU" dirty="0">
              <a:latin typeface="Tahoma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Способы мошенничества при приеме на работу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Оплата обучения, покупка санитарной книжки, материалов для работы</a:t>
            </a:r>
          </a:p>
          <a:p>
            <a:r>
              <a:rPr lang="ru-RU" dirty="0" smtClean="0"/>
              <a:t>Подписания договоров о переводе в негосударственный пенсионный фонд</a:t>
            </a:r>
          </a:p>
          <a:p>
            <a:r>
              <a:rPr lang="ru-RU" dirty="0" smtClean="0"/>
              <a:t>Увольнение после испытательного срока</a:t>
            </a:r>
          </a:p>
          <a:p>
            <a:r>
              <a:rPr lang="ru-RU" dirty="0" smtClean="0"/>
              <a:t>Несоответствие вакансии заявленным параметрам</a:t>
            </a:r>
          </a:p>
          <a:p>
            <a:r>
              <a:rPr lang="ru-RU" dirty="0" smtClean="0"/>
              <a:t>Работа от 18 лет, на дому, без опыта работы, </a:t>
            </a:r>
          </a:p>
          <a:p>
            <a:pPr>
              <a:buNone/>
            </a:pPr>
            <a:r>
              <a:rPr lang="ru-RU" dirty="0" smtClean="0"/>
              <a:t>2-3 часа в день, зарплата 35-40 тыс.рублей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381000" y="228600"/>
            <a:ext cx="8229600" cy="857250"/>
          </a:xfrm>
          <a:prstGeom prst="rect">
            <a:avLst/>
          </a:prstGeom>
          <a:noFill/>
          <a:ln w="21600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>
                <a:latin typeface="+mj-lt"/>
              </a:rPr>
              <a:t>Как действовать?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214315" y="4125516"/>
            <a:ext cx="3138486" cy="5893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</a:t>
            </a:r>
            <a:r>
              <a:rPr lang="ru-RU" dirty="0" err="1" smtClean="0">
                <a:solidFill>
                  <a:srgbClr val="FFFFFF"/>
                </a:solidFill>
                <a:latin typeface="Tahoma" pitchFamily="32" charset="0"/>
              </a:rPr>
              <a:t>Снизижается</a:t>
            </a:r>
            <a:r>
              <a:rPr lang="ru-RU" dirty="0" smtClean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уровень </a:t>
            </a:r>
            <a:r>
              <a:rPr lang="ru-RU" dirty="0" err="1">
                <a:solidFill>
                  <a:srgbClr val="FFFFFF"/>
                </a:solidFill>
                <a:latin typeface="Tahoma" pitchFamily="32" charset="0"/>
              </a:rPr>
              <a:t>з</a:t>
            </a: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/</a:t>
            </a:r>
            <a:r>
              <a:rPr lang="ru-RU" dirty="0" err="1">
                <a:solidFill>
                  <a:srgbClr val="FFFFFF"/>
                </a:solidFill>
                <a:latin typeface="Tahoma" pitchFamily="32" charset="0"/>
              </a:rPr>
              <a:t>п</a:t>
            </a:r>
            <a:endParaRPr lang="ru-RU" dirty="0">
              <a:solidFill>
                <a:srgbClr val="FFFFFF"/>
              </a:solidFill>
              <a:latin typeface="Tahoma" pitchFamily="32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14315" y="3161110"/>
            <a:ext cx="3138486" cy="5893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 </a:t>
            </a: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Выше риск столкнуться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</a:rPr>
              <a:t>с нарушением прав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10000" y="1928813"/>
            <a:ext cx="4724399" cy="566737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dirty="0"/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1. Работайте даже не по профессии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2. Участвуйте в </a:t>
            </a:r>
            <a:r>
              <a:rPr lang="ru-RU" sz="1400" dirty="0" smtClean="0"/>
              <a:t>мероприятиях  </a:t>
            </a:r>
            <a:r>
              <a:rPr lang="ru-RU" sz="1400" dirty="0"/>
              <a:t>в качестве волонтера</a:t>
            </a:r>
          </a:p>
          <a:p>
            <a:pPr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latin typeface="Tahoma" pitchFamily="32" charset="0"/>
            </a:endParaRPr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3048000" y="1428750"/>
            <a:ext cx="574675" cy="1191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6"/>
          <p:cNvSpPr>
            <a:spLocks noChangeShapeType="1"/>
          </p:cNvSpPr>
          <p:nvPr/>
        </p:nvSpPr>
        <p:spPr bwMode="auto">
          <a:xfrm>
            <a:off x="3048000" y="2343150"/>
            <a:ext cx="574675" cy="119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3429000" y="4400550"/>
            <a:ext cx="574675" cy="1191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228601" y="1200151"/>
            <a:ext cx="2743200" cy="5929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FFFF"/>
                </a:solidFill>
                <a:latin typeface="Tahoma" pitchFamily="32" charset="0"/>
                <a:cs typeface="Arial" charset="0"/>
              </a:rPr>
              <a:t>трудоустройства</a:t>
            </a:r>
          </a:p>
        </p:txBody>
      </p:sp>
      <p:sp>
        <p:nvSpPr>
          <p:cNvPr id="16394" name="Line 9"/>
          <p:cNvSpPr>
            <a:spLocks noChangeShapeType="1"/>
          </p:cNvSpPr>
          <p:nvPr/>
        </p:nvSpPr>
        <p:spPr bwMode="auto">
          <a:xfrm>
            <a:off x="3429000" y="3409950"/>
            <a:ext cx="574675" cy="119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3733800" y="1017985"/>
            <a:ext cx="4876799" cy="715565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latin typeface="Tahoma" pitchFamily="32" charset="0"/>
              </a:rPr>
              <a:t>1</a:t>
            </a:r>
            <a:r>
              <a:rPr lang="ru-RU" sz="1400" dirty="0">
                <a:latin typeface="Tahoma" pitchFamily="32" charset="0"/>
              </a:rPr>
              <a:t>. </a:t>
            </a:r>
            <a:r>
              <a:rPr lang="ru-RU" sz="1400" dirty="0"/>
              <a:t>Используйте для поиска </a:t>
            </a:r>
            <a:r>
              <a:rPr lang="ru-RU" sz="1400" dirty="0" smtClean="0"/>
              <a:t>работы </a:t>
            </a:r>
            <a:r>
              <a:rPr lang="ru-RU" sz="1400" dirty="0" smtClean="0">
                <a:solidFill>
                  <a:srgbClr val="FF0000"/>
                </a:solidFill>
              </a:rPr>
              <a:t>все </a:t>
            </a:r>
            <a:r>
              <a:rPr lang="ru-RU" sz="1400" dirty="0">
                <a:solidFill>
                  <a:srgbClr val="FF0000"/>
                </a:solidFill>
              </a:rPr>
              <a:t>источники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dirty="0"/>
              <a:t>2. Читайте советы на </a:t>
            </a:r>
            <a:r>
              <a:rPr lang="ru-RU" sz="1400" dirty="0">
                <a:solidFill>
                  <a:srgbClr val="FF0000"/>
                </a:solidFill>
              </a:rPr>
              <a:t>job-сайтах</a:t>
            </a:r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14315" y="2114551"/>
            <a:ext cx="2757486" cy="609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● Отсутствие опыта</a:t>
            </a:r>
          </a:p>
          <a:p>
            <a:pPr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FFFF"/>
                </a:solidFill>
                <a:latin typeface="Tahoma" pitchFamily="32" charset="0"/>
                <a:cs typeface="Arial" charset="0"/>
              </a:rPr>
              <a:t>работы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114800" y="2724151"/>
            <a:ext cx="4343399" cy="1142999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sz="1400" dirty="0" smtClean="0"/>
              <a:t>Скачайте </a:t>
            </a:r>
            <a:r>
              <a:rPr lang="ru-RU" sz="1400" dirty="0"/>
              <a:t>ТК </a:t>
            </a:r>
            <a:r>
              <a:rPr lang="ru-RU" sz="1400" dirty="0" smtClean="0"/>
              <a:t>РФ</a:t>
            </a: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sz="1400" dirty="0" smtClean="0"/>
              <a:t>Узнайте </a:t>
            </a:r>
            <a:r>
              <a:rPr lang="ru-RU" sz="1400" dirty="0"/>
              <a:t>максимум о </a:t>
            </a:r>
            <a:r>
              <a:rPr lang="ru-RU" sz="1400" dirty="0" smtClean="0"/>
              <a:t>компании</a:t>
            </a: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sz="1400" dirty="0" smtClean="0"/>
              <a:t>Задавайте вопросы</a:t>
            </a: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sz="1400" dirty="0" smtClean="0"/>
              <a:t>Трудовой </a:t>
            </a:r>
            <a:r>
              <a:rPr lang="ru-RU" sz="1400" dirty="0"/>
              <a:t>договор </a:t>
            </a:r>
            <a:r>
              <a:rPr lang="ru-RU" sz="1400" dirty="0" smtClean="0"/>
              <a:t>обязателен!</a:t>
            </a:r>
          </a:p>
          <a:p>
            <a:pPr marL="342900" indent="-342900">
              <a:buAutoNum type="arabicPeriod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r>
              <a:rPr lang="ru-RU" sz="1400" dirty="0" smtClean="0"/>
              <a:t>Просмотрите </a:t>
            </a:r>
            <a:r>
              <a:rPr lang="ru-RU" sz="1400" dirty="0"/>
              <a:t>черный список </a:t>
            </a:r>
            <a:r>
              <a:rPr lang="ru-RU" sz="1400" dirty="0" smtClean="0"/>
              <a:t>работодателей</a:t>
            </a:r>
            <a:endParaRPr lang="ru-RU" sz="1400" dirty="0"/>
          </a:p>
          <a:p>
            <a:pPr marL="341313" indent="-338138">
              <a:lnSpc>
                <a:spcPct val="80000"/>
              </a:lnSpc>
              <a:buClrTx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/>
            </a:pPr>
            <a:endParaRPr lang="ru-RU" dirty="0">
              <a:latin typeface="Tahoma" pitchFamily="32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114801" y="4019550"/>
            <a:ext cx="4419600" cy="838200"/>
          </a:xfrm>
          <a:prstGeom prst="rect">
            <a:avLst/>
          </a:prstGeom>
          <a:solidFill>
            <a:srgbClr val="FFFFFF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buClr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/>
              <a:t>Определите </a:t>
            </a:r>
            <a:r>
              <a:rPr lang="ru-RU" sz="1400" dirty="0" smtClean="0"/>
              <a:t>свой минимальный </a:t>
            </a:r>
          </a:p>
          <a:p>
            <a:pPr marL="342900" indent="-342900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 smtClean="0"/>
              <a:t>  уровень </a:t>
            </a:r>
            <a:r>
              <a:rPr lang="ru-RU" sz="1400" dirty="0"/>
              <a:t>зарплаты.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/>
              <a:t>2. Поработайте на </a:t>
            </a:r>
            <a:r>
              <a:rPr lang="ru-RU" sz="1400" dirty="0">
                <a:solidFill>
                  <a:srgbClr val="FF0000"/>
                </a:solidFill>
              </a:rPr>
              <a:t>имя, </a:t>
            </a:r>
            <a:r>
              <a:rPr lang="ru-RU" sz="1400" dirty="0" smtClean="0">
                <a:solidFill>
                  <a:srgbClr val="FF0000"/>
                </a:solidFill>
              </a:rPr>
              <a:t>обзаводитесь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полезными связями</a:t>
            </a:r>
            <a:endParaRPr lang="ru-RU" sz="1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61950"/>
            <a:ext cx="7467600" cy="44935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/>
              <a:t> В высказываниях встретились два понятия. Давайте проанализируем, чем они отличаются.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 Для этого поделимся на 2 группы. Одна группа по цепочке продолжает фразу “Работа – это…”, а вторая – “Карьера – это…”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– В чем же отличие этих двух понятий? Что бы вы хотели найти в своей жизни: работу или карьеру?</a:t>
            </a:r>
            <a:endParaRPr lang="ru-RU" dirty="0" smtClean="0"/>
          </a:p>
          <a:p>
            <a:pPr>
              <a:buNone/>
            </a:pPr>
            <a:r>
              <a:rPr lang="ru-RU" i="1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Содержимое 2"/>
          <p:cNvSpPr>
            <a:spLocks noGrp="1"/>
          </p:cNvSpPr>
          <p:nvPr>
            <p:ph idx="4294967295"/>
          </p:nvPr>
        </p:nvSpPr>
        <p:spPr>
          <a:xfrm>
            <a:off x="4267200" y="209550"/>
            <a:ext cx="4560887" cy="2228850"/>
          </a:xfrm>
        </p:spPr>
        <p:txBody>
          <a:bodyPr/>
          <a:lstStyle/>
          <a:p>
            <a:r>
              <a:rPr lang="ru-RU" sz="2400" dirty="0" smtClean="0">
                <a:latin typeface="Tahoma" charset="0"/>
                <a:cs typeface="Tahoma" charset="0"/>
              </a:rPr>
              <a:t>Проанализируйте предложения на рынке труда и определите свою </a:t>
            </a:r>
            <a:r>
              <a:rPr lang="ru-RU" sz="2400" b="1" dirty="0" smtClean="0">
                <a:solidFill>
                  <a:srgbClr val="FF0000"/>
                </a:solidFill>
                <a:latin typeface="Tahoma" charset="0"/>
                <a:cs typeface="Tahoma" charset="0"/>
              </a:rPr>
              <a:t>«</a:t>
            </a:r>
            <a:r>
              <a:rPr lang="ru-RU" sz="2400" b="1" dirty="0" err="1" smtClean="0">
                <a:solidFill>
                  <a:srgbClr val="FF0000"/>
                </a:solidFill>
                <a:latin typeface="Tahoma" charset="0"/>
                <a:cs typeface="Tahoma" charset="0"/>
              </a:rPr>
              <a:t>зарплатную</a:t>
            </a:r>
            <a:r>
              <a:rPr lang="ru-RU" sz="2400" b="1" dirty="0" smtClean="0">
                <a:solidFill>
                  <a:srgbClr val="FF0000"/>
                </a:solidFill>
                <a:latin typeface="Tahoma" charset="0"/>
                <a:cs typeface="Tahoma" charset="0"/>
              </a:rPr>
              <a:t> вилку»</a:t>
            </a:r>
            <a:endParaRPr lang="ru-RU" sz="2400" dirty="0" smtClean="0">
              <a:latin typeface="Tahoma" charset="0"/>
              <a:cs typeface="Tahoma" charset="0"/>
            </a:endParaRPr>
          </a:p>
        </p:txBody>
      </p:sp>
      <p:sp>
        <p:nvSpPr>
          <p:cNvPr id="65539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28600" y="57150"/>
            <a:ext cx="3962400" cy="857250"/>
          </a:xfrm>
        </p:spPr>
        <p:txBody>
          <a:bodyPr/>
          <a:lstStyle/>
          <a:p>
            <a:r>
              <a:rPr lang="ru-RU" sz="3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</a:rPr>
              <a:t>Знайте себе цену!</a:t>
            </a:r>
          </a:p>
        </p:txBody>
      </p:sp>
      <p:pic>
        <p:nvPicPr>
          <p:cNvPr id="65541" name="Picture 5" descr="Money Bag with Dollar 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1143000"/>
            <a:ext cx="3398838" cy="3257550"/>
          </a:xfrm>
          <a:prstGeom prst="rect">
            <a:avLst/>
          </a:prstGeom>
          <a:noFill/>
        </p:spPr>
      </p:pic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4419600" y="2000250"/>
            <a:ext cx="449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Зарплаты на </a:t>
            </a:r>
            <a:r>
              <a:rPr lang="en-US"/>
              <a:t>job-</a:t>
            </a:r>
            <a:r>
              <a:rPr lang="ru-RU"/>
              <a:t>сайтах</a:t>
            </a:r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4419600" y="2571750"/>
            <a:ext cx="44958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Требования в зависимости от з/п</a:t>
            </a: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4419600" y="3143250"/>
            <a:ext cx="449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dirty="0"/>
              <a:t>Каким требованиям</a:t>
            </a:r>
            <a:br>
              <a:rPr lang="ru-RU" sz="1400" dirty="0"/>
            </a:br>
            <a:r>
              <a:rPr lang="ru-RU" sz="1400" dirty="0"/>
              <a:t> вы соответствуете</a:t>
            </a: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4419600" y="3771900"/>
            <a:ext cx="4419600" cy="628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dirty="0"/>
              <a:t>Какой это работодатель</a:t>
            </a:r>
            <a:br>
              <a:rPr lang="ru-RU" sz="1400" dirty="0"/>
            </a:br>
            <a:r>
              <a:rPr lang="ru-RU" sz="1400" dirty="0"/>
              <a:t>(масштаб компании, страна, </a:t>
            </a:r>
            <a:br>
              <a:rPr lang="ru-RU" sz="1400" dirty="0"/>
            </a:br>
            <a:r>
              <a:rPr lang="ru-RU" sz="1400" dirty="0"/>
              <a:t>как долго на рынке)</a:t>
            </a:r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>
            <a:off x="4191000" y="2114550"/>
            <a:ext cx="0" cy="2114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Компетенции, необходимые для карьерного роста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7467600" cy="320040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err="1" smtClean="0"/>
              <a:t>Cognitve</a:t>
            </a:r>
            <a:r>
              <a:rPr lang="en-US" sz="1800" dirty="0" smtClean="0"/>
              <a:t> flexibility – </a:t>
            </a:r>
            <a:r>
              <a:rPr lang="ru-RU" sz="1800" dirty="0" smtClean="0">
                <a:solidFill>
                  <a:srgbClr val="FF0000"/>
                </a:solidFill>
              </a:rPr>
              <a:t>познавательная гибкость</a:t>
            </a:r>
          </a:p>
          <a:p>
            <a:r>
              <a:rPr lang="en-US" sz="1800" dirty="0" smtClean="0"/>
              <a:t>Creativity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творческий потенциал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Coordinating with others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взаимодействие с другими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Judgment &amp; decision makers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оценка ситуации и принятие решений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People management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управление людьми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Emotional intelligence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эмоциональный интеллект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Negotiation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переговоры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Critical thinking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критическое мышление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Complex problem solving</a:t>
            </a:r>
            <a:r>
              <a:rPr lang="ru-RU" sz="1800" dirty="0" smtClean="0"/>
              <a:t> – </a:t>
            </a:r>
            <a:r>
              <a:rPr lang="ru-RU" sz="1800" dirty="0" smtClean="0">
                <a:solidFill>
                  <a:srgbClr val="FF0000"/>
                </a:solidFill>
              </a:rPr>
              <a:t>комплексное решение проблем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74" name="Rectangle 3"/>
          <p:cNvSpPr>
            <a:spLocks noChangeArrowheads="1"/>
          </p:cNvSpPr>
          <p:nvPr/>
        </p:nvSpPr>
        <p:spPr bwMode="auto">
          <a:xfrm>
            <a:off x="4343400" y="628650"/>
            <a:ext cx="4419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ru-RU" sz="1400" b="1" dirty="0" smtClean="0">
              <a:solidFill>
                <a:srgbClr val="FF0000"/>
              </a:solidFill>
              <a:cs typeface="Tahoma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ru-RU" sz="1400" b="1" dirty="0" smtClean="0">
              <a:solidFill>
                <a:srgbClr val="FF0000"/>
              </a:solidFill>
              <a:cs typeface="Tahoma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400" b="1" dirty="0" smtClean="0">
                <a:solidFill>
                  <a:srgbClr val="FF0000"/>
                </a:solidFill>
                <a:cs typeface="Tahoma" charset="0"/>
              </a:rPr>
              <a:t>Во </a:t>
            </a:r>
            <a:r>
              <a:rPr lang="ru-RU" sz="1400" b="1" dirty="0">
                <a:solidFill>
                  <a:srgbClr val="FF0000"/>
                </a:solidFill>
                <a:cs typeface="Tahoma" charset="0"/>
              </a:rPr>
              <a:t>время поисков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ru-RU" sz="1400" dirty="0"/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400" b="1" dirty="0">
                <a:solidFill>
                  <a:srgbClr val="FF0000"/>
                </a:solidFill>
                <a:cs typeface="Tahoma" charset="0"/>
              </a:rPr>
              <a:t>Перед </a:t>
            </a:r>
            <a:r>
              <a:rPr lang="ru-RU" sz="1400" b="1" dirty="0" smtClean="0">
                <a:solidFill>
                  <a:srgbClr val="FF0000"/>
                </a:solidFill>
                <a:cs typeface="Tahoma" charset="0"/>
              </a:rPr>
              <a:t>собеседованием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ru-RU" sz="1400" b="1" dirty="0" smtClean="0">
              <a:solidFill>
                <a:srgbClr val="FF0000"/>
              </a:solidFill>
              <a:cs typeface="Tahoma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sz="1400" b="1" dirty="0" smtClean="0">
                <a:solidFill>
                  <a:srgbClr val="FF0000"/>
                </a:solidFill>
              </a:rPr>
              <a:t>На </a:t>
            </a:r>
            <a:r>
              <a:rPr lang="ru-RU" sz="1400" b="1" dirty="0">
                <a:solidFill>
                  <a:srgbClr val="FF0000"/>
                </a:solidFill>
              </a:rPr>
              <a:t>собеседовании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</a:pPr>
            <a:endParaRPr lang="ru-RU" sz="1400" dirty="0"/>
          </a:p>
        </p:txBody>
      </p:sp>
      <p:pic>
        <p:nvPicPr>
          <p:cNvPr id="117775" name="Picture 15" descr="business-suit-ju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66750"/>
            <a:ext cx="3048000" cy="4305300"/>
          </a:xfrm>
          <a:prstGeom prst="rect">
            <a:avLst/>
          </a:prstGeom>
          <a:noFill/>
        </p:spPr>
      </p:pic>
      <p:sp>
        <p:nvSpPr>
          <p:cNvPr id="1177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-171450"/>
            <a:ext cx="8229600" cy="85725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00"/>
                </a:solidFill>
              </a:rPr>
              <a:t>Имидж — 50% успеха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Каких соискателей ждет работодатель сегодня?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Эффективные: оценивается результат</a:t>
            </a:r>
          </a:p>
          <a:p>
            <a:r>
              <a:rPr lang="ru-RU" dirty="0" smtClean="0"/>
              <a:t>Универсалы: способны совмещать различные обязанности</a:t>
            </a:r>
          </a:p>
          <a:p>
            <a:r>
              <a:rPr lang="ru-RU" dirty="0" smtClean="0"/>
              <a:t>Мотивированные внутренне: работают не только за деньги</a:t>
            </a:r>
          </a:p>
          <a:p>
            <a:r>
              <a:rPr lang="ru-RU" dirty="0" smtClean="0"/>
              <a:t>Адекватные: знающие себе реальную цену</a:t>
            </a:r>
          </a:p>
          <a:p>
            <a:r>
              <a:rPr lang="ru-RU" dirty="0" smtClean="0"/>
              <a:t>Соискатели-профессионалы: умеющие себя продать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работодатели бывают: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Есть такое мнение, что работодатели делятся на «чёрных» и «белых». </a:t>
            </a:r>
          </a:p>
          <a:p>
            <a:pPr>
              <a:buNone/>
            </a:pPr>
            <a:r>
              <a:rPr lang="ru-RU" dirty="0" smtClean="0"/>
              <a:t>- Как их определить?  </a:t>
            </a:r>
          </a:p>
          <a:p>
            <a:pPr>
              <a:buFontTx/>
              <a:buChar char="-"/>
            </a:pPr>
            <a:r>
              <a:rPr lang="ru-RU" dirty="0" smtClean="0"/>
              <a:t>Изучаем всё что можно найти про работодателя, который выставил вакансию.</a:t>
            </a:r>
          </a:p>
          <a:p>
            <a:pPr algn="ctr">
              <a:buNone/>
            </a:pPr>
            <a:r>
              <a:rPr lang="ru-RU" dirty="0" smtClean="0"/>
              <a:t>(пример на сайте </a:t>
            </a:r>
            <a:r>
              <a:rPr lang="ru-RU" dirty="0" err="1" smtClean="0"/>
              <a:t>Зарплата.ру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285750"/>
            <a:ext cx="8229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b="1" i="1" dirty="0" smtClean="0"/>
              <a:t>Проблемы трудоустройства молодежи и пути их решения весьма разносторонни</a:t>
            </a:r>
            <a:r>
              <a:rPr lang="ru-RU" sz="1400" b="1" dirty="0" smtClean="0"/>
              <a:t>. Государством проводится целый ряд мер в данной отрасли</a:t>
            </a:r>
            <a:r>
              <a:rPr lang="ru-RU" sz="1400" dirty="0" smtClean="0"/>
              <a:t>: </a:t>
            </a:r>
          </a:p>
          <a:p>
            <a:pPr algn="ctr">
              <a:buNone/>
            </a:pPr>
            <a:endParaRPr lang="ru-RU" sz="1400" dirty="0" smtClean="0"/>
          </a:p>
          <a:p>
            <a:r>
              <a:rPr lang="ru-RU" sz="1600" dirty="0" smtClean="0"/>
              <a:t>- Создаются правовые предпосылки для того, чтобы предотвратить рост безработицы. </a:t>
            </a:r>
          </a:p>
          <a:p>
            <a:r>
              <a:rPr lang="ru-RU" sz="1600" dirty="0" smtClean="0"/>
              <a:t>- Молодым специалистам помогают пройти социально-психологическую адаптацию и выйти на современный трудовой рынок. </a:t>
            </a:r>
          </a:p>
          <a:p>
            <a:r>
              <a:rPr lang="ru-RU" sz="1600" dirty="0" smtClean="0"/>
              <a:t>- Молодежь стараются трудоустроить, исходя из способностей и индивидуальных интересов каждого. </a:t>
            </a:r>
          </a:p>
          <a:p>
            <a:r>
              <a:rPr lang="ru-RU" sz="1600" dirty="0" smtClean="0"/>
              <a:t>- Проводится широкая политика правового просвещения.</a:t>
            </a:r>
          </a:p>
          <a:p>
            <a:r>
              <a:rPr lang="ru-RU" sz="1600" dirty="0" smtClean="0"/>
              <a:t>- Осуществляются профилактические меры в сфере правонарушений среди подростков. </a:t>
            </a:r>
          </a:p>
          <a:p>
            <a:r>
              <a:rPr lang="ru-RU" sz="1600" dirty="0" smtClean="0"/>
              <a:t>- Всячески поддерживаются молодые семьи. </a:t>
            </a:r>
          </a:p>
          <a:p>
            <a:r>
              <a:rPr lang="ru-RU" sz="1600" dirty="0" smtClean="0"/>
              <a:t>- Обеспечивается свобода выбора профессии и охрана труда молодого специалиста. </a:t>
            </a:r>
          </a:p>
          <a:p>
            <a:r>
              <a:rPr lang="ru-RU" sz="1600" dirty="0" smtClean="0"/>
              <a:t>- Молодежь защищена от ничем не аргументированного отказа в приеме на работу или увольнения, на законодательном уровне. </a:t>
            </a:r>
          </a:p>
          <a:p>
            <a:r>
              <a:rPr lang="ru-RU" sz="1600" dirty="0" smtClean="0"/>
              <a:t>- Причем каждый человек может рассчитывать на помощь в поиске подходящей работы и всяческую поддержку в данной отрасли совершенно бесплатно.</a:t>
            </a:r>
            <a:endParaRPr lang="ru-RU" sz="1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14350"/>
            <a:ext cx="7848600" cy="43411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cs typeface="Angsana New" pitchFamily="18" charset="-34"/>
              </a:rPr>
              <a:t>Если вы молодой специалист, достигший возраста 18-ти лет и оказавшийся без работы, вы обязаны знать, на что вправе рассчитывать: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 1. Получение услуг по профориентации, повышению квалификации и переподготовке. Напомним, абсолютно бесплатно. 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2. Психологическая и социальная поддержка в службе занятости. 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3. Компенсация финансовых затрат, если вас направили на обучение или работу в другой город. 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4. Бесплатное медицинское обслуживание (ежегодный медосмотр) при трудоустройстве. 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5. Первое место трудоустройства?! По специальности – стажировка /испытательный срок возможен. </a:t>
            </a:r>
          </a:p>
          <a:p>
            <a:pPr>
              <a:buNone/>
            </a:pPr>
            <a:r>
              <a:rPr lang="ru-RU" sz="1800" dirty="0" smtClean="0">
                <a:cs typeface="Angsana New" pitchFamily="18" charset="-34"/>
              </a:rPr>
              <a:t>     Если не по специальности- этого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90550"/>
            <a:ext cx="7772400" cy="426491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"</a:t>
            </a:r>
            <a:r>
              <a:rPr lang="ru-RU" sz="1800" b="1" dirty="0" smtClean="0"/>
              <a:t>Трудовой кодекс Российской Федерации" от 30.12.2001                N 197-ФЗ (ред. от 16.12.2019)</a:t>
            </a:r>
          </a:p>
          <a:p>
            <a:pPr algn="ctr">
              <a:buNone/>
            </a:pPr>
            <a:endParaRPr lang="ru-RU" sz="1800" b="1" dirty="0" smtClean="0"/>
          </a:p>
          <a:p>
            <a:r>
              <a:rPr lang="ru-RU" sz="1800" dirty="0" smtClean="0"/>
              <a:t>ТК РФ Статья 22. Основные права и обязанности работодателя</a:t>
            </a:r>
          </a:p>
          <a:p>
            <a:r>
              <a:rPr lang="ru-RU" sz="1800" dirty="0" smtClean="0"/>
              <a:t>ТК РФ Статья 21. Основные права и обязанности работника</a:t>
            </a:r>
          </a:p>
          <a:p>
            <a:r>
              <a:rPr lang="ru-RU" sz="1800" dirty="0" smtClean="0"/>
              <a:t>Статья 67 ТК РФ Оформление трудовых отношений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Прием на работу молодого специалиста в 2020 году </a:t>
            </a:r>
            <a:r>
              <a:rPr lang="en-US" sz="1800" dirty="0" smtClean="0">
                <a:hlinkClick r:id="rId2"/>
              </a:rPr>
              <a:t>https://rabotniky.com/priem-na-rabotu-molodogo-specialista/</a:t>
            </a: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1"/>
            <a:ext cx="8001000" cy="1295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Помощь Службы содействия трудоустройству выпускников НППК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33550"/>
            <a:ext cx="7696200" cy="312191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По ссылке </a:t>
            </a:r>
            <a:r>
              <a:rPr lang="en-US" dirty="0" smtClean="0">
                <a:hlinkClick r:id="rId2"/>
              </a:rPr>
              <a:t>http://www.nppk54.ru/node/98</a:t>
            </a:r>
            <a:r>
              <a:rPr lang="ru-RU" dirty="0" smtClean="0"/>
              <a:t>                         выходим на страницу Службы. </a:t>
            </a:r>
          </a:p>
          <a:p>
            <a:pPr algn="just">
              <a:buNone/>
            </a:pPr>
            <a:r>
              <a:rPr lang="ru-RU" dirty="0" smtClean="0"/>
              <a:t>    Изучаем информационные материалы, проходим </a:t>
            </a:r>
            <a:r>
              <a:rPr lang="ru-RU" dirty="0" err="1" smtClean="0"/>
              <a:t>онлайн-тесты</a:t>
            </a:r>
            <a:r>
              <a:rPr lang="ru-RU" dirty="0" smtClean="0"/>
              <a:t>, пользуемся советами.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Собеседование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8077200" cy="365531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После всего выше изученного материала/советов наступает момент – нашли вакансию, отправили резюме, получили приглашение на собеседование –это решающий судьбу пункт поиска работы.</a:t>
            </a:r>
          </a:p>
          <a:p>
            <a:pPr algn="just">
              <a:buNone/>
            </a:pPr>
            <a:r>
              <a:rPr lang="ru-RU" dirty="0" smtClean="0"/>
              <a:t>Нужно подготовиться и пройти собеседование и главное быть трудоустроенным.</a:t>
            </a:r>
          </a:p>
          <a:p>
            <a:pPr algn="just">
              <a:buNone/>
            </a:pPr>
            <a:r>
              <a:rPr lang="ru-RU" dirty="0" smtClean="0"/>
              <a:t>В следующем информационном материале об этом подробно представлено.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38150"/>
            <a:ext cx="7696200" cy="44173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При правильном выборе успешной профессиональной карьеры необходимо ориентироваться </a:t>
            </a:r>
            <a:r>
              <a:rPr lang="ru-RU" b="1" i="1" dirty="0" smtClean="0"/>
              <a:t>на три важные вещи:</a:t>
            </a:r>
            <a:endParaRPr lang="ru-RU" b="1" dirty="0" smtClean="0"/>
          </a:p>
          <a:p>
            <a:pPr>
              <a:buNone/>
            </a:pPr>
            <a:r>
              <a:rPr lang="ru-RU" i="1" dirty="0" smtClean="0"/>
              <a:t> “Хочу” – это ваши интересы, желания.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“Могу” – это состояние вашего здоровья, способности (общие и специальные), профессиональная компетентность, материальные возможности, характер и т. д.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“Надо” – спрос на рынке труда, соотношение спроса и предложения.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  Если вы сумеете совместить все три составляющие, ваша карьера будет вполне успешной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123950"/>
            <a:ext cx="8077200" cy="228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 </a:t>
            </a:r>
            <a:endParaRPr lang="ru-RU" sz="4800" dirty="0" smtClean="0">
              <a:solidFill>
                <a:schemeClr val="accent6">
                  <a:lumMod val="50000"/>
                </a:schemeClr>
              </a:solidFill>
              <a:sym typeface="Wingdings" pitchFamily="2" charset="2"/>
            </a:endParaRPr>
          </a:p>
          <a:p>
            <a:pPr algn="ctr">
              <a:buNone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Удачи…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90550"/>
            <a:ext cx="7467600" cy="42649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Работа – это</a:t>
            </a:r>
            <a:r>
              <a:rPr lang="ru-RU" dirty="0" smtClean="0"/>
              <a:t>…</a:t>
            </a:r>
          </a:p>
          <a:p>
            <a:r>
              <a:rPr lang="ru-RU" dirty="0" smtClean="0"/>
              <a:t>Способ зарабатывать деньги.</a:t>
            </a:r>
          </a:p>
          <a:p>
            <a:r>
              <a:rPr lang="ru-RU" dirty="0" smtClean="0"/>
              <a:t>Возможность жить.</a:t>
            </a:r>
          </a:p>
          <a:p>
            <a:r>
              <a:rPr lang="ru-RU" dirty="0" smtClean="0"/>
              <a:t>Возможность стать профессионалом.</a:t>
            </a:r>
          </a:p>
          <a:p>
            <a:r>
              <a:rPr lang="ru-RU" dirty="0" smtClean="0"/>
              <a:t>Общение, приобретение новых знакомых.</a:t>
            </a:r>
          </a:p>
          <a:p>
            <a:r>
              <a:rPr lang="ru-RU" dirty="0" smtClean="0"/>
              <a:t>Материальная независимость.</a:t>
            </a:r>
          </a:p>
          <a:p>
            <a:r>
              <a:rPr lang="ru-RU" dirty="0" smtClean="0"/>
              <a:t>Уверенность в себе, построение своего будущего.</a:t>
            </a:r>
          </a:p>
          <a:p>
            <a:r>
              <a:rPr lang="ru-RU" dirty="0" smtClean="0"/>
              <a:t>Жизненный тонус.</a:t>
            </a:r>
          </a:p>
          <a:p>
            <a:r>
              <a:rPr lang="ru-RU" dirty="0" smtClean="0"/>
              <a:t>Разнообразие в жизни.</a:t>
            </a:r>
          </a:p>
          <a:p>
            <a:r>
              <a:rPr lang="ru-RU" dirty="0" smtClean="0"/>
              <a:t>Способ получения морального удовлетворения.</a:t>
            </a:r>
          </a:p>
          <a:p>
            <a:r>
              <a:rPr lang="ru-RU" dirty="0" smtClean="0"/>
              <a:t>Установка на работу (просто надо).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467600" cy="31242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Карьера – это…</a:t>
            </a:r>
          </a:p>
          <a:p>
            <a:r>
              <a:rPr lang="ru-RU" dirty="0" smtClean="0"/>
              <a:t>Престижное положение в обществе.</a:t>
            </a:r>
          </a:p>
          <a:p>
            <a:r>
              <a:rPr lang="ru-RU" dirty="0" smtClean="0"/>
              <a:t>Успешность в жизни.</a:t>
            </a:r>
          </a:p>
          <a:p>
            <a:r>
              <a:rPr lang="ru-RU" dirty="0" smtClean="0"/>
              <a:t>Постоянный профессиональный рост.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14350"/>
            <a:ext cx="7467600" cy="434111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Судьба...)))</a:t>
            </a:r>
          </a:p>
          <a:p>
            <a:pPr lvl="0"/>
            <a:r>
              <a:rPr lang="ru-RU" dirty="0" smtClean="0"/>
              <a:t>Высокий уровень дохода.</a:t>
            </a:r>
          </a:p>
          <a:p>
            <a:pPr lvl="0"/>
            <a:r>
              <a:rPr lang="ru-RU" dirty="0" smtClean="0"/>
              <a:t>Самореализация своих потребностей.</a:t>
            </a:r>
          </a:p>
          <a:p>
            <a:pPr lvl="0"/>
            <a:r>
              <a:rPr lang="ru-RU" dirty="0" smtClean="0"/>
              <a:t>Самоуважение, принятие себя, как специалиста-профессионала, гордость за себя.</a:t>
            </a:r>
          </a:p>
          <a:p>
            <a:pPr lvl="0"/>
            <a:r>
              <a:rPr lang="ru-RU" dirty="0" smtClean="0"/>
              <a:t>Продвижение по профессиональной лестнице.</a:t>
            </a:r>
          </a:p>
          <a:p>
            <a:pPr lvl="0"/>
            <a:r>
              <a:rPr lang="ru-RU" dirty="0" smtClean="0"/>
              <a:t>Достижение известности, славы, выгоды.</a:t>
            </a:r>
          </a:p>
          <a:p>
            <a:pPr lvl="0"/>
            <a:r>
              <a:rPr lang="ru-RU" dirty="0" smtClean="0"/>
              <a:t>Стремление стать профессионалом.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09750"/>
            <a:ext cx="7848600" cy="2667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Строго говоря, можно выделить две </a:t>
            </a:r>
            <a:r>
              <a:rPr lang="ru-RU" b="1" dirty="0" smtClean="0"/>
              <a:t>основные фазы:</a:t>
            </a:r>
            <a:endParaRPr lang="ru-RU" dirty="0" smtClean="0"/>
          </a:p>
          <a:p>
            <a:r>
              <a:rPr lang="ru-RU" dirty="0" smtClean="0"/>
              <a:t>пассивную (пассивный сбор информации, размышление - кто то мне предложит);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активную (самостоятельный, активный поиск;  стремление к  встречам/собеседованиям с работодателями.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590550"/>
            <a:ext cx="7239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Поиск работы</a:t>
            </a:r>
            <a:r>
              <a:rPr lang="ru-RU" sz="2000" dirty="0" smtClean="0"/>
              <a:t> — ответственное и трудоемкое дело, и неудивительно, что многие из нас довольствуются далеко не идеальным вариантом.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90550"/>
            <a:ext cx="7848600" cy="42649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Основные этапы поиска работы:</a:t>
            </a:r>
            <a:endParaRPr lang="ru-RU" dirty="0" smtClean="0"/>
          </a:p>
          <a:p>
            <a:r>
              <a:rPr lang="ru-RU" dirty="0" smtClean="0"/>
              <a:t>1. Сбор информации о том, что происходит на рынке труда;</a:t>
            </a:r>
          </a:p>
          <a:p>
            <a:r>
              <a:rPr lang="ru-RU" dirty="0" smtClean="0"/>
              <a:t>2. Подготовка к поиску работы. Резюме. Рекомендательные письма. Повышение квалификации.</a:t>
            </a:r>
          </a:p>
          <a:p>
            <a:r>
              <a:rPr lang="ru-RU" dirty="0" smtClean="0"/>
              <a:t>3. Общение с потенциальными работодателями.</a:t>
            </a:r>
          </a:p>
          <a:p>
            <a:r>
              <a:rPr lang="ru-RU" dirty="0" smtClean="0"/>
              <a:t>4. Собеседование и переговоры.</a:t>
            </a:r>
          </a:p>
          <a:p>
            <a:r>
              <a:rPr lang="ru-RU" dirty="0" smtClean="0"/>
              <a:t>5. Адаптация на новой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2257</TotalTime>
  <Words>2032</Words>
  <PresentationFormat>Экран (16:9)</PresentationFormat>
  <Paragraphs>317</Paragraphs>
  <Slides>40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Эркер</vt:lpstr>
      <vt:lpstr>Всё о карьере после колледжа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Тенденции на рынке труда сегодня</vt:lpstr>
      <vt:lpstr>Слайд 12</vt:lpstr>
      <vt:lpstr>  Топ 5 популярных  сфер на рынке труда и средний уровень предлагаемых зарплат </vt:lpstr>
      <vt:lpstr>Слабые места молодого специалиста на рынке труда</vt:lpstr>
      <vt:lpstr>Слайд 15</vt:lpstr>
      <vt:lpstr>Где искать работу студенту или выпускнику</vt:lpstr>
      <vt:lpstr>Социальные сети</vt:lpstr>
      <vt:lpstr>Кадровые агентства</vt:lpstr>
      <vt:lpstr>Трудоустройство после обучения</vt:lpstr>
      <vt:lpstr>Самый популярный способ поиска работы: сайты по трудоустройству</vt:lpstr>
      <vt:lpstr>Слайд 21</vt:lpstr>
      <vt:lpstr>На сайте можно…всё, что угодно))</vt:lpstr>
      <vt:lpstr>Слайд 23</vt:lpstr>
      <vt:lpstr>Слайд 24</vt:lpstr>
      <vt:lpstr>Святые правила резюме!</vt:lpstr>
      <vt:lpstr>Универсальная структура резюме:</vt:lpstr>
      <vt:lpstr>Слайд 27</vt:lpstr>
      <vt:lpstr>Способы мошенничества при приеме на работу</vt:lpstr>
      <vt:lpstr>Слайд 29</vt:lpstr>
      <vt:lpstr>Знайте себе цену!</vt:lpstr>
      <vt:lpstr>Компетенции, необходимые для карьерного роста</vt:lpstr>
      <vt:lpstr>Имидж — 50% успеха</vt:lpstr>
      <vt:lpstr>Каких соискателей ждет работодатель сегодня?</vt:lpstr>
      <vt:lpstr>Какие работодатели бывают:</vt:lpstr>
      <vt:lpstr>Слайд 35</vt:lpstr>
      <vt:lpstr>Слайд 36</vt:lpstr>
      <vt:lpstr>Слайд 37</vt:lpstr>
      <vt:lpstr>Помощь Службы содействия трудоустройству выпускников НППК</vt:lpstr>
      <vt:lpstr>Собеседование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поиска работы для молодого специалиста</dc:title>
  <cp:lastModifiedBy>Ws</cp:lastModifiedBy>
  <cp:revision>195</cp:revision>
  <dcterms:modified xsi:type="dcterms:W3CDTF">2020-02-19T02:05:57Z</dcterms:modified>
</cp:coreProperties>
</file>