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8" r:id="rId5"/>
    <p:sldId id="271" r:id="rId6"/>
    <p:sldId id="272" r:id="rId7"/>
    <p:sldId id="274" r:id="rId8"/>
    <p:sldId id="273" r:id="rId9"/>
    <p:sldId id="275" r:id="rId10"/>
    <p:sldId id="276" r:id="rId11"/>
    <p:sldId id="266" r:id="rId12"/>
    <p:sldId id="285" r:id="rId13"/>
    <p:sldId id="283" r:id="rId14"/>
    <p:sldId id="282" r:id="rId15"/>
    <p:sldId id="267" r:id="rId16"/>
    <p:sldId id="263" r:id="rId17"/>
    <p:sldId id="265" r:id="rId18"/>
    <p:sldId id="264" r:id="rId19"/>
    <p:sldId id="259" r:id="rId20"/>
    <p:sldId id="262" r:id="rId21"/>
    <p:sldId id="260" r:id="rId22"/>
    <p:sldId id="261" r:id="rId23"/>
    <p:sldId id="270" r:id="rId24"/>
    <p:sldId id="269" r:id="rId25"/>
    <p:sldId id="277" r:id="rId26"/>
    <p:sldId id="278" r:id="rId27"/>
    <p:sldId id="279" r:id="rId28"/>
    <p:sldId id="280" r:id="rId29"/>
    <p:sldId id="281" r:id="rId3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-78" y="-6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2/17/2020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pPr/>
              <a:t>2/17/2020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pPr/>
              <a:t>2/17/2020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2/17/2020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m-konsalting.ru/blog/kak-prohodit-sobesedovanie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m-konsalting.ru/blog/kak-prohodit-sobesedovanie/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833361"/>
          </a:xfrm>
        </p:spPr>
        <p:txBody>
          <a:bodyPr/>
          <a:lstStyle/>
          <a:p>
            <a:r>
              <a:rPr lang="ru-RU" sz="4400" b="1" dirty="0" err="1" smtClean="0"/>
              <a:t>Самопрезентация</a:t>
            </a:r>
            <a:r>
              <a:rPr lang="ru-RU" sz="4400" b="1" dirty="0" smtClean="0"/>
              <a:t> как один из факторов успешного собеседования</a:t>
            </a:r>
            <a:endParaRPr lang="ru-RU" sz="4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787662" y="4396154"/>
            <a:ext cx="3130061" cy="1043353"/>
          </a:xfrm>
        </p:spPr>
        <p:txBody>
          <a:bodyPr/>
          <a:lstStyle/>
          <a:p>
            <a:pPr algn="r"/>
            <a:r>
              <a:rPr lang="ru-RU" dirty="0" smtClean="0"/>
              <a:t>Трофимова Л.В., преподаватель, психолог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682964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2732" y="837127"/>
            <a:ext cx="10599313" cy="5241701"/>
          </a:xfrm>
        </p:spPr>
        <p:txBody>
          <a:bodyPr>
            <a:normAutofit fontScale="77500" lnSpcReduction="20000"/>
          </a:bodyPr>
          <a:lstStyle/>
          <a:p>
            <a:pPr marL="742950" indent="-742950" algn="ctr">
              <a:buAutoNum type="arabicParenR"/>
            </a:pPr>
            <a:r>
              <a:rPr lang="ru-RU" sz="3600" b="1" i="1" dirty="0" smtClean="0"/>
              <a:t>Подготовка к собеседованию</a:t>
            </a:r>
          </a:p>
          <a:p>
            <a:pPr marL="0" indent="0" algn="ctr">
              <a:buNone/>
            </a:pPr>
            <a:endParaRPr lang="ru-RU" sz="3600" b="1" i="1" dirty="0" smtClean="0"/>
          </a:p>
          <a:p>
            <a:r>
              <a:rPr lang="ru-RU" sz="2500" b="1" i="1" dirty="0" smtClean="0"/>
              <a:t>Готовим ответы на «неприятные» вопросы</a:t>
            </a:r>
          </a:p>
          <a:p>
            <a:endParaRPr lang="ru-RU" sz="2500" b="1" i="1" dirty="0"/>
          </a:p>
          <a:p>
            <a:pPr lvl="0" fontAlgn="base"/>
            <a:r>
              <a:rPr lang="ru-RU" sz="2500" b="1" dirty="0" smtClean="0"/>
              <a:t>Назовите </a:t>
            </a:r>
            <a:r>
              <a:rPr lang="ru-RU" sz="2500" b="1" dirty="0"/>
              <a:t>желаемую зарплату?</a:t>
            </a:r>
            <a:endParaRPr lang="ru-RU" sz="2500" dirty="0"/>
          </a:p>
          <a:p>
            <a:pPr fontAlgn="base"/>
            <a:r>
              <a:rPr lang="ru-RU" sz="2500" dirty="0"/>
              <a:t>С помощью такого вопроса компания решает, сможет ли она в будущем удерживать соискателя на рабочем месте. При этом можно смело повышать зарплату на 10–15% по сравнению с бывшим рабочим местом.</a:t>
            </a:r>
          </a:p>
          <a:p>
            <a:pPr lvl="0" fontAlgn="base"/>
            <a:r>
              <a:rPr lang="ru-RU" sz="2500" b="1" dirty="0"/>
              <a:t>На какой срок планируется работа в </a:t>
            </a:r>
            <a:r>
              <a:rPr lang="ru-RU" sz="2500" b="1" dirty="0" smtClean="0"/>
              <a:t>компании?</a:t>
            </a:r>
            <a:r>
              <a:rPr lang="ru-RU" sz="2500" dirty="0"/>
              <a:t> К</a:t>
            </a:r>
            <a:r>
              <a:rPr lang="ru-RU" sz="2500" dirty="0" smtClean="0"/>
              <a:t>андидат </a:t>
            </a:r>
            <a:r>
              <a:rPr lang="ru-RU" sz="2500" dirty="0"/>
              <a:t>должен сказать руководителю, что ему необходимо сначала поработать, ознакомиться с коллективом и рабочими задачами. Дальше станет ясно, будет ли сотрудничество с компанией долгим и </a:t>
            </a:r>
            <a:r>
              <a:rPr lang="ru-RU" sz="2500" dirty="0" smtClean="0"/>
              <a:t>взаимовыгодным</a:t>
            </a:r>
            <a:r>
              <a:rPr lang="ru-RU" sz="2500" dirty="0"/>
              <a:t>.</a:t>
            </a:r>
          </a:p>
          <a:p>
            <a:pPr lvl="0" fontAlgn="base"/>
            <a:r>
              <a:rPr lang="ru-RU" sz="2500" b="1" dirty="0"/>
              <a:t>Почему вам интересно работать в нашей компании?</a:t>
            </a:r>
            <a:endParaRPr lang="ru-RU" sz="2500" dirty="0"/>
          </a:p>
          <a:p>
            <a:pPr fontAlgn="base"/>
            <a:r>
              <a:rPr lang="ru-RU" sz="2500" dirty="0"/>
              <a:t>Обычно основной целью этого вопроса является понимание мотивации кандидата. В этом случае о деньгах лучше не говорить, а рассказать о стабильности компании, своих профессиональных интересах в данной сфере, подходящих обязанностях, а также удобном расположении рабочего места.</a:t>
            </a:r>
          </a:p>
          <a:p>
            <a:pPr lvl="1" fontAlgn="base"/>
            <a:endParaRPr lang="ru-RU" sz="2400" dirty="0"/>
          </a:p>
          <a:p>
            <a:endParaRPr lang="ru-RU" sz="3600" b="1" i="1" dirty="0"/>
          </a:p>
        </p:txBody>
      </p:sp>
    </p:spTree>
    <p:extLst>
      <p:ext uri="{BB962C8B-B14F-4D97-AF65-F5344CB8AC3E}">
        <p14:creationId xmlns:p14="http://schemas.microsoft.com/office/powerpoint/2010/main" xmlns="" val="20074940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2732" y="837127"/>
            <a:ext cx="10599313" cy="5241701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1" i="1" dirty="0" smtClean="0"/>
              <a:t>Проективные вопросы</a:t>
            </a:r>
          </a:p>
          <a:p>
            <a:r>
              <a:rPr lang="ru-RU" dirty="0"/>
              <a:t>О ком бы ни задавали на проективном собеседовании вопросы, в конечном </a:t>
            </a:r>
            <a:r>
              <a:rPr lang="ru-RU" dirty="0" smtClean="0"/>
              <a:t>счете</a:t>
            </a:r>
            <a:r>
              <a:rPr lang="ru-RU" dirty="0"/>
              <a:t>, </a:t>
            </a:r>
            <a:r>
              <a:rPr lang="ru-RU" u="sng" dirty="0"/>
              <a:t>речь идет о вас и о вашей личности</a:t>
            </a:r>
            <a:r>
              <a:rPr lang="ru-RU" dirty="0" smtClean="0"/>
              <a:t>.</a:t>
            </a:r>
            <a:r>
              <a:rPr lang="ru-RU" dirty="0"/>
              <a:t>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Примеры: </a:t>
            </a:r>
            <a:endParaRPr lang="ru-RU" dirty="0"/>
          </a:p>
          <a:p>
            <a:r>
              <a:rPr lang="ru-RU" dirty="0" smtClean="0"/>
              <a:t>«Почему </a:t>
            </a:r>
            <a:r>
              <a:rPr lang="ru-RU" dirty="0"/>
              <a:t>люди обычно врут?» </a:t>
            </a:r>
            <a:endParaRPr lang="ru-RU" dirty="0" smtClean="0"/>
          </a:p>
          <a:p>
            <a:r>
              <a:rPr lang="ru-RU" dirty="0" smtClean="0"/>
              <a:t>«</a:t>
            </a:r>
            <a:r>
              <a:rPr lang="ru-RU" dirty="0"/>
              <a:t>К</a:t>
            </a:r>
            <a:r>
              <a:rPr lang="ru-RU" dirty="0" smtClean="0"/>
              <a:t>акие </a:t>
            </a:r>
            <a:r>
              <a:rPr lang="ru-RU" dirty="0"/>
              <a:t>разногласия часто возникают в коллективах?» </a:t>
            </a:r>
          </a:p>
          <a:p>
            <a:r>
              <a:rPr lang="ru-RU" dirty="0" smtClean="0"/>
              <a:t>«Какие </a:t>
            </a:r>
            <a:r>
              <a:rPr lang="ru-RU" dirty="0"/>
              <a:t>конфликтные </a:t>
            </a:r>
            <a:r>
              <a:rPr lang="ru-RU" dirty="0" smtClean="0"/>
              <a:t>ситуации обычно случаются при работе с клиентами?»</a:t>
            </a:r>
          </a:p>
          <a:p>
            <a:r>
              <a:rPr lang="ru-RU" dirty="0" smtClean="0"/>
              <a:t> </a:t>
            </a:r>
            <a:r>
              <a:rPr lang="ru-RU" b="1" dirty="0" smtClean="0">
                <a:solidFill>
                  <a:srgbClr val="C00000"/>
                </a:solidFill>
              </a:rPr>
              <a:t>Смысл в том, что хотя речь идет о типичных ситуациях, человек вспомнит и расскажет о тех случаях, которые происходили именно с ним!!!</a:t>
            </a:r>
          </a:p>
          <a:p>
            <a:endParaRPr lang="ru-RU" sz="3200" b="1" dirty="0" smtClean="0">
              <a:solidFill>
                <a:srgbClr val="C00000"/>
              </a:solidFill>
            </a:endParaRP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645928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3207" y="714895"/>
            <a:ext cx="10690168" cy="5494712"/>
          </a:xfrm>
        </p:spPr>
        <p:txBody>
          <a:bodyPr>
            <a:normAutofit fontScale="92500" lnSpcReduction="20000"/>
          </a:bodyPr>
          <a:lstStyle/>
          <a:p>
            <a:pPr marL="0" indent="0" algn="ctr" fontAlgn="base">
              <a:buNone/>
            </a:pPr>
            <a:r>
              <a:rPr lang="ru-RU" sz="3000" b="1" dirty="0"/>
              <a:t>Примеры вопросов и ответов </a:t>
            </a:r>
            <a:endParaRPr lang="ru-RU" sz="3000" b="1" dirty="0" smtClean="0"/>
          </a:p>
          <a:p>
            <a:pPr marL="0" indent="0" algn="ctr" fontAlgn="base">
              <a:buNone/>
            </a:pPr>
            <a:r>
              <a:rPr lang="ru-RU" sz="3000" b="1" dirty="0" smtClean="0"/>
              <a:t>на </a:t>
            </a:r>
            <a:r>
              <a:rPr lang="ru-RU" sz="3000" b="1" dirty="0"/>
              <a:t>психологическом </a:t>
            </a:r>
            <a:r>
              <a:rPr lang="ru-RU" sz="3000" b="1" dirty="0" smtClean="0"/>
              <a:t>собеседовании</a:t>
            </a:r>
          </a:p>
          <a:p>
            <a:pPr marL="0" indent="0" algn="ctr" fontAlgn="base">
              <a:buNone/>
            </a:pPr>
            <a:endParaRPr lang="ru-RU" b="1" dirty="0"/>
          </a:p>
          <a:p>
            <a:pPr fontAlgn="base"/>
            <a:r>
              <a:rPr lang="ru-RU" b="1" dirty="0"/>
              <a:t>Вопрос: Нарисуйте дом, себя и дерево</a:t>
            </a:r>
            <a:r>
              <a:rPr lang="ru-RU" b="1" dirty="0" smtClean="0"/>
              <a:t>.</a:t>
            </a:r>
          </a:p>
          <a:p>
            <a:pPr fontAlgn="base"/>
            <a:endParaRPr lang="ru-RU" dirty="0"/>
          </a:p>
          <a:p>
            <a:pPr fontAlgn="base"/>
            <a:r>
              <a:rPr lang="ru-RU" b="1" dirty="0"/>
              <a:t>Р</a:t>
            </a:r>
            <a:r>
              <a:rPr lang="ru-RU" b="1" dirty="0" smtClean="0"/>
              <a:t>екомендация: </a:t>
            </a:r>
          </a:p>
          <a:p>
            <a:pPr fontAlgn="base"/>
            <a:r>
              <a:rPr lang="ru-RU" dirty="0" smtClean="0"/>
              <a:t>Рисуйте </a:t>
            </a:r>
            <a:r>
              <a:rPr lang="ru-RU" dirty="0"/>
              <a:t>пропорционально, достаточно реалистично. У дома должны присутствовать все основные детали: окна, дверь, крыша, дорожка к дому (означает вашу открытость и готовность к сотрудничеству). </a:t>
            </a:r>
            <a:endParaRPr lang="ru-RU" dirty="0" smtClean="0"/>
          </a:p>
          <a:p>
            <a:pPr fontAlgn="base"/>
            <a:r>
              <a:rPr lang="ru-RU" dirty="0" smtClean="0"/>
              <a:t>Если </a:t>
            </a:r>
            <a:r>
              <a:rPr lang="ru-RU" dirty="0"/>
              <a:t>ваша должность требует внимания к деталям, то на вашем рисунке должно быть множество деталей, пусть даже мелких, не особо значимых на первый взгляд – например, манжеты на рукавах, запонки, дверной глазок, рисунок на ставнях и т.п. </a:t>
            </a:r>
            <a:endParaRPr lang="ru-RU" dirty="0" smtClean="0"/>
          </a:p>
          <a:p>
            <a:pPr fontAlgn="base"/>
            <a:r>
              <a:rPr lang="ru-RU" dirty="0" smtClean="0"/>
              <a:t>Дерево </a:t>
            </a:r>
            <a:r>
              <a:rPr lang="ru-RU" dirty="0"/>
              <a:t>должно быть красивым, прямым, иметь большую крону и корни – это ваше видение коллектива.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713882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3207" y="714895"/>
            <a:ext cx="10690168" cy="5494712"/>
          </a:xfrm>
        </p:spPr>
        <p:txBody>
          <a:bodyPr/>
          <a:lstStyle/>
          <a:p>
            <a:pPr fontAlgn="base"/>
            <a:endParaRPr lang="ru-RU" b="1" dirty="0" smtClean="0"/>
          </a:p>
          <a:p>
            <a:pPr fontAlgn="base"/>
            <a:endParaRPr lang="ru-RU" b="1" dirty="0"/>
          </a:p>
          <a:p>
            <a:pPr marL="0" indent="0" fontAlgn="base">
              <a:buNone/>
            </a:pPr>
            <a:r>
              <a:rPr lang="ru-RU" b="1" dirty="0" smtClean="0"/>
              <a:t>Вопрос</a:t>
            </a:r>
            <a:r>
              <a:rPr lang="ru-RU" b="1" dirty="0"/>
              <a:t>: </a:t>
            </a:r>
            <a:r>
              <a:rPr lang="ru-RU" b="1" dirty="0" smtClean="0"/>
              <a:t>назовите </a:t>
            </a:r>
            <a:r>
              <a:rPr lang="ru-RU" b="1" dirty="0"/>
              <a:t>свой любимый цвет</a:t>
            </a:r>
            <a:endParaRPr lang="ru-RU" dirty="0"/>
          </a:p>
          <a:p>
            <a:pPr fontAlgn="base"/>
            <a:r>
              <a:rPr lang="ru-RU" dirty="0"/>
              <a:t>Р</a:t>
            </a:r>
            <a:r>
              <a:rPr lang="ru-RU" dirty="0" smtClean="0"/>
              <a:t>екомендации: </a:t>
            </a:r>
            <a:r>
              <a:rPr lang="ru-RU" dirty="0"/>
              <a:t>н</a:t>
            </a:r>
            <a:r>
              <a:rPr lang="ru-RU" dirty="0" smtClean="0"/>
              <a:t>а </a:t>
            </a:r>
            <a:r>
              <a:rPr lang="ru-RU" dirty="0"/>
              <a:t>первое место ставьте яркие и светлые тона: оранжевый, желтый, красный. На последнее (если вам предложили-таки тест </a:t>
            </a:r>
            <a:r>
              <a:rPr lang="ru-RU" dirty="0" err="1"/>
              <a:t>Люшера</a:t>
            </a:r>
            <a:r>
              <a:rPr lang="ru-RU" dirty="0"/>
              <a:t>) – темные и серые оттенки. Когда предложат выбрать еще раз, то незначительно поменяйте цвета местами, сохранив общую картину.</a:t>
            </a:r>
          </a:p>
          <a:p>
            <a:pPr marL="0" indent="0" fontAlgn="base">
              <a:buNone/>
            </a:pPr>
            <a:r>
              <a:rPr lang="ru-RU" b="1" dirty="0"/>
              <a:t>Вопрос: </a:t>
            </a:r>
            <a:r>
              <a:rPr lang="ru-RU" b="1" dirty="0" smtClean="0"/>
              <a:t>что </a:t>
            </a:r>
            <a:r>
              <a:rPr lang="ru-RU" b="1" dirty="0"/>
              <a:t>вы видите на рисунке?</a:t>
            </a:r>
            <a:endParaRPr lang="ru-RU" dirty="0"/>
          </a:p>
          <a:p>
            <a:pPr fontAlgn="base"/>
            <a:r>
              <a:rPr lang="ru-RU" dirty="0" smtClean="0"/>
              <a:t>Рекомендации: </a:t>
            </a:r>
            <a:r>
              <a:rPr lang="ru-RU" dirty="0"/>
              <a:t>н</a:t>
            </a:r>
            <a:r>
              <a:rPr lang="ru-RU" dirty="0" smtClean="0"/>
              <a:t>е </a:t>
            </a:r>
            <a:r>
              <a:rPr lang="ru-RU" dirty="0"/>
              <a:t>важно, что именно перед вами – клякса или картинка – надо интерпретировать ее исключительно положительно. Позитив – это ваш пропуск на работу.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796746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3207" y="714895"/>
            <a:ext cx="10690168" cy="5494712"/>
          </a:xfrm>
        </p:spPr>
        <p:txBody>
          <a:bodyPr/>
          <a:lstStyle/>
          <a:p>
            <a:pPr marL="0" indent="0" fontAlgn="base">
              <a:buNone/>
            </a:pPr>
            <a:r>
              <a:rPr lang="ru-RU" b="1" dirty="0" smtClean="0"/>
              <a:t>Вопрос: сколько </a:t>
            </a:r>
            <a:r>
              <a:rPr lang="ru-RU" b="1" dirty="0"/>
              <a:t>баллов от 1 до 10 вы бы поставили </a:t>
            </a:r>
            <a:r>
              <a:rPr lang="ru-RU" b="1" dirty="0" smtClean="0"/>
              <a:t>рекрутеру(интервьюеру) </a:t>
            </a:r>
            <a:r>
              <a:rPr lang="ru-RU" b="1" dirty="0"/>
              <a:t>за проведенное собеседование?</a:t>
            </a:r>
            <a:endParaRPr lang="ru-RU" dirty="0"/>
          </a:p>
          <a:p>
            <a:pPr fontAlgn="base"/>
            <a:r>
              <a:rPr lang="ru-RU" dirty="0"/>
              <a:t>Это проверка на лесть и подхалимство. Сами понимаете, что для работодателя это очень важное психологическое качество </a:t>
            </a:r>
            <a:r>
              <a:rPr lang="ru-RU" dirty="0" smtClean="0"/>
              <a:t>работника;</a:t>
            </a:r>
            <a:endParaRPr lang="ru-RU" dirty="0"/>
          </a:p>
          <a:p>
            <a:pPr fontAlgn="base"/>
            <a:endParaRPr lang="ru-RU" dirty="0" smtClean="0"/>
          </a:p>
          <a:p>
            <a:pPr fontAlgn="base"/>
            <a:r>
              <a:rPr lang="ru-RU" dirty="0" smtClean="0"/>
              <a:t>Рекомендации: </a:t>
            </a:r>
          </a:p>
          <a:p>
            <a:pPr fontAlgn="base"/>
            <a:r>
              <a:rPr lang="ru-RU" dirty="0" smtClean="0"/>
              <a:t>отвечайте </a:t>
            </a:r>
            <a:r>
              <a:rPr lang="ru-RU" dirty="0"/>
              <a:t>честно и постарайтесь быть </a:t>
            </a:r>
            <a:r>
              <a:rPr lang="ru-RU" dirty="0" smtClean="0"/>
              <a:t>объективным;</a:t>
            </a:r>
          </a:p>
          <a:p>
            <a:pPr fontAlgn="base"/>
            <a:r>
              <a:rPr lang="ru-RU" dirty="0"/>
              <a:t>о</a:t>
            </a:r>
            <a:r>
              <a:rPr lang="ru-RU" dirty="0" smtClean="0"/>
              <a:t>бязательно </a:t>
            </a:r>
            <a:r>
              <a:rPr lang="ru-RU" dirty="0"/>
              <a:t>аргументируйте снижение </a:t>
            </a:r>
            <a:r>
              <a:rPr lang="ru-RU" dirty="0" smtClean="0"/>
              <a:t>баллов</a:t>
            </a:r>
            <a:r>
              <a:rPr lang="ru-RU" dirty="0"/>
              <a:t>;</a:t>
            </a:r>
            <a:r>
              <a:rPr lang="ru-RU" dirty="0" smtClean="0"/>
              <a:t> </a:t>
            </a:r>
          </a:p>
          <a:p>
            <a:pPr fontAlgn="base"/>
            <a:r>
              <a:rPr lang="ru-RU" dirty="0" smtClean="0"/>
              <a:t>не путайте комплимент и лесть, комплимент - лишь незначительное преувеличение достоинств.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803479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2732" y="837127"/>
            <a:ext cx="10599313" cy="5241701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800" b="1" i="1" dirty="0"/>
              <a:t>Групповое собеседование – это всегда стресс для </a:t>
            </a:r>
            <a:r>
              <a:rPr lang="ru-RU" sz="2800" b="1" i="1" dirty="0" smtClean="0"/>
              <a:t>кандидата</a:t>
            </a:r>
          </a:p>
          <a:p>
            <a:pPr marL="0" indent="0" algn="ctr">
              <a:buNone/>
            </a:pPr>
            <a:endParaRPr lang="ru-RU" sz="2800" b="1" i="1" dirty="0" smtClean="0"/>
          </a:p>
          <a:p>
            <a:r>
              <a:rPr lang="ru-RU" dirty="0" smtClean="0"/>
              <a:t>Цель: стрессоустойчивость, умение работать в команде, конкурентоспособность</a:t>
            </a:r>
            <a:endParaRPr lang="ru-RU" dirty="0"/>
          </a:p>
          <a:p>
            <a:endParaRPr lang="ru-RU" b="1" i="1" dirty="0" smtClean="0"/>
          </a:p>
          <a:p>
            <a:pPr marL="0" indent="0" algn="ctr">
              <a:buNone/>
            </a:pPr>
            <a:r>
              <a:rPr lang="ru-RU" dirty="0" smtClean="0"/>
              <a:t>Существует </a:t>
            </a:r>
            <a:r>
              <a:rPr lang="ru-RU" dirty="0"/>
              <a:t>три варианта группового </a:t>
            </a:r>
            <a:r>
              <a:rPr lang="ru-RU" dirty="0" smtClean="0"/>
              <a:t>собеседования:</a:t>
            </a:r>
          </a:p>
          <a:p>
            <a:r>
              <a:rPr lang="ru-RU" dirty="0" smtClean="0"/>
              <a:t>1</a:t>
            </a:r>
            <a:r>
              <a:rPr lang="ru-RU" dirty="0"/>
              <a:t>) один рекрутер – несколько кандидатов; </a:t>
            </a:r>
            <a:endParaRPr lang="ru-RU" dirty="0" smtClean="0"/>
          </a:p>
          <a:p>
            <a:r>
              <a:rPr lang="ru-RU" dirty="0" smtClean="0"/>
              <a:t>2</a:t>
            </a:r>
            <a:r>
              <a:rPr lang="ru-RU" dirty="0"/>
              <a:t>) несколько представителей компании – один кандидат; </a:t>
            </a:r>
            <a:endParaRPr lang="ru-RU" dirty="0" smtClean="0"/>
          </a:p>
          <a:p>
            <a:r>
              <a:rPr lang="ru-RU" dirty="0" smtClean="0"/>
              <a:t>3</a:t>
            </a:r>
            <a:r>
              <a:rPr lang="ru-RU" dirty="0"/>
              <a:t>) несколько представителей компании – несколько кандидатов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 smtClean="0"/>
              <a:t>Рекомендации к групповому собеседованию (</a:t>
            </a:r>
            <a:r>
              <a:rPr lang="ru-RU" dirty="0" err="1" smtClean="0"/>
              <a:t>сл.слайд</a:t>
            </a:r>
            <a:r>
              <a:rPr lang="ru-RU" dirty="0" smtClean="0"/>
              <a:t>)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969655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2732" y="837127"/>
            <a:ext cx="10599313" cy="5241701"/>
          </a:xfrm>
        </p:spPr>
        <p:txBody>
          <a:bodyPr>
            <a:normAutofit lnSpcReduction="10000"/>
          </a:bodyPr>
          <a:lstStyle/>
          <a:p>
            <a:pPr marL="0" indent="0" algn="ctr" fontAlgn="base">
              <a:buNone/>
            </a:pPr>
            <a:r>
              <a:rPr lang="ru-RU" sz="3000" b="1" i="1" dirty="0"/>
              <a:t>Рекомендации к групповому </a:t>
            </a:r>
            <a:r>
              <a:rPr lang="ru-RU" sz="3000" b="1" i="1" dirty="0" smtClean="0"/>
              <a:t>собеседованию:</a:t>
            </a:r>
            <a:endParaRPr lang="ru-RU" sz="3000" b="1" i="1" dirty="0"/>
          </a:p>
          <a:p>
            <a:pPr marL="0" lvl="0" indent="0" fontAlgn="base">
              <a:buNone/>
            </a:pPr>
            <a:endParaRPr lang="ru-RU" dirty="0"/>
          </a:p>
          <a:p>
            <a:pPr lvl="0" fontAlgn="base"/>
            <a:r>
              <a:rPr lang="ru-RU" dirty="0" smtClean="0"/>
              <a:t>Оставайтесь </a:t>
            </a:r>
            <a:r>
              <a:rPr lang="ru-RU" dirty="0"/>
              <a:t>собой. Будьте спокойны и доброжелательны к другим кандидатам.</a:t>
            </a:r>
          </a:p>
          <a:p>
            <a:pPr lvl="0" fontAlgn="base"/>
            <a:r>
              <a:rPr lang="ru-RU" dirty="0"/>
              <a:t>Во время прохождения </a:t>
            </a:r>
            <a:r>
              <a:rPr lang="ru-RU" dirty="0" smtClean="0"/>
              <a:t>деловых игр </a:t>
            </a:r>
            <a:r>
              <a:rPr lang="ru-RU" dirty="0"/>
              <a:t>с другими кандидатами будьте членом команды, но не бойтесь взять на себя инициативу.</a:t>
            </a:r>
          </a:p>
          <a:p>
            <a:pPr lvl="0" fontAlgn="base"/>
            <a:r>
              <a:rPr lang="ru-RU" dirty="0"/>
              <a:t>Запомните имена всех представителей компании.</a:t>
            </a:r>
          </a:p>
          <a:p>
            <a:pPr lvl="0" fontAlgn="base"/>
            <a:r>
              <a:rPr lang="ru-RU" dirty="0"/>
              <a:t>Четко отвечайте каждому интервьюеру на заданные им вопросы. Если вы не поняли вопрос, обязательно переспросите.</a:t>
            </a:r>
          </a:p>
          <a:p>
            <a:pPr lvl="0" fontAlgn="base"/>
            <a:r>
              <a:rPr lang="ru-RU" dirty="0"/>
              <a:t>Во время ответа поддерживайте зрительный контакт со всеми интервьюерами.</a:t>
            </a:r>
          </a:p>
          <a:p>
            <a:pPr lvl="0" fontAlgn="base"/>
            <a:r>
              <a:rPr lang="ru-RU" dirty="0"/>
              <a:t>Вас обязательно попросят рассказать о себе. Заранее подготовьте свою </a:t>
            </a:r>
            <a:r>
              <a:rPr lang="ru-RU" dirty="0" smtClean="0"/>
              <a:t>презентацию (рассказ о себе)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546220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2732" y="837127"/>
            <a:ext cx="10599313" cy="5241701"/>
          </a:xfrm>
        </p:spPr>
        <p:txBody>
          <a:bodyPr>
            <a:normAutofit/>
          </a:bodyPr>
          <a:lstStyle/>
          <a:p>
            <a:pPr marL="0" lvl="0" indent="0" algn="ctr" fontAlgn="base">
              <a:buNone/>
            </a:pPr>
            <a:r>
              <a:rPr lang="ru-RU" sz="2800" b="1" i="1" dirty="0" smtClean="0">
                <a:solidFill>
                  <a:schemeClr val="tx1"/>
                </a:solidFill>
              </a:rPr>
              <a:t>День собеседования:</a:t>
            </a:r>
          </a:p>
          <a:p>
            <a:pPr lvl="0" fontAlgn="base"/>
            <a:endParaRPr lang="ru-RU" sz="2800" u="sng" dirty="0">
              <a:solidFill>
                <a:schemeClr val="tx1"/>
              </a:solidFill>
            </a:endParaRPr>
          </a:p>
          <a:p>
            <a:pPr marL="0" lvl="0" indent="0" fontAlgn="base">
              <a:buNone/>
            </a:pPr>
            <a:endParaRPr lang="ru-RU" sz="2800" dirty="0">
              <a:solidFill>
                <a:schemeClr val="tx1"/>
              </a:solidFill>
            </a:endParaRPr>
          </a:p>
          <a:p>
            <a:pPr lvl="1" fontAlgn="base"/>
            <a:r>
              <a:rPr lang="ru-RU" sz="2400" dirty="0">
                <a:solidFill>
                  <a:schemeClr val="tx1"/>
                </a:solidFill>
                <a:hlinkClick r:id="rId2"/>
              </a:rPr>
              <a:t>Приводим себя в </a:t>
            </a:r>
            <a:r>
              <a:rPr lang="ru-RU" sz="2400" dirty="0" smtClean="0">
                <a:solidFill>
                  <a:schemeClr val="tx1"/>
                </a:solidFill>
                <a:hlinkClick r:id="rId2"/>
              </a:rPr>
              <a:t>порядок</a:t>
            </a:r>
            <a:r>
              <a:rPr lang="ru-RU" sz="2400" dirty="0" smtClean="0">
                <a:solidFill>
                  <a:schemeClr val="tx1"/>
                </a:solidFill>
              </a:rPr>
              <a:t> (заранее все продумать)</a:t>
            </a:r>
            <a:endParaRPr lang="ru-RU" sz="2400" dirty="0">
              <a:solidFill>
                <a:schemeClr val="tx1"/>
              </a:solidFill>
            </a:endParaRPr>
          </a:p>
          <a:p>
            <a:pPr lvl="1" fontAlgn="base"/>
            <a:r>
              <a:rPr lang="ru-RU" sz="2400" dirty="0">
                <a:solidFill>
                  <a:schemeClr val="tx1"/>
                </a:solidFill>
                <a:hlinkClick r:id="rId2"/>
              </a:rPr>
              <a:t>Уточняем </a:t>
            </a:r>
            <a:r>
              <a:rPr lang="ru-RU" sz="2400" dirty="0" smtClean="0">
                <a:solidFill>
                  <a:schemeClr val="tx1"/>
                </a:solidFill>
                <a:hlinkClick r:id="rId2"/>
              </a:rPr>
              <a:t>маршрут</a:t>
            </a:r>
            <a:r>
              <a:rPr lang="ru-RU" sz="2400" dirty="0" smtClean="0">
                <a:solidFill>
                  <a:schemeClr val="tx1"/>
                </a:solidFill>
              </a:rPr>
              <a:t> (просчитать время, точный маршрут, не опаздывать)</a:t>
            </a:r>
            <a:endParaRPr lang="ru-RU" sz="2400" dirty="0">
              <a:solidFill>
                <a:schemeClr val="tx1"/>
              </a:solidFill>
            </a:endParaRPr>
          </a:p>
          <a:p>
            <a:pPr lvl="1" fontAlgn="base"/>
            <a:r>
              <a:rPr lang="ru-RU" sz="2400" dirty="0">
                <a:solidFill>
                  <a:schemeClr val="tx1"/>
                </a:solidFill>
                <a:hlinkClick r:id="rId2"/>
              </a:rPr>
              <a:t>Перед входом в кабинет</a:t>
            </a:r>
            <a:endParaRPr lang="ru-RU" sz="2400" dirty="0">
              <a:solidFill>
                <a:schemeClr val="tx1"/>
              </a:solidFill>
            </a:endParaRPr>
          </a:p>
          <a:p>
            <a:pPr marL="457200" indent="-457200">
              <a:buAutoNum type="arabicParenR"/>
            </a:pPr>
            <a:r>
              <a:rPr lang="ru-RU" dirty="0" smtClean="0"/>
              <a:t>убедитесь</a:t>
            </a:r>
            <a:r>
              <a:rPr lang="ru-RU" dirty="0"/>
              <a:t>, что вы спрятали все ненужные вещи и </a:t>
            </a:r>
            <a:r>
              <a:rPr lang="ru-RU" dirty="0" smtClean="0"/>
              <a:t>аксессуары (наушники</a:t>
            </a:r>
            <a:r>
              <a:rPr lang="ru-RU" dirty="0"/>
              <a:t>, </a:t>
            </a:r>
            <a:r>
              <a:rPr lang="ru-RU" dirty="0" smtClean="0"/>
              <a:t>выключите телефон, </a:t>
            </a:r>
            <a:r>
              <a:rPr lang="ru-RU" dirty="0"/>
              <a:t>солнечные </a:t>
            </a:r>
            <a:r>
              <a:rPr lang="ru-RU" dirty="0" smtClean="0"/>
              <a:t>очки). </a:t>
            </a:r>
            <a:r>
              <a:rPr lang="ru-RU" dirty="0"/>
              <a:t>Уберите жвачку. </a:t>
            </a:r>
            <a:endParaRPr lang="ru-RU" dirty="0" smtClean="0"/>
          </a:p>
          <a:p>
            <a:pPr marL="457200" indent="-457200">
              <a:buAutoNum type="arabicParenR"/>
            </a:pPr>
            <a:r>
              <a:rPr lang="ru-RU" dirty="0" smtClean="0"/>
              <a:t>Подготовьте </a:t>
            </a:r>
            <a:r>
              <a:rPr lang="ru-RU" dirty="0"/>
              <a:t>необходимые документы так, чтобы в случае необходимости вы смогли легко их предоставить, не роясь при этом в сумке по десять минут.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329142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2732" y="837127"/>
            <a:ext cx="10599313" cy="5241701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1" i="1" dirty="0" smtClean="0"/>
              <a:t>Прохождение собеседования</a:t>
            </a:r>
          </a:p>
          <a:p>
            <a:endParaRPr lang="ru-RU" dirty="0" smtClean="0"/>
          </a:p>
          <a:p>
            <a:endParaRPr lang="ru-RU" dirty="0"/>
          </a:p>
          <a:p>
            <a:pPr lvl="1" fontAlgn="base"/>
            <a:r>
              <a:rPr lang="ru-RU" sz="2400" dirty="0">
                <a:hlinkClick r:id="rId2"/>
              </a:rPr>
              <a:t>Выбираем стиль поведения</a:t>
            </a:r>
            <a:endParaRPr lang="ru-RU" sz="2400" dirty="0"/>
          </a:p>
          <a:p>
            <a:pPr lvl="1" fontAlgn="base"/>
            <a:r>
              <a:rPr lang="ru-RU" sz="2400" dirty="0">
                <a:hlinkClick r:id="rId2"/>
              </a:rPr>
              <a:t>Отвечаем на «неудобные» вопросы</a:t>
            </a:r>
            <a:endParaRPr lang="ru-RU" sz="2400" dirty="0"/>
          </a:p>
          <a:p>
            <a:pPr lvl="1" fontAlgn="base"/>
            <a:r>
              <a:rPr lang="ru-RU" sz="2400" dirty="0">
                <a:hlinkClick r:id="rId2"/>
              </a:rPr>
              <a:t>Готовим вопросы рекрутеру</a:t>
            </a:r>
            <a:endParaRPr lang="ru-RU" sz="2400" dirty="0"/>
          </a:p>
          <a:p>
            <a:pPr lvl="1" fontAlgn="base"/>
            <a:r>
              <a:rPr lang="ru-RU" sz="2400" dirty="0">
                <a:hlinkClick r:id="rId2"/>
              </a:rPr>
              <a:t>Тестирование и анкетирование</a:t>
            </a:r>
            <a:endParaRPr lang="ru-RU" sz="2400" dirty="0"/>
          </a:p>
          <a:p>
            <a:pPr lvl="1" fontAlgn="base"/>
            <a:r>
              <a:rPr lang="ru-RU" sz="2400" dirty="0">
                <a:hlinkClick r:id="rId2"/>
              </a:rPr>
              <a:t>В конце собеседования</a:t>
            </a:r>
            <a:endParaRPr lang="ru-RU" sz="2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992791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47701"/>
            <a:ext cx="10883900" cy="5600700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2800" b="1" i="1" dirty="0" smtClean="0"/>
              <a:t>Стиль поведения при собеседовании:</a:t>
            </a:r>
          </a:p>
          <a:p>
            <a:pPr marL="0" indent="0" algn="ctr">
              <a:buNone/>
            </a:pPr>
            <a:endParaRPr lang="ru-RU" sz="2800" b="1" i="1" dirty="0" smtClean="0"/>
          </a:p>
          <a:p>
            <a:pPr lvl="0" fontAlgn="base"/>
            <a:r>
              <a:rPr lang="ru-RU" sz="2800" dirty="0"/>
              <a:t>Спокойствие и вежливость – ваши главные помощники.</a:t>
            </a:r>
          </a:p>
          <a:p>
            <a:pPr lvl="0" fontAlgn="base"/>
            <a:r>
              <a:rPr lang="ru-RU" sz="2800" dirty="0"/>
              <a:t>Не бойтесь смотреть в глаза вашему собеседнику. Это всегда располагает, а также демонстрирует вашу уверенность в себе.</a:t>
            </a:r>
          </a:p>
          <a:p>
            <a:pPr lvl="0" fontAlgn="base"/>
            <a:r>
              <a:rPr lang="ru-RU" sz="2800" dirty="0"/>
              <a:t>Не суетитесь. Не стучите по столу, не теребите одежду, не раскачивайтесь на стуле.</a:t>
            </a:r>
          </a:p>
          <a:p>
            <a:pPr lvl="0" fontAlgn="base"/>
            <a:r>
              <a:rPr lang="ru-RU" sz="2800" dirty="0"/>
              <a:t>Обращайтесь к рекрутеру по имени.</a:t>
            </a:r>
          </a:p>
          <a:p>
            <a:pPr lvl="0" fontAlgn="base"/>
            <a:r>
              <a:rPr lang="ru-RU" sz="2800" dirty="0"/>
              <a:t>Говорите четко и внятно, постарайтесь подстроиться под темп речи рекрутера.</a:t>
            </a:r>
          </a:p>
          <a:p>
            <a:pPr lvl="0" fontAlgn="base"/>
            <a:r>
              <a:rPr lang="ru-RU" sz="2800" dirty="0"/>
              <a:t>Ни в коем случае не перебивайте.</a:t>
            </a:r>
          </a:p>
          <a:p>
            <a:pPr lvl="0" fontAlgn="base"/>
            <a:r>
              <a:rPr lang="ru-RU" sz="2800" dirty="0"/>
              <a:t>На поставленные вопросы отвечайте развернуто. Односложные «да», «нет» и уж тем более «не знаю» сегодня точно не ваш вариант.</a:t>
            </a:r>
          </a:p>
          <a:p>
            <a:pPr lvl="0" fontAlgn="base"/>
            <a:r>
              <a:rPr lang="ru-RU" sz="2800" dirty="0"/>
              <a:t>Задавая вопросы о вакансии, в первую очередь интересуйтесь содержанием ваших возможных обязанностей, а уже потом – условиями и оплатой труда.</a:t>
            </a:r>
          </a:p>
          <a:p>
            <a:pPr lvl="0" fontAlgn="base"/>
            <a:r>
              <a:rPr lang="ru-RU" sz="2800" dirty="0"/>
              <a:t>Не отказывайтесь пройти тестирование или заполнить анкету, если вас об этом попросят.</a:t>
            </a:r>
          </a:p>
          <a:p>
            <a:pPr marL="0" indent="0">
              <a:buNone/>
            </a:pPr>
            <a:endParaRPr lang="ru-RU" sz="2800" b="1" i="1" dirty="0"/>
          </a:p>
        </p:txBody>
      </p:sp>
    </p:spTree>
    <p:extLst>
      <p:ext uri="{BB962C8B-B14F-4D97-AF65-F5344CB8AC3E}">
        <p14:creationId xmlns:p14="http://schemas.microsoft.com/office/powerpoint/2010/main" xmlns="" val="3563664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2732" y="837127"/>
            <a:ext cx="10599313" cy="5241701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2800" b="1" i="1" dirty="0" smtClean="0"/>
              <a:t>«Любые </a:t>
            </a:r>
            <a:r>
              <a:rPr lang="ru-RU" sz="2800" b="1" i="1" dirty="0"/>
              <a:t>взаимоотношения, деловые и не только, предполагают </a:t>
            </a:r>
            <a:r>
              <a:rPr lang="ru-RU" sz="2800" b="1" i="1" dirty="0" smtClean="0"/>
              <a:t>сделку…»</a:t>
            </a:r>
          </a:p>
          <a:p>
            <a:pPr marL="0" indent="0" algn="r">
              <a:buNone/>
            </a:pPr>
            <a:r>
              <a:rPr lang="ru-RU" sz="2800" b="1" i="1" dirty="0" err="1" smtClean="0"/>
              <a:t>Г.Беквит</a:t>
            </a:r>
            <a:r>
              <a:rPr lang="ru-RU" sz="2800" b="1" i="1" dirty="0" smtClean="0"/>
              <a:t> и </a:t>
            </a:r>
            <a:r>
              <a:rPr lang="ru-RU" sz="2800" b="1" i="1" dirty="0" err="1" smtClean="0"/>
              <a:t>К.Беквит</a:t>
            </a:r>
            <a:endParaRPr lang="ru-RU" sz="2800" b="1" i="1" dirty="0" smtClean="0"/>
          </a:p>
          <a:p>
            <a:endParaRPr lang="ru-RU" sz="2800" dirty="0" smtClean="0"/>
          </a:p>
          <a:p>
            <a:r>
              <a:rPr lang="ru-RU" sz="2800" dirty="0" smtClean="0"/>
              <a:t>Как </a:t>
            </a:r>
            <a:r>
              <a:rPr lang="ru-RU" sz="2800" dirty="0"/>
              <a:t>подчеркнуть свои достоинства? </a:t>
            </a:r>
            <a:endParaRPr lang="ru-RU" sz="2800" dirty="0" smtClean="0"/>
          </a:p>
          <a:p>
            <a:r>
              <a:rPr lang="ru-RU" sz="2800" dirty="0" smtClean="0"/>
              <a:t>Как </a:t>
            </a:r>
            <a:r>
              <a:rPr lang="ru-RU" sz="2800" dirty="0"/>
              <a:t>выделиться из толпы? </a:t>
            </a:r>
            <a:endParaRPr lang="ru-RU" sz="2800" dirty="0" smtClean="0"/>
          </a:p>
          <a:p>
            <a:r>
              <a:rPr lang="ru-RU" sz="2800" dirty="0" smtClean="0"/>
              <a:t>Как </a:t>
            </a:r>
            <a:r>
              <a:rPr lang="ru-RU" sz="2800" dirty="0"/>
              <a:t>вызвать к себе интерес, добиться расположения, завоевать доверие </a:t>
            </a:r>
            <a:r>
              <a:rPr lang="ru-RU" sz="2800" dirty="0" smtClean="0"/>
              <a:t>окружающих</a:t>
            </a:r>
            <a:r>
              <a:rPr lang="en-US" sz="2800" dirty="0" smtClean="0"/>
              <a:t>?</a:t>
            </a:r>
            <a:endParaRPr lang="ru-RU" sz="2800" dirty="0" smtClean="0"/>
          </a:p>
          <a:p>
            <a:r>
              <a:rPr lang="ru-RU" sz="2800" dirty="0" smtClean="0"/>
              <a:t>Как покорить </a:t>
            </a:r>
            <a:r>
              <a:rPr lang="ru-RU" sz="2800" dirty="0"/>
              <a:t>вершину и удержаться на ней</a:t>
            </a:r>
            <a:r>
              <a:rPr lang="ru-RU" sz="2800" dirty="0" smtClean="0"/>
              <a:t>?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0546512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2732" y="660401"/>
            <a:ext cx="10599313" cy="541842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i="1" dirty="0" smtClean="0"/>
              <a:t>Вопросы рекрутеру:</a:t>
            </a:r>
          </a:p>
          <a:p>
            <a:pPr marL="0" indent="0" algn="ctr">
              <a:buNone/>
            </a:pPr>
            <a:endParaRPr lang="ru-RU" sz="2800" b="1" i="1" dirty="0"/>
          </a:p>
          <a:p>
            <a:pPr marL="0" indent="0" algn="ctr">
              <a:buNone/>
            </a:pPr>
            <a:endParaRPr lang="ru-RU" sz="2800" b="1" i="1" dirty="0" smtClean="0"/>
          </a:p>
          <a:p>
            <a:pPr lvl="0" fontAlgn="base"/>
            <a:r>
              <a:rPr lang="ru-RU" dirty="0"/>
              <a:t>Почему и как давно открыта интересующая вас </a:t>
            </a:r>
            <a:r>
              <a:rPr lang="ru-RU" dirty="0" smtClean="0"/>
              <a:t>вакансия</a:t>
            </a:r>
            <a:r>
              <a:rPr lang="en-US" dirty="0" smtClean="0"/>
              <a:t>?</a:t>
            </a:r>
          </a:p>
          <a:p>
            <a:pPr marL="0" lvl="0" indent="0" fontAlgn="base">
              <a:buNone/>
            </a:pPr>
            <a:r>
              <a:rPr lang="en-US" dirty="0"/>
              <a:t>(</a:t>
            </a:r>
            <a:r>
              <a:rPr lang="ru-RU" dirty="0" smtClean="0"/>
              <a:t> </a:t>
            </a:r>
            <a:r>
              <a:rPr lang="ru-RU" i="1" dirty="0"/>
              <a:t>если по ней наблюдается большая текучка кадров или же долго не могут найти специалиста, это может быть тревожным </a:t>
            </a:r>
            <a:r>
              <a:rPr lang="ru-RU" i="1" dirty="0" smtClean="0"/>
              <a:t>звоноч</a:t>
            </a:r>
            <a:r>
              <a:rPr lang="ru-RU" dirty="0" smtClean="0"/>
              <a:t>ком</a:t>
            </a:r>
            <a:r>
              <a:rPr lang="en-US" dirty="0" smtClean="0"/>
              <a:t>)</a:t>
            </a:r>
            <a:endParaRPr lang="ru-RU" dirty="0"/>
          </a:p>
          <a:p>
            <a:pPr lvl="0" fontAlgn="base"/>
            <a:r>
              <a:rPr lang="ru-RU" dirty="0"/>
              <a:t>Каким образом будут оценивать вашу работу на этой </a:t>
            </a:r>
            <a:r>
              <a:rPr lang="ru-RU" dirty="0" smtClean="0"/>
              <a:t>должности</a:t>
            </a:r>
            <a:r>
              <a:rPr lang="en-US" dirty="0" smtClean="0"/>
              <a:t>?</a:t>
            </a:r>
            <a:endParaRPr lang="ru-RU" dirty="0"/>
          </a:p>
          <a:p>
            <a:pPr lvl="0" fontAlgn="base"/>
            <a:r>
              <a:rPr lang="ru-RU" dirty="0"/>
              <a:t>Какие у вас будут карьерные </a:t>
            </a:r>
            <a:r>
              <a:rPr lang="ru-RU" dirty="0" smtClean="0"/>
              <a:t>перспективы</a:t>
            </a:r>
            <a:r>
              <a:rPr lang="en-US" dirty="0" smtClean="0"/>
              <a:t>?</a:t>
            </a:r>
            <a:endParaRPr lang="ru-RU" dirty="0"/>
          </a:p>
          <a:p>
            <a:pPr marL="0" indent="0">
              <a:buNone/>
            </a:pPr>
            <a:endParaRPr lang="ru-RU" sz="2800" b="1" i="1" dirty="0"/>
          </a:p>
        </p:txBody>
      </p:sp>
    </p:spTree>
    <p:extLst>
      <p:ext uri="{BB962C8B-B14F-4D97-AF65-F5344CB8AC3E}">
        <p14:creationId xmlns:p14="http://schemas.microsoft.com/office/powerpoint/2010/main" xmlns="" val="13634915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2732" y="837127"/>
            <a:ext cx="10599313" cy="524170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i="1" dirty="0" smtClean="0"/>
              <a:t>Завершающий этап собеседования:</a:t>
            </a:r>
          </a:p>
          <a:p>
            <a:pPr marL="0" indent="0" algn="ctr">
              <a:buNone/>
            </a:pPr>
            <a:endParaRPr lang="ru-RU" sz="2800" b="1" i="1" dirty="0"/>
          </a:p>
          <a:p>
            <a:pPr marL="0" indent="0" algn="ctr">
              <a:buNone/>
            </a:pPr>
            <a:endParaRPr lang="ru-RU" sz="2800" b="1" i="1" dirty="0" smtClean="0"/>
          </a:p>
          <a:p>
            <a:pPr marL="0" indent="0">
              <a:buNone/>
            </a:pPr>
            <a:r>
              <a:rPr lang="ru-RU" dirty="0" smtClean="0"/>
              <a:t>1)</a:t>
            </a:r>
            <a:r>
              <a:rPr lang="ru-RU" b="1" i="1" dirty="0" smtClean="0"/>
              <a:t> </a:t>
            </a:r>
            <a:r>
              <a:rPr lang="ru-RU" dirty="0" smtClean="0"/>
              <a:t>уточните</a:t>
            </a:r>
            <a:r>
              <a:rPr lang="ru-RU" dirty="0"/>
              <a:t>, сколько времени займет принятие решения по вашей кандидатуре и когда вы можете ждать обратной </a:t>
            </a:r>
            <a:r>
              <a:rPr lang="ru-RU" dirty="0" smtClean="0"/>
              <a:t>связи;</a:t>
            </a:r>
          </a:p>
          <a:p>
            <a:pPr marL="0" indent="0">
              <a:buNone/>
            </a:pPr>
            <a:r>
              <a:rPr lang="ru-RU" dirty="0" smtClean="0"/>
              <a:t>2) узнайте</a:t>
            </a:r>
            <a:r>
              <a:rPr lang="ru-RU" dirty="0"/>
              <a:t>, когда вы сами можете связаться с рекрутером в случае необходимости.</a:t>
            </a:r>
          </a:p>
          <a:p>
            <a:pPr marL="0" indent="0" algn="ctr">
              <a:buNone/>
            </a:pPr>
            <a:endParaRPr lang="ru-RU" sz="2800" b="1" i="1" dirty="0" smtClean="0"/>
          </a:p>
          <a:p>
            <a:pPr marL="0" indent="0" algn="ctr">
              <a:buNone/>
            </a:pPr>
            <a:endParaRPr lang="ru-RU" sz="2800" b="1" i="1" dirty="0"/>
          </a:p>
          <a:p>
            <a:pPr marL="0" indent="0" algn="ctr">
              <a:buNone/>
            </a:pPr>
            <a:endParaRPr lang="ru-RU" sz="2800" b="1" i="1" dirty="0" smtClean="0"/>
          </a:p>
          <a:p>
            <a:pPr marL="0" indent="0" algn="ctr">
              <a:buNone/>
            </a:pPr>
            <a:endParaRPr lang="ru-RU" sz="2800" b="1" i="1" dirty="0"/>
          </a:p>
        </p:txBody>
      </p:sp>
    </p:spTree>
    <p:extLst>
      <p:ext uri="{BB962C8B-B14F-4D97-AF65-F5344CB8AC3E}">
        <p14:creationId xmlns:p14="http://schemas.microsoft.com/office/powerpoint/2010/main" xmlns="" val="40041540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2732" y="837127"/>
            <a:ext cx="10599313" cy="5241701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2800" b="1" i="1" dirty="0" smtClean="0"/>
              <a:t>Что нельзя делать во время собеседования:</a:t>
            </a:r>
          </a:p>
          <a:p>
            <a:pPr marL="0" indent="0" algn="ctr">
              <a:buNone/>
            </a:pPr>
            <a:endParaRPr lang="ru-RU" sz="2800" b="1" i="1" dirty="0"/>
          </a:p>
          <a:p>
            <a:pPr lvl="0" fontAlgn="base"/>
            <a:r>
              <a:rPr lang="ru-RU" sz="2800" dirty="0"/>
              <a:t>Не стоит приходить на собеседование в сопровождении друзей, детей, родителей и т.д.</a:t>
            </a:r>
          </a:p>
          <a:p>
            <a:pPr lvl="0" fontAlgn="base"/>
            <a:r>
              <a:rPr lang="ru-RU" sz="2800" dirty="0"/>
              <a:t>Нельзя лгать о ваших достижениях, предыдущей зарплате, должности и т.д.</a:t>
            </a:r>
          </a:p>
          <a:p>
            <a:pPr lvl="0" fontAlgn="base"/>
            <a:r>
              <a:rPr lang="ru-RU" sz="2800" dirty="0"/>
              <a:t>Недопустимо отпускать критические замечания о </a:t>
            </a:r>
            <a:r>
              <a:rPr lang="ru-RU" sz="2800" dirty="0" smtClean="0"/>
              <a:t>компании.</a:t>
            </a:r>
            <a:endParaRPr lang="ru-RU" sz="2800" dirty="0"/>
          </a:p>
          <a:p>
            <a:pPr lvl="0" fontAlgn="base"/>
            <a:r>
              <a:rPr lang="ru-RU" sz="2800" dirty="0"/>
              <a:t>Не стоит в ответ на вопрос рекрутера отсылать его к вашему резюме. </a:t>
            </a:r>
            <a:endParaRPr lang="ru-RU" sz="2800" dirty="0" smtClean="0"/>
          </a:p>
          <a:p>
            <a:pPr lvl="0" fontAlgn="base"/>
            <a:r>
              <a:rPr lang="ru-RU" sz="2800" dirty="0" smtClean="0"/>
              <a:t>Не </a:t>
            </a:r>
            <a:r>
              <a:rPr lang="ru-RU" sz="2800" dirty="0"/>
              <a:t>стоит чрезмерно болтать. Отвечайте развернуто, но по существу.</a:t>
            </a:r>
          </a:p>
          <a:p>
            <a:pPr lvl="0" fontAlgn="base"/>
            <a:r>
              <a:rPr lang="ru-RU" sz="2800" dirty="0"/>
              <a:t>Большой ошибкой будет требование провести вас сразу к руководителю компании, миновав рекрутера. Порядок найма сотрудников устанавливается внутренней политикой компании, и не вам его менять.</a:t>
            </a:r>
          </a:p>
          <a:p>
            <a:pPr lvl="0" fontAlgn="base"/>
            <a:r>
              <a:rPr lang="ru-RU" sz="2800" dirty="0"/>
              <a:t>Вопросы об отпусках и больничных лучше задавать в последнюю очередь. </a:t>
            </a:r>
            <a:endParaRPr lang="ru-RU" sz="2800" dirty="0" smtClean="0"/>
          </a:p>
          <a:p>
            <a:pPr lvl="0" fontAlgn="base"/>
            <a:r>
              <a:rPr lang="ru-RU" sz="2800" dirty="0" smtClean="0"/>
              <a:t>Даже </a:t>
            </a:r>
            <a:r>
              <a:rPr lang="ru-RU" sz="2800" dirty="0"/>
              <a:t>если вы закоренелый интроверт, именно сегодня, на собеседовании, проявите максимум своей коммуникабельности. </a:t>
            </a:r>
          </a:p>
          <a:p>
            <a:pPr marL="0" indent="0" algn="ctr">
              <a:buNone/>
            </a:pPr>
            <a:endParaRPr lang="ru-RU" sz="2800" b="1" i="1" dirty="0"/>
          </a:p>
        </p:txBody>
      </p:sp>
    </p:spTree>
    <p:extLst>
      <p:ext uri="{BB962C8B-B14F-4D97-AF65-F5344CB8AC3E}">
        <p14:creationId xmlns:p14="http://schemas.microsoft.com/office/powerpoint/2010/main" xmlns="" val="37480344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8500" y="673100"/>
            <a:ext cx="10934700" cy="5892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i="1" dirty="0" smtClean="0"/>
              <a:t>Психологическая подготовка к собеседованию:</a:t>
            </a:r>
          </a:p>
          <a:p>
            <a:pPr marL="0" indent="0" algn="ctr">
              <a:buNone/>
            </a:pPr>
            <a:endParaRPr lang="ru-RU" b="1" i="1" dirty="0"/>
          </a:p>
          <a:p>
            <a:pPr marL="457200" indent="-457200">
              <a:buAutoNum type="arabicPeriod"/>
            </a:pPr>
            <a:r>
              <a:rPr lang="ru-RU" dirty="0" smtClean="0"/>
              <a:t>Поиск работы – это уже работа!</a:t>
            </a:r>
          </a:p>
          <a:p>
            <a:pPr marL="457200" indent="-457200">
              <a:buAutoNum type="arabicPeriod"/>
            </a:pPr>
            <a:r>
              <a:rPr lang="ru-RU" dirty="0" smtClean="0"/>
              <a:t>Ответственная подготовка – степень вашей уверенности на собеседовании!</a:t>
            </a:r>
          </a:p>
          <a:p>
            <a:pPr marL="457200" indent="-457200">
              <a:buAutoNum type="arabicPeriod"/>
            </a:pPr>
            <a:r>
              <a:rPr lang="ru-RU" dirty="0" smtClean="0"/>
              <a:t>Нравиться себе в зеркале!</a:t>
            </a:r>
          </a:p>
          <a:p>
            <a:pPr marL="457200" indent="-457200">
              <a:buAutoNum type="arabicPeriod"/>
            </a:pPr>
            <a:r>
              <a:rPr lang="ru-RU" dirty="0" smtClean="0"/>
              <a:t>Дыхательная гимнастика.</a:t>
            </a:r>
          </a:p>
          <a:p>
            <a:pPr marL="457200" indent="-457200">
              <a:buAutoNum type="arabicPeriod"/>
            </a:pPr>
            <a:r>
              <a:rPr lang="ru-RU" dirty="0" smtClean="0"/>
              <a:t>Использовать небольшой предмет для сжатия в руке (ручка, флэшка, ластик);</a:t>
            </a:r>
          </a:p>
          <a:p>
            <a:pPr marL="457200" indent="-457200">
              <a:buAutoNum type="arabicPeriod"/>
            </a:pPr>
            <a:r>
              <a:rPr lang="ru-RU" dirty="0" smtClean="0"/>
              <a:t>Избегайте </a:t>
            </a:r>
            <a:r>
              <a:rPr lang="ru-RU" dirty="0"/>
              <a:t>в разговоре междометий – «э-э-э», «м-м-м», </a:t>
            </a:r>
            <a:r>
              <a:rPr lang="ru-RU" dirty="0" smtClean="0"/>
              <a:t>не хмыкайте</a:t>
            </a:r>
            <a:r>
              <a:rPr lang="ru-RU" dirty="0"/>
              <a:t>. </a:t>
            </a:r>
            <a:r>
              <a:rPr lang="ru-RU" dirty="0" smtClean="0"/>
              <a:t>Не использовать слова-паразиты: «ну </a:t>
            </a:r>
            <a:r>
              <a:rPr lang="ru-RU" dirty="0"/>
              <a:t>типа того», «как бы», «да вообще</a:t>
            </a:r>
            <a:r>
              <a:rPr lang="ru-RU" dirty="0" smtClean="0"/>
              <a:t>».</a:t>
            </a:r>
          </a:p>
          <a:p>
            <a:pPr marL="457200" indent="-457200">
              <a:buAutoNum type="arabicPeriod"/>
            </a:pPr>
            <a:r>
              <a:rPr lang="ru-RU" dirty="0" smtClean="0"/>
              <a:t>Уделите </a:t>
            </a:r>
            <a:r>
              <a:rPr lang="ru-RU" dirty="0"/>
              <a:t>внимание своей осанке и </a:t>
            </a:r>
            <a:r>
              <a:rPr lang="ru-RU" dirty="0" smtClean="0"/>
              <a:t>жестикуляции</a:t>
            </a:r>
            <a:r>
              <a:rPr lang="ru-RU" dirty="0"/>
              <a:t> </a:t>
            </a:r>
            <a:r>
              <a:rPr lang="ru-RU" dirty="0" smtClean="0"/>
              <a:t>(удобное расположение на стуле)</a:t>
            </a:r>
          </a:p>
          <a:p>
            <a:pPr marL="457200" indent="-4572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972139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2732" y="837127"/>
            <a:ext cx="10599313" cy="524170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i="1" dirty="0"/>
              <a:t>Ноу-хау </a:t>
            </a:r>
            <a:r>
              <a:rPr lang="ru-RU" sz="2800" i="1" dirty="0" smtClean="0"/>
              <a:t>–</a:t>
            </a:r>
            <a:r>
              <a:rPr lang="ru-RU" sz="2800" i="1" dirty="0"/>
              <a:t> это результат творческой </a:t>
            </a:r>
            <a:r>
              <a:rPr lang="ru-RU" sz="2800" i="1" dirty="0" smtClean="0"/>
              <a:t>деятельности, наборы </a:t>
            </a:r>
            <a:r>
              <a:rPr lang="ru-RU" sz="2800" i="1" dirty="0"/>
              <a:t>инструментов, которые необходимы для успешного ведения дела в какой-либо области или </a:t>
            </a:r>
            <a:r>
              <a:rPr lang="ru-RU" sz="2800" i="1" dirty="0" smtClean="0"/>
              <a:t>профессии</a:t>
            </a:r>
          </a:p>
          <a:p>
            <a:pPr marL="0" indent="0" algn="ctr">
              <a:buNone/>
            </a:pPr>
            <a:endParaRPr lang="ru-RU" sz="2800" b="1" i="1" dirty="0"/>
          </a:p>
          <a:p>
            <a:pPr marL="0" indent="0" algn="ctr">
              <a:buNone/>
            </a:pPr>
            <a:r>
              <a:rPr lang="ru-RU" sz="4000" i="1" dirty="0" smtClean="0">
                <a:solidFill>
                  <a:schemeClr val="accent6">
                    <a:lumMod val="50000"/>
                  </a:schemeClr>
                </a:solidFill>
              </a:rPr>
              <a:t>«плюсы» и «минусы» </a:t>
            </a:r>
          </a:p>
          <a:p>
            <a:pPr marL="0" indent="0" algn="ctr">
              <a:buNone/>
            </a:pPr>
            <a:r>
              <a:rPr lang="ru-RU" sz="4000" i="1" dirty="0" err="1" smtClean="0">
                <a:solidFill>
                  <a:schemeClr val="accent6">
                    <a:lumMod val="50000"/>
                  </a:schemeClr>
                </a:solidFill>
              </a:rPr>
              <a:t>видеопрезентации</a:t>
            </a:r>
            <a:endParaRPr lang="ru-RU" sz="4000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2129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2732" y="837127"/>
            <a:ext cx="10599313" cy="5241701"/>
          </a:xfrm>
        </p:spPr>
        <p:txBody>
          <a:bodyPr/>
          <a:lstStyle/>
          <a:p>
            <a:endParaRPr lang="ru-RU" sz="2800" b="1" i="1" dirty="0" smtClean="0"/>
          </a:p>
          <a:p>
            <a:r>
              <a:rPr lang="ru-RU" sz="2800" b="1" i="1" dirty="0" smtClean="0"/>
              <a:t>Плюсы </a:t>
            </a:r>
            <a:r>
              <a:rPr lang="ru-RU" sz="2800" b="1" i="1" dirty="0" err="1" smtClean="0"/>
              <a:t>видеопрезентации</a:t>
            </a:r>
            <a:r>
              <a:rPr lang="ru-RU" sz="2800" b="1" i="1" dirty="0" smtClean="0"/>
              <a:t>:</a:t>
            </a:r>
          </a:p>
          <a:p>
            <a:endParaRPr lang="ru-RU" sz="2800" b="1" i="1" dirty="0" smtClean="0"/>
          </a:p>
          <a:p>
            <a:pPr marL="0" indent="0">
              <a:buNone/>
            </a:pPr>
            <a:endParaRPr lang="ru-RU" dirty="0"/>
          </a:p>
          <a:p>
            <a:r>
              <a:rPr lang="ru-RU" dirty="0"/>
              <a:t>1. Работодатель наверняка вас </a:t>
            </a:r>
            <a:r>
              <a:rPr lang="ru-RU" dirty="0" smtClean="0"/>
              <a:t>заметит;</a:t>
            </a:r>
            <a:r>
              <a:rPr lang="ru-RU" dirty="0"/>
              <a:t> </a:t>
            </a:r>
          </a:p>
          <a:p>
            <a:r>
              <a:rPr lang="ru-RU" dirty="0" smtClean="0"/>
              <a:t>2</a:t>
            </a:r>
            <a:r>
              <a:rPr lang="ru-RU" dirty="0"/>
              <a:t>. </a:t>
            </a:r>
            <a:r>
              <a:rPr lang="ru-RU" dirty="0" err="1"/>
              <a:t>Видеорезюме</a:t>
            </a:r>
            <a:r>
              <a:rPr lang="ru-RU" dirty="0"/>
              <a:t> предоставляет возможности, которые сложно реализовать при помощи стандартного </a:t>
            </a:r>
            <a:r>
              <a:rPr lang="ru-RU" dirty="0" smtClean="0"/>
              <a:t>резюме</a:t>
            </a:r>
            <a:r>
              <a:rPr lang="ru-RU" dirty="0"/>
              <a:t>;</a:t>
            </a:r>
            <a:endParaRPr lang="ru-RU" dirty="0" smtClean="0"/>
          </a:p>
          <a:p>
            <a:r>
              <a:rPr lang="ru-RU" dirty="0"/>
              <a:t>3. </a:t>
            </a:r>
            <a:r>
              <a:rPr lang="ru-RU" dirty="0" err="1"/>
              <a:t>Видеорезюме</a:t>
            </a:r>
            <a:r>
              <a:rPr lang="ru-RU" dirty="0"/>
              <a:t> раскрывает личностные особенности </a:t>
            </a:r>
            <a:r>
              <a:rPr lang="ru-RU" dirty="0" smtClean="0"/>
              <a:t>человека</a:t>
            </a:r>
            <a:r>
              <a:rPr lang="ru-RU" dirty="0"/>
              <a:t>;</a:t>
            </a:r>
            <a:endParaRPr lang="ru-RU" dirty="0" smtClean="0"/>
          </a:p>
          <a:p>
            <a:r>
              <a:rPr lang="ru-RU" dirty="0" smtClean="0"/>
              <a:t>4</a:t>
            </a:r>
            <a:r>
              <a:rPr lang="ru-RU" dirty="0"/>
              <a:t>. Небольшое количество аналогичных резюме. </a:t>
            </a:r>
          </a:p>
        </p:txBody>
      </p:sp>
    </p:spTree>
    <p:extLst>
      <p:ext uri="{BB962C8B-B14F-4D97-AF65-F5344CB8AC3E}">
        <p14:creationId xmlns:p14="http://schemas.microsoft.com/office/powerpoint/2010/main" xmlns="" val="27106941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2732" y="837127"/>
            <a:ext cx="10599313" cy="5241701"/>
          </a:xfrm>
        </p:spPr>
        <p:txBody>
          <a:bodyPr/>
          <a:lstStyle/>
          <a:p>
            <a:endParaRPr lang="ru-RU" b="1" i="1" dirty="0" smtClean="0"/>
          </a:p>
          <a:p>
            <a:r>
              <a:rPr lang="ru-RU" sz="2800" b="1" i="1" dirty="0"/>
              <a:t>М</a:t>
            </a:r>
            <a:r>
              <a:rPr lang="ru-RU" sz="2800" b="1" i="1" dirty="0" smtClean="0"/>
              <a:t>инусы </a:t>
            </a:r>
            <a:r>
              <a:rPr lang="ru-RU" sz="2800" b="1" i="1" dirty="0" err="1"/>
              <a:t>видеопрезентации</a:t>
            </a:r>
            <a:r>
              <a:rPr lang="ru-RU" sz="2800" b="1" i="1" dirty="0"/>
              <a:t>:</a:t>
            </a:r>
          </a:p>
          <a:p>
            <a:endParaRPr lang="ru-RU" dirty="0" smtClean="0"/>
          </a:p>
          <a:p>
            <a:r>
              <a:rPr lang="ru-RU" dirty="0" smtClean="0"/>
              <a:t>1.</a:t>
            </a:r>
            <a:r>
              <a:rPr lang="ru-RU" b="1" dirty="0" smtClean="0"/>
              <a:t> </a:t>
            </a:r>
            <a:r>
              <a:rPr lang="ru-RU" dirty="0" smtClean="0"/>
              <a:t>Сложность технического исполнения;</a:t>
            </a:r>
          </a:p>
          <a:p>
            <a:r>
              <a:rPr lang="ru-RU" dirty="0" smtClean="0"/>
              <a:t>2. Цены... «кусаются»! </a:t>
            </a:r>
          </a:p>
          <a:p>
            <a:r>
              <a:rPr lang="ru-RU" dirty="0" smtClean="0"/>
              <a:t>3. Низкая степень информативности;</a:t>
            </a:r>
          </a:p>
          <a:p>
            <a:r>
              <a:rPr lang="ru-RU" dirty="0" smtClean="0"/>
              <a:t>4</a:t>
            </a:r>
            <a:r>
              <a:rPr lang="ru-RU" dirty="0"/>
              <a:t>. Подходит не всем </a:t>
            </a:r>
            <a:r>
              <a:rPr lang="ru-RU" dirty="0" smtClean="0"/>
              <a:t>специалистам (чаще используют представители творческих профессий);</a:t>
            </a:r>
          </a:p>
          <a:p>
            <a:r>
              <a:rPr lang="ru-RU" dirty="0" smtClean="0"/>
              <a:t>5. Работает </a:t>
            </a:r>
            <a:r>
              <a:rPr lang="ru-RU" dirty="0"/>
              <a:t>только в паре с обычным резюме!</a:t>
            </a:r>
          </a:p>
        </p:txBody>
      </p:sp>
    </p:spTree>
    <p:extLst>
      <p:ext uri="{BB962C8B-B14F-4D97-AF65-F5344CB8AC3E}">
        <p14:creationId xmlns:p14="http://schemas.microsoft.com/office/powerpoint/2010/main" xmlns="" val="13817642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2732" y="837127"/>
            <a:ext cx="10599313" cy="5241701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2800" b="1" i="1" dirty="0" smtClean="0"/>
              <a:t>Рекомендации по формированию </a:t>
            </a:r>
            <a:r>
              <a:rPr lang="ru-RU" sz="2800" b="1" i="1" dirty="0" err="1" smtClean="0"/>
              <a:t>видеопрезентации</a:t>
            </a:r>
            <a:r>
              <a:rPr lang="ru-RU" sz="2800" b="1" i="1" dirty="0" smtClean="0"/>
              <a:t>:</a:t>
            </a:r>
          </a:p>
          <a:p>
            <a:pPr lvl="0"/>
            <a:r>
              <a:rPr lang="ru-RU" sz="2800" b="1" dirty="0"/>
              <a:t>Вступление.</a:t>
            </a:r>
            <a:r>
              <a:rPr lang="ru-RU" sz="2800" dirty="0"/>
              <a:t> В начале приветствуем работодателя (имя, отчество) и представляемся ему. В </a:t>
            </a:r>
            <a:r>
              <a:rPr lang="ru-RU" sz="2800" dirty="0" err="1"/>
              <a:t>видеорезюме</a:t>
            </a:r>
            <a:r>
              <a:rPr lang="ru-RU" sz="2800" dirty="0"/>
              <a:t> начинайте представляться со своего имени. Молодые соискатели могут опустить отчество.</a:t>
            </a:r>
          </a:p>
          <a:p>
            <a:pPr lvl="0"/>
            <a:r>
              <a:rPr lang="ru-RU" sz="2800" b="1" dirty="0"/>
              <a:t>Первое знакомство.</a:t>
            </a:r>
            <a:r>
              <a:rPr lang="ru-RU" sz="2800" dirty="0"/>
              <a:t> Сразу после приветствия назовите позицию, которую вы хотели бы занять. Л</a:t>
            </a:r>
            <a:r>
              <a:rPr lang="ru-RU" sz="2800" dirty="0" smtClean="0"/>
              <a:t>учше </a:t>
            </a:r>
            <a:r>
              <a:rPr lang="ru-RU" sz="2800" dirty="0"/>
              <a:t>всего запоминается та информация, которая была сказана в начале и в самом конце. Н</a:t>
            </a:r>
            <a:r>
              <a:rPr lang="ru-RU" sz="2800" dirty="0" smtClean="0"/>
              <a:t>азовите </a:t>
            </a:r>
            <a:r>
              <a:rPr lang="ru-RU" sz="2800" dirty="0"/>
              <a:t>учебное заведение, в котором вы получали образование</a:t>
            </a:r>
            <a:r>
              <a:rPr lang="ru-RU" sz="2800" dirty="0" smtClean="0"/>
              <a:t>.</a:t>
            </a:r>
          </a:p>
          <a:p>
            <a:pPr lvl="0"/>
            <a:r>
              <a:rPr lang="ru-RU" sz="2800" b="1" dirty="0"/>
              <a:t>Расскажите в двух словах о своем опыте работы</a:t>
            </a:r>
            <a:r>
              <a:rPr lang="ru-RU" sz="2800" dirty="0"/>
              <a:t> — более детальную информацию руководитель сможет узнать из вашего письменного варианта резюме. </a:t>
            </a:r>
            <a:endParaRPr lang="ru-RU" sz="2800" dirty="0" smtClean="0"/>
          </a:p>
          <a:p>
            <a:pPr lvl="0"/>
            <a:r>
              <a:rPr lang="ru-RU" sz="2800" dirty="0" err="1"/>
              <a:t>В</a:t>
            </a:r>
            <a:r>
              <a:rPr lang="ru-RU" sz="2800" dirty="0" err="1" smtClean="0"/>
              <a:t>идеорезюме</a:t>
            </a:r>
            <a:r>
              <a:rPr lang="ru-RU" sz="2800" dirty="0" smtClean="0"/>
              <a:t> будет интересным</a:t>
            </a:r>
            <a:r>
              <a:rPr lang="ru-RU" sz="2800" dirty="0"/>
              <a:t>, </a:t>
            </a:r>
            <a:r>
              <a:rPr lang="ru-RU" sz="2800" dirty="0" smtClean="0"/>
              <a:t>если оно не</a:t>
            </a:r>
            <a:r>
              <a:rPr lang="ru-RU" sz="2800" dirty="0"/>
              <a:t> более 5 </a:t>
            </a:r>
            <a:r>
              <a:rPr lang="ru-RU" sz="2800" dirty="0" smtClean="0"/>
              <a:t>минут.</a:t>
            </a:r>
            <a:endParaRPr lang="ru-RU" sz="2800" dirty="0"/>
          </a:p>
          <a:p>
            <a:endParaRPr lang="ru-RU" sz="2800" b="1" i="1" dirty="0"/>
          </a:p>
        </p:txBody>
      </p:sp>
    </p:spTree>
    <p:extLst>
      <p:ext uri="{BB962C8B-B14F-4D97-AF65-F5344CB8AC3E}">
        <p14:creationId xmlns:p14="http://schemas.microsoft.com/office/powerpoint/2010/main" xmlns="" val="11936313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2732" y="837127"/>
            <a:ext cx="10599313" cy="5241701"/>
          </a:xfrm>
        </p:spPr>
        <p:txBody>
          <a:bodyPr/>
          <a:lstStyle/>
          <a:p>
            <a:r>
              <a:rPr lang="ru-RU" sz="2800" b="1" i="1" dirty="0"/>
              <a:t>Где разместить </a:t>
            </a:r>
            <a:r>
              <a:rPr lang="ru-RU" sz="2800" b="1" i="1" dirty="0" err="1"/>
              <a:t>видеорезюме</a:t>
            </a:r>
            <a:r>
              <a:rPr lang="ru-RU" sz="2800" b="1" i="1" dirty="0" smtClean="0"/>
              <a:t>?</a:t>
            </a:r>
          </a:p>
          <a:p>
            <a:endParaRPr lang="ru-RU" b="1" dirty="0"/>
          </a:p>
          <a:p>
            <a:endParaRPr lang="ru-RU" dirty="0"/>
          </a:p>
          <a:p>
            <a:r>
              <a:rPr lang="ru-RU" dirty="0"/>
              <a:t>Не публиковать </a:t>
            </a:r>
            <a:r>
              <a:rPr lang="ru-RU" dirty="0" err="1"/>
              <a:t>видеорезюме</a:t>
            </a:r>
            <a:r>
              <a:rPr lang="ru-RU" dirty="0"/>
              <a:t> на открытых ресурсах, где ваша презентация будет доступна любому человеку. </a:t>
            </a:r>
          </a:p>
          <a:p>
            <a:r>
              <a:rPr lang="ru-RU" dirty="0" smtClean="0"/>
              <a:t>Размещайте </a:t>
            </a:r>
            <a:r>
              <a:rPr lang="ru-RU" dirty="0" err="1"/>
              <a:t>видеорезюме</a:t>
            </a:r>
            <a:r>
              <a:rPr lang="ru-RU" dirty="0"/>
              <a:t> только на профессионально ориентированных сайтах.</a:t>
            </a:r>
          </a:p>
          <a:p>
            <a:r>
              <a:rPr lang="ru-RU" dirty="0" err="1"/>
              <a:t>Видеорезюме</a:t>
            </a:r>
            <a:r>
              <a:rPr lang="ru-RU" dirty="0"/>
              <a:t> может быть выслано в приложении к письму непосредственно менеджеру по персоналу, который будет рассматривать вашу </a:t>
            </a:r>
            <a:r>
              <a:rPr lang="ru-RU" dirty="0" smtClean="0"/>
              <a:t>кандидатуру.</a:t>
            </a:r>
          </a:p>
          <a:p>
            <a:r>
              <a:rPr lang="ru-RU" dirty="0" smtClean="0"/>
              <a:t>Можно </a:t>
            </a:r>
            <a:r>
              <a:rPr lang="ru-RU" dirty="0"/>
              <a:t>отправить его отдельным файлом или дать в стандартном резюме ссылку, перейдя по которой можно будет его просмотреть.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0620101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2732" y="837127"/>
            <a:ext cx="10599313" cy="5241701"/>
          </a:xfrm>
        </p:spPr>
        <p:txBody>
          <a:bodyPr/>
          <a:lstStyle/>
          <a:p>
            <a:pPr marL="0" indent="0" algn="ctr">
              <a:buNone/>
            </a:pP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</a:rPr>
              <a:t>Удачного собеседования!</a:t>
            </a:r>
            <a:endParaRPr lang="ru-RU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05288" y="1714500"/>
            <a:ext cx="6934200" cy="4516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492266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2732" y="837127"/>
            <a:ext cx="10599313" cy="524170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i="1" dirty="0" smtClean="0"/>
              <a:t>Воспринимайте </a:t>
            </a:r>
            <a:r>
              <a:rPr lang="ru-RU" sz="2800" b="1" i="1" dirty="0" err="1" smtClean="0"/>
              <a:t>самопрезентацию</a:t>
            </a:r>
            <a:r>
              <a:rPr lang="ru-RU" sz="2800" b="1" i="1" dirty="0" smtClean="0"/>
              <a:t> </a:t>
            </a:r>
          </a:p>
          <a:p>
            <a:pPr marL="0" indent="0" algn="ctr">
              <a:buNone/>
            </a:pPr>
            <a:r>
              <a:rPr lang="ru-RU" sz="2800" b="1" i="1" dirty="0" smtClean="0"/>
              <a:t>как  ваши 5-15 минут славы!!!</a:t>
            </a:r>
          </a:p>
          <a:p>
            <a:pPr marL="0" indent="0" algn="ctr">
              <a:buNone/>
            </a:pPr>
            <a:endParaRPr lang="ru-RU" b="1" i="1" dirty="0" smtClean="0"/>
          </a:p>
          <a:p>
            <a:pPr marL="0" indent="0" algn="ctr">
              <a:buNone/>
            </a:pPr>
            <a:r>
              <a:rPr lang="ru-RU" dirty="0" smtClean="0"/>
              <a:t>Содержание «</a:t>
            </a:r>
            <a:r>
              <a:rPr lang="ru-RU" dirty="0" err="1" smtClean="0"/>
              <a:t>самопрезентации</a:t>
            </a:r>
            <a:r>
              <a:rPr lang="ru-RU" dirty="0" smtClean="0"/>
              <a:t>»:</a:t>
            </a:r>
          </a:p>
          <a:p>
            <a:pPr marL="0" indent="0" algn="ctr">
              <a:buNone/>
            </a:pPr>
            <a:endParaRPr lang="ru-RU" dirty="0" smtClean="0"/>
          </a:p>
          <a:p>
            <a:pPr marL="457200" indent="-457200">
              <a:buAutoNum type="arabicParenR"/>
            </a:pPr>
            <a:r>
              <a:rPr lang="ru-RU" dirty="0" smtClean="0"/>
              <a:t>Подготовка</a:t>
            </a:r>
          </a:p>
          <a:p>
            <a:pPr marL="457200" indent="-457200">
              <a:buAutoNum type="arabicParenR"/>
            </a:pPr>
            <a:r>
              <a:rPr lang="ru-RU" dirty="0" smtClean="0"/>
              <a:t>День собеседования</a:t>
            </a:r>
          </a:p>
          <a:p>
            <a:pPr marL="457200" indent="-457200">
              <a:buAutoNum type="arabicParenR"/>
            </a:pPr>
            <a:r>
              <a:rPr lang="ru-RU" dirty="0" smtClean="0"/>
              <a:t>Прохождение собеседования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57907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2732" y="837127"/>
            <a:ext cx="10599313" cy="524170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b="1" i="1" dirty="0" smtClean="0"/>
              <a:t>1) </a:t>
            </a:r>
            <a:r>
              <a:rPr lang="ru-RU" sz="2800" b="1" i="1" dirty="0" smtClean="0"/>
              <a:t>Подготовка к собеседованию</a:t>
            </a:r>
          </a:p>
          <a:p>
            <a:r>
              <a:rPr lang="ru-RU" b="1" i="1" dirty="0" smtClean="0"/>
              <a:t>Изучаем информацию о компании</a:t>
            </a:r>
          </a:p>
          <a:p>
            <a:endParaRPr lang="ru-RU" sz="3600" b="1" i="1" dirty="0"/>
          </a:p>
          <a:p>
            <a:pPr lvl="0" fontAlgn="base"/>
            <a:r>
              <a:rPr lang="ru-RU" b="1" dirty="0"/>
              <a:t>Какая информация вам известна о компании?</a:t>
            </a:r>
            <a:endParaRPr lang="ru-RU" sz="2800" dirty="0"/>
          </a:p>
          <a:p>
            <a:pPr fontAlgn="base"/>
            <a:r>
              <a:rPr lang="ru-RU" dirty="0"/>
              <a:t>Кандидат должен знать о компании хотя бы минимальную информацию. Посещение сайта компании перед собеседованием – обязательно.</a:t>
            </a:r>
            <a:endParaRPr lang="ru-RU" sz="2800" dirty="0"/>
          </a:p>
          <a:p>
            <a:pPr lvl="1" fontAlgn="base"/>
            <a:endParaRPr lang="ru-RU" sz="2400" dirty="0"/>
          </a:p>
          <a:p>
            <a:endParaRPr lang="ru-RU" sz="3600" b="1" i="1" dirty="0"/>
          </a:p>
        </p:txBody>
      </p:sp>
    </p:spTree>
    <p:extLst>
      <p:ext uri="{BB962C8B-B14F-4D97-AF65-F5344CB8AC3E}">
        <p14:creationId xmlns:p14="http://schemas.microsoft.com/office/powerpoint/2010/main" xmlns="" val="3032125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2732" y="837127"/>
            <a:ext cx="10599313" cy="524170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b="1" i="1" dirty="0" smtClean="0"/>
              <a:t>1) </a:t>
            </a:r>
            <a:r>
              <a:rPr lang="ru-RU" sz="2800" b="1" i="1" dirty="0" smtClean="0"/>
              <a:t>Подготовка к собеседованию</a:t>
            </a:r>
          </a:p>
          <a:p>
            <a:r>
              <a:rPr lang="ru-RU" dirty="0" smtClean="0"/>
              <a:t>Готовим одежду для собеседования</a:t>
            </a:r>
          </a:p>
          <a:p>
            <a:pPr marL="457200" lvl="1" indent="0" fontAlgn="base">
              <a:buNone/>
            </a:pPr>
            <a:endParaRPr lang="ru-RU" sz="2400" dirty="0"/>
          </a:p>
          <a:p>
            <a:r>
              <a:rPr lang="ru-RU" dirty="0" smtClean="0"/>
              <a:t>Деловой стиль, соответствующий предполагаемому месту работы и занимаемой должности;</a:t>
            </a:r>
          </a:p>
          <a:p>
            <a:r>
              <a:rPr lang="ru-RU" dirty="0" smtClean="0"/>
              <a:t>Не допустимы: шорты, сланцы, открытая обувь, кроссовки;</a:t>
            </a:r>
          </a:p>
          <a:p>
            <a:r>
              <a:rPr lang="ru-RU" dirty="0" smtClean="0"/>
              <a:t>Минимум украшений: часы как деловой аксессуар;</a:t>
            </a:r>
          </a:p>
          <a:p>
            <a:r>
              <a:rPr lang="ru-RU" dirty="0" smtClean="0"/>
              <a:t>Для девушек – дневной макияж и прическа;</a:t>
            </a:r>
          </a:p>
          <a:p>
            <a:r>
              <a:rPr lang="ru-RU" dirty="0" smtClean="0"/>
              <a:t>Соответствие предполагаемой зарплаты и стоимости вашего делового имиджа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sz="3600" b="1" i="1" dirty="0"/>
          </a:p>
        </p:txBody>
      </p:sp>
    </p:spTree>
    <p:extLst>
      <p:ext uri="{BB962C8B-B14F-4D97-AF65-F5344CB8AC3E}">
        <p14:creationId xmlns:p14="http://schemas.microsoft.com/office/powerpoint/2010/main" xmlns="" val="32614822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6823" y="643945"/>
            <a:ext cx="10715222" cy="5589430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en-US" sz="11200" b="1" i="1" dirty="0" smtClean="0"/>
              <a:t>1) </a:t>
            </a:r>
            <a:r>
              <a:rPr lang="ru-RU" sz="11200" b="1" i="1" dirty="0" smtClean="0"/>
              <a:t>Подготовка к собеседованию</a:t>
            </a:r>
          </a:p>
          <a:p>
            <a:pPr marL="0" indent="0" algn="ctr">
              <a:buNone/>
            </a:pPr>
            <a:endParaRPr lang="ru-RU" sz="11200" b="1" i="1" dirty="0" smtClean="0"/>
          </a:p>
          <a:p>
            <a:r>
              <a:rPr lang="ru-RU" sz="7400" b="1" i="1" dirty="0" smtClean="0"/>
              <a:t>Собираем документы</a:t>
            </a:r>
          </a:p>
          <a:p>
            <a:endParaRPr lang="ru-RU" sz="4400" b="1" i="1" dirty="0" smtClean="0"/>
          </a:p>
          <a:p>
            <a:pPr marL="0" indent="0">
              <a:buNone/>
            </a:pPr>
            <a:endParaRPr lang="ru-RU" sz="4400" b="1" i="1" dirty="0" smtClean="0"/>
          </a:p>
          <a:p>
            <a:pPr marL="0" indent="0">
              <a:buNone/>
            </a:pPr>
            <a:endParaRPr lang="ru-RU" sz="4400" b="1" i="1" dirty="0"/>
          </a:p>
          <a:p>
            <a:pPr lvl="0" fontAlgn="base"/>
            <a:r>
              <a:rPr lang="ru-RU" sz="8000" dirty="0" smtClean="0"/>
              <a:t>Паспорт, </a:t>
            </a:r>
            <a:r>
              <a:rPr lang="ru-RU" sz="8000" dirty="0"/>
              <a:t>Трудовую книжку (или </a:t>
            </a:r>
            <a:r>
              <a:rPr lang="ru-RU" sz="8000" dirty="0" smtClean="0"/>
              <a:t>копию), Документы </a:t>
            </a:r>
            <a:r>
              <a:rPr lang="ru-RU" sz="8000" dirty="0"/>
              <a:t>об образовании (или копии</a:t>
            </a:r>
            <a:r>
              <a:rPr lang="ru-RU" sz="8000" dirty="0" smtClean="0"/>
              <a:t>)</a:t>
            </a:r>
            <a:endParaRPr lang="ru-RU" sz="8000" dirty="0"/>
          </a:p>
          <a:p>
            <a:pPr lvl="0" fontAlgn="base"/>
            <a:r>
              <a:rPr lang="ru-RU" sz="8000" dirty="0"/>
              <a:t>Распечатку резюме в двух экземплярах</a:t>
            </a:r>
          </a:p>
          <a:p>
            <a:pPr lvl="0" fontAlgn="base"/>
            <a:r>
              <a:rPr lang="ru-RU" sz="8000" dirty="0"/>
              <a:t>Распечатанный текст вакансии (если у вас есть вопросы по вакансии, напишите их на том же листе)</a:t>
            </a:r>
          </a:p>
          <a:p>
            <a:pPr lvl="0" fontAlgn="base"/>
            <a:r>
              <a:rPr lang="ru-RU" sz="8000" dirty="0" smtClean="0"/>
              <a:t>Портфолио </a:t>
            </a:r>
            <a:r>
              <a:rPr lang="ru-RU" sz="8000" dirty="0"/>
              <a:t>(при его наличии)</a:t>
            </a:r>
          </a:p>
          <a:p>
            <a:pPr lvl="0" fontAlgn="base"/>
            <a:r>
              <a:rPr lang="ru-RU" sz="8000" dirty="0"/>
              <a:t>Рекомендации (письменные – если таковые имеются, или список людей, готовых предоставить вам устные рекомендации, с указанием должности и контактов)</a:t>
            </a:r>
          </a:p>
          <a:p>
            <a:pPr lvl="0" fontAlgn="base"/>
            <a:r>
              <a:rPr lang="ru-RU" sz="8000" dirty="0"/>
              <a:t>Другие документы, если они были запрошены рекрутером во время приглашения на собеседование</a:t>
            </a:r>
          </a:p>
          <a:p>
            <a:pPr lvl="0" fontAlgn="base"/>
            <a:r>
              <a:rPr lang="ru-RU" sz="8000" dirty="0"/>
              <a:t>Также обязательно возьмите с собой ручку и блокнот</a:t>
            </a:r>
          </a:p>
          <a:p>
            <a:endParaRPr lang="ru-RU" sz="6200" b="1" i="1" dirty="0"/>
          </a:p>
        </p:txBody>
      </p:sp>
    </p:spTree>
    <p:extLst>
      <p:ext uri="{BB962C8B-B14F-4D97-AF65-F5344CB8AC3E}">
        <p14:creationId xmlns:p14="http://schemas.microsoft.com/office/powerpoint/2010/main" xmlns="" val="12730374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4772" y="689957"/>
            <a:ext cx="10607274" cy="5388872"/>
          </a:xfrm>
        </p:spPr>
        <p:txBody>
          <a:bodyPr>
            <a:normAutofit fontScale="92500" lnSpcReduction="20000"/>
          </a:bodyPr>
          <a:lstStyle/>
          <a:p>
            <a:pPr marL="514350" indent="-514350" algn="ctr">
              <a:buAutoNum type="arabicParenR"/>
            </a:pPr>
            <a:r>
              <a:rPr lang="ru-RU" sz="3000" b="1" i="1" dirty="0" smtClean="0"/>
              <a:t>Подготовка к собеседованию</a:t>
            </a:r>
          </a:p>
          <a:p>
            <a:pPr marL="0" indent="0" algn="ctr">
              <a:buNone/>
            </a:pPr>
            <a:endParaRPr lang="ru-RU" sz="3000" b="1" i="1" dirty="0" smtClean="0"/>
          </a:p>
          <a:p>
            <a:r>
              <a:rPr lang="ru-RU" b="1" i="1" dirty="0" smtClean="0"/>
              <a:t>Репетируем презентацию</a:t>
            </a:r>
          </a:p>
          <a:p>
            <a:endParaRPr lang="ru-RU" sz="3600" b="1" i="1" dirty="0"/>
          </a:p>
          <a:p>
            <a:pPr lvl="1" fontAlgn="base"/>
            <a:r>
              <a:rPr lang="ru-RU" sz="2600" dirty="0"/>
              <a:t>Человек “все могу, все умею” больше отпугивает, чем вызывает желание к нему </a:t>
            </a:r>
            <a:r>
              <a:rPr lang="ru-RU" sz="2600" dirty="0" smtClean="0"/>
              <a:t>обратиться;</a:t>
            </a:r>
            <a:endParaRPr lang="ru-RU" sz="2600" dirty="0"/>
          </a:p>
          <a:p>
            <a:pPr lvl="1" fontAlgn="base"/>
            <a:r>
              <a:rPr lang="ru-RU" sz="2600" dirty="0"/>
              <a:t>Не стоит перечислять все регалии о себе. Лучше говорите уверенно и о чем-то одном. Это создаст впечатление, что вы в чем-то профессионал и </a:t>
            </a:r>
            <a:r>
              <a:rPr lang="ru-RU" sz="2600" dirty="0" smtClean="0"/>
              <a:t>специалист</a:t>
            </a:r>
            <a:r>
              <a:rPr lang="ru-RU" sz="2600" dirty="0"/>
              <a:t>;</a:t>
            </a:r>
            <a:endParaRPr lang="ru-RU" sz="2600" dirty="0" smtClean="0"/>
          </a:p>
          <a:p>
            <a:pPr lvl="1" fontAlgn="base"/>
            <a:r>
              <a:rPr lang="ru-RU" sz="2600" dirty="0"/>
              <a:t>Ясность внушает доверие, маловразумительная речь порождает </a:t>
            </a:r>
            <a:r>
              <a:rPr lang="ru-RU" sz="2600" dirty="0" smtClean="0"/>
              <a:t>беспокойство;</a:t>
            </a:r>
          </a:p>
          <a:p>
            <a:pPr lvl="1" fontAlgn="base"/>
            <a:r>
              <a:rPr lang="ru-RU" sz="2600" dirty="0" smtClean="0"/>
              <a:t>В </a:t>
            </a:r>
            <a:r>
              <a:rPr lang="ru-RU" sz="2600" dirty="0"/>
              <a:t>беседе с кем-либо всегда выдерживайте секундную паузу перед </a:t>
            </a:r>
            <a:r>
              <a:rPr lang="ru-RU" sz="2600" dirty="0" smtClean="0"/>
              <a:t>ответом (сначала слушайте, потом говорите)</a:t>
            </a:r>
          </a:p>
          <a:p>
            <a:pPr lvl="1" fontAlgn="base"/>
            <a:endParaRPr lang="ru-RU" sz="2400" dirty="0"/>
          </a:p>
          <a:p>
            <a:endParaRPr lang="ru-RU" sz="3600" b="1" i="1" dirty="0"/>
          </a:p>
        </p:txBody>
      </p:sp>
    </p:spTree>
    <p:extLst>
      <p:ext uri="{BB962C8B-B14F-4D97-AF65-F5344CB8AC3E}">
        <p14:creationId xmlns:p14="http://schemas.microsoft.com/office/powerpoint/2010/main" xmlns="" val="30522119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3330" y="640081"/>
            <a:ext cx="10698715" cy="5594464"/>
          </a:xfrm>
        </p:spPr>
        <p:txBody>
          <a:bodyPr>
            <a:normAutofit fontScale="92500" lnSpcReduction="10000"/>
          </a:bodyPr>
          <a:lstStyle/>
          <a:p>
            <a:pPr marL="514350" indent="-514350" algn="ctr">
              <a:buAutoNum type="arabicParenR"/>
            </a:pPr>
            <a:r>
              <a:rPr lang="ru-RU" sz="2800" b="1" i="1" dirty="0" smtClean="0"/>
              <a:t>Подготовка к собеседованию</a:t>
            </a:r>
          </a:p>
          <a:p>
            <a:pPr marL="0" indent="0" algn="ctr">
              <a:buNone/>
            </a:pPr>
            <a:endParaRPr lang="ru-RU" sz="2800" b="1" i="1" dirty="0" smtClean="0"/>
          </a:p>
          <a:p>
            <a:r>
              <a:rPr lang="ru-RU" b="1" i="1" dirty="0" smtClean="0"/>
              <a:t>Готовим ответы на распространенные вопросы</a:t>
            </a:r>
          </a:p>
          <a:p>
            <a:endParaRPr lang="ru-RU" b="1" i="1" dirty="0"/>
          </a:p>
          <a:p>
            <a:pPr lvl="0" fontAlgn="base"/>
            <a:r>
              <a:rPr lang="ru-RU" dirty="0"/>
              <a:t>Как вы узнали о нашей компании/вакансии?</a:t>
            </a:r>
          </a:p>
          <a:p>
            <a:pPr lvl="0" fontAlgn="base"/>
            <a:r>
              <a:rPr lang="ru-RU" dirty="0"/>
              <a:t>Почему вы ищете работу</a:t>
            </a:r>
            <a:r>
              <a:rPr lang="ru-RU" dirty="0" smtClean="0"/>
              <a:t>? (что хотите реализовать)</a:t>
            </a:r>
            <a:endParaRPr lang="ru-RU" dirty="0"/>
          </a:p>
          <a:p>
            <a:pPr lvl="0" fontAlgn="base"/>
            <a:r>
              <a:rPr lang="ru-RU" dirty="0"/>
              <a:t>Что для вас важно в работе</a:t>
            </a:r>
            <a:r>
              <a:rPr lang="ru-RU" dirty="0" smtClean="0"/>
              <a:t>? (работа в команде, дружный коллектив, зарплата…)</a:t>
            </a:r>
            <a:endParaRPr lang="ru-RU" dirty="0"/>
          </a:p>
          <a:p>
            <a:pPr lvl="0" fontAlgn="base"/>
            <a:r>
              <a:rPr lang="ru-RU" dirty="0"/>
              <a:t>Опишите идеальное для себя место </a:t>
            </a:r>
            <a:r>
              <a:rPr lang="ru-RU" dirty="0" smtClean="0"/>
              <a:t>работы (без завышенных и заниженных запросов, для выполнения работы)</a:t>
            </a:r>
            <a:endParaRPr lang="ru-RU" dirty="0"/>
          </a:p>
          <a:p>
            <a:pPr lvl="0" fontAlgn="base"/>
            <a:r>
              <a:rPr lang="ru-RU" dirty="0"/>
              <a:t>Опишите самое свое большое достижение/2-3 основных </a:t>
            </a:r>
            <a:r>
              <a:rPr lang="ru-RU" dirty="0" smtClean="0"/>
              <a:t>достижения, (для начинающих специалистов достижения личностного развития, характеризующие вас);</a:t>
            </a:r>
            <a:endParaRPr lang="ru-RU" dirty="0"/>
          </a:p>
          <a:p>
            <a:pPr lvl="0" fontAlgn="base"/>
            <a:r>
              <a:rPr lang="ru-RU" dirty="0"/>
              <a:t>Опишите свой опыт на предыдущем месте </a:t>
            </a:r>
            <a:r>
              <a:rPr lang="ru-RU" dirty="0" smtClean="0"/>
              <a:t>работы (если был, подработка)</a:t>
            </a:r>
            <a:endParaRPr lang="ru-RU" sz="2800" dirty="0"/>
          </a:p>
          <a:p>
            <a:pPr lvl="1" fontAlgn="base"/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7777339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2732" y="837127"/>
            <a:ext cx="10599313" cy="5241701"/>
          </a:xfrm>
        </p:spPr>
        <p:txBody>
          <a:bodyPr>
            <a:normAutofit fontScale="77500" lnSpcReduction="20000"/>
          </a:bodyPr>
          <a:lstStyle/>
          <a:p>
            <a:pPr marL="514350" indent="-514350" algn="ctr">
              <a:buAutoNum type="arabicParenR"/>
            </a:pPr>
            <a:r>
              <a:rPr lang="ru-RU" sz="3300" b="1" i="1" dirty="0" smtClean="0"/>
              <a:t>Подготовка к собеседованию</a:t>
            </a:r>
          </a:p>
          <a:p>
            <a:pPr marL="0" indent="0" algn="ctr">
              <a:buNone/>
            </a:pPr>
            <a:endParaRPr lang="ru-RU" sz="3300" b="1" i="1" dirty="0" smtClean="0"/>
          </a:p>
          <a:p>
            <a:r>
              <a:rPr lang="ru-RU" sz="2500" b="1" i="1" dirty="0" smtClean="0"/>
              <a:t>Готовим ответы на «неприятные» вопросы</a:t>
            </a:r>
          </a:p>
          <a:p>
            <a:endParaRPr lang="ru-RU" sz="2500" b="1" i="1" dirty="0" smtClean="0"/>
          </a:p>
          <a:p>
            <a:endParaRPr lang="ru-RU" sz="2500" b="1" i="1" dirty="0"/>
          </a:p>
          <a:p>
            <a:pPr lvl="0" fontAlgn="base"/>
            <a:r>
              <a:rPr lang="ru-RU" sz="2500" b="1" dirty="0"/>
              <a:t>Расскажите немного о </a:t>
            </a:r>
            <a:r>
              <a:rPr lang="ru-RU" sz="2500" b="1" dirty="0" smtClean="0"/>
              <a:t>себе?</a:t>
            </a:r>
            <a:r>
              <a:rPr lang="ru-RU" sz="2500" dirty="0"/>
              <a:t> </a:t>
            </a:r>
            <a:r>
              <a:rPr lang="ru-RU" sz="2500" dirty="0" smtClean="0"/>
              <a:t>Кратко </a:t>
            </a:r>
            <a:r>
              <a:rPr lang="ru-RU" sz="2500" dirty="0"/>
              <a:t>(на 2-3 минуты</a:t>
            </a:r>
            <a:r>
              <a:rPr lang="ru-RU" sz="2500" dirty="0" smtClean="0"/>
              <a:t>), о жизненных приоритетах и  вашей </a:t>
            </a:r>
            <a:r>
              <a:rPr lang="ru-RU" sz="2500" dirty="0"/>
              <a:t>профессиональной </a:t>
            </a:r>
            <a:r>
              <a:rPr lang="ru-RU" sz="2500" dirty="0" smtClean="0"/>
              <a:t>деятельности;</a:t>
            </a:r>
            <a:endParaRPr lang="ru-RU" sz="2500" dirty="0"/>
          </a:p>
          <a:p>
            <a:pPr lvl="0" fontAlgn="base"/>
            <a:r>
              <a:rPr lang="ru-RU" sz="2500" b="1" dirty="0"/>
              <a:t>Назовите недостатки своего </a:t>
            </a:r>
            <a:r>
              <a:rPr lang="ru-RU" sz="2500" b="1" dirty="0" smtClean="0"/>
              <a:t>характера?</a:t>
            </a:r>
            <a:r>
              <a:rPr lang="ru-RU" sz="2500" dirty="0"/>
              <a:t> </a:t>
            </a:r>
            <a:r>
              <a:rPr lang="ru-RU" sz="2500" dirty="0" smtClean="0"/>
              <a:t>Вопрос </a:t>
            </a:r>
            <a:r>
              <a:rPr lang="ru-RU" sz="2500" dirty="0"/>
              <a:t>проверяет сообразительность, поэтому лучше немного пошутить, чем остроумничать. </a:t>
            </a:r>
          </a:p>
          <a:p>
            <a:pPr lvl="0" fontAlgn="base"/>
            <a:r>
              <a:rPr lang="ru-RU" sz="2500" b="1" dirty="0"/>
              <a:t>Почему покинули прежнюю работу?</a:t>
            </a:r>
            <a:endParaRPr lang="ru-RU" sz="2500" dirty="0"/>
          </a:p>
          <a:p>
            <a:pPr fontAlgn="base"/>
            <a:r>
              <a:rPr lang="ru-RU" sz="2500" dirty="0"/>
              <a:t>Практически все работодатели спрашивают о причине увольнения соискателя с прежней работы, а также о его существующих ожиданиях от нового трудового места. При этом нельзя отзываться о бывшем руководстве негативно, так как это некрасиво. Можно рассказать о рутине на бывшем рабочем месте, неудобном расположении места работы или неподходящем графике.</a:t>
            </a:r>
          </a:p>
          <a:p>
            <a:pPr lvl="1" algn="r" fontAlgn="base"/>
            <a:r>
              <a:rPr lang="ru-RU" sz="2400" dirty="0" smtClean="0"/>
              <a:t>далее</a:t>
            </a:r>
            <a:endParaRPr lang="ru-RU" sz="2400" dirty="0"/>
          </a:p>
          <a:p>
            <a:endParaRPr lang="ru-RU" sz="3600" b="1" i="1" dirty="0"/>
          </a:p>
        </p:txBody>
      </p:sp>
    </p:spTree>
    <p:extLst>
      <p:ext uri="{BB962C8B-B14F-4D97-AF65-F5344CB8AC3E}">
        <p14:creationId xmlns:p14="http://schemas.microsoft.com/office/powerpoint/2010/main" xmlns="" val="32578923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Зеленый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Organic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326</TotalTime>
  <Words>1692</Words>
  <Application>Microsoft Office PowerPoint</Application>
  <PresentationFormat>Произвольный</PresentationFormat>
  <Paragraphs>222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Натуральные материалы</vt:lpstr>
      <vt:lpstr>Самопрезентация как один из факторов успешного собеседования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Самопрезентация как один из факторов успешного собеседования</dc:title>
  <dc:creator>Евгения</dc:creator>
  <cp:lastModifiedBy>Ws</cp:lastModifiedBy>
  <cp:revision>28</cp:revision>
  <dcterms:created xsi:type="dcterms:W3CDTF">2020-02-12T14:25:07Z</dcterms:created>
  <dcterms:modified xsi:type="dcterms:W3CDTF">2020-02-17T04:16:04Z</dcterms:modified>
</cp:coreProperties>
</file>