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23"/>
  </p:notesMasterIdLst>
  <p:handoutMasterIdLst>
    <p:handoutMasterId r:id="rId24"/>
  </p:handoutMasterIdLst>
  <p:sldIdLst>
    <p:sldId id="290" r:id="rId2"/>
    <p:sldId id="339" r:id="rId3"/>
    <p:sldId id="298" r:id="rId4"/>
    <p:sldId id="344" r:id="rId5"/>
    <p:sldId id="341" r:id="rId6"/>
    <p:sldId id="343" r:id="rId7"/>
    <p:sldId id="342" r:id="rId8"/>
    <p:sldId id="319" r:id="rId9"/>
    <p:sldId id="323" r:id="rId10"/>
    <p:sldId id="320" r:id="rId11"/>
    <p:sldId id="331" r:id="rId12"/>
    <p:sldId id="330" r:id="rId13"/>
    <p:sldId id="328" r:id="rId14"/>
    <p:sldId id="334" r:id="rId15"/>
    <p:sldId id="335" r:id="rId16"/>
    <p:sldId id="336" r:id="rId17"/>
    <p:sldId id="329" r:id="rId18"/>
    <p:sldId id="340" r:id="rId19"/>
    <p:sldId id="338" r:id="rId20"/>
    <p:sldId id="326" r:id="rId21"/>
    <p:sldId id="337" r:id="rId22"/>
  </p:sldIdLst>
  <p:sldSz cx="10691813" cy="7559675"/>
  <p:notesSz cx="6797675" cy="9926638"/>
  <p:defaultTextStyle>
    <a:defPPr>
      <a:defRPr lang="en-US"/>
    </a:defPPr>
    <a:lvl1pPr marL="0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778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561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342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123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3904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685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468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248" algn="l" defTabSz="4567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ргарита Печерских" initials="МП" lastIdx="1" clrIdx="0">
    <p:extLst>
      <p:ext uri="{19B8F6BF-5375-455C-9EA6-DF929625EA0E}">
        <p15:presenceInfo xmlns:p15="http://schemas.microsoft.com/office/powerpoint/2012/main" userId="41de546a3a2dd3a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2D"/>
    <a:srgbClr val="EBEFF6"/>
    <a:srgbClr val="0048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89613" autoAdjust="0"/>
  </p:normalViewPr>
  <p:slideViewPr>
    <p:cSldViewPr snapToGrid="0" showGuides="1">
      <p:cViewPr varScale="1">
        <p:scale>
          <a:sx n="57" d="100"/>
          <a:sy n="57" d="100"/>
        </p:scale>
        <p:origin x="630" y="66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BEE99B-FF44-4161-B11B-450483A28DE6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B3E64A-A9F7-402F-AB5B-9F08AA2D109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Центр воспитания </a:t>
          </a:r>
          <a:b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и социальной работы</a:t>
          </a:r>
          <a:endParaRPr lang="ru-RU" b="1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375780AA-E2D5-4FCC-813C-BD69E30B3989}" type="parTrans" cxnId="{DF28F58D-3AA6-45BE-855E-B50DB209C57F}">
      <dgm:prSet/>
      <dgm:spPr/>
      <dgm:t>
        <a:bodyPr/>
        <a:lstStyle/>
        <a:p>
          <a:endParaRPr lang="ru-RU"/>
        </a:p>
      </dgm:t>
    </dgm:pt>
    <dgm:pt modelId="{C82C0183-D4C9-4C91-B98C-F3368D754CD3}" type="sibTrans" cxnId="{DF28F58D-3AA6-45BE-855E-B50DB209C57F}">
      <dgm:prSet/>
      <dgm:spPr/>
      <dgm:t>
        <a:bodyPr/>
        <a:lstStyle/>
        <a:p>
          <a:endParaRPr lang="ru-RU"/>
        </a:p>
      </dgm:t>
    </dgm:pt>
    <dgm:pt modelId="{43C7C6AE-82D8-4941-8258-93C3ED29F4F6}">
      <dgm:prSet phldrT="[Текст]" custT="1"/>
      <dgm:spPr/>
      <dgm:t>
        <a:bodyPr/>
        <a:lstStyle/>
        <a:p>
          <a:pPr algn="ctr"/>
          <a:r>
            <a:rPr lang="ru-RU" sz="1350" b="1" dirty="0" smtClean="0">
              <a:latin typeface="Arial" pitchFamily="34" charset="0"/>
              <a:cs typeface="Arial" pitchFamily="34" charset="0"/>
            </a:rPr>
            <a:t>Психолого-педагогическое сопровождение</a:t>
          </a:r>
        </a:p>
        <a:p>
          <a:pPr algn="ctr"/>
          <a:r>
            <a:rPr lang="ru-RU" sz="1350" b="1" dirty="0" err="1" smtClean="0">
              <a:latin typeface="Arial" pitchFamily="34" charset="0"/>
              <a:cs typeface="Arial" pitchFamily="34" charset="0"/>
            </a:rPr>
            <a:t>Социо-культурная</a:t>
          </a:r>
          <a:r>
            <a:rPr lang="ru-RU" sz="1350" b="1" dirty="0" smtClean="0">
              <a:latin typeface="Arial" pitchFamily="34" charset="0"/>
              <a:cs typeface="Arial" pitchFamily="34" charset="0"/>
            </a:rPr>
            <a:t> реабилитация</a:t>
          </a:r>
        </a:p>
        <a:p>
          <a:pPr algn="ctr"/>
          <a:r>
            <a:rPr lang="ru-RU" sz="1350" b="1" dirty="0" smtClean="0">
              <a:latin typeface="Arial" pitchFamily="34" charset="0"/>
              <a:cs typeface="Arial" pitchFamily="34" charset="0"/>
            </a:rPr>
            <a:t>Организация адаптивной физкультуры</a:t>
          </a:r>
        </a:p>
        <a:p>
          <a:pPr algn="ctr"/>
          <a:r>
            <a:rPr lang="ru-RU" sz="1350" b="1" dirty="0" smtClean="0">
              <a:latin typeface="Arial" pitchFamily="34" charset="0"/>
              <a:cs typeface="Arial" pitchFamily="34" charset="0"/>
            </a:rPr>
            <a:t>Волонтерское движение</a:t>
          </a:r>
        </a:p>
      </dgm:t>
    </dgm:pt>
    <dgm:pt modelId="{60818050-2990-42BC-9D0B-4FB91A126E25}" type="parTrans" cxnId="{CFC3C471-3E51-40B8-B8FE-0BB6DBBFA7F9}">
      <dgm:prSet/>
      <dgm:spPr/>
      <dgm:t>
        <a:bodyPr/>
        <a:lstStyle/>
        <a:p>
          <a:endParaRPr lang="ru-RU"/>
        </a:p>
      </dgm:t>
    </dgm:pt>
    <dgm:pt modelId="{FAF7BCA4-098C-4295-946C-DF246230BB27}" type="sibTrans" cxnId="{CFC3C471-3E51-40B8-B8FE-0BB6DBBFA7F9}">
      <dgm:prSet/>
      <dgm:spPr/>
      <dgm:t>
        <a:bodyPr/>
        <a:lstStyle/>
        <a:p>
          <a:endParaRPr lang="ru-RU"/>
        </a:p>
      </dgm:t>
    </dgm:pt>
    <dgm:pt modelId="{97E243F1-DACB-4388-80C2-12D83C734C8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Отделение инклюзивного образования</a:t>
          </a:r>
          <a:endParaRPr lang="ru-RU" b="1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77B44F22-DD1F-40E7-82CF-E5B220785F7B}" type="parTrans" cxnId="{3FC5DF83-2FED-4C7A-9378-59AC243C8BB2}">
      <dgm:prSet/>
      <dgm:spPr/>
      <dgm:t>
        <a:bodyPr/>
        <a:lstStyle/>
        <a:p>
          <a:endParaRPr lang="ru-RU"/>
        </a:p>
      </dgm:t>
    </dgm:pt>
    <dgm:pt modelId="{1C3CD457-CF65-453D-BF66-0E56CE70D6C7}" type="sibTrans" cxnId="{3FC5DF83-2FED-4C7A-9378-59AC243C8BB2}">
      <dgm:prSet/>
      <dgm:spPr/>
      <dgm:t>
        <a:bodyPr/>
        <a:lstStyle/>
        <a:p>
          <a:endParaRPr lang="ru-RU"/>
        </a:p>
      </dgm:t>
    </dgm:pt>
    <dgm:pt modelId="{60311713-35C5-4FC9-9FD5-242039D5D591}">
      <dgm:prSet phldrT="[Текст]" custT="1"/>
      <dgm:spPr/>
      <dgm:t>
        <a:bodyPr/>
        <a:lstStyle/>
        <a:p>
          <a:pPr algn="ctr"/>
          <a:endParaRPr lang="ru-RU" sz="1400" b="1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Разработка и внедрение адаптированных программ 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Индивидуальные траектории обучения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Дистанционное обучение</a:t>
          </a:r>
        </a:p>
        <a:p>
          <a:pPr algn="ctr"/>
          <a:r>
            <a:rPr lang="ru-RU" sz="1400" b="1" dirty="0" smtClean="0">
              <a:latin typeface="Arial" pitchFamily="34" charset="0"/>
              <a:cs typeface="Arial" pitchFamily="34" charset="0"/>
            </a:rPr>
            <a:t>Психолого-педагогический консилиум</a:t>
          </a:r>
        </a:p>
        <a:p>
          <a:pPr algn="ctr"/>
          <a:endParaRPr lang="ru-RU" sz="1200" dirty="0" smtClean="0"/>
        </a:p>
      </dgm:t>
    </dgm:pt>
    <dgm:pt modelId="{BFB75DD8-34D1-41BA-87AD-7B449ACE75C8}" type="parTrans" cxnId="{DB695C24-E63B-4337-9237-E0FB7A4AA546}">
      <dgm:prSet/>
      <dgm:spPr/>
      <dgm:t>
        <a:bodyPr/>
        <a:lstStyle/>
        <a:p>
          <a:endParaRPr lang="ru-RU"/>
        </a:p>
      </dgm:t>
    </dgm:pt>
    <dgm:pt modelId="{8DDECD34-20AA-4F26-ACE7-D7B45CA3E6C9}" type="sibTrans" cxnId="{DB695C24-E63B-4337-9237-E0FB7A4AA546}">
      <dgm:prSet/>
      <dgm:spPr/>
      <dgm:t>
        <a:bodyPr/>
        <a:lstStyle/>
        <a:p>
          <a:endParaRPr lang="ru-RU"/>
        </a:p>
      </dgm:t>
    </dgm:pt>
    <dgm:pt modelId="{6D97A840-0EF6-4A12-AFF0-3A03EBAC826E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Служба содействия трудоустройству выпускников</a:t>
          </a:r>
          <a:endParaRPr lang="ru-RU" b="1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5F838AFA-8509-4059-BF98-52B5B263A23B}" type="parTrans" cxnId="{39A4479E-4411-49ED-9791-FA0D19D2B3F8}">
      <dgm:prSet/>
      <dgm:spPr/>
      <dgm:t>
        <a:bodyPr/>
        <a:lstStyle/>
        <a:p>
          <a:endParaRPr lang="ru-RU"/>
        </a:p>
      </dgm:t>
    </dgm:pt>
    <dgm:pt modelId="{3FF7B8E7-175A-4F82-B670-7443EDEC39A9}" type="sibTrans" cxnId="{39A4479E-4411-49ED-9791-FA0D19D2B3F8}">
      <dgm:prSet/>
      <dgm:spPr/>
      <dgm:t>
        <a:bodyPr/>
        <a:lstStyle/>
        <a:p>
          <a:endParaRPr lang="ru-RU"/>
        </a:p>
      </dgm:t>
    </dgm:pt>
    <dgm:pt modelId="{F95FDC24-0F2A-468A-B272-0E210647BA47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ДПО и обучающие семинары</a:t>
          </a:r>
        </a:p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Временная занятость и работа с ВУЗами</a:t>
          </a:r>
        </a:p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Организация практик и стажировок с последующим трудоустройством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82CCF835-E96D-4F74-9682-942B24540435}" type="parTrans" cxnId="{76A3FF52-F58C-4B2E-8708-529E2BD892D3}">
      <dgm:prSet/>
      <dgm:spPr/>
      <dgm:t>
        <a:bodyPr/>
        <a:lstStyle/>
        <a:p>
          <a:endParaRPr lang="ru-RU"/>
        </a:p>
      </dgm:t>
    </dgm:pt>
    <dgm:pt modelId="{3B59AB1A-2BC9-45B1-B840-DFAB43A14E64}" type="sibTrans" cxnId="{76A3FF52-F58C-4B2E-8708-529E2BD892D3}">
      <dgm:prSet/>
      <dgm:spPr/>
      <dgm:t>
        <a:bodyPr/>
        <a:lstStyle/>
        <a:p>
          <a:endParaRPr lang="ru-RU"/>
        </a:p>
      </dgm:t>
    </dgm:pt>
    <dgm:pt modelId="{9E98DD39-BD38-49B6-927F-D7F5E1523D3E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Региональный центр сопровождения приема в ПОО</a:t>
          </a:r>
          <a:endParaRPr lang="ru-RU" b="1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7DB1DB69-DC50-45EA-B3B0-FC310A2A3B6E}" type="parTrans" cxnId="{B18EE2F9-F176-4BD8-A38A-EDC21B394A14}">
      <dgm:prSet/>
      <dgm:spPr/>
      <dgm:t>
        <a:bodyPr/>
        <a:lstStyle/>
        <a:p>
          <a:endParaRPr lang="ru-RU"/>
        </a:p>
      </dgm:t>
    </dgm:pt>
    <dgm:pt modelId="{7FFE9428-293E-4098-8137-098AA0B1B919}" type="sibTrans" cxnId="{B18EE2F9-F176-4BD8-A38A-EDC21B394A14}">
      <dgm:prSet/>
      <dgm:spPr/>
      <dgm:t>
        <a:bodyPr/>
        <a:lstStyle/>
        <a:p>
          <a:endParaRPr lang="ru-RU"/>
        </a:p>
      </dgm:t>
    </dgm:pt>
    <dgm:pt modelId="{D344636D-A6A3-48AE-A37B-693F621BE67F}" type="pres">
      <dgm:prSet presAssocID="{28BEE99B-FF44-4161-B11B-450483A28DE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A721C8-CF05-4D40-B661-C2B89D337E5B}" type="pres">
      <dgm:prSet presAssocID="{22B3E64A-A9F7-402F-AB5B-9F08AA2D1093}" presName="compNode" presStyleCnt="0"/>
      <dgm:spPr/>
    </dgm:pt>
    <dgm:pt modelId="{02D6303D-64D9-49FF-B82A-65AF2D556676}" type="pres">
      <dgm:prSet presAssocID="{22B3E64A-A9F7-402F-AB5B-9F08AA2D1093}" presName="aNode" presStyleLbl="bgShp" presStyleIdx="0" presStyleCnt="4" custScaleX="85450" custLinFactX="79931" custLinFactNeighborX="100000" custLinFactNeighborY="205"/>
      <dgm:spPr/>
      <dgm:t>
        <a:bodyPr/>
        <a:lstStyle/>
        <a:p>
          <a:endParaRPr lang="ru-RU"/>
        </a:p>
      </dgm:t>
    </dgm:pt>
    <dgm:pt modelId="{A8C6870B-E373-446E-BFC9-9B17B757DD94}" type="pres">
      <dgm:prSet presAssocID="{22B3E64A-A9F7-402F-AB5B-9F08AA2D1093}" presName="textNode" presStyleLbl="bgShp" presStyleIdx="0" presStyleCnt="4"/>
      <dgm:spPr/>
      <dgm:t>
        <a:bodyPr/>
        <a:lstStyle/>
        <a:p>
          <a:endParaRPr lang="ru-RU"/>
        </a:p>
      </dgm:t>
    </dgm:pt>
    <dgm:pt modelId="{5B0A1339-CB55-4392-8B09-D7AA609300A4}" type="pres">
      <dgm:prSet presAssocID="{22B3E64A-A9F7-402F-AB5B-9F08AA2D1093}" presName="compChildNode" presStyleCnt="0"/>
      <dgm:spPr/>
    </dgm:pt>
    <dgm:pt modelId="{097E65DF-3C84-461A-ABD7-B44CDBB8D7F1}" type="pres">
      <dgm:prSet presAssocID="{22B3E64A-A9F7-402F-AB5B-9F08AA2D1093}" presName="theInnerList" presStyleCnt="0"/>
      <dgm:spPr/>
    </dgm:pt>
    <dgm:pt modelId="{6962D438-FDEB-458F-BD71-F32FD533963E}" type="pres">
      <dgm:prSet presAssocID="{43C7C6AE-82D8-4941-8258-93C3ED29F4F6}" presName="childNode" presStyleLbl="node1" presStyleIdx="0" presStyleCnt="3" custScaleX="111207" custScaleY="2000000" custLinFactX="100000" custLinFactNeighborX="123669" custLinFactNeighborY="30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E7342-6DDD-4FB3-AA58-8ACF7AB55A14}" type="pres">
      <dgm:prSet presAssocID="{22B3E64A-A9F7-402F-AB5B-9F08AA2D1093}" presName="aSpace" presStyleCnt="0"/>
      <dgm:spPr/>
    </dgm:pt>
    <dgm:pt modelId="{AD3E0E93-0A00-4B83-8794-41AB68181FF6}" type="pres">
      <dgm:prSet presAssocID="{97E243F1-DACB-4388-80C2-12D83C734C8C}" presName="compNode" presStyleCnt="0"/>
      <dgm:spPr/>
    </dgm:pt>
    <dgm:pt modelId="{8F64DF40-3CE2-4614-B93D-9064BC5B7E2A}" type="pres">
      <dgm:prSet presAssocID="{97E243F1-DACB-4388-80C2-12D83C734C8C}" presName="aNode" presStyleLbl="bgShp" presStyleIdx="1" presStyleCnt="4" custScaleX="79270" custScaleY="100000" custLinFactNeighborX="-951"/>
      <dgm:spPr/>
      <dgm:t>
        <a:bodyPr/>
        <a:lstStyle/>
        <a:p>
          <a:endParaRPr lang="ru-RU"/>
        </a:p>
      </dgm:t>
    </dgm:pt>
    <dgm:pt modelId="{1A1307CF-67A2-42BC-90B7-4171846140C9}" type="pres">
      <dgm:prSet presAssocID="{97E243F1-DACB-4388-80C2-12D83C734C8C}" presName="textNode" presStyleLbl="bgShp" presStyleIdx="1" presStyleCnt="4"/>
      <dgm:spPr/>
      <dgm:t>
        <a:bodyPr/>
        <a:lstStyle/>
        <a:p>
          <a:endParaRPr lang="ru-RU"/>
        </a:p>
      </dgm:t>
    </dgm:pt>
    <dgm:pt modelId="{E36A9E1C-6931-4B0B-AA8A-6B17652BB661}" type="pres">
      <dgm:prSet presAssocID="{97E243F1-DACB-4388-80C2-12D83C734C8C}" presName="compChildNode" presStyleCnt="0"/>
      <dgm:spPr/>
    </dgm:pt>
    <dgm:pt modelId="{85713E89-029F-4B59-8FE3-AAF59D8ECEEF}" type="pres">
      <dgm:prSet presAssocID="{97E243F1-DACB-4388-80C2-12D83C734C8C}" presName="theInnerList" presStyleCnt="0"/>
      <dgm:spPr/>
    </dgm:pt>
    <dgm:pt modelId="{73864EDC-CB9C-470A-BC59-81305AC9F0CB}" type="pres">
      <dgm:prSet presAssocID="{60311713-35C5-4FC9-9FD5-242039D5D591}" presName="childNode" presStyleLbl="node1" presStyleIdx="1" presStyleCnt="3" custScaleX="97906" custScaleY="1600244" custLinFactNeighborX="-774" custLinFactNeighborY="65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A70FCF-34BF-4BC7-A3ED-A40F1B5E34FB}" type="pres">
      <dgm:prSet presAssocID="{97E243F1-DACB-4388-80C2-12D83C734C8C}" presName="aSpace" presStyleCnt="0"/>
      <dgm:spPr/>
    </dgm:pt>
    <dgm:pt modelId="{B2C94FB9-2672-4889-B669-7004160DCF35}" type="pres">
      <dgm:prSet presAssocID="{6D97A840-0EF6-4A12-AFF0-3A03EBAC826E}" presName="compNode" presStyleCnt="0"/>
      <dgm:spPr/>
    </dgm:pt>
    <dgm:pt modelId="{C1F0A19C-CF2B-4ED2-AD04-E07D0CBDB9E5}" type="pres">
      <dgm:prSet presAssocID="{6D97A840-0EF6-4A12-AFF0-3A03EBAC826E}" presName="aNode" presStyleLbl="bgShp" presStyleIdx="2" presStyleCnt="4" custScaleX="80184" custLinFactNeighborX="88839"/>
      <dgm:spPr/>
      <dgm:t>
        <a:bodyPr/>
        <a:lstStyle/>
        <a:p>
          <a:endParaRPr lang="ru-RU"/>
        </a:p>
      </dgm:t>
    </dgm:pt>
    <dgm:pt modelId="{EB1C075E-CE11-452A-8E01-E6AE8FB1E962}" type="pres">
      <dgm:prSet presAssocID="{6D97A840-0EF6-4A12-AFF0-3A03EBAC826E}" presName="textNode" presStyleLbl="bgShp" presStyleIdx="2" presStyleCnt="4"/>
      <dgm:spPr/>
      <dgm:t>
        <a:bodyPr/>
        <a:lstStyle/>
        <a:p>
          <a:endParaRPr lang="ru-RU"/>
        </a:p>
      </dgm:t>
    </dgm:pt>
    <dgm:pt modelId="{0EBDF15A-6DD0-4ECC-A64B-171EC9B45E57}" type="pres">
      <dgm:prSet presAssocID="{6D97A840-0EF6-4A12-AFF0-3A03EBAC826E}" presName="compChildNode" presStyleCnt="0"/>
      <dgm:spPr/>
    </dgm:pt>
    <dgm:pt modelId="{925A00E4-256B-4882-BB67-2F0FD3ACD0C4}" type="pres">
      <dgm:prSet presAssocID="{6D97A840-0EF6-4A12-AFF0-3A03EBAC826E}" presName="theInnerList" presStyleCnt="0"/>
      <dgm:spPr/>
    </dgm:pt>
    <dgm:pt modelId="{424A64DC-39AA-4CC3-9BFC-EA84EABBF00B}" type="pres">
      <dgm:prSet presAssocID="{F95FDC24-0F2A-468A-B272-0E210647BA47}" presName="childNode" presStyleLbl="node1" presStyleIdx="2" presStyleCnt="3" custScaleX="100938" custScaleY="198411" custLinFactX="10554" custLinFactNeighborX="100000" custLinFactNeighborY="8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514478-BE5C-483D-B4CC-4141CFEADE6A}" type="pres">
      <dgm:prSet presAssocID="{6D97A840-0EF6-4A12-AFF0-3A03EBAC826E}" presName="aSpace" presStyleCnt="0"/>
      <dgm:spPr/>
    </dgm:pt>
    <dgm:pt modelId="{6128E75E-9189-4355-806E-23430167F5CC}" type="pres">
      <dgm:prSet presAssocID="{9E98DD39-BD38-49B6-927F-D7F5E1523D3E}" presName="compNode" presStyleCnt="0"/>
      <dgm:spPr/>
    </dgm:pt>
    <dgm:pt modelId="{2BA54C2D-1A84-4ABE-8B16-83ED2F4106F8}" type="pres">
      <dgm:prSet presAssocID="{9E98DD39-BD38-49B6-927F-D7F5E1523D3E}" presName="aNode" presStyleLbl="bgShp" presStyleIdx="3" presStyleCnt="4" custScaleX="80877" custScaleY="100000" custLinFactX="-100000" custLinFactNeighborX="-161144"/>
      <dgm:spPr/>
      <dgm:t>
        <a:bodyPr/>
        <a:lstStyle/>
        <a:p>
          <a:endParaRPr lang="ru-RU"/>
        </a:p>
      </dgm:t>
    </dgm:pt>
    <dgm:pt modelId="{B3A4F3BE-F89C-43FA-826F-BE26F7C3D60E}" type="pres">
      <dgm:prSet presAssocID="{9E98DD39-BD38-49B6-927F-D7F5E1523D3E}" presName="textNode" presStyleLbl="bgShp" presStyleIdx="3" presStyleCnt="4"/>
      <dgm:spPr/>
      <dgm:t>
        <a:bodyPr/>
        <a:lstStyle/>
        <a:p>
          <a:endParaRPr lang="ru-RU"/>
        </a:p>
      </dgm:t>
    </dgm:pt>
    <dgm:pt modelId="{E6EAD086-0C47-47A0-8FA8-B21DF49158A2}" type="pres">
      <dgm:prSet presAssocID="{9E98DD39-BD38-49B6-927F-D7F5E1523D3E}" presName="compChildNode" presStyleCnt="0"/>
      <dgm:spPr/>
    </dgm:pt>
    <dgm:pt modelId="{E58302B5-0E87-425A-8907-6956E0AF75F0}" type="pres">
      <dgm:prSet presAssocID="{9E98DD39-BD38-49B6-927F-D7F5E1523D3E}" presName="theInnerList" presStyleCnt="0"/>
      <dgm:spPr/>
    </dgm:pt>
  </dgm:ptLst>
  <dgm:cxnLst>
    <dgm:cxn modelId="{39A4479E-4411-49ED-9791-FA0D19D2B3F8}" srcId="{28BEE99B-FF44-4161-B11B-450483A28DE6}" destId="{6D97A840-0EF6-4A12-AFF0-3A03EBAC826E}" srcOrd="2" destOrd="0" parTransId="{5F838AFA-8509-4059-BF98-52B5B263A23B}" sibTransId="{3FF7B8E7-175A-4F82-B670-7443EDEC39A9}"/>
    <dgm:cxn modelId="{5B30347E-5616-42A7-8AB9-D3115420E5CD}" type="presOf" srcId="{43C7C6AE-82D8-4941-8258-93C3ED29F4F6}" destId="{6962D438-FDEB-458F-BD71-F32FD533963E}" srcOrd="0" destOrd="0" presId="urn:microsoft.com/office/officeart/2005/8/layout/lProcess2"/>
    <dgm:cxn modelId="{0BA94342-B561-408F-9983-9FC0FF89FD73}" type="presOf" srcId="{6D97A840-0EF6-4A12-AFF0-3A03EBAC826E}" destId="{EB1C075E-CE11-452A-8E01-E6AE8FB1E962}" srcOrd="1" destOrd="0" presId="urn:microsoft.com/office/officeart/2005/8/layout/lProcess2"/>
    <dgm:cxn modelId="{DF28F58D-3AA6-45BE-855E-B50DB209C57F}" srcId="{28BEE99B-FF44-4161-B11B-450483A28DE6}" destId="{22B3E64A-A9F7-402F-AB5B-9F08AA2D1093}" srcOrd="0" destOrd="0" parTransId="{375780AA-E2D5-4FCC-813C-BD69E30B3989}" sibTransId="{C82C0183-D4C9-4C91-B98C-F3368D754CD3}"/>
    <dgm:cxn modelId="{CFC3C471-3E51-40B8-B8FE-0BB6DBBFA7F9}" srcId="{22B3E64A-A9F7-402F-AB5B-9F08AA2D1093}" destId="{43C7C6AE-82D8-4941-8258-93C3ED29F4F6}" srcOrd="0" destOrd="0" parTransId="{60818050-2990-42BC-9D0B-4FB91A126E25}" sibTransId="{FAF7BCA4-098C-4295-946C-DF246230BB27}"/>
    <dgm:cxn modelId="{C96CC77A-3664-498D-AB1A-DB4EC89D3AFE}" type="presOf" srcId="{6D97A840-0EF6-4A12-AFF0-3A03EBAC826E}" destId="{C1F0A19C-CF2B-4ED2-AD04-E07D0CBDB9E5}" srcOrd="0" destOrd="0" presId="urn:microsoft.com/office/officeart/2005/8/layout/lProcess2"/>
    <dgm:cxn modelId="{76A3FF52-F58C-4B2E-8708-529E2BD892D3}" srcId="{6D97A840-0EF6-4A12-AFF0-3A03EBAC826E}" destId="{F95FDC24-0F2A-468A-B272-0E210647BA47}" srcOrd="0" destOrd="0" parTransId="{82CCF835-E96D-4F74-9682-942B24540435}" sibTransId="{3B59AB1A-2BC9-45B1-B840-DFAB43A14E64}"/>
    <dgm:cxn modelId="{3FC5DF83-2FED-4C7A-9378-59AC243C8BB2}" srcId="{28BEE99B-FF44-4161-B11B-450483A28DE6}" destId="{97E243F1-DACB-4388-80C2-12D83C734C8C}" srcOrd="1" destOrd="0" parTransId="{77B44F22-DD1F-40E7-82CF-E5B220785F7B}" sibTransId="{1C3CD457-CF65-453D-BF66-0E56CE70D6C7}"/>
    <dgm:cxn modelId="{F27DA942-59F9-42CE-B23C-3E6D792F83D3}" type="presOf" srcId="{22B3E64A-A9F7-402F-AB5B-9F08AA2D1093}" destId="{02D6303D-64D9-49FF-B82A-65AF2D556676}" srcOrd="0" destOrd="0" presId="urn:microsoft.com/office/officeart/2005/8/layout/lProcess2"/>
    <dgm:cxn modelId="{14264BAA-82CF-4A1C-882A-0B15F1BC4E1C}" type="presOf" srcId="{9E98DD39-BD38-49B6-927F-D7F5E1523D3E}" destId="{B3A4F3BE-F89C-43FA-826F-BE26F7C3D60E}" srcOrd="1" destOrd="0" presId="urn:microsoft.com/office/officeart/2005/8/layout/lProcess2"/>
    <dgm:cxn modelId="{EAC962CF-2A1E-46E8-8561-30A6C763FAA3}" type="presOf" srcId="{97E243F1-DACB-4388-80C2-12D83C734C8C}" destId="{8F64DF40-3CE2-4614-B93D-9064BC5B7E2A}" srcOrd="0" destOrd="0" presId="urn:microsoft.com/office/officeart/2005/8/layout/lProcess2"/>
    <dgm:cxn modelId="{B18EE2F9-F176-4BD8-A38A-EDC21B394A14}" srcId="{28BEE99B-FF44-4161-B11B-450483A28DE6}" destId="{9E98DD39-BD38-49B6-927F-D7F5E1523D3E}" srcOrd="3" destOrd="0" parTransId="{7DB1DB69-DC50-45EA-B3B0-FC310A2A3B6E}" sibTransId="{7FFE9428-293E-4098-8137-098AA0B1B919}"/>
    <dgm:cxn modelId="{DB695C24-E63B-4337-9237-E0FB7A4AA546}" srcId="{97E243F1-DACB-4388-80C2-12D83C734C8C}" destId="{60311713-35C5-4FC9-9FD5-242039D5D591}" srcOrd="0" destOrd="0" parTransId="{BFB75DD8-34D1-41BA-87AD-7B449ACE75C8}" sibTransId="{8DDECD34-20AA-4F26-ACE7-D7B45CA3E6C9}"/>
    <dgm:cxn modelId="{188B4AF2-DDE5-4D11-8809-03C445E2CA85}" type="presOf" srcId="{9E98DD39-BD38-49B6-927F-D7F5E1523D3E}" destId="{2BA54C2D-1A84-4ABE-8B16-83ED2F4106F8}" srcOrd="0" destOrd="0" presId="urn:microsoft.com/office/officeart/2005/8/layout/lProcess2"/>
    <dgm:cxn modelId="{9B377AB1-A60B-4476-A065-B79B5E9E4D2C}" type="presOf" srcId="{97E243F1-DACB-4388-80C2-12D83C734C8C}" destId="{1A1307CF-67A2-42BC-90B7-4171846140C9}" srcOrd="1" destOrd="0" presId="urn:microsoft.com/office/officeart/2005/8/layout/lProcess2"/>
    <dgm:cxn modelId="{958DD159-DF53-4AD7-924B-999E9840F331}" type="presOf" srcId="{28BEE99B-FF44-4161-B11B-450483A28DE6}" destId="{D344636D-A6A3-48AE-A37B-693F621BE67F}" srcOrd="0" destOrd="0" presId="urn:microsoft.com/office/officeart/2005/8/layout/lProcess2"/>
    <dgm:cxn modelId="{B48C5054-615F-43DE-A81A-F019173D03B0}" type="presOf" srcId="{60311713-35C5-4FC9-9FD5-242039D5D591}" destId="{73864EDC-CB9C-470A-BC59-81305AC9F0CB}" srcOrd="0" destOrd="0" presId="urn:microsoft.com/office/officeart/2005/8/layout/lProcess2"/>
    <dgm:cxn modelId="{27812C84-53CE-4AF7-B65A-C65A3EA6A547}" type="presOf" srcId="{22B3E64A-A9F7-402F-AB5B-9F08AA2D1093}" destId="{A8C6870B-E373-446E-BFC9-9B17B757DD94}" srcOrd="1" destOrd="0" presId="urn:microsoft.com/office/officeart/2005/8/layout/lProcess2"/>
    <dgm:cxn modelId="{F74B41A9-4385-4B71-8A04-70297DD73126}" type="presOf" srcId="{F95FDC24-0F2A-468A-B272-0E210647BA47}" destId="{424A64DC-39AA-4CC3-9BFC-EA84EABBF00B}" srcOrd="0" destOrd="0" presId="urn:microsoft.com/office/officeart/2005/8/layout/lProcess2"/>
    <dgm:cxn modelId="{487737D6-C700-4FE9-B261-6E89FB1D60FB}" type="presParOf" srcId="{D344636D-A6A3-48AE-A37B-693F621BE67F}" destId="{48A721C8-CF05-4D40-B661-C2B89D337E5B}" srcOrd="0" destOrd="0" presId="urn:microsoft.com/office/officeart/2005/8/layout/lProcess2"/>
    <dgm:cxn modelId="{D790BAD4-9782-4B09-B929-7523D8B7D855}" type="presParOf" srcId="{48A721C8-CF05-4D40-B661-C2B89D337E5B}" destId="{02D6303D-64D9-49FF-B82A-65AF2D556676}" srcOrd="0" destOrd="0" presId="urn:microsoft.com/office/officeart/2005/8/layout/lProcess2"/>
    <dgm:cxn modelId="{1E948D56-7A45-4ADE-BAF3-D13D3E36DA13}" type="presParOf" srcId="{48A721C8-CF05-4D40-B661-C2B89D337E5B}" destId="{A8C6870B-E373-446E-BFC9-9B17B757DD94}" srcOrd="1" destOrd="0" presId="urn:microsoft.com/office/officeart/2005/8/layout/lProcess2"/>
    <dgm:cxn modelId="{E30CD9B3-150D-4460-AF46-6ADA4D06CAC0}" type="presParOf" srcId="{48A721C8-CF05-4D40-B661-C2B89D337E5B}" destId="{5B0A1339-CB55-4392-8B09-D7AA609300A4}" srcOrd="2" destOrd="0" presId="urn:microsoft.com/office/officeart/2005/8/layout/lProcess2"/>
    <dgm:cxn modelId="{F1F323E6-4765-41E0-B6E1-B845869BDF89}" type="presParOf" srcId="{5B0A1339-CB55-4392-8B09-D7AA609300A4}" destId="{097E65DF-3C84-461A-ABD7-B44CDBB8D7F1}" srcOrd="0" destOrd="0" presId="urn:microsoft.com/office/officeart/2005/8/layout/lProcess2"/>
    <dgm:cxn modelId="{9AA7C104-04E5-42D8-979C-E5DC9C2F2529}" type="presParOf" srcId="{097E65DF-3C84-461A-ABD7-B44CDBB8D7F1}" destId="{6962D438-FDEB-458F-BD71-F32FD533963E}" srcOrd="0" destOrd="0" presId="urn:microsoft.com/office/officeart/2005/8/layout/lProcess2"/>
    <dgm:cxn modelId="{ACF144BD-363C-410E-9060-9C1B7504D762}" type="presParOf" srcId="{D344636D-A6A3-48AE-A37B-693F621BE67F}" destId="{688E7342-6DDD-4FB3-AA58-8ACF7AB55A14}" srcOrd="1" destOrd="0" presId="urn:microsoft.com/office/officeart/2005/8/layout/lProcess2"/>
    <dgm:cxn modelId="{D98438FD-8112-4C86-99BF-7BCF62768B08}" type="presParOf" srcId="{D344636D-A6A3-48AE-A37B-693F621BE67F}" destId="{AD3E0E93-0A00-4B83-8794-41AB68181FF6}" srcOrd="2" destOrd="0" presId="urn:microsoft.com/office/officeart/2005/8/layout/lProcess2"/>
    <dgm:cxn modelId="{79B2CEF5-387D-4658-BAD4-20CAE0162279}" type="presParOf" srcId="{AD3E0E93-0A00-4B83-8794-41AB68181FF6}" destId="{8F64DF40-3CE2-4614-B93D-9064BC5B7E2A}" srcOrd="0" destOrd="0" presId="urn:microsoft.com/office/officeart/2005/8/layout/lProcess2"/>
    <dgm:cxn modelId="{513F3036-A6AD-4CDC-BFD1-167252F84FCF}" type="presParOf" srcId="{AD3E0E93-0A00-4B83-8794-41AB68181FF6}" destId="{1A1307CF-67A2-42BC-90B7-4171846140C9}" srcOrd="1" destOrd="0" presId="urn:microsoft.com/office/officeart/2005/8/layout/lProcess2"/>
    <dgm:cxn modelId="{AE292E30-6EF6-45FE-8751-4BC110F9CDA0}" type="presParOf" srcId="{AD3E0E93-0A00-4B83-8794-41AB68181FF6}" destId="{E36A9E1C-6931-4B0B-AA8A-6B17652BB661}" srcOrd="2" destOrd="0" presId="urn:microsoft.com/office/officeart/2005/8/layout/lProcess2"/>
    <dgm:cxn modelId="{D8637E0E-8785-462C-87A8-F5BDD7A8487D}" type="presParOf" srcId="{E36A9E1C-6931-4B0B-AA8A-6B17652BB661}" destId="{85713E89-029F-4B59-8FE3-AAF59D8ECEEF}" srcOrd="0" destOrd="0" presId="urn:microsoft.com/office/officeart/2005/8/layout/lProcess2"/>
    <dgm:cxn modelId="{ACD480CD-3DD8-4C07-BAC4-3D2B8BFE943A}" type="presParOf" srcId="{85713E89-029F-4B59-8FE3-AAF59D8ECEEF}" destId="{73864EDC-CB9C-470A-BC59-81305AC9F0CB}" srcOrd="0" destOrd="0" presId="urn:microsoft.com/office/officeart/2005/8/layout/lProcess2"/>
    <dgm:cxn modelId="{55897BE4-9150-475A-AE6A-5BF0D2C5A942}" type="presParOf" srcId="{D344636D-A6A3-48AE-A37B-693F621BE67F}" destId="{37A70FCF-34BF-4BC7-A3ED-A40F1B5E34FB}" srcOrd="3" destOrd="0" presId="urn:microsoft.com/office/officeart/2005/8/layout/lProcess2"/>
    <dgm:cxn modelId="{DB06434F-EE98-4CAB-BADF-88F832984188}" type="presParOf" srcId="{D344636D-A6A3-48AE-A37B-693F621BE67F}" destId="{B2C94FB9-2672-4889-B669-7004160DCF35}" srcOrd="4" destOrd="0" presId="urn:microsoft.com/office/officeart/2005/8/layout/lProcess2"/>
    <dgm:cxn modelId="{F4011D57-52AF-4B06-A28D-38C4356B6BCE}" type="presParOf" srcId="{B2C94FB9-2672-4889-B669-7004160DCF35}" destId="{C1F0A19C-CF2B-4ED2-AD04-E07D0CBDB9E5}" srcOrd="0" destOrd="0" presId="urn:microsoft.com/office/officeart/2005/8/layout/lProcess2"/>
    <dgm:cxn modelId="{E70E293F-B5D2-477E-B278-BE9CBE070F59}" type="presParOf" srcId="{B2C94FB9-2672-4889-B669-7004160DCF35}" destId="{EB1C075E-CE11-452A-8E01-E6AE8FB1E962}" srcOrd="1" destOrd="0" presId="urn:microsoft.com/office/officeart/2005/8/layout/lProcess2"/>
    <dgm:cxn modelId="{7BD0E634-AE09-4A52-AA5D-CA4C085636C6}" type="presParOf" srcId="{B2C94FB9-2672-4889-B669-7004160DCF35}" destId="{0EBDF15A-6DD0-4ECC-A64B-171EC9B45E57}" srcOrd="2" destOrd="0" presId="urn:microsoft.com/office/officeart/2005/8/layout/lProcess2"/>
    <dgm:cxn modelId="{6060675B-C3A7-4D63-B5F2-3C151B102F33}" type="presParOf" srcId="{0EBDF15A-6DD0-4ECC-A64B-171EC9B45E57}" destId="{925A00E4-256B-4882-BB67-2F0FD3ACD0C4}" srcOrd="0" destOrd="0" presId="urn:microsoft.com/office/officeart/2005/8/layout/lProcess2"/>
    <dgm:cxn modelId="{3207268B-1809-451A-AE6C-3FFD08446239}" type="presParOf" srcId="{925A00E4-256B-4882-BB67-2F0FD3ACD0C4}" destId="{424A64DC-39AA-4CC3-9BFC-EA84EABBF00B}" srcOrd="0" destOrd="0" presId="urn:microsoft.com/office/officeart/2005/8/layout/lProcess2"/>
    <dgm:cxn modelId="{3526C746-E3B5-4E68-BA90-E001F27DF82B}" type="presParOf" srcId="{D344636D-A6A3-48AE-A37B-693F621BE67F}" destId="{4D514478-BE5C-483D-B4CC-4141CFEADE6A}" srcOrd="5" destOrd="0" presId="urn:microsoft.com/office/officeart/2005/8/layout/lProcess2"/>
    <dgm:cxn modelId="{BFE3728F-8099-490C-A34E-94B93C10D116}" type="presParOf" srcId="{D344636D-A6A3-48AE-A37B-693F621BE67F}" destId="{6128E75E-9189-4355-806E-23430167F5CC}" srcOrd="6" destOrd="0" presId="urn:microsoft.com/office/officeart/2005/8/layout/lProcess2"/>
    <dgm:cxn modelId="{B0AD86EF-4413-4C90-8E31-4DA20B064E00}" type="presParOf" srcId="{6128E75E-9189-4355-806E-23430167F5CC}" destId="{2BA54C2D-1A84-4ABE-8B16-83ED2F4106F8}" srcOrd="0" destOrd="0" presId="urn:microsoft.com/office/officeart/2005/8/layout/lProcess2"/>
    <dgm:cxn modelId="{2F701285-735B-4383-9292-E150F98DC8F7}" type="presParOf" srcId="{6128E75E-9189-4355-806E-23430167F5CC}" destId="{B3A4F3BE-F89C-43FA-826F-BE26F7C3D60E}" srcOrd="1" destOrd="0" presId="urn:microsoft.com/office/officeart/2005/8/layout/lProcess2"/>
    <dgm:cxn modelId="{0CBE59E2-1A42-46F9-818D-1AEC28F19801}" type="presParOf" srcId="{6128E75E-9189-4355-806E-23430167F5CC}" destId="{E6EAD086-0C47-47A0-8FA8-B21DF49158A2}" srcOrd="2" destOrd="0" presId="urn:microsoft.com/office/officeart/2005/8/layout/lProcess2"/>
    <dgm:cxn modelId="{55C3E5AF-495D-4337-9DC1-1F972E644DD8}" type="presParOf" srcId="{E6EAD086-0C47-47A0-8FA8-B21DF49158A2}" destId="{E58302B5-0E87-425A-8907-6956E0AF75F0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D6303D-64D9-49FF-B82A-65AF2D556676}">
      <dsp:nvSpPr>
        <dsp:cNvPr id="0" name=""/>
        <dsp:cNvSpPr/>
      </dsp:nvSpPr>
      <dsp:spPr>
        <a:xfrm>
          <a:off x="5197264" y="0"/>
          <a:ext cx="2443431" cy="46037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Центр воспитания </a:t>
          </a:r>
          <a:br>
            <a:rPr lang="ru-RU" sz="19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</a:br>
          <a:r>
            <a:rPr lang="ru-RU" sz="19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и социальной работы</a:t>
          </a:r>
          <a:endParaRPr lang="ru-RU" sz="1900" b="1" kern="1200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5197264" y="0"/>
        <a:ext cx="2443431" cy="1381133"/>
      </dsp:txXfrm>
    </dsp:sp>
    <dsp:sp modelId="{6962D438-FDEB-458F-BD71-F32FD533963E}">
      <dsp:nvSpPr>
        <dsp:cNvPr id="0" name=""/>
        <dsp:cNvSpPr/>
      </dsp:nvSpPr>
      <dsp:spPr>
        <a:xfrm>
          <a:off x="5118525" y="1426874"/>
          <a:ext cx="2543959" cy="29917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latin typeface="Arial" pitchFamily="34" charset="0"/>
              <a:cs typeface="Arial" pitchFamily="34" charset="0"/>
            </a:rPr>
            <a:t>Психолого-педагогическое сопровождение</a:t>
          </a:r>
        </a:p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err="1" smtClean="0">
              <a:latin typeface="Arial" pitchFamily="34" charset="0"/>
              <a:cs typeface="Arial" pitchFamily="34" charset="0"/>
            </a:rPr>
            <a:t>Социо-культурная</a:t>
          </a:r>
          <a:r>
            <a:rPr lang="ru-RU" sz="1350" b="1" kern="1200" dirty="0" smtClean="0">
              <a:latin typeface="Arial" pitchFamily="34" charset="0"/>
              <a:cs typeface="Arial" pitchFamily="34" charset="0"/>
            </a:rPr>
            <a:t> реабилитация</a:t>
          </a:r>
        </a:p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latin typeface="Arial" pitchFamily="34" charset="0"/>
              <a:cs typeface="Arial" pitchFamily="34" charset="0"/>
            </a:rPr>
            <a:t>Организация адаптивной физкультуры</a:t>
          </a:r>
        </a:p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latin typeface="Arial" pitchFamily="34" charset="0"/>
              <a:cs typeface="Arial" pitchFamily="34" charset="0"/>
            </a:rPr>
            <a:t>Волонтерское движение</a:t>
          </a:r>
        </a:p>
      </dsp:txBody>
      <dsp:txXfrm>
        <a:off x="5193035" y="1501384"/>
        <a:ext cx="2394939" cy="2842705"/>
      </dsp:txXfrm>
    </dsp:sp>
    <dsp:sp modelId="{8F64DF40-3CE2-4614-B93D-9064BC5B7E2A}">
      <dsp:nvSpPr>
        <dsp:cNvPr id="0" name=""/>
        <dsp:cNvSpPr/>
      </dsp:nvSpPr>
      <dsp:spPr>
        <a:xfrm>
          <a:off x="2733124" y="0"/>
          <a:ext cx="2266715" cy="46037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Отделение инклюзивного образования</a:t>
          </a:r>
          <a:endParaRPr lang="ru-RU" sz="1900" b="1" kern="1200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733124" y="0"/>
        <a:ext cx="2266715" cy="1381133"/>
      </dsp:txXfrm>
    </dsp:sp>
    <dsp:sp modelId="{73864EDC-CB9C-470A-BC59-81305AC9F0CB}">
      <dsp:nvSpPr>
        <dsp:cNvPr id="0" name=""/>
        <dsp:cNvSpPr/>
      </dsp:nvSpPr>
      <dsp:spPr>
        <a:xfrm>
          <a:off x="2756126" y="1505621"/>
          <a:ext cx="2239687" cy="29899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latin typeface="Arial" pitchFamily="34" charset="0"/>
            <a:cs typeface="Arial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Разработка и внедрение адаптированных программ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Индивидуальные траектории обучения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Дистанционное обучение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Психолого-педагогический консилиум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</dsp:txBody>
      <dsp:txXfrm>
        <a:off x="2821724" y="1571219"/>
        <a:ext cx="2108491" cy="2858793"/>
      </dsp:txXfrm>
    </dsp:sp>
    <dsp:sp modelId="{C1F0A19C-CF2B-4ED2-AD04-E07D0CBDB9E5}">
      <dsp:nvSpPr>
        <dsp:cNvPr id="0" name=""/>
        <dsp:cNvSpPr/>
      </dsp:nvSpPr>
      <dsp:spPr>
        <a:xfrm>
          <a:off x="7786717" y="0"/>
          <a:ext cx="2292850" cy="46037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Служба содействия трудоустройству выпускников</a:t>
          </a:r>
          <a:endParaRPr lang="ru-RU" sz="1900" b="1" kern="1200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7786717" y="0"/>
        <a:ext cx="2292850" cy="1381133"/>
      </dsp:txXfrm>
    </dsp:sp>
    <dsp:sp modelId="{424A64DC-39AA-4CC3-9BFC-EA84EABBF00B}">
      <dsp:nvSpPr>
        <dsp:cNvPr id="0" name=""/>
        <dsp:cNvSpPr/>
      </dsp:nvSpPr>
      <dsp:spPr>
        <a:xfrm>
          <a:off x="7770516" y="1505616"/>
          <a:ext cx="2309047" cy="29918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ДПО и обучающие семинары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Временная занятость и работа с ВУЗами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Организация практик и стажировок с последующим трудоустройством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7838146" y="1573246"/>
        <a:ext cx="2173787" cy="2856613"/>
      </dsp:txXfrm>
    </dsp:sp>
    <dsp:sp modelId="{2BA54C2D-1A84-4ABE-8B16-83ED2F4106F8}">
      <dsp:nvSpPr>
        <dsp:cNvPr id="0" name=""/>
        <dsp:cNvSpPr/>
      </dsp:nvSpPr>
      <dsp:spPr>
        <a:xfrm>
          <a:off x="297625" y="0"/>
          <a:ext cx="2312667" cy="460377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Региональный центр сопровождения приема в ПОО</a:t>
          </a:r>
          <a:endParaRPr lang="ru-RU" sz="1900" b="1" kern="1200" dirty="0">
            <a:solidFill>
              <a:schemeClr val="accent6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297625" y="0"/>
        <a:ext cx="2312667" cy="13811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C17A4-F06F-4426-B953-2357D2A5A74D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49ADE1-BF6C-47F9-A0B4-4355DACE97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264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2E961-3E15-4799-B498-503FFDB52FA1}" type="datetimeFigureOut">
              <a:rPr lang="ru-RU" smtClean="0"/>
              <a:pPr/>
              <a:t>20.10.2020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4AD6F-0DC6-4317-A461-E070DA4C96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153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887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772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657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3544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4431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5316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6204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7091" algn="l" defTabSz="10417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0288" y="1241425"/>
            <a:ext cx="47371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данном разделе </a:t>
            </a:r>
            <a:r>
              <a:rPr lang="ru-RU" dirty="0" err="1" smtClean="0"/>
              <a:t>тезисно</a:t>
            </a:r>
            <a:r>
              <a:rPr lang="ru-RU" dirty="0" smtClean="0"/>
              <a:t> описывается ситуация и параметры соответствующей области (относительно объекта управления) до начала реализации проекта с использованием изображений, графиков и таблиц. Также обозначается проблема, на решение которой направлена реализация данного проекта. При необходимости количество слайдов по данному разделу может увеличиваться.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3D2259-0473-4195-B331-640336A2756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8090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dirty="0" smtClean="0"/>
              <a:t>Положение о формировании системы независимой оценки качества профессионального образования, утвержденного Министром образования и науки Российской Федерации </a:t>
            </a:r>
            <a:r>
              <a:rPr lang="ru-RU" dirty="0" err="1" smtClean="0"/>
              <a:t>А.А.Фурсенко</a:t>
            </a:r>
            <a:r>
              <a:rPr lang="ru-RU" dirty="0" smtClean="0"/>
              <a:t> и Президентом Российского союза промышленников и предпринимателей  А.Н.Шохиным (2009г.) определяет субъекты Системы, в том числе образовательные учреждения.</a:t>
            </a:r>
          </a:p>
          <a:p>
            <a:pPr>
              <a:defRPr/>
            </a:pPr>
            <a:r>
              <a:rPr lang="ru-RU" dirty="0" smtClean="0"/>
              <a:t>Есть государственный надзорный орган </a:t>
            </a:r>
            <a:r>
              <a:rPr lang="ru-RU" dirty="0" err="1" smtClean="0"/>
              <a:t>Росстандарт</a:t>
            </a:r>
            <a:r>
              <a:rPr lang="ru-RU" dirty="0" smtClean="0"/>
              <a:t>, который задает требования « для различных категорий лиц, занятых в сфере сварочного производства, с необходимостью подтверждения соответствия».</a:t>
            </a:r>
          </a:p>
          <a:p>
            <a:pPr>
              <a:defRPr/>
            </a:pPr>
            <a:r>
              <a:rPr lang="ru-RU" dirty="0" smtClean="0"/>
              <a:t>Определена структура - Национальное агентство контроля и сварки (НАКС), осуществляющая сертификацию технологий в области сварочного производства и сертификационную оценку персонала.  У этой структуры есть представительства на территории Красноярского края – ООО «Головной аттестационный центр </a:t>
            </a:r>
            <a:r>
              <a:rPr lang="ru-RU" dirty="0" err="1" smtClean="0"/>
              <a:t>Средне-Сибирского</a:t>
            </a:r>
            <a:r>
              <a:rPr lang="ru-RU" dirty="0" smtClean="0"/>
              <a:t> региона» (ГАЦ ССР). </a:t>
            </a:r>
          </a:p>
          <a:p>
            <a:pPr>
              <a:defRPr/>
            </a:pPr>
            <a:r>
              <a:rPr lang="ru-RU" dirty="0" smtClean="0"/>
              <a:t>ГАЦ  ССР осуществляет оценку по многим видам стандартов, нормам, правилам, техническим условиям, в том числе и по международным стандартам ИСО. На базе Профессионального лицея №54 создается экзаменационный центр по сертификации в соответствии с международными стандартами ИСО, включающий:  сертификационный пункт (офис), лабораторию сертификационных испытаний по  ручной дуговой сварке, лабораторию сертификационных испытаний по автоматической и полуавтоматической сварке, лабораторию неразрушающего контроля сварных соединений, сертифицированную </a:t>
            </a:r>
            <a:r>
              <a:rPr lang="ru-RU" dirty="0" err="1" smtClean="0"/>
              <a:t>Росстандартом</a:t>
            </a:r>
            <a:r>
              <a:rPr lang="ru-RU" dirty="0" smtClean="0"/>
              <a:t>. </a:t>
            </a:r>
            <a:r>
              <a:rPr lang="ru-RU" b="1" dirty="0" smtClean="0"/>
              <a:t> </a:t>
            </a:r>
            <a:r>
              <a:rPr lang="ru-RU" dirty="0" smtClean="0"/>
              <a:t> Лаборатория обеспечена компьютеризированным лабораторным оборудованием для  минимизации человеческого фактора при оценке качества работы претендента. Подготовку и практические испытания осуществляют специалисты, сертифицированные организациями </a:t>
            </a:r>
            <a:r>
              <a:rPr lang="ru-RU" dirty="0" err="1" smtClean="0"/>
              <a:t>Росстандарта</a:t>
            </a:r>
            <a:r>
              <a:rPr lang="ru-RU" dirty="0" smtClean="0"/>
              <a:t>, в том числе инженерно-педагогические работники лицея. На основе лабораторного анализа  контрольного сварного соединения экзаменационный центр выдает заключение о соответствии выполненной работы требованиям стандарта. ГАЦ ССР по представленному заключению выдает международный сертификат на право выполнения конкретного соединения в производственных условиях.</a:t>
            </a:r>
          </a:p>
          <a:p>
            <a:pPr>
              <a:defRPr/>
            </a:pPr>
            <a:r>
              <a:rPr lang="ru-RU" dirty="0" smtClean="0"/>
              <a:t>Создание Экзаменационного  центра по сертификации обеспечит новое качество профессиональной подготовки выпускников сварочного производства  для высокотехнологичных производств, внедряющих систему качества. В рамках вступления РФ в ВТО конкурентоспособность предприятий определяет наличие сертифицированных специалистов в соответствии с требованиями стандартов ИСО.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D57F21-DA7A-4631-B948-7FC13431FC30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0288" y="1241425"/>
            <a:ext cx="4737100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55600" indent="-355600" eaLnBrk="1" hangingPunct="1">
              <a:spcBef>
                <a:spcPct val="0"/>
              </a:spcBef>
              <a:tabLst>
                <a:tab pos="88900" algn="l"/>
              </a:tabLst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2799241-366D-4352-8DAC-566D87DBF979}" type="slidenum">
              <a:rPr lang="ru-RU" altLang="ru-RU"/>
              <a:pPr eaLnBrk="1" hangingPunct="1"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7049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b="1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809F14A-EFAD-464B-B9B1-BEBC444311B0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9149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B87B60F-8FF3-4E4D-88A4-B6CC548A34C9}" type="slidenum">
              <a:rPr lang="ru-RU" altLang="ru-RU">
                <a:latin typeface="Arial" pitchFamily="34" charset="0"/>
              </a:rPr>
              <a:pPr/>
              <a:t>7</a:t>
            </a:fld>
            <a:endParaRPr lang="ru-RU" altLang="ru-RU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99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b="1" smtClean="0"/>
              <a:t>…</a:t>
            </a:r>
            <a:r>
              <a:rPr lang="ru-RU" altLang="ru-RU" smtClean="0"/>
              <a:t>проведение конференций, совещаний и консультаций по вопросам функционирования  региональной системы инклюзивного профессионального образования инвалидов и лиц с ограниченными возможностями здоровья; создание и наполнение специализированного Интернет-ресурса сетевого взаимодействия, подготовка и публикация статей, участие в семинарах-совещаниях, вебинарах по вопросам создания и деятельности базовой профессиональной образовательной организации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7B553EC-EF4A-42D7-8505-F935F22B3CFF}" type="slidenum">
              <a:rPr lang="ru-RU" altLang="ru-RU"/>
              <a:pPr/>
              <a:t>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0288" y="1241425"/>
            <a:ext cx="4737100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B03B48-B910-4EA9-A692-935534080C87}" type="slidenum">
              <a:rPr lang="ru-RU" altLang="ru-RU">
                <a:latin typeface="Arial" charset="0"/>
              </a:rPr>
              <a:pPr/>
              <a:t>19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2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emf"/><Relationship Id="rId18" Type="http://schemas.openxmlformats.org/officeDocument/2006/relationships/image" Target="../media/image27.emf"/><Relationship Id="rId26" Type="http://schemas.openxmlformats.org/officeDocument/2006/relationships/image" Target="../media/image35.emf"/><Relationship Id="rId39" Type="http://schemas.openxmlformats.org/officeDocument/2006/relationships/image" Target="../media/image48.emf"/><Relationship Id="rId3" Type="http://schemas.openxmlformats.org/officeDocument/2006/relationships/image" Target="../media/image12.emf"/><Relationship Id="rId21" Type="http://schemas.openxmlformats.org/officeDocument/2006/relationships/image" Target="../media/image30.emf"/><Relationship Id="rId34" Type="http://schemas.openxmlformats.org/officeDocument/2006/relationships/image" Target="../media/image43.emf"/><Relationship Id="rId42" Type="http://schemas.openxmlformats.org/officeDocument/2006/relationships/image" Target="../media/image51.emf"/><Relationship Id="rId47" Type="http://schemas.openxmlformats.org/officeDocument/2006/relationships/image" Target="../media/image56.emf"/><Relationship Id="rId50" Type="http://schemas.openxmlformats.org/officeDocument/2006/relationships/image" Target="../media/image59.emf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17" Type="http://schemas.openxmlformats.org/officeDocument/2006/relationships/image" Target="../media/image26.emf"/><Relationship Id="rId25" Type="http://schemas.openxmlformats.org/officeDocument/2006/relationships/image" Target="../media/image34.emf"/><Relationship Id="rId33" Type="http://schemas.openxmlformats.org/officeDocument/2006/relationships/image" Target="../media/image42.emf"/><Relationship Id="rId38" Type="http://schemas.openxmlformats.org/officeDocument/2006/relationships/image" Target="../media/image47.emf"/><Relationship Id="rId46" Type="http://schemas.openxmlformats.org/officeDocument/2006/relationships/image" Target="../media/image55.emf"/><Relationship Id="rId2" Type="http://schemas.openxmlformats.org/officeDocument/2006/relationships/image" Target="../media/image1.png"/><Relationship Id="rId16" Type="http://schemas.openxmlformats.org/officeDocument/2006/relationships/image" Target="../media/image25.emf"/><Relationship Id="rId20" Type="http://schemas.openxmlformats.org/officeDocument/2006/relationships/image" Target="../media/image29.emf"/><Relationship Id="rId29" Type="http://schemas.openxmlformats.org/officeDocument/2006/relationships/image" Target="../media/image38.emf"/><Relationship Id="rId41" Type="http://schemas.openxmlformats.org/officeDocument/2006/relationships/image" Target="../media/image50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24" Type="http://schemas.openxmlformats.org/officeDocument/2006/relationships/image" Target="../media/image33.emf"/><Relationship Id="rId32" Type="http://schemas.openxmlformats.org/officeDocument/2006/relationships/image" Target="../media/image41.emf"/><Relationship Id="rId37" Type="http://schemas.openxmlformats.org/officeDocument/2006/relationships/image" Target="../media/image46.emf"/><Relationship Id="rId40" Type="http://schemas.openxmlformats.org/officeDocument/2006/relationships/image" Target="../media/image49.emf"/><Relationship Id="rId45" Type="http://schemas.openxmlformats.org/officeDocument/2006/relationships/image" Target="../media/image54.emf"/><Relationship Id="rId53" Type="http://schemas.openxmlformats.org/officeDocument/2006/relationships/image" Target="../media/image62.emf"/><Relationship Id="rId5" Type="http://schemas.openxmlformats.org/officeDocument/2006/relationships/image" Target="../media/image14.emf"/><Relationship Id="rId15" Type="http://schemas.openxmlformats.org/officeDocument/2006/relationships/image" Target="../media/image24.emf"/><Relationship Id="rId23" Type="http://schemas.openxmlformats.org/officeDocument/2006/relationships/image" Target="../media/image32.emf"/><Relationship Id="rId28" Type="http://schemas.openxmlformats.org/officeDocument/2006/relationships/image" Target="../media/image37.emf"/><Relationship Id="rId36" Type="http://schemas.openxmlformats.org/officeDocument/2006/relationships/image" Target="../media/image45.emf"/><Relationship Id="rId49" Type="http://schemas.openxmlformats.org/officeDocument/2006/relationships/image" Target="../media/image58.emf"/><Relationship Id="rId10" Type="http://schemas.openxmlformats.org/officeDocument/2006/relationships/image" Target="../media/image19.emf"/><Relationship Id="rId19" Type="http://schemas.openxmlformats.org/officeDocument/2006/relationships/image" Target="../media/image28.emf"/><Relationship Id="rId31" Type="http://schemas.openxmlformats.org/officeDocument/2006/relationships/image" Target="../media/image40.emf"/><Relationship Id="rId44" Type="http://schemas.openxmlformats.org/officeDocument/2006/relationships/image" Target="../media/image53.emf"/><Relationship Id="rId52" Type="http://schemas.openxmlformats.org/officeDocument/2006/relationships/image" Target="../media/image61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Relationship Id="rId14" Type="http://schemas.openxmlformats.org/officeDocument/2006/relationships/image" Target="../media/image23.emf"/><Relationship Id="rId22" Type="http://schemas.openxmlformats.org/officeDocument/2006/relationships/image" Target="../media/image31.emf"/><Relationship Id="rId27" Type="http://schemas.openxmlformats.org/officeDocument/2006/relationships/image" Target="../media/image36.emf"/><Relationship Id="rId30" Type="http://schemas.openxmlformats.org/officeDocument/2006/relationships/image" Target="../media/image39.emf"/><Relationship Id="rId35" Type="http://schemas.openxmlformats.org/officeDocument/2006/relationships/image" Target="../media/image44.emf"/><Relationship Id="rId43" Type="http://schemas.openxmlformats.org/officeDocument/2006/relationships/image" Target="../media/image52.emf"/><Relationship Id="rId48" Type="http://schemas.openxmlformats.org/officeDocument/2006/relationships/image" Target="../media/image57.emf"/><Relationship Id="rId8" Type="http://schemas.openxmlformats.org/officeDocument/2006/relationships/image" Target="../media/image17.emf"/><Relationship Id="rId51" Type="http://schemas.openxmlformats.org/officeDocument/2006/relationships/image" Target="../media/image60.emf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4.png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1886" y="2348400"/>
            <a:ext cx="9088041" cy="16204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3772" y="4283816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2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45C8-6C97-4068-B145-4F76EDE09570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658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325DA-0528-4253-BCE6-8D01F5A9533B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4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592" y="302738"/>
            <a:ext cx="7038777" cy="645022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904AA-E024-41B7-AE7D-B3C775175C32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443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в 3 строки, подзаголовок в 2 строки,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sp>
        <p:nvSpPr>
          <p:cNvPr id="7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8" y="1859287"/>
            <a:ext cx="9613898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4" y="3095408"/>
            <a:ext cx="3071098" cy="3810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599328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списка нумерации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6"/>
          <p:cNvSpPr>
            <a:spLocks noGrp="1"/>
          </p:cNvSpPr>
          <p:nvPr>
            <p:ph type="body" sz="quarter" idx="19" hasCustomPrompt="1"/>
          </p:nvPr>
        </p:nvSpPr>
        <p:spPr>
          <a:xfrm>
            <a:off x="4044518" y="3090713"/>
            <a:ext cx="3071098" cy="3810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20" hasCustomPrompt="1"/>
          </p:nvPr>
        </p:nvSpPr>
        <p:spPr>
          <a:xfrm>
            <a:off x="7315918" y="3090713"/>
            <a:ext cx="3071098" cy="3810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50069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5">
          <p15:clr>
            <a:srgbClr val="FBAE40"/>
          </p15:clr>
        </p15:guide>
        <p15:guide id="2" pos="6543">
          <p15:clr>
            <a:srgbClr val="FBAE40"/>
          </p15:clr>
        </p15:guide>
        <p15:guide id="3" orient="horz" pos="1315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orient="horz" pos="975">
          <p15:clr>
            <a:srgbClr val="FBAE40"/>
          </p15:clr>
        </p15:guide>
        <p15:guide id="6" orient="horz" pos="163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в 1 строку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6" y="1725575"/>
            <a:ext cx="9597506" cy="44022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4543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43">
          <p15:clr>
            <a:srgbClr val="FBAE40"/>
          </p15:clr>
        </p15:guide>
        <p15:guide id="3" orient="horz" pos="680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orient="horz" pos="1088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в 2 строки, графи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иаграмма 3"/>
          <p:cNvSpPr>
            <a:spLocks noGrp="1"/>
          </p:cNvSpPr>
          <p:nvPr>
            <p:ph type="chart" sz="quarter" idx="10" hasCustomPrompt="1"/>
          </p:nvPr>
        </p:nvSpPr>
        <p:spPr>
          <a:xfrm>
            <a:off x="881063" y="1727200"/>
            <a:ext cx="9505950" cy="47640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r>
              <a:rPr lang="ru-RU" dirty="0" smtClean="0"/>
              <a:t>Графики и диаграммы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4315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Заголовок в 3 строки, подзаголовок в 2 строки,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sp>
        <p:nvSpPr>
          <p:cNvPr id="7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8" y="1859287"/>
            <a:ext cx="9613898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8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3095408"/>
            <a:ext cx="9613898" cy="3810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599328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буллитов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180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55">
          <p15:clr>
            <a:srgbClr val="FBAE40"/>
          </p15:clr>
        </p15:guide>
        <p15:guide id="2" pos="6543">
          <p15:clr>
            <a:srgbClr val="FBAE40"/>
          </p15:clr>
        </p15:guide>
        <p15:guide id="3" orient="horz" pos="1315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orient="horz" pos="975">
          <p15:clr>
            <a:srgbClr val="FBAE40"/>
          </p15:clr>
        </p15:guide>
        <p15:guide id="6" orient="horz" pos="1633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4437793" y="717"/>
            <a:ext cx="10829456" cy="7555433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212975" y="2739948"/>
            <a:ext cx="8137524" cy="1984918"/>
          </a:xfrm>
          <a:prstGeom prst="rect">
            <a:avLst/>
          </a:prstGeom>
        </p:spPr>
        <p:txBody>
          <a:bodyPr anchor="ctr"/>
          <a:lstStyle>
            <a:lvl1pPr>
              <a:defRPr sz="43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ЗАГОЛОВОК ТИТУЛЬНОГО ЛИСТА</a:t>
            </a:r>
            <a:br>
              <a:rPr lang="ru-RU" dirty="0" smtClean="0"/>
            </a:br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12975" y="5146328"/>
            <a:ext cx="8137524" cy="66156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925" y="1707203"/>
            <a:ext cx="3013251" cy="512393"/>
          </a:xfrm>
          <a:prstGeom prst="rect">
            <a:avLst/>
          </a:prstGeom>
        </p:spPr>
      </p:pic>
      <p:sp>
        <p:nvSpPr>
          <p:cNvPr id="19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2212975" y="6800984"/>
            <a:ext cx="5168900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flipV="1">
            <a:off x="1035713" y="6"/>
            <a:ext cx="1" cy="7559674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 userDrawn="1"/>
        </p:nvSpPr>
        <p:spPr>
          <a:xfrm>
            <a:off x="410555" y="1366841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 userDrawn="1"/>
        </p:nvSpPr>
        <p:spPr>
          <a:xfrm>
            <a:off x="410555" y="3097916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 userDrawn="1"/>
        </p:nvSpPr>
        <p:spPr>
          <a:xfrm>
            <a:off x="410555" y="4842626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9453" y="1537625"/>
            <a:ext cx="832500" cy="832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853" y="3310073"/>
            <a:ext cx="798750" cy="7875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1953" y="5041855"/>
            <a:ext cx="810000" cy="7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76020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462">
          <p15:clr>
            <a:srgbClr val="FBAE40"/>
          </p15:clr>
        </p15:guide>
        <p15:guide id="2" orient="horz" pos="861">
          <p15:clr>
            <a:srgbClr val="FBAE40"/>
          </p15:clr>
        </p15:guide>
        <p15:guide id="3" orient="horz" pos="2630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pos="6520">
          <p15:clr>
            <a:srgbClr val="FBAE40"/>
          </p15:clr>
        </p15:guide>
        <p15:guide id="6" orient="horz" pos="63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_ЦПМ&amp;ФП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212975" y="2739948"/>
            <a:ext cx="8137524" cy="1984918"/>
          </a:xfrm>
          <a:prstGeom prst="rect">
            <a:avLst/>
          </a:prstGeom>
        </p:spPr>
        <p:txBody>
          <a:bodyPr anchor="ctr"/>
          <a:lstStyle>
            <a:lvl1pPr>
              <a:defRPr sz="43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ЗАГОЛОВОК ТИТУЛЬНОГО ЛИСТА</a:t>
            </a:r>
            <a:br>
              <a:rPr lang="ru-RU" dirty="0" smtClean="0"/>
            </a:br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12975" y="5086664"/>
            <a:ext cx="8137524" cy="7809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710" y="1735775"/>
            <a:ext cx="3013251" cy="512393"/>
          </a:xfrm>
          <a:prstGeom prst="rect">
            <a:avLst/>
          </a:prstGeom>
        </p:spPr>
      </p:pic>
      <p:sp>
        <p:nvSpPr>
          <p:cNvPr id="19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2212975" y="6800984"/>
            <a:ext cx="5168900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flipV="1">
            <a:off x="1035713" y="6"/>
            <a:ext cx="1" cy="7559674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 userDrawn="1"/>
        </p:nvSpPr>
        <p:spPr>
          <a:xfrm>
            <a:off x="410555" y="1366841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 userDrawn="1"/>
        </p:nvSpPr>
        <p:spPr>
          <a:xfrm>
            <a:off x="410555" y="3097916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 userDrawn="1"/>
        </p:nvSpPr>
        <p:spPr>
          <a:xfrm>
            <a:off x="410555" y="4842626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9453" y="1537625"/>
            <a:ext cx="832500" cy="8325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5853" y="3310073"/>
            <a:ext cx="798750" cy="7875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1953" y="5041855"/>
            <a:ext cx="810000" cy="7875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934" y="1567735"/>
            <a:ext cx="2985653" cy="774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4183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462">
          <p15:clr>
            <a:srgbClr val="FBAE40"/>
          </p15:clr>
        </p15:guide>
        <p15:guide id="2" orient="horz" pos="861">
          <p15:clr>
            <a:srgbClr val="FBAE40"/>
          </p15:clr>
        </p15:guide>
        <p15:guide id="3" orient="horz" pos="2653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pos="6520">
          <p15:clr>
            <a:srgbClr val="FBAE40"/>
          </p15:clr>
        </p15:guide>
        <p15:guide id="6" orient="horz" pos="63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2903" y="2705734"/>
            <a:ext cx="9797605" cy="1984918"/>
          </a:xfrm>
          <a:prstGeom prst="rect">
            <a:avLst/>
          </a:prstGeom>
        </p:spPr>
        <p:txBody>
          <a:bodyPr anchor="b"/>
          <a:lstStyle>
            <a:lvl1pPr>
              <a:defRPr sz="43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ЗАГОЛОВОК ТИТУЛЬНОГО ЛИСТА</a:t>
            </a:r>
            <a:br>
              <a:rPr lang="ru-RU" dirty="0" smtClean="0"/>
            </a:br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2903" y="5131846"/>
            <a:ext cx="9797605" cy="74942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3" y="1008063"/>
            <a:ext cx="3013251" cy="512393"/>
          </a:xfrm>
          <a:prstGeom prst="rect">
            <a:avLst/>
          </a:prstGeom>
        </p:spPr>
      </p:pic>
      <p:sp>
        <p:nvSpPr>
          <p:cNvPr id="2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52894" y="6800984"/>
            <a:ext cx="6828982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</p:spTree>
    <p:extLst>
      <p:ext uri="{BB962C8B-B14F-4D97-AF65-F5344CB8AC3E}">
        <p14:creationId xmlns:p14="http://schemas.microsoft.com/office/powerpoint/2010/main" val="10947067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 userDrawn="1">
          <p15:clr>
            <a:srgbClr val="FBAE40"/>
          </p15:clr>
        </p15:guide>
        <p15:guide id="3" orient="horz" pos="2835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pos="6520">
          <p15:clr>
            <a:srgbClr val="FBAE40"/>
          </p15:clr>
        </p15:guide>
        <p15:guide id="6" orient="horz" pos="635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_ЦПМ&amp;ФП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5" y="1017401"/>
            <a:ext cx="3151056" cy="817297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2903" y="2705734"/>
            <a:ext cx="9797605" cy="1984918"/>
          </a:xfrm>
          <a:prstGeom prst="rect">
            <a:avLst/>
          </a:prstGeom>
        </p:spPr>
        <p:txBody>
          <a:bodyPr anchor="b"/>
          <a:lstStyle>
            <a:lvl1pPr>
              <a:defRPr sz="43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ЗАГОЛОВОК ТИТУЛЬНОГО ЛИСТА</a:t>
            </a:r>
            <a:br>
              <a:rPr lang="ru-RU" dirty="0" smtClean="0"/>
            </a:br>
            <a:r>
              <a:rPr lang="ru-RU" dirty="0" smtClean="0"/>
              <a:t>НАЗВАНИЕ ПРЕЗЕНТАЦИИ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2903" y="5131846"/>
            <a:ext cx="9797605" cy="74942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9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52894" y="6800984"/>
            <a:ext cx="6828982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951" y="1192854"/>
            <a:ext cx="3013251" cy="51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254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orient="horz" pos="2835" userDrawn="1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6520">
          <p15:clr>
            <a:srgbClr val="FBAE40"/>
          </p15:clr>
        </p15:guide>
        <p15:guide id="5" orient="horz" pos="63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DEF1-70C2-40F3-8B7F-E136B2036DC3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3F4F-51B2-42EE-AFA2-40C4572185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203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0" y="-92413"/>
            <a:ext cx="10691813" cy="1459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4392616"/>
            <a:ext cx="10691813" cy="3669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3" y="551658"/>
            <a:ext cx="3013251" cy="512393"/>
          </a:xfrm>
          <a:prstGeom prst="rect">
            <a:avLst/>
          </a:prstGeom>
        </p:spPr>
      </p:pic>
      <p:sp>
        <p:nvSpPr>
          <p:cNvPr id="19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52894" y="6800984"/>
            <a:ext cx="6828982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52902" y="4572124"/>
            <a:ext cx="9797607" cy="1025788"/>
          </a:xfrm>
          <a:prstGeom prst="rect">
            <a:avLst/>
          </a:prstGeom>
        </p:spPr>
        <p:txBody>
          <a:bodyPr/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br>
              <a:rPr lang="ru-RU" dirty="0" smtClean="0"/>
            </a:br>
            <a:r>
              <a:rPr lang="ru-RU" dirty="0" smtClean="0"/>
              <a:t>ТОЧНОЕ НАЗВАНИЕ ПРЕЗЕНТАЦИИ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2902" y="5876696"/>
            <a:ext cx="9797607" cy="5946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0419"/>
            <a:ext cx="10691813" cy="303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513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orient="horz" pos="861">
          <p15:clr>
            <a:srgbClr val="FBAE40"/>
          </p15:clr>
        </p15:guide>
        <p15:guide id="3" orient="horz" pos="2767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pos="6520">
          <p15:clr>
            <a:srgbClr val="FBAE40"/>
          </p15:clr>
        </p15:guide>
        <p15:guide id="6" orient="horz" pos="63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_ЦП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4581332"/>
            <a:ext cx="10691813" cy="2978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4392617"/>
            <a:ext cx="10691813" cy="316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-1"/>
            <a:ext cx="10691813" cy="1370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52902" y="4572124"/>
            <a:ext cx="9797607" cy="1025788"/>
          </a:xfrm>
          <a:prstGeom prst="rect">
            <a:avLst/>
          </a:prstGeom>
        </p:spPr>
        <p:txBody>
          <a:bodyPr/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br>
              <a:rPr lang="ru-RU" dirty="0" smtClean="0"/>
            </a:br>
            <a:r>
              <a:rPr lang="ru-RU" dirty="0" smtClean="0"/>
              <a:t>ТОЧНОЕ НАЗВАНИЕ ПРЕЗЕНТАЦИИ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2902" y="5870967"/>
            <a:ext cx="9797607" cy="5946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52894" y="6800984"/>
            <a:ext cx="6828982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3" y="551658"/>
            <a:ext cx="3013251" cy="5123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66838"/>
            <a:ext cx="10682368" cy="302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006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 userDrawn="1">
          <p15:clr>
            <a:srgbClr val="FBAE40"/>
          </p15:clr>
        </p15:guide>
        <p15:guide id="2" orient="horz" pos="861" userDrawn="1">
          <p15:clr>
            <a:srgbClr val="FBAE40"/>
          </p15:clr>
        </p15:guide>
        <p15:guide id="3" orient="horz" pos="2767" userDrawn="1">
          <p15:clr>
            <a:srgbClr val="FBAE40"/>
          </p15:clr>
        </p15:guide>
        <p15:guide id="4" orient="horz" pos="4536" userDrawn="1">
          <p15:clr>
            <a:srgbClr val="FBAE40"/>
          </p15:clr>
        </p15:guide>
        <p15:guide id="5" pos="6520" userDrawn="1">
          <p15:clr>
            <a:srgbClr val="FBAE40"/>
          </p15:clr>
        </p15:guide>
        <p15:guide id="6" orient="horz" pos="635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слайд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70054" y="1463272"/>
            <a:ext cx="10151706" cy="2852481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552902" y="4572126"/>
            <a:ext cx="9797607" cy="1014637"/>
          </a:xfrm>
          <a:prstGeom prst="rect">
            <a:avLst/>
          </a:prstGeom>
        </p:spPr>
        <p:txBody>
          <a:bodyPr/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br>
              <a:rPr lang="ru-RU" dirty="0" smtClean="0"/>
            </a:br>
            <a:r>
              <a:rPr lang="ru-RU" dirty="0" smtClean="0"/>
              <a:t>ТОЧНОЕ НАЗВАНИЕ ПРЕЗЕНТАЦИИ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52902" y="5870967"/>
            <a:ext cx="9797607" cy="59467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Подзаголовок</a:t>
            </a:r>
            <a:r>
              <a:rPr lang="en-US" dirty="0" smtClean="0"/>
              <a:t> </a:t>
            </a:r>
            <a:r>
              <a:rPr lang="ru-RU" dirty="0" smtClean="0"/>
              <a:t>презентации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52894" y="6800984"/>
            <a:ext cx="6828982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Имя Фамилия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7915284" y="6800984"/>
            <a:ext cx="2435225" cy="3999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Дата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63" y="551658"/>
            <a:ext cx="3013251" cy="5123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134"/>
            <a:ext cx="10691813" cy="302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1882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orient="horz" pos="861" userDrawn="1">
          <p15:clr>
            <a:srgbClr val="FBAE40"/>
          </p15:clr>
        </p15:guide>
        <p15:guide id="3" orient="horz" pos="2767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pos="6520">
          <p15:clr>
            <a:srgbClr val="FBAE40"/>
          </p15:clr>
        </p15:guide>
        <p15:guide id="6" orient="horz" pos="635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в 2 строки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6" y="1727202"/>
            <a:ext cx="9597506" cy="4428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8407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43">
          <p15:clr>
            <a:srgbClr val="FBAE40"/>
          </p15:clr>
        </p15:guide>
        <p15:guide id="3" orient="horz" pos="680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orient="horz" pos="1088" userDrawn="1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в 3 строки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6" y="2087566"/>
            <a:ext cx="9597506" cy="45503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47165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975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555">
          <p15:clr>
            <a:srgbClr val="FBAE40"/>
          </p15:clr>
        </p15:guide>
        <p15:guide id="5" orient="horz" pos="131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в 1 строку, подзаголовок в 1 строку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6" y="2088051"/>
            <a:ext cx="9597506" cy="4049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0568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8" y="1358792"/>
            <a:ext cx="9613898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 Вариант размещения подзаголовка слайда в одну строку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12383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  <p15:guide id="0" orient="horz" pos="1315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в 2 строки, подзаголовок в 2 строки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9" y="2097381"/>
            <a:ext cx="4687563" cy="4049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8" y="1358792"/>
            <a:ext cx="9613898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29"/>
          <p:cNvSpPr>
            <a:spLocks noGrp="1"/>
          </p:cNvSpPr>
          <p:nvPr>
            <p:ph type="body" sz="quarter" idx="19" hasCustomPrompt="1"/>
          </p:nvPr>
        </p:nvSpPr>
        <p:spPr>
          <a:xfrm>
            <a:off x="5699454" y="2096896"/>
            <a:ext cx="4687563" cy="4049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397441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998" userDrawn="1">
          <p15:clr>
            <a:srgbClr val="FBAE40"/>
          </p15:clr>
        </p15:guide>
        <p15:guide id="5" pos="555">
          <p15:clr>
            <a:srgbClr val="FBAE40"/>
          </p15:clr>
        </p15:guide>
        <p15:guide id="6" orient="horz" pos="131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в 3 строки, подзаголовок в 2 строки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6" y="2588546"/>
            <a:ext cx="9597506" cy="40493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8" y="1859287"/>
            <a:ext cx="9613898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26958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975" userDrawn="1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633" userDrawn="1">
          <p15:clr>
            <a:srgbClr val="FBAE40"/>
          </p15:clr>
        </p15:guide>
        <p15:guide id="5" pos="555">
          <p15:clr>
            <a:srgbClr val="FBAE40"/>
          </p15:clr>
        </p15:guide>
        <p15:guide id="6" orient="horz" pos="131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в 1 строку,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087565"/>
            <a:ext cx="9613898" cy="4315587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595328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буллитов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86665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43" userDrawn="1">
          <p15:clr>
            <a:srgbClr val="FBAE40"/>
          </p15:clr>
        </p15:guide>
        <p15:guide id="3" orient="horz" pos="680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0" orient="horz" pos="998" userDrawn="1">
          <p15:clr>
            <a:srgbClr val="FBAE40"/>
          </p15:clr>
        </p15:guide>
        <p15:guide id="5" orient="horz" pos="1315" userDrawn="1">
          <p15:clr>
            <a:srgbClr val="FBAE40"/>
          </p15:clr>
        </p15:guide>
        <p15:guide id="6" pos="555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в 2 строки,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087565"/>
            <a:ext cx="9613898" cy="4315587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595328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буллитов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36191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998">
          <p15:clr>
            <a:srgbClr val="FBAE40"/>
          </p15:clr>
        </p15:guide>
        <p15:guide id="5" orient="horz" pos="1315" userDrawn="1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81" y="4857793"/>
            <a:ext cx="9088041" cy="1501435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581" y="3204115"/>
            <a:ext cx="9088041" cy="165367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1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8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2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563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70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846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98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7127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C152C-D12B-46AA-95A3-03146EFB0D18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5154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в 3 строки,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22" y="2349510"/>
            <a:ext cx="4675965" cy="4063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847392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буллитов</a:t>
            </a:r>
            <a:endParaRPr lang="ru-RU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6"/>
          <p:cNvSpPr>
            <a:spLocks noGrp="1"/>
          </p:cNvSpPr>
          <p:nvPr>
            <p:ph type="body" sz="quarter" idx="18" hasCustomPrompt="1"/>
          </p:nvPr>
        </p:nvSpPr>
        <p:spPr>
          <a:xfrm>
            <a:off x="5711057" y="2339984"/>
            <a:ext cx="4675965" cy="4063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0488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975" userDrawn="1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156" userDrawn="1">
          <p15:clr>
            <a:srgbClr val="FBAE40"/>
          </p15:clr>
        </p15:guide>
        <p15:guide id="5" orient="horz" pos="1474" userDrawn="1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Заголовок в 1 строку, подзаголовок в 1 строку,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3" y="2592976"/>
            <a:ext cx="3108422" cy="3810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092635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буллитов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3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6" y="1358792"/>
            <a:ext cx="9604375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r>
              <a:rPr lang="en-US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 </a:t>
            </a: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подзаголовка слайда в одну строку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Текст 16"/>
          <p:cNvSpPr>
            <a:spLocks noGrp="1"/>
          </p:cNvSpPr>
          <p:nvPr>
            <p:ph type="body" sz="quarter" idx="19" hasCustomPrompt="1"/>
          </p:nvPr>
        </p:nvSpPr>
        <p:spPr>
          <a:xfrm>
            <a:off x="4007596" y="2592976"/>
            <a:ext cx="3108422" cy="3810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20" name="Текст 16"/>
          <p:cNvSpPr>
            <a:spLocks noGrp="1"/>
          </p:cNvSpPr>
          <p:nvPr>
            <p:ph type="body" sz="quarter" idx="20" hasCustomPrompt="1"/>
          </p:nvPr>
        </p:nvSpPr>
        <p:spPr>
          <a:xfrm>
            <a:off x="7242077" y="2592976"/>
            <a:ext cx="3108422" cy="3810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7373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 userDrawn="1">
          <p15:clr>
            <a:srgbClr val="FBAE40"/>
          </p15:clr>
        </p15:guide>
        <p15:guide id="5" orient="horz" pos="1315" userDrawn="1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Заголовок в 2 строки, подзаголовок в 2 строки, булли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592976"/>
            <a:ext cx="9613898" cy="3810175"/>
          </a:xfrm>
          <a:prstGeom prst="rect">
            <a:avLst/>
          </a:prstGeom>
        </p:spPr>
        <p:txBody>
          <a:bodyPr/>
          <a:lstStyle>
            <a:lvl1pPr marL="285489" indent="-285489">
              <a:buClr>
                <a:schemeClr val="tx1"/>
              </a:buClr>
              <a:buFont typeface="Arial" panose="020B0604020202020204" pitchFamily="34" charset="0"/>
              <a:buChar char="•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Буллит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087377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буллитов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3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6" y="1358792"/>
            <a:ext cx="9604375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5669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998">
          <p15:clr>
            <a:srgbClr val="FBAE40"/>
          </p15:clr>
        </p15:guide>
        <p15:guide id="5" orient="horz" pos="1315" userDrawn="1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в 1 строку,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087565"/>
            <a:ext cx="9613898" cy="4315587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595328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списка нумерации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325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998">
          <p15:clr>
            <a:srgbClr val="FBAE40"/>
          </p15:clr>
        </p15:guide>
        <p15:guide id="5" orient="horz" pos="1315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в 2 строки,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087565"/>
            <a:ext cx="9613898" cy="4315587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585996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списка нумерации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5613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998">
          <p15:clr>
            <a:srgbClr val="FBAE40"/>
          </p15:clr>
        </p15:guide>
        <p15:guide id="5" orient="horz" pos="1315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в 3 строки,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349510"/>
            <a:ext cx="9613898" cy="4063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847392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списка нумерации</a:t>
            </a:r>
            <a:endParaRPr lang="ru-RU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2935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975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156">
          <p15:clr>
            <a:srgbClr val="FBAE40"/>
          </p15:clr>
        </p15:guide>
        <p15:guide id="5" orient="horz" pos="1474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в 1 строку, подзаголовок в 1 строку,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18" y="2592976"/>
            <a:ext cx="9613898" cy="3810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092635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списка нумерации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3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6" y="1358792"/>
            <a:ext cx="9604375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r>
              <a:rPr lang="en-US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 </a:t>
            </a: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подзаголовка слайда в одну строку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349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orient="horz" pos="1315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в 2 строки, подзаголовок в 2 строки, нумер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6"/>
          <p:cNvSpPr>
            <a:spLocks noGrp="1"/>
          </p:cNvSpPr>
          <p:nvPr>
            <p:ph type="body" sz="quarter" idx="17" hasCustomPrompt="1"/>
          </p:nvPr>
        </p:nvSpPr>
        <p:spPr>
          <a:xfrm>
            <a:off x="773123" y="2592976"/>
            <a:ext cx="4703955" cy="3810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  <p:sp>
        <p:nvSpPr>
          <p:cNvPr id="9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087377"/>
            <a:ext cx="9613900" cy="423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Заголовок для списка нумерации</a:t>
            </a:r>
            <a:endParaRPr lang="ru-RU" dirty="0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3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6" y="1358792"/>
            <a:ext cx="9604375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Текст 16"/>
          <p:cNvSpPr>
            <a:spLocks noGrp="1"/>
          </p:cNvSpPr>
          <p:nvPr>
            <p:ph type="body" sz="quarter" idx="19" hasCustomPrompt="1"/>
          </p:nvPr>
        </p:nvSpPr>
        <p:spPr>
          <a:xfrm>
            <a:off x="5683067" y="2592976"/>
            <a:ext cx="4703955" cy="3810175"/>
          </a:xfrm>
          <a:prstGeom prst="rect">
            <a:avLst/>
          </a:prstGeom>
        </p:spPr>
        <p:txBody>
          <a:bodyPr/>
          <a:lstStyle>
            <a:lvl1pPr marL="342586" indent="-342586">
              <a:buClr>
                <a:schemeClr val="tx1"/>
              </a:buClr>
              <a:buFont typeface="+mj-lt"/>
              <a:buAutoNum type="arabicPeriod"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Список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8221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998">
          <p15:clr>
            <a:srgbClr val="FBAE40"/>
          </p15:clr>
        </p15:guide>
        <p15:guide id="5" orient="horz" pos="1315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Заголовок в 1 строку, 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30228" y="2237608"/>
            <a:ext cx="8856793" cy="42922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1099"/>
              </a:spcBef>
              <a:spcAft>
                <a:spcPts val="1500"/>
              </a:spcAft>
              <a:buFont typeface="Arial" panose="020B0604020202020204" pitchFamily="34" charset="0"/>
              <a:buNone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585996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текста с иконками</a:t>
            </a:r>
          </a:p>
          <a:p>
            <a:pPr lvl="0"/>
            <a:endParaRPr lang="ru-RU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81063" y="2237607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05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43" userDrawn="1">
          <p15:clr>
            <a:srgbClr val="FBAE40"/>
          </p15:clr>
        </p15:guide>
        <p15:guide id="3" orient="horz" pos="680" userDrawn="1">
          <p15:clr>
            <a:srgbClr val="FBAE40"/>
          </p15:clr>
        </p15:guide>
        <p15:guide id="4" orient="horz" pos="4536">
          <p15:clr>
            <a:srgbClr val="FBAE40"/>
          </p15:clr>
        </p15:guide>
        <p15:guide id="6" pos="555" userDrawn="1">
          <p15:clr>
            <a:srgbClr val="FBAE40"/>
          </p15:clr>
        </p15:guide>
        <p15:guide id="7" orient="horz" pos="1406" userDrawn="1">
          <p15:clr>
            <a:srgbClr val="FBAE40"/>
          </p15:clr>
        </p15:guide>
        <p15:guide id="8" orient="horz" pos="998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Заголовок в 2 строки, 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30228" y="2237608"/>
            <a:ext cx="8856793" cy="42922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1099"/>
              </a:spcBef>
              <a:spcAft>
                <a:spcPts val="1500"/>
              </a:spcAft>
              <a:buFont typeface="Arial" panose="020B0604020202020204" pitchFamily="34" charset="0"/>
              <a:buNone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585996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текста с иконками</a:t>
            </a:r>
          </a:p>
          <a:p>
            <a:pPr lvl="0"/>
            <a:endParaRPr lang="ru-RU" dirty="0"/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81063" y="2237607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87178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555">
          <p15:clr>
            <a:srgbClr val="FBAE40"/>
          </p15:clr>
        </p15:guide>
        <p15:guide id="5" orient="horz" pos="1406">
          <p15:clr>
            <a:srgbClr val="FBAE40"/>
          </p15:clr>
        </p15:guide>
        <p15:guide id="6" orient="horz" pos="9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592" y="1763925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005" y="1763925"/>
            <a:ext cx="4722217" cy="498903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FBEB1-A0C2-4B6E-8472-12D43E4BEA7D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7274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Заголовок в 3 строки, 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30228" y="2486580"/>
            <a:ext cx="8856793" cy="429222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1099"/>
              </a:spcBef>
              <a:spcAft>
                <a:spcPts val="1500"/>
              </a:spcAft>
              <a:buFont typeface="Arial" panose="020B0604020202020204" pitchFamily="34" charset="0"/>
              <a:buNone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1844490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текста с иконками</a:t>
            </a:r>
            <a:endParaRPr lang="ru-R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81063" y="2495907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62015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1156" userDrawn="1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555">
          <p15:clr>
            <a:srgbClr val="FBAE40"/>
          </p15:clr>
        </p15:guide>
        <p15:guide id="5" orient="horz" pos="1565" userDrawn="1">
          <p15:clr>
            <a:srgbClr val="FBAE40"/>
          </p15:clr>
        </p15:guide>
        <p15:guide id="6" orient="horz" pos="975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Заголовок в 1 строку, подзаголовок в 1 строку, 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30228" y="2731477"/>
            <a:ext cx="8856793" cy="390239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1099"/>
              </a:spcBef>
              <a:spcAft>
                <a:spcPts val="1500"/>
              </a:spcAft>
              <a:buFont typeface="Arial" panose="020B0604020202020204" pitchFamily="34" charset="0"/>
              <a:buNone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089392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текста с иконками</a:t>
            </a:r>
          </a:p>
          <a:p>
            <a:pPr lvl="0"/>
            <a:endParaRPr lang="ru-RU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8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6" y="1358792"/>
            <a:ext cx="9604375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r>
              <a:rPr lang="en-US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 </a:t>
            </a: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подзаголовка слайда в одну строку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81063" y="2743107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452969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555">
          <p15:clr>
            <a:srgbClr val="FBAE40"/>
          </p15:clr>
        </p15:guide>
        <p15:guide id="5" orient="horz" pos="1315" userDrawn="1">
          <p15:clr>
            <a:srgbClr val="FBAE40"/>
          </p15:clr>
        </p15:guide>
        <p15:guide id="6" orient="horz" pos="1088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Заголовок в 2 строки, подзаголовок в 2 строки, 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30228" y="2729148"/>
            <a:ext cx="8856793" cy="38544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1099"/>
              </a:spcBef>
              <a:spcAft>
                <a:spcPts val="1500"/>
              </a:spcAft>
              <a:buFont typeface="Arial" panose="020B0604020202020204" pitchFamily="34" charset="0"/>
              <a:buNone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087061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текста с иконками</a:t>
            </a:r>
          </a:p>
          <a:p>
            <a:pPr lvl="0"/>
            <a:endParaRPr lang="ru-RU" dirty="0"/>
          </a:p>
        </p:txBody>
      </p:sp>
      <p:sp>
        <p:nvSpPr>
          <p:cNvPr id="8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6" y="1358792"/>
            <a:ext cx="9604375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 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81063" y="2729148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0069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555">
          <p15:clr>
            <a:srgbClr val="FBAE40"/>
          </p15:clr>
        </p15:guide>
        <p15:guide id="5" orient="horz" pos="1315" userDrawn="1">
          <p15:clr>
            <a:srgbClr val="FBAE40"/>
          </p15:clr>
        </p15:guide>
        <p15:guide id="6" orient="horz" pos="998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Заголовок в 3 строки, подзаголовок в 2 строки, ик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>
            <a:spLocks noGrp="1"/>
          </p:cNvSpPr>
          <p:nvPr>
            <p:ph sz="quarter" idx="18" hasCustomPrompt="1"/>
          </p:nvPr>
        </p:nvSpPr>
        <p:spPr>
          <a:xfrm>
            <a:off x="773118" y="1859287"/>
            <a:ext cx="9613898" cy="596901"/>
          </a:xfrm>
          <a:prstGeom prst="rect">
            <a:avLst/>
          </a:prstGeom>
        </p:spPr>
        <p:txBody>
          <a:bodyPr anchor="ctr"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000" b="0" i="1" kern="1200" baseline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defRPr>
            </a:lvl1pPr>
          </a:lstStyle>
          <a:p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Подзаголовок.</a:t>
            </a:r>
            <a:b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</a:br>
            <a:r>
              <a:rPr lang="ru-RU" sz="2000" b="0" i="1" kern="1200" dirty="0" smtClean="0">
                <a:solidFill>
                  <a:schemeClr val="accent2"/>
                </a:solidFill>
                <a:effectLst/>
                <a:latin typeface="+mn-lt"/>
                <a:ea typeface="+mj-ea"/>
                <a:cs typeface="+mj-cs"/>
              </a:rPr>
              <a:t>Вариант размещения длинного подзаголовка слайда в две строки</a:t>
            </a:r>
            <a:endParaRPr lang="ru-RU" sz="2000" i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11" name="Текст 16"/>
          <p:cNvSpPr>
            <a:spLocks noGrp="1"/>
          </p:cNvSpPr>
          <p:nvPr>
            <p:ph type="body" sz="quarter" idx="15" hasCustomPrompt="1"/>
          </p:nvPr>
        </p:nvSpPr>
        <p:spPr>
          <a:xfrm>
            <a:off x="1530228" y="3234287"/>
            <a:ext cx="8856793" cy="33972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1099"/>
              </a:spcBef>
              <a:spcAft>
                <a:spcPts val="1500"/>
              </a:spcAft>
              <a:buFont typeface="Arial" panose="020B0604020202020204" pitchFamily="34" charset="0"/>
              <a:buNone/>
              <a:defRPr sz="1800">
                <a:solidFill>
                  <a:schemeClr val="accent2"/>
                </a:solidFill>
              </a:defRPr>
            </a:lvl1pPr>
            <a:lvl2pPr marL="788999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2pPr>
            <a:lvl3pPr marL="129250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3pPr>
            <a:lvl4pPr marL="1796015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4pPr>
            <a:lvl5pPr marL="2299528" indent="-285489">
              <a:buFont typeface="Arial" panose="020B0604020202020204" pitchFamily="34" charset="0"/>
              <a:buChar char="•"/>
              <a:defRPr sz="1700">
                <a:solidFill>
                  <a:schemeClr val="accent2"/>
                </a:solidFill>
              </a:defRPr>
            </a:lvl5pPr>
          </a:lstStyle>
          <a:p>
            <a:pPr lvl="0"/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10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73114" y="2592204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текста с иконками</a:t>
            </a:r>
            <a:endParaRPr lang="ru-R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83536"/>
            <a:ext cx="9577387" cy="1319730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длинного заголовка</a:t>
            </a:r>
            <a:br>
              <a:rPr lang="ru-RU" dirty="0" smtClean="0"/>
            </a:br>
            <a:r>
              <a:rPr lang="ru-RU" dirty="0" smtClean="0"/>
              <a:t>в три строки</a:t>
            </a:r>
            <a:endParaRPr lang="en-US" dirty="0"/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81063" y="3238049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494148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1315" userDrawn="1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pos="555">
          <p15:clr>
            <a:srgbClr val="FBAE40"/>
          </p15:clr>
        </p15:guide>
        <p15:guide id="5" orient="horz" pos="1633" userDrawn="1">
          <p15:clr>
            <a:srgbClr val="FBAE40"/>
          </p15:clr>
        </p15:guide>
        <p15:guide id="6" orient="horz" pos="975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в 1 строку,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73122" y="315013"/>
            <a:ext cx="9577387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Примеры иконок,</a:t>
            </a:r>
            <a:br>
              <a:rPr lang="ru-RU" dirty="0" smtClean="0"/>
            </a:br>
            <a:r>
              <a:rPr lang="ru-RU" dirty="0" smtClean="0"/>
              <a:t>для использования в рабочих материалах</a:t>
            </a:r>
            <a:endParaRPr lang="en-US" dirty="0"/>
          </a:p>
        </p:txBody>
      </p:sp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81066" y="1727208"/>
            <a:ext cx="562500" cy="5568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5791" y="2361490"/>
            <a:ext cx="557783" cy="5634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89797" y="3002319"/>
            <a:ext cx="553770" cy="5537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81067" y="3633505"/>
            <a:ext cx="554678" cy="5546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881067" y="4264689"/>
            <a:ext cx="553588" cy="5591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879976" y="4896781"/>
            <a:ext cx="554678" cy="54913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879976" y="6159655"/>
            <a:ext cx="554678" cy="5546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872155" y="5518824"/>
            <a:ext cx="562500" cy="56249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1645478" y="1721577"/>
            <a:ext cx="562500" cy="56249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1645478" y="2362407"/>
            <a:ext cx="562500" cy="56249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651105" y="3642242"/>
            <a:ext cx="556875" cy="55687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645478" y="3002321"/>
            <a:ext cx="562500" cy="56249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645478" y="4276530"/>
            <a:ext cx="562500" cy="5568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1645478" y="4896781"/>
            <a:ext cx="562500" cy="56818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2409891" y="2361949"/>
            <a:ext cx="562500" cy="56249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1645478" y="6162232"/>
            <a:ext cx="562500" cy="56249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1645478" y="5524447"/>
            <a:ext cx="562502" cy="55687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 userDrawn="1"/>
        </p:nvPicPr>
        <p:blipFill>
          <a:blip r:embed="rId20" cstate="print"/>
          <a:stretch>
            <a:fillRect/>
          </a:stretch>
        </p:blipFill>
        <p:spPr>
          <a:xfrm>
            <a:off x="3174304" y="1729152"/>
            <a:ext cx="562500" cy="56249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3173535" y="3007954"/>
            <a:ext cx="562500" cy="55687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 userDrawn="1"/>
        </p:nvPicPr>
        <p:blipFill>
          <a:blip r:embed="rId22" cstate="print"/>
          <a:stretch>
            <a:fillRect/>
          </a:stretch>
        </p:blipFill>
        <p:spPr>
          <a:xfrm>
            <a:off x="3173535" y="3638848"/>
            <a:ext cx="562500" cy="55687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 userDrawn="1"/>
        </p:nvPicPr>
        <p:blipFill>
          <a:blip r:embed="rId23" cstate="print"/>
          <a:stretch>
            <a:fillRect/>
          </a:stretch>
        </p:blipFill>
        <p:spPr>
          <a:xfrm>
            <a:off x="3170085" y="4273109"/>
            <a:ext cx="565950" cy="56029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 userDrawn="1"/>
        </p:nvPicPr>
        <p:blipFill>
          <a:blip r:embed="rId24" cstate="print"/>
          <a:stretch>
            <a:fillRect/>
          </a:stretch>
        </p:blipFill>
        <p:spPr>
          <a:xfrm>
            <a:off x="3170088" y="4902442"/>
            <a:ext cx="562500" cy="556875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 userDrawn="1"/>
        </p:nvPicPr>
        <p:blipFill>
          <a:blip r:embed="rId25" cstate="print"/>
          <a:stretch>
            <a:fillRect/>
          </a:stretch>
        </p:blipFill>
        <p:spPr>
          <a:xfrm>
            <a:off x="3173545" y="2361187"/>
            <a:ext cx="563269" cy="56327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 userDrawn="1"/>
        </p:nvPicPr>
        <p:blipFill>
          <a:blip r:embed="rId26" cstate="print"/>
          <a:stretch>
            <a:fillRect/>
          </a:stretch>
        </p:blipFill>
        <p:spPr>
          <a:xfrm>
            <a:off x="3170088" y="5524449"/>
            <a:ext cx="562500" cy="56249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 userDrawn="1"/>
        </p:nvPicPr>
        <p:blipFill>
          <a:blip r:embed="rId27" cstate="print"/>
          <a:stretch>
            <a:fillRect/>
          </a:stretch>
        </p:blipFill>
        <p:spPr>
          <a:xfrm>
            <a:off x="3170093" y="6147361"/>
            <a:ext cx="565327" cy="56532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3938721" y="1729152"/>
            <a:ext cx="562500" cy="56249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 userDrawn="1"/>
        </p:nvPicPr>
        <p:blipFill>
          <a:blip r:embed="rId29" cstate="print"/>
          <a:stretch>
            <a:fillRect/>
          </a:stretch>
        </p:blipFill>
        <p:spPr>
          <a:xfrm>
            <a:off x="3937948" y="2361949"/>
            <a:ext cx="562500" cy="56249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 userDrawn="1"/>
        </p:nvPicPr>
        <p:blipFill>
          <a:blip r:embed="rId30" cstate="print"/>
          <a:stretch>
            <a:fillRect/>
          </a:stretch>
        </p:blipFill>
        <p:spPr>
          <a:xfrm>
            <a:off x="3937948" y="2996639"/>
            <a:ext cx="562500" cy="568182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3937948" y="4260623"/>
            <a:ext cx="562500" cy="55687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 userDrawn="1"/>
        </p:nvPicPr>
        <p:blipFill>
          <a:blip r:embed="rId32" cstate="print"/>
          <a:stretch>
            <a:fillRect/>
          </a:stretch>
        </p:blipFill>
        <p:spPr>
          <a:xfrm>
            <a:off x="3938986" y="5515306"/>
            <a:ext cx="561462" cy="561462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 userDrawn="1"/>
        </p:nvPicPr>
        <p:blipFill>
          <a:blip r:embed="rId33" cstate="print"/>
          <a:stretch>
            <a:fillRect/>
          </a:stretch>
        </p:blipFill>
        <p:spPr>
          <a:xfrm>
            <a:off x="3937948" y="3641227"/>
            <a:ext cx="562500" cy="568182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 userDrawn="1"/>
        </p:nvPicPr>
        <p:blipFill>
          <a:blip r:embed="rId34" cstate="print"/>
          <a:stretch>
            <a:fillRect/>
          </a:stretch>
        </p:blipFill>
        <p:spPr>
          <a:xfrm>
            <a:off x="3937949" y="4882519"/>
            <a:ext cx="565417" cy="55976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 userDrawn="1"/>
        </p:nvPicPr>
        <p:blipFill>
          <a:blip r:embed="rId35" cstate="print"/>
          <a:stretch>
            <a:fillRect/>
          </a:stretch>
        </p:blipFill>
        <p:spPr>
          <a:xfrm>
            <a:off x="3932805" y="6145903"/>
            <a:ext cx="572511" cy="566785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 userDrawn="1"/>
        </p:nvPicPr>
        <p:blipFill>
          <a:blip r:embed="rId36" cstate="print"/>
          <a:stretch>
            <a:fillRect/>
          </a:stretch>
        </p:blipFill>
        <p:spPr>
          <a:xfrm>
            <a:off x="4703133" y="1735064"/>
            <a:ext cx="562500" cy="5624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7" cstate="print"/>
          <a:stretch>
            <a:fillRect/>
          </a:stretch>
        </p:blipFill>
        <p:spPr>
          <a:xfrm>
            <a:off x="4701592" y="2361182"/>
            <a:ext cx="564038" cy="5640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8" cstate="print"/>
          <a:stretch>
            <a:fillRect/>
          </a:stretch>
        </p:blipFill>
        <p:spPr>
          <a:xfrm>
            <a:off x="4701601" y="2996637"/>
            <a:ext cx="565103" cy="5594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9" cstate="print"/>
          <a:stretch>
            <a:fillRect/>
          </a:stretch>
        </p:blipFill>
        <p:spPr>
          <a:xfrm>
            <a:off x="4698141" y="3642242"/>
            <a:ext cx="567489" cy="5618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4694692" y="4267001"/>
            <a:ext cx="570940" cy="5652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2409891" y="1729160"/>
            <a:ext cx="562500" cy="556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4694691" y="4891704"/>
            <a:ext cx="570942" cy="565233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2389312" y="3000369"/>
            <a:ext cx="582312" cy="57648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2389310" y="3633512"/>
            <a:ext cx="586532" cy="580667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 userDrawn="1"/>
        </p:nvPicPr>
        <p:blipFill>
          <a:blip r:embed="rId45" cstate="print"/>
          <a:stretch>
            <a:fillRect/>
          </a:stretch>
        </p:blipFill>
        <p:spPr>
          <a:xfrm>
            <a:off x="2389310" y="4274103"/>
            <a:ext cx="578862" cy="578861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 userDrawn="1"/>
        </p:nvPicPr>
        <p:blipFill>
          <a:blip r:embed="rId46" cstate="print"/>
          <a:stretch>
            <a:fillRect/>
          </a:stretch>
        </p:blipFill>
        <p:spPr>
          <a:xfrm>
            <a:off x="2389310" y="4894429"/>
            <a:ext cx="587884" cy="587884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 userDrawn="1"/>
        </p:nvPicPr>
        <p:blipFill>
          <a:blip r:embed="rId47" cstate="print"/>
          <a:stretch>
            <a:fillRect/>
          </a:stretch>
        </p:blipFill>
        <p:spPr>
          <a:xfrm>
            <a:off x="2389310" y="5524448"/>
            <a:ext cx="574372" cy="58017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 userDrawn="1"/>
        </p:nvPicPr>
        <p:blipFill>
          <a:blip r:embed="rId48" cstate="print"/>
          <a:stretch>
            <a:fillRect/>
          </a:stretch>
        </p:blipFill>
        <p:spPr>
          <a:xfrm>
            <a:off x="2389319" y="6150584"/>
            <a:ext cx="591367" cy="597340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 userDrawn="1"/>
        </p:nvPicPr>
        <p:blipFill>
          <a:blip r:embed="rId49" cstate="print"/>
          <a:stretch>
            <a:fillRect/>
          </a:stretch>
        </p:blipFill>
        <p:spPr>
          <a:xfrm>
            <a:off x="4698141" y="5503548"/>
            <a:ext cx="567489" cy="573221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 userDrawn="1"/>
        </p:nvPicPr>
        <p:blipFill>
          <a:blip r:embed="rId50" cstate="print"/>
          <a:stretch>
            <a:fillRect/>
          </a:stretch>
        </p:blipFill>
        <p:spPr>
          <a:xfrm>
            <a:off x="4692690" y="6145612"/>
            <a:ext cx="572949" cy="572948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 userDrawn="1"/>
        </p:nvPicPr>
        <p:blipFill>
          <a:blip r:embed="rId51" cstate="print"/>
          <a:stretch>
            <a:fillRect/>
          </a:stretch>
        </p:blipFill>
        <p:spPr>
          <a:xfrm>
            <a:off x="5465237" y="1739396"/>
            <a:ext cx="543678" cy="543678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 userDrawn="1"/>
        </p:nvPicPr>
        <p:blipFill>
          <a:blip r:embed="rId52" cstate="print"/>
          <a:stretch>
            <a:fillRect/>
          </a:stretch>
        </p:blipFill>
        <p:spPr>
          <a:xfrm>
            <a:off x="5465237" y="2361183"/>
            <a:ext cx="543678" cy="549170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 userDrawn="1"/>
        </p:nvPicPr>
        <p:blipFill>
          <a:blip r:embed="rId53" cstate="print"/>
          <a:stretch>
            <a:fillRect/>
          </a:stretch>
        </p:blipFill>
        <p:spPr>
          <a:xfrm>
            <a:off x="5470226" y="2996637"/>
            <a:ext cx="559452" cy="55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456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Заголовок в 1 строку, 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0568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 userDrawn="1"/>
        </p:nvCxnSpPr>
        <p:spPr>
          <a:xfrm flipH="1">
            <a:off x="5444990" y="2360646"/>
            <a:ext cx="1" cy="6699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/>
          <p:nvPr userDrawn="1"/>
        </p:nvCxnSpPr>
        <p:spPr>
          <a:xfrm rot="10800000" flipV="1">
            <a:off x="2232021" y="2043924"/>
            <a:ext cx="739163" cy="969182"/>
          </a:xfrm>
          <a:prstGeom prst="bentConnector2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/>
          <p:nvPr userDrawn="1"/>
        </p:nvCxnSpPr>
        <p:spPr>
          <a:xfrm rot="16200000" flipH="1">
            <a:off x="7836123" y="2139607"/>
            <a:ext cx="971327" cy="805991"/>
          </a:xfrm>
          <a:prstGeom prst="bentConnector3">
            <a:avLst>
              <a:gd name="adj1" fmla="val -1725"/>
            </a:avLst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 userDrawn="1"/>
        </p:nvCxnSpPr>
        <p:spPr>
          <a:xfrm flipH="1">
            <a:off x="3840838" y="2351914"/>
            <a:ext cx="1" cy="2447079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 userDrawn="1"/>
        </p:nvCxnSpPr>
        <p:spPr>
          <a:xfrm flipH="1">
            <a:off x="7084890" y="2356241"/>
            <a:ext cx="1" cy="2447079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 userDrawn="1"/>
        </p:nvSpPr>
        <p:spPr>
          <a:xfrm>
            <a:off x="881067" y="4040425"/>
            <a:ext cx="2701892" cy="69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42" name="Текст 18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881067" y="3028264"/>
            <a:ext cx="2701892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52" name="Прямоугольник 51"/>
          <p:cNvSpPr/>
          <p:nvPr userDrawn="1"/>
        </p:nvSpPr>
        <p:spPr>
          <a:xfrm>
            <a:off x="4094035" y="4040425"/>
            <a:ext cx="2701892" cy="69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53" name="Текст 18"/>
          <p:cNvSpPr>
            <a:spLocks noGrp="1"/>
          </p:cNvSpPr>
          <p:nvPr>
            <p:ph type="body" sz="quarter" idx="18" hasCustomPrompt="1"/>
          </p:nvPr>
        </p:nvSpPr>
        <p:spPr>
          <a:xfrm>
            <a:off x="4094035" y="3028264"/>
            <a:ext cx="2701892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54" name="Прямоугольник 53"/>
          <p:cNvSpPr/>
          <p:nvPr userDrawn="1"/>
        </p:nvSpPr>
        <p:spPr>
          <a:xfrm>
            <a:off x="7373836" y="4027420"/>
            <a:ext cx="2701892" cy="69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55" name="Текст 18"/>
          <p:cNvSpPr>
            <a:spLocks noGrp="1"/>
          </p:cNvSpPr>
          <p:nvPr>
            <p:ph type="body" sz="quarter" idx="19" hasCustomPrompt="1"/>
          </p:nvPr>
        </p:nvSpPr>
        <p:spPr>
          <a:xfrm>
            <a:off x="7373836" y="3015259"/>
            <a:ext cx="2701892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56" name="Прямоугольник 55"/>
          <p:cNvSpPr/>
          <p:nvPr userDrawn="1"/>
        </p:nvSpPr>
        <p:spPr>
          <a:xfrm>
            <a:off x="2489883" y="5805363"/>
            <a:ext cx="2701892" cy="69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57" name="Текст 18"/>
          <p:cNvSpPr>
            <a:spLocks noGrp="1"/>
          </p:cNvSpPr>
          <p:nvPr>
            <p:ph type="body" sz="quarter" idx="20" hasCustomPrompt="1"/>
          </p:nvPr>
        </p:nvSpPr>
        <p:spPr>
          <a:xfrm>
            <a:off x="2489883" y="4793200"/>
            <a:ext cx="2701892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58" name="Прямоугольник 57"/>
          <p:cNvSpPr/>
          <p:nvPr userDrawn="1"/>
        </p:nvSpPr>
        <p:spPr>
          <a:xfrm>
            <a:off x="5733935" y="5812459"/>
            <a:ext cx="2701892" cy="69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59" name="Текст 18"/>
          <p:cNvSpPr>
            <a:spLocks noGrp="1"/>
          </p:cNvSpPr>
          <p:nvPr>
            <p:ph type="body" sz="quarter" idx="21" hasCustomPrompt="1"/>
          </p:nvPr>
        </p:nvSpPr>
        <p:spPr>
          <a:xfrm>
            <a:off x="5733935" y="4800298"/>
            <a:ext cx="2701892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60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2971182" y="1738852"/>
            <a:ext cx="4947617" cy="60224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Заголовок графика</a:t>
            </a:r>
            <a:endParaRPr lang="ru-RU" dirty="0"/>
          </a:p>
        </p:txBody>
      </p:sp>
      <p:cxnSp>
        <p:nvCxnSpPr>
          <p:cNvPr id="61" name="Прямая соединительная линия 60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00331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6543">
          <p15:clr>
            <a:srgbClr val="FBAE40"/>
          </p15:clr>
        </p15:guide>
        <p15:guide id="3" orient="horz" pos="680">
          <p15:clr>
            <a:srgbClr val="FBAE40"/>
          </p15:clr>
        </p15:guide>
        <p15:guide id="4" orient="horz" pos="4536">
          <p15:clr>
            <a:srgbClr val="FBAE40"/>
          </p15:clr>
        </p15:guide>
        <p15:guide id="5" orient="horz" pos="1088" userDrawn="1">
          <p15:clr>
            <a:srgbClr val="FBAE40"/>
          </p15:clr>
        </p15:guide>
        <p15:guide id="6" pos="555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Заголовок в 2 строки, граф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Текст 18"/>
          <p:cNvSpPr>
            <a:spLocks noGrp="1"/>
          </p:cNvSpPr>
          <p:nvPr>
            <p:ph type="body" sz="quarter" idx="27" hasCustomPrompt="1"/>
          </p:nvPr>
        </p:nvSpPr>
        <p:spPr>
          <a:xfrm>
            <a:off x="891343" y="1748974"/>
            <a:ext cx="9495670" cy="590334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Заголовок графика</a:t>
            </a:r>
            <a:endParaRPr lang="ru-RU" dirty="0"/>
          </a:p>
        </p:txBody>
      </p:sp>
      <p:sp>
        <p:nvSpPr>
          <p:cNvPr id="51" name="Текст 18"/>
          <p:cNvSpPr>
            <a:spLocks noGrp="1"/>
          </p:cNvSpPr>
          <p:nvPr>
            <p:ph type="body" sz="quarter" idx="24" hasCustomPrompt="1"/>
          </p:nvPr>
        </p:nvSpPr>
        <p:spPr>
          <a:xfrm>
            <a:off x="891343" y="2800608"/>
            <a:ext cx="3402702" cy="10101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9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891346" y="5464757"/>
            <a:ext cx="1633195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5" name="Текст 18"/>
          <p:cNvSpPr>
            <a:spLocks noGrp="1"/>
          </p:cNvSpPr>
          <p:nvPr>
            <p:ph type="body" sz="quarter" idx="18" hasCustomPrompt="1"/>
          </p:nvPr>
        </p:nvSpPr>
        <p:spPr>
          <a:xfrm>
            <a:off x="4621696" y="4126078"/>
            <a:ext cx="2773017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33" name="Прямая со стрелкой 32"/>
          <p:cNvCxnSpPr/>
          <p:nvPr userDrawn="1"/>
        </p:nvCxnSpPr>
        <p:spPr>
          <a:xfrm flipH="1">
            <a:off x="2582424" y="2342274"/>
            <a:ext cx="1" cy="44436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 userDrawn="1"/>
        </p:nvCxnSpPr>
        <p:spPr>
          <a:xfrm flipH="1">
            <a:off x="7504982" y="2342425"/>
            <a:ext cx="1" cy="44436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 userDrawn="1"/>
        </p:nvCxnSpPr>
        <p:spPr>
          <a:xfrm>
            <a:off x="2582415" y="3813681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 userDrawn="1"/>
        </p:nvCxnSpPr>
        <p:spPr>
          <a:xfrm>
            <a:off x="6008204" y="3813681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 userDrawn="1"/>
        </p:nvCxnSpPr>
        <p:spPr>
          <a:xfrm>
            <a:off x="9000502" y="3813681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 userDrawn="1"/>
        </p:nvCxnSpPr>
        <p:spPr>
          <a:xfrm>
            <a:off x="1704356" y="5145755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 userDrawn="1"/>
        </p:nvCxnSpPr>
        <p:spPr>
          <a:xfrm>
            <a:off x="3462028" y="5145755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 userDrawn="1"/>
        </p:nvCxnSpPr>
        <p:spPr>
          <a:xfrm>
            <a:off x="6016282" y="5143557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 userDrawn="1"/>
        </p:nvCxnSpPr>
        <p:spPr>
          <a:xfrm>
            <a:off x="9000502" y="5143557"/>
            <a:ext cx="0" cy="305024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881063" y="4126078"/>
            <a:ext cx="3402702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6" name="Текст 18"/>
          <p:cNvSpPr>
            <a:spLocks noGrp="1"/>
          </p:cNvSpPr>
          <p:nvPr>
            <p:ph type="body" sz="quarter" idx="19" hasCustomPrompt="1"/>
          </p:nvPr>
        </p:nvSpPr>
        <p:spPr>
          <a:xfrm>
            <a:off x="7613994" y="4126078"/>
            <a:ext cx="2773017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7" name="Текст 18"/>
          <p:cNvSpPr>
            <a:spLocks noGrp="1"/>
          </p:cNvSpPr>
          <p:nvPr>
            <p:ph type="body" sz="quarter" idx="20" hasCustomPrompt="1"/>
          </p:nvPr>
        </p:nvSpPr>
        <p:spPr>
          <a:xfrm>
            <a:off x="4621700" y="5445227"/>
            <a:ext cx="2773017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8" name="Текст 18"/>
          <p:cNvSpPr>
            <a:spLocks noGrp="1"/>
          </p:cNvSpPr>
          <p:nvPr>
            <p:ph type="body" sz="quarter" idx="21" hasCustomPrompt="1"/>
          </p:nvPr>
        </p:nvSpPr>
        <p:spPr>
          <a:xfrm>
            <a:off x="7613996" y="5445227"/>
            <a:ext cx="2773017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50" name="Текст 18"/>
          <p:cNvSpPr>
            <a:spLocks noGrp="1"/>
          </p:cNvSpPr>
          <p:nvPr>
            <p:ph type="body" sz="quarter" idx="23" hasCustomPrompt="1"/>
          </p:nvPr>
        </p:nvSpPr>
        <p:spPr>
          <a:xfrm>
            <a:off x="2650570" y="5464757"/>
            <a:ext cx="1633195" cy="1010122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52" name="Текст 18"/>
          <p:cNvSpPr>
            <a:spLocks noGrp="1"/>
          </p:cNvSpPr>
          <p:nvPr>
            <p:ph type="body" sz="quarter" idx="25" hasCustomPrompt="1"/>
          </p:nvPr>
        </p:nvSpPr>
        <p:spPr>
          <a:xfrm>
            <a:off x="4621695" y="2802774"/>
            <a:ext cx="5765317" cy="101012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cxnSp>
        <p:nvCxnSpPr>
          <p:cNvPr id="55" name="Прямая соединительная линия 54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24732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Заголовок в 2 строки, график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Текст 18"/>
          <p:cNvSpPr>
            <a:spLocks noGrp="1"/>
          </p:cNvSpPr>
          <p:nvPr>
            <p:ph type="body" sz="quarter" idx="21" hasCustomPrompt="1"/>
          </p:nvPr>
        </p:nvSpPr>
        <p:spPr>
          <a:xfrm>
            <a:off x="5822672" y="4111016"/>
            <a:ext cx="2773017" cy="911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4" name="Текст 18"/>
          <p:cNvSpPr>
            <a:spLocks noGrp="1"/>
          </p:cNvSpPr>
          <p:nvPr>
            <p:ph type="body" sz="quarter" idx="20" hasCustomPrompt="1"/>
          </p:nvPr>
        </p:nvSpPr>
        <p:spPr>
          <a:xfrm>
            <a:off x="5822672" y="3078054"/>
            <a:ext cx="2773017" cy="91124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43" name="Текст 18"/>
          <p:cNvSpPr>
            <a:spLocks noGrp="1"/>
          </p:cNvSpPr>
          <p:nvPr>
            <p:ph type="body" sz="quarter" idx="19" hasCustomPrompt="1"/>
          </p:nvPr>
        </p:nvSpPr>
        <p:spPr>
          <a:xfrm>
            <a:off x="5822672" y="2053409"/>
            <a:ext cx="2773017" cy="91124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cxnSp>
        <p:nvCxnSpPr>
          <p:cNvPr id="8" name="Прямая со стрелкой 7"/>
          <p:cNvCxnSpPr>
            <a:stCxn id="9" idx="3"/>
          </p:cNvCxnSpPr>
          <p:nvPr userDrawn="1"/>
        </p:nvCxnSpPr>
        <p:spPr>
          <a:xfrm>
            <a:off x="4754880" y="2515355"/>
            <a:ext cx="1071988" cy="0"/>
          </a:xfrm>
          <a:prstGeom prst="straightConnector1">
            <a:avLst/>
          </a:prstGeom>
          <a:ln w="2540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 userDrawn="1"/>
        </p:nvSpPr>
        <p:spPr>
          <a:xfrm>
            <a:off x="885258" y="2059741"/>
            <a:ext cx="3869622" cy="911241"/>
          </a:xfrm>
          <a:prstGeom prst="rect">
            <a:avLst/>
          </a:prstGeom>
          <a:noFill/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2" name="Текст 18"/>
          <p:cNvSpPr>
            <a:spLocks noGrp="1"/>
          </p:cNvSpPr>
          <p:nvPr>
            <p:ph type="body" sz="quarter" idx="15" hasCustomPrompt="1"/>
          </p:nvPr>
        </p:nvSpPr>
        <p:spPr>
          <a:xfrm>
            <a:off x="1758004" y="2236914"/>
            <a:ext cx="2861340" cy="54693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</a:t>
            </a:r>
            <a:endParaRPr lang="ru-RU" dirty="0"/>
          </a:p>
        </p:txBody>
      </p:sp>
      <p:cxnSp>
        <p:nvCxnSpPr>
          <p:cNvPr id="28" name="Прямая со стрелкой 27"/>
          <p:cNvCxnSpPr>
            <a:stCxn id="29" idx="3"/>
          </p:cNvCxnSpPr>
          <p:nvPr userDrawn="1"/>
        </p:nvCxnSpPr>
        <p:spPr>
          <a:xfrm>
            <a:off x="4750685" y="3541990"/>
            <a:ext cx="1071988" cy="0"/>
          </a:xfrm>
          <a:prstGeom prst="straightConnector1">
            <a:avLst/>
          </a:prstGeom>
          <a:ln w="2540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 userDrawn="1"/>
        </p:nvSpPr>
        <p:spPr>
          <a:xfrm>
            <a:off x="881063" y="3086377"/>
            <a:ext cx="3869622" cy="911241"/>
          </a:xfrm>
          <a:prstGeom prst="rect">
            <a:avLst/>
          </a:prstGeom>
          <a:noFill/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2" name="Текст 18"/>
          <p:cNvSpPr>
            <a:spLocks noGrp="1"/>
          </p:cNvSpPr>
          <p:nvPr>
            <p:ph type="body" sz="quarter" idx="16" hasCustomPrompt="1"/>
          </p:nvPr>
        </p:nvSpPr>
        <p:spPr>
          <a:xfrm>
            <a:off x="1753810" y="3263550"/>
            <a:ext cx="2861340" cy="54693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>
                <a:solidFill>
                  <a:schemeClr val="accent3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</a:t>
            </a:r>
            <a:endParaRPr lang="ru-RU" dirty="0"/>
          </a:p>
        </p:txBody>
      </p:sp>
      <p:cxnSp>
        <p:nvCxnSpPr>
          <p:cNvPr id="33" name="Прямая со стрелкой 32"/>
          <p:cNvCxnSpPr>
            <a:stCxn id="34" idx="3"/>
          </p:cNvCxnSpPr>
          <p:nvPr userDrawn="1"/>
        </p:nvCxnSpPr>
        <p:spPr>
          <a:xfrm>
            <a:off x="4750685" y="4574952"/>
            <a:ext cx="1071988" cy="0"/>
          </a:xfrm>
          <a:prstGeom prst="straightConnector1">
            <a:avLst/>
          </a:prstGeom>
          <a:ln w="2540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 userDrawn="1"/>
        </p:nvSpPr>
        <p:spPr>
          <a:xfrm>
            <a:off x="881063" y="4119340"/>
            <a:ext cx="3869622" cy="911241"/>
          </a:xfrm>
          <a:prstGeom prst="rect">
            <a:avLst/>
          </a:prstGeom>
          <a:noFill/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1753810" y="4296513"/>
            <a:ext cx="2861340" cy="54693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</a:t>
            </a:r>
            <a:endParaRPr lang="ru-RU" dirty="0"/>
          </a:p>
        </p:txBody>
      </p:sp>
      <p:cxnSp>
        <p:nvCxnSpPr>
          <p:cNvPr id="38" name="Прямая со стрелкой 37"/>
          <p:cNvCxnSpPr>
            <a:stCxn id="39" idx="3"/>
          </p:cNvCxnSpPr>
          <p:nvPr userDrawn="1"/>
        </p:nvCxnSpPr>
        <p:spPr>
          <a:xfrm>
            <a:off x="4750685" y="5596923"/>
            <a:ext cx="1071988" cy="0"/>
          </a:xfrm>
          <a:prstGeom prst="straightConnector1">
            <a:avLst/>
          </a:prstGeom>
          <a:ln w="25400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 userDrawn="1"/>
        </p:nvSpPr>
        <p:spPr>
          <a:xfrm>
            <a:off x="881063" y="5141309"/>
            <a:ext cx="3869622" cy="911241"/>
          </a:xfrm>
          <a:prstGeom prst="rect">
            <a:avLst/>
          </a:prstGeom>
          <a:noFill/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2" name="Текст 18"/>
          <p:cNvSpPr>
            <a:spLocks noGrp="1"/>
          </p:cNvSpPr>
          <p:nvPr>
            <p:ph type="body" sz="quarter" idx="18" hasCustomPrompt="1"/>
          </p:nvPr>
        </p:nvSpPr>
        <p:spPr>
          <a:xfrm>
            <a:off x="1753810" y="5318484"/>
            <a:ext cx="2861340" cy="54693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</a:t>
            </a:r>
            <a:endParaRPr lang="ru-RU" dirty="0"/>
          </a:p>
        </p:txBody>
      </p:sp>
      <p:sp>
        <p:nvSpPr>
          <p:cNvPr id="46" name="Текст 18"/>
          <p:cNvSpPr>
            <a:spLocks noGrp="1"/>
          </p:cNvSpPr>
          <p:nvPr>
            <p:ph type="body" sz="quarter" idx="22" hasCustomPrompt="1"/>
          </p:nvPr>
        </p:nvSpPr>
        <p:spPr>
          <a:xfrm>
            <a:off x="5822672" y="5135660"/>
            <a:ext cx="2773017" cy="9112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Текст графика</a:t>
            </a:r>
            <a:endParaRPr lang="ru-RU" dirty="0"/>
          </a:p>
        </p:txBody>
      </p:sp>
      <p:cxnSp>
        <p:nvCxnSpPr>
          <p:cNvPr id="47" name="Прямая соединительная линия 46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Текст 18"/>
          <p:cNvSpPr>
            <a:spLocks noGrp="1"/>
          </p:cNvSpPr>
          <p:nvPr>
            <p:ph type="body" sz="quarter" idx="23" hasCustomPrompt="1"/>
          </p:nvPr>
        </p:nvSpPr>
        <p:spPr>
          <a:xfrm>
            <a:off x="1055619" y="2236518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  <p:sp>
        <p:nvSpPr>
          <p:cNvPr id="30" name="Текст 18"/>
          <p:cNvSpPr>
            <a:spLocks noGrp="1"/>
          </p:cNvSpPr>
          <p:nvPr>
            <p:ph type="body" sz="quarter" idx="24" hasCustomPrompt="1"/>
          </p:nvPr>
        </p:nvSpPr>
        <p:spPr>
          <a:xfrm>
            <a:off x="1055619" y="3263552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  <p:sp>
        <p:nvSpPr>
          <p:cNvPr id="35" name="Текст 18"/>
          <p:cNvSpPr>
            <a:spLocks noGrp="1"/>
          </p:cNvSpPr>
          <p:nvPr>
            <p:ph type="body" sz="quarter" idx="25" hasCustomPrompt="1"/>
          </p:nvPr>
        </p:nvSpPr>
        <p:spPr>
          <a:xfrm>
            <a:off x="1055619" y="4296118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  <p:sp>
        <p:nvSpPr>
          <p:cNvPr id="40" name="Текст 18"/>
          <p:cNvSpPr>
            <a:spLocks noGrp="1"/>
          </p:cNvSpPr>
          <p:nvPr>
            <p:ph type="body" sz="quarter" idx="26" hasCustomPrompt="1"/>
          </p:nvPr>
        </p:nvSpPr>
        <p:spPr>
          <a:xfrm>
            <a:off x="1055619" y="5336467"/>
            <a:ext cx="562501" cy="557670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Иконка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78033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Заголовок в 2 строки,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7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6" y="4491591"/>
            <a:ext cx="9597508" cy="22444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11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891116" y="1728214"/>
            <a:ext cx="9495900" cy="2511308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Место для изображения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81439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Заголовок в 2 строки, изображение с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7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5" y="1727202"/>
            <a:ext cx="4678234" cy="23395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Текст 29"/>
          <p:cNvSpPr>
            <a:spLocks noGrp="1"/>
          </p:cNvSpPr>
          <p:nvPr>
            <p:ph type="body" sz="quarter" idx="14" hasCustomPrompt="1"/>
          </p:nvPr>
        </p:nvSpPr>
        <p:spPr>
          <a:xfrm>
            <a:off x="5708779" y="1727202"/>
            <a:ext cx="4678234" cy="23395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11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891116" y="4266145"/>
            <a:ext cx="9495900" cy="2511308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Место для изображения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175574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692179"/>
            <a:ext cx="4724074" cy="7052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10" indent="0">
              <a:buNone/>
              <a:defRPr sz="2300" b="1"/>
            </a:lvl2pPr>
            <a:lvl3pPr marL="1042820" indent="0">
              <a:buNone/>
              <a:defRPr sz="2000" b="1"/>
            </a:lvl3pPr>
            <a:lvl4pPr marL="1564230" indent="0">
              <a:buNone/>
              <a:defRPr sz="1800" b="1"/>
            </a:lvl4pPr>
            <a:lvl5pPr marL="2085639" indent="0">
              <a:buNone/>
              <a:defRPr sz="1800" b="1"/>
            </a:lvl5pPr>
            <a:lvl6pPr marL="2607049" indent="0">
              <a:buNone/>
              <a:defRPr sz="1800" b="1"/>
            </a:lvl6pPr>
            <a:lvl7pPr marL="3128460" indent="0">
              <a:buNone/>
              <a:defRPr sz="1800" b="1"/>
            </a:lvl7pPr>
            <a:lvl8pPr marL="3649869" indent="0">
              <a:buNone/>
              <a:defRPr sz="1800" b="1"/>
            </a:lvl8pPr>
            <a:lvl9pPr marL="417127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591" y="2397398"/>
            <a:ext cx="4724074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1293" y="1692179"/>
            <a:ext cx="4725930" cy="70521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10" indent="0">
              <a:buNone/>
              <a:defRPr sz="2300" b="1"/>
            </a:lvl2pPr>
            <a:lvl3pPr marL="1042820" indent="0">
              <a:buNone/>
              <a:defRPr sz="2000" b="1"/>
            </a:lvl3pPr>
            <a:lvl4pPr marL="1564230" indent="0">
              <a:buNone/>
              <a:defRPr sz="1800" b="1"/>
            </a:lvl4pPr>
            <a:lvl5pPr marL="2085639" indent="0">
              <a:buNone/>
              <a:defRPr sz="1800" b="1"/>
            </a:lvl5pPr>
            <a:lvl6pPr marL="2607049" indent="0">
              <a:buNone/>
              <a:defRPr sz="1800" b="1"/>
            </a:lvl6pPr>
            <a:lvl7pPr marL="3128460" indent="0">
              <a:buNone/>
              <a:defRPr sz="1800" b="1"/>
            </a:lvl7pPr>
            <a:lvl8pPr marL="3649869" indent="0">
              <a:buNone/>
              <a:defRPr sz="1800" b="1"/>
            </a:lvl8pPr>
            <a:lvl9pPr marL="417127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1293" y="2397398"/>
            <a:ext cx="4725930" cy="435556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E6D48-76CA-409B-87CA-F403295E1E3F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0963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Заголовок в 2 строки, изображение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7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789505" y="1727210"/>
            <a:ext cx="5508658" cy="4944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6624736" y="1736453"/>
            <a:ext cx="3762278" cy="4934934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Место для изображения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0533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Заголовок в 2 строки, изображение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7" name="Текст 29"/>
          <p:cNvSpPr>
            <a:spLocks noGrp="1"/>
          </p:cNvSpPr>
          <p:nvPr>
            <p:ph type="body" sz="quarter" idx="13" hasCustomPrompt="1"/>
          </p:nvPr>
        </p:nvSpPr>
        <p:spPr>
          <a:xfrm>
            <a:off x="4878359" y="1727201"/>
            <a:ext cx="5508658" cy="4944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dirty="0" smtClean="0">
                <a:solidFill>
                  <a:schemeClr val="accent2"/>
                </a:solidFill>
              </a:defRPr>
            </a:lvl1pPr>
            <a:lvl2pPr marL="503508" indent="0">
              <a:buNone/>
              <a:defRPr sz="1700">
                <a:solidFill>
                  <a:schemeClr val="accent2"/>
                </a:solidFill>
                <a:latin typeface="+mn-lt"/>
              </a:defRPr>
            </a:lvl2pPr>
            <a:lvl3pPr marL="1007019" indent="0">
              <a:buNone/>
              <a:defRPr sz="1700">
                <a:solidFill>
                  <a:schemeClr val="accent2"/>
                </a:solidFill>
                <a:latin typeface="+mn-lt"/>
              </a:defRPr>
            </a:lvl3pPr>
            <a:lvl4pPr marL="1510528" indent="0">
              <a:buNone/>
              <a:defRPr sz="1700">
                <a:solidFill>
                  <a:schemeClr val="accent2"/>
                </a:solidFill>
                <a:latin typeface="+mn-lt"/>
              </a:defRPr>
            </a:lvl4pPr>
            <a:lvl5pPr marL="2014038" indent="0">
              <a:buNone/>
              <a:defRPr sz="1700">
                <a:solidFill>
                  <a:schemeClr val="accent2"/>
                </a:solidFill>
                <a:latin typeface="+mn-lt"/>
              </a:defRPr>
            </a:lvl5pPr>
          </a:lstStyle>
          <a:p>
            <a:pPr lvl="0"/>
            <a:r>
              <a:rPr lang="ru-RU" dirty="0" smtClean="0"/>
              <a:t>Основной текст</a:t>
            </a:r>
          </a:p>
          <a:p>
            <a:pPr lvl="0"/>
            <a:endParaRPr lang="ru-RU" dirty="0" smtClean="0"/>
          </a:p>
        </p:txBody>
      </p:sp>
      <p:sp>
        <p:nvSpPr>
          <p:cNvPr id="9" name="Текст 18"/>
          <p:cNvSpPr>
            <a:spLocks noGrp="1"/>
          </p:cNvSpPr>
          <p:nvPr>
            <p:ph type="body" sz="quarter" idx="17" hasCustomPrompt="1"/>
          </p:nvPr>
        </p:nvSpPr>
        <p:spPr>
          <a:xfrm>
            <a:off x="891113" y="1736453"/>
            <a:ext cx="3762278" cy="4934934"/>
          </a:xfrm>
          <a:prstGeom prst="rect">
            <a:avLst/>
          </a:prstGeo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n-lt"/>
              </a:defRPr>
            </a:lvl1pPr>
          </a:lstStyle>
          <a:p>
            <a:pPr>
              <a:lnSpc>
                <a:spcPct val="100000"/>
              </a:lnSpc>
            </a:pPr>
            <a:r>
              <a:rPr lang="ru-RU" dirty="0" smtClean="0"/>
              <a:t>Место для изображения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7345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Заголовок в 1 строку,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0568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 Вариант размещения в 1 строку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7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65698" y="1736540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таблицы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6413762"/>
              </p:ext>
            </p:extLst>
          </p:nvPr>
        </p:nvGraphicFramePr>
        <p:xfrm>
          <a:off x="881063" y="2412410"/>
          <a:ext cx="9505950" cy="321314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578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0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7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629">
                <a:tc>
                  <a:txBody>
                    <a:bodyPr/>
                    <a:lstStyle/>
                    <a:p>
                      <a:r>
                        <a:rPr lang="ru-RU" sz="1800" b="0" dirty="0" smtClean="0"/>
                        <a:t>Заголовок</a:t>
                      </a:r>
                      <a:r>
                        <a:rPr lang="ru-RU" sz="1800" b="0" baseline="0" dirty="0" smtClean="0"/>
                        <a:t> таблицы</a:t>
                      </a:r>
                      <a:endParaRPr lang="ru-RU" sz="1800" b="0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/>
                        <a:t>Заголовок</a:t>
                      </a:r>
                      <a:r>
                        <a:rPr lang="ru-RU" sz="1800" b="0" baseline="0" dirty="0" smtClean="0"/>
                        <a:t> таблицы</a:t>
                      </a:r>
                      <a:endParaRPr lang="ru-RU" sz="1800" b="0" dirty="0"/>
                    </a:p>
                  </a:txBody>
                  <a:tcPr anchor="ctr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/>
                        <a:t>Заголовок</a:t>
                      </a:r>
                      <a:r>
                        <a:rPr lang="ru-RU" sz="1800" b="0" baseline="0" dirty="0" smtClean="0"/>
                        <a:t> таблицы</a:t>
                      </a:r>
                      <a:endParaRPr lang="ru-RU" sz="1800" b="0" dirty="0" smtClean="0"/>
                    </a:p>
                  </a:txBody>
                  <a:tcPr anchor="ctr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62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accent2"/>
                          </a:solidFill>
                        </a:rPr>
                        <a:t>Текст таблицы</a:t>
                      </a:r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629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629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2629"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accent2"/>
                        </a:solidFill>
                      </a:endParaRPr>
                    </a:p>
                  </a:txBody>
                  <a:tcPr anchor="b">
                    <a:lnL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24" name="Прямая соединительная линия 23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0767529" y="83979"/>
            <a:ext cx="1782147" cy="2185127"/>
          </a:xfrm>
          <a:prstGeom prst="rect">
            <a:avLst/>
          </a:prstGeom>
          <a:noFill/>
        </p:spPr>
        <p:txBody>
          <a:bodyPr wrap="square" lIns="91356" tIns="45677" rIns="91356" bIns="45677" rtlCol="0">
            <a:spAutoFit/>
          </a:bodyPr>
          <a:lstStyle/>
          <a:p>
            <a:pPr marL="0" marR="0" lvl="0" indent="0" algn="l" defTabSz="1041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700" dirty="0" smtClean="0">
                <a:solidFill>
                  <a:schemeClr val="accent1"/>
                </a:solidFill>
              </a:rPr>
              <a:t>Для того, чтобы использовать редактируемую таблицу вырежьте </a:t>
            </a:r>
            <a:r>
              <a:rPr lang="ru-RU" sz="1700" dirty="0" err="1" smtClean="0">
                <a:solidFill>
                  <a:schemeClr val="accent1"/>
                </a:solidFill>
              </a:rPr>
              <a:t>ёё</a:t>
            </a:r>
            <a:r>
              <a:rPr lang="ru-RU" sz="1700" dirty="0" smtClean="0">
                <a:solidFill>
                  <a:schemeClr val="accent1"/>
                </a:solidFill>
              </a:rPr>
              <a:t> из мастер-шаблона на нужный слайд.</a:t>
            </a:r>
            <a:endParaRPr lang="ru-RU" sz="17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5230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33" userDrawn="1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Заголовок в 2 строки, таблиц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292" y="315013"/>
            <a:ext cx="9628729" cy="920749"/>
          </a:xfrm>
          <a:prstGeom prst="rect">
            <a:avLst/>
          </a:prstGeom>
        </p:spPr>
        <p:txBody>
          <a:bodyPr anchor="b"/>
          <a:lstStyle>
            <a:lvl1pPr>
              <a:lnSpc>
                <a:spcPct val="90000"/>
              </a:lnSpc>
              <a:defRPr sz="290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Образец заголовка.</a:t>
            </a:r>
            <a:br>
              <a:rPr lang="ru-RU" dirty="0" smtClean="0"/>
            </a:br>
            <a:r>
              <a:rPr lang="ru-RU" dirty="0" smtClean="0"/>
              <a:t>Вариант размещения заголовка в две строки</a:t>
            </a:r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0035770" y="7148274"/>
            <a:ext cx="484123" cy="271524"/>
          </a:xfrm>
          <a:prstGeom prst="rect">
            <a:avLst/>
          </a:prstGeom>
        </p:spPr>
        <p:txBody>
          <a:bodyPr lIns="91356" tIns="45677" rIns="91356" bIns="45677"/>
          <a:lstStyle>
            <a:defPPr>
              <a:defRPr lang="ru-RU"/>
            </a:defPPr>
            <a:lvl1pPr marL="0" algn="l" defTabSz="1042727" rtl="0" eaLnBrk="1" latinLnBrk="0" hangingPunct="1">
              <a:defRPr sz="1600" kern="1200">
                <a:solidFill>
                  <a:schemeClr val="accent2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21364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727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9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456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820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18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549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913" algn="l" defTabSz="1042727" rtl="0" eaLnBrk="1" latinLnBrk="0" hangingPunct="1">
              <a:defRPr sz="20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F18D96-32B6-41B3-9B50-75D95C1FB02B}" type="slidenum">
              <a:rPr lang="ru-RU" sz="1800" smtClean="0">
                <a:solidFill>
                  <a:schemeClr val="accent2"/>
                </a:solidFill>
              </a:rPr>
              <a:pPr/>
              <a:t>‹#›</a:t>
            </a:fld>
            <a:endParaRPr lang="ru-RU" sz="1800" dirty="0">
              <a:solidFill>
                <a:schemeClr val="accent2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067" y="7200902"/>
            <a:ext cx="1996798" cy="218095"/>
          </a:xfrm>
          <a:prstGeom prst="rect">
            <a:avLst/>
          </a:prstGeom>
        </p:spPr>
      </p:pic>
      <p:sp>
        <p:nvSpPr>
          <p:cNvPr id="8" name="Текст 4"/>
          <p:cNvSpPr>
            <a:spLocks noGrp="1"/>
          </p:cNvSpPr>
          <p:nvPr>
            <p:ph type="body" sz="quarter" idx="16" hasCustomPrompt="1"/>
          </p:nvPr>
        </p:nvSpPr>
        <p:spPr>
          <a:xfrm>
            <a:off x="765698" y="1736540"/>
            <a:ext cx="9613900" cy="423800"/>
          </a:xfrm>
          <a:prstGeom prst="rect">
            <a:avLst/>
          </a:prstGeom>
        </p:spPr>
        <p:txBody>
          <a:bodyPr/>
          <a:lstStyle>
            <a:lvl1pPr marL="0" marR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2"/>
                </a:solidFill>
              </a:defRPr>
            </a:lvl1pPr>
            <a:lvl2pPr marL="503508" indent="0">
              <a:buNone/>
              <a:defRPr sz="1700" b="1">
                <a:solidFill>
                  <a:schemeClr val="accent2"/>
                </a:solidFill>
              </a:defRPr>
            </a:lvl2pPr>
            <a:lvl3pPr marL="1007019" indent="0">
              <a:buNone/>
              <a:defRPr sz="1700" b="1">
                <a:solidFill>
                  <a:schemeClr val="accent2"/>
                </a:solidFill>
              </a:defRPr>
            </a:lvl3pPr>
            <a:lvl4pPr marL="1510528" indent="0">
              <a:buNone/>
              <a:defRPr sz="1700" b="1">
                <a:solidFill>
                  <a:schemeClr val="accent2"/>
                </a:solidFill>
              </a:defRPr>
            </a:lvl4pPr>
            <a:lvl5pPr marL="2014038" indent="0">
              <a:buNone/>
              <a:defRPr sz="1700" b="1">
                <a:solidFill>
                  <a:schemeClr val="accent2"/>
                </a:solidFill>
              </a:defRPr>
            </a:lvl5pPr>
          </a:lstStyle>
          <a:p>
            <a:pPr marL="0" marR="0" lvl="0" indent="0" algn="l" defTabSz="1007019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 smtClean="0"/>
              <a:t>Заголовок для таблицы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83139940"/>
              </p:ext>
            </p:extLst>
          </p:nvPr>
        </p:nvGraphicFramePr>
        <p:xfrm>
          <a:off x="881065" y="2417372"/>
          <a:ext cx="9505948" cy="316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9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1070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/>
                        <a:t>Заголовок</a:t>
                      </a:r>
                      <a:r>
                        <a:rPr lang="ru-RU" sz="1800" b="0" baseline="0" dirty="0" smtClean="0"/>
                        <a:t> таблицы</a:t>
                      </a:r>
                      <a:endParaRPr lang="ru-RU" sz="1800" b="0" dirty="0" smtClean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accent2"/>
                          </a:solidFill>
                        </a:rPr>
                        <a:t>Текст таблицы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1070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bg1"/>
                          </a:solidFill>
                        </a:rPr>
                        <a:t>Заголовок</a:t>
                      </a:r>
                      <a:r>
                        <a:rPr lang="ru-RU" sz="1800" b="0" baseline="0" dirty="0" smtClean="0">
                          <a:solidFill>
                            <a:schemeClr val="bg1"/>
                          </a:solidFill>
                        </a:rPr>
                        <a:t> таблицы</a:t>
                      </a:r>
                      <a:endParaRPr lang="ru-RU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accent2"/>
                          </a:solidFill>
                        </a:rPr>
                        <a:t>Текст таблицы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1070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1"/>
                          </a:solidFill>
                        </a:rPr>
                        <a:t>Заголовок</a:t>
                      </a:r>
                      <a:r>
                        <a:rPr lang="ru-RU" sz="1800" b="0" baseline="0" dirty="0" smtClean="0">
                          <a:solidFill>
                            <a:schemeClr val="bg1"/>
                          </a:solidFill>
                        </a:rPr>
                        <a:t> таблицы</a:t>
                      </a:r>
                      <a:endParaRPr lang="ru-RU" sz="18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accent2"/>
                          </a:solidFill>
                        </a:rPr>
                        <a:t>Текст таблицы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1070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bg1"/>
                          </a:solidFill>
                        </a:rPr>
                        <a:t>Заголовок</a:t>
                      </a:r>
                      <a:r>
                        <a:rPr lang="ru-RU" sz="1800" b="0" baseline="0" dirty="0" smtClean="0">
                          <a:solidFill>
                            <a:schemeClr val="bg1"/>
                          </a:solidFill>
                        </a:rPr>
                        <a:t> таблицы</a:t>
                      </a:r>
                      <a:endParaRPr lang="ru-RU" sz="18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accent2"/>
                          </a:solidFill>
                        </a:rPr>
                        <a:t>Текст таблицы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1268963" y="7400335"/>
            <a:ext cx="8766807" cy="18660"/>
          </a:xfrm>
          <a:prstGeom prst="line">
            <a:avLst/>
          </a:prstGeom>
          <a:ln w="25400" cap="rnd">
            <a:solidFill>
              <a:schemeClr val="accent2">
                <a:lumMod val="20000"/>
                <a:lumOff val="8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10767529" y="83979"/>
            <a:ext cx="1782147" cy="2185127"/>
          </a:xfrm>
          <a:prstGeom prst="rect">
            <a:avLst/>
          </a:prstGeom>
          <a:noFill/>
        </p:spPr>
        <p:txBody>
          <a:bodyPr wrap="square" lIns="91356" tIns="45677" rIns="91356" bIns="45677" rtlCol="0">
            <a:spAutoFit/>
          </a:bodyPr>
          <a:lstStyle/>
          <a:p>
            <a:pPr marL="0" marR="0" lvl="0" indent="0" algn="l" defTabSz="1041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700" dirty="0" smtClean="0">
                <a:solidFill>
                  <a:schemeClr val="accent1"/>
                </a:solidFill>
              </a:rPr>
              <a:t>Для того, чтобы использовать редактируемую таблицу вырежьте </a:t>
            </a:r>
            <a:r>
              <a:rPr lang="ru-RU" sz="1700" dirty="0" err="1" smtClean="0">
                <a:solidFill>
                  <a:schemeClr val="accent1"/>
                </a:solidFill>
              </a:rPr>
              <a:t>ёё</a:t>
            </a:r>
            <a:r>
              <a:rPr lang="ru-RU" sz="1700" dirty="0" smtClean="0">
                <a:solidFill>
                  <a:schemeClr val="accent1"/>
                </a:solidFill>
              </a:rPr>
              <a:t> из мастер-шаблона на нужный слайд.</a:t>
            </a:r>
            <a:endParaRPr lang="ru-RU" sz="17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0429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543">
          <p15:clr>
            <a:srgbClr val="FBAE40"/>
          </p15:clr>
        </p15:guide>
        <p15:guide id="2" orient="horz" pos="680">
          <p15:clr>
            <a:srgbClr val="FBAE40"/>
          </p15:clr>
        </p15:guide>
        <p15:guide id="3" orient="horz" pos="4536">
          <p15:clr>
            <a:srgbClr val="FBAE40"/>
          </p15:clr>
        </p15:guide>
        <p15:guide id="4" orient="horz" pos="1088">
          <p15:clr>
            <a:srgbClr val="FBAE40"/>
          </p15:clr>
        </p15:guide>
        <p15:guide id="5" pos="555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Разбивочный слайд 1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 userDrawn="1"/>
        </p:nvCxnSpPr>
        <p:spPr>
          <a:xfrm>
            <a:off x="665173" y="4114808"/>
            <a:ext cx="10026649" cy="1"/>
          </a:xfrm>
          <a:prstGeom prst="line">
            <a:avLst/>
          </a:prstGeom>
          <a:ln w="25400" cap="rnd" cmpd="sng">
            <a:solidFill>
              <a:schemeClr val="tx1"/>
            </a:solidFill>
            <a:prstDash val="solid"/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0732" y="4501531"/>
            <a:ext cx="9759771" cy="2088113"/>
          </a:xfrm>
          <a:prstGeom prst="rect">
            <a:avLst/>
          </a:prstGeom>
        </p:spPr>
        <p:txBody>
          <a:bodyPr/>
          <a:lstStyle>
            <a:lvl1pPr marL="342586" indent="-342586">
              <a:buFont typeface="Arial" panose="020B0604020202020204" pitchFamily="34" charset="0"/>
              <a:buChar char="•"/>
              <a:defRPr sz="2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Краткое содержание</a:t>
            </a: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95" y="1017403"/>
            <a:ext cx="2317740" cy="3941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0732" y="2460937"/>
            <a:ext cx="9759771" cy="1460500"/>
          </a:xfrm>
          <a:prstGeom prst="rect">
            <a:avLst/>
          </a:prstGeom>
        </p:spPr>
        <p:txBody>
          <a:bodyPr anchor="ctr"/>
          <a:lstStyle>
            <a:lvl1pPr>
              <a:defRPr sz="4000"/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ОБРАЗЕЦ ЗАГОЛОВКА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РАЗБИВОЧНОГО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411719178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pos="6520">
          <p15:clr>
            <a:srgbClr val="FBAE40"/>
          </p15:clr>
        </p15:guide>
        <p15:guide id="3" orient="horz" pos="635">
          <p15:clr>
            <a:srgbClr val="FBAE40"/>
          </p15:clr>
        </p15:guide>
        <p15:guide id="4" orient="horz" pos="4513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Разбивочный слайд 2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 userDrawn="1"/>
        </p:nvCxnSpPr>
        <p:spPr>
          <a:xfrm flipV="1">
            <a:off x="1023777" y="6"/>
            <a:ext cx="1" cy="7559674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 userDrawn="1"/>
        </p:nvSpPr>
        <p:spPr>
          <a:xfrm>
            <a:off x="389287" y="3145361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11572" y="4757176"/>
            <a:ext cx="8138928" cy="1832471"/>
          </a:xfrm>
          <a:prstGeom prst="rect">
            <a:avLst/>
          </a:prstGeom>
        </p:spPr>
        <p:txBody>
          <a:bodyPr/>
          <a:lstStyle>
            <a:lvl1pPr marL="342586" indent="-342586">
              <a:buFont typeface="Arial" panose="020B0604020202020204" pitchFamily="34" charset="0"/>
              <a:buChar char="•"/>
              <a:defRPr sz="2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Краткое содержание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1373" y="3358095"/>
            <a:ext cx="810000" cy="787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044" y="1836113"/>
            <a:ext cx="2317740" cy="394123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11572" y="2994987"/>
            <a:ext cx="8138928" cy="1608967"/>
          </a:xfrm>
          <a:prstGeom prst="rect">
            <a:avLst/>
          </a:prstGeom>
        </p:spPr>
        <p:txBody>
          <a:bodyPr anchor="ctr"/>
          <a:lstStyle>
            <a:lvl1pPr>
              <a:defRPr sz="4000"/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ОБРАЗЕЦ ЗАГОЛОВКА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РАЗБИВОЧНОГО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78408595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46" userDrawn="1">
          <p15:clr>
            <a:srgbClr val="FBAE40"/>
          </p15:clr>
        </p15:guide>
        <p15:guide id="2" pos="6520">
          <p15:clr>
            <a:srgbClr val="FBAE40"/>
          </p15:clr>
        </p15:guide>
        <p15:guide id="4" orient="horz" pos="4513">
          <p15:clr>
            <a:srgbClr val="FBAE40"/>
          </p15:clr>
        </p15:guide>
        <p15:guide id="5" orient="horz" pos="2653" userDrawn="1">
          <p15:clr>
            <a:srgbClr val="FBAE40"/>
          </p15:clr>
        </p15:guide>
        <p15:guide id="6" pos="1462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Разбивочный слайд 1_ЦПМ&amp;ФП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 userDrawn="1"/>
        </p:nvCxnSpPr>
        <p:spPr>
          <a:xfrm>
            <a:off x="665173" y="4114808"/>
            <a:ext cx="10026649" cy="1"/>
          </a:xfrm>
          <a:prstGeom prst="line">
            <a:avLst/>
          </a:prstGeom>
          <a:ln w="25400" cap="rnd" cmpd="sng">
            <a:solidFill>
              <a:schemeClr val="tx1"/>
            </a:solidFill>
            <a:prstDash val="solid"/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0732" y="4501531"/>
            <a:ext cx="9759771" cy="2088113"/>
          </a:xfrm>
          <a:prstGeom prst="rect">
            <a:avLst/>
          </a:prstGeom>
        </p:spPr>
        <p:txBody>
          <a:bodyPr/>
          <a:lstStyle>
            <a:lvl1pPr marL="342586" indent="-342586">
              <a:buFont typeface="Arial" panose="020B0604020202020204" pitchFamily="34" charset="0"/>
              <a:buChar char="•"/>
              <a:defRPr sz="2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Краткое содержание</a:t>
            </a: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07" y="1155902"/>
            <a:ext cx="2317740" cy="394123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0732" y="2460937"/>
            <a:ext cx="9759771" cy="1460500"/>
          </a:xfrm>
          <a:prstGeom prst="rect">
            <a:avLst/>
          </a:prstGeom>
        </p:spPr>
        <p:txBody>
          <a:bodyPr anchor="ctr"/>
          <a:lstStyle>
            <a:lvl1pPr>
              <a:defRPr sz="4000"/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ОБРАЗЕЦ ЗАГОЛОВКА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РАЗБИВОЧНОГО СЛАЙДА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95" y="1017394"/>
            <a:ext cx="2372897" cy="61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208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pos="6520">
          <p15:clr>
            <a:srgbClr val="FBAE40"/>
          </p15:clr>
        </p15:guide>
        <p15:guide id="3" orient="horz" pos="635">
          <p15:clr>
            <a:srgbClr val="FBAE40"/>
          </p15:clr>
        </p15:guide>
        <p15:guide id="4" orient="horz" pos="4513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Разбивочный слайд 2_ЦПМ&amp;ФП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 userDrawn="1"/>
        </p:nvCxnSpPr>
        <p:spPr>
          <a:xfrm flipV="1">
            <a:off x="1023777" y="6"/>
            <a:ext cx="1" cy="7559674"/>
          </a:xfrm>
          <a:prstGeom prst="line">
            <a:avLst/>
          </a:prstGeom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 userDrawn="1"/>
        </p:nvSpPr>
        <p:spPr>
          <a:xfrm>
            <a:off x="389287" y="3145361"/>
            <a:ext cx="1268964" cy="1268964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algn="ctr"/>
            <a:endParaRPr lang="ru-RU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211572" y="4757176"/>
            <a:ext cx="8138928" cy="1832471"/>
          </a:xfrm>
          <a:prstGeom prst="rect">
            <a:avLst/>
          </a:prstGeom>
        </p:spPr>
        <p:txBody>
          <a:bodyPr/>
          <a:lstStyle>
            <a:lvl1pPr marL="342586" indent="-342586">
              <a:buFont typeface="Arial" panose="020B0604020202020204" pitchFamily="34" charset="0"/>
              <a:buChar char="•"/>
              <a:defRPr sz="2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Краткое содержание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accent2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1373" y="3358095"/>
            <a:ext cx="810000" cy="7875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539" y="1837037"/>
            <a:ext cx="2317740" cy="394123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211572" y="2994987"/>
            <a:ext cx="8138928" cy="1608967"/>
          </a:xfrm>
          <a:prstGeom prst="rect">
            <a:avLst/>
          </a:prstGeom>
        </p:spPr>
        <p:txBody>
          <a:bodyPr anchor="ctr"/>
          <a:lstStyle>
            <a:lvl1pPr>
              <a:defRPr sz="4000"/>
            </a:lvl1pPr>
          </a:lstStyle>
          <a:p>
            <a:r>
              <a:rPr lang="ru-RU" dirty="0" smtClean="0">
                <a:solidFill>
                  <a:schemeClr val="tx1"/>
                </a:solidFill>
              </a:rPr>
              <a:t>ОБРАЗЕЦ ЗАГОЛОВКА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РАЗБИВОЧНОГО СЛАЙДА</a:t>
            </a: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928" y="1726359"/>
            <a:ext cx="2372897" cy="61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0257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646">
          <p15:clr>
            <a:srgbClr val="FBAE40"/>
          </p15:clr>
        </p15:guide>
        <p15:guide id="2" pos="6520">
          <p15:clr>
            <a:srgbClr val="FBAE40"/>
          </p15:clr>
        </p15:guide>
        <p15:guide id="3" orient="horz" pos="4513">
          <p15:clr>
            <a:srgbClr val="FBAE40"/>
          </p15:clr>
        </p15:guide>
        <p15:guide id="4" orient="horz" pos="2653">
          <p15:clr>
            <a:srgbClr val="FBAE40"/>
          </p15:clr>
        </p15:guide>
        <p15:guide id="5" pos="1462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Обращение, контакты_ЦП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90732" y="2892775"/>
            <a:ext cx="9759768" cy="1109027"/>
          </a:xfrm>
          <a:prstGeom prst="rect">
            <a:avLst/>
          </a:prstGeom>
        </p:spPr>
        <p:txBody>
          <a:bodyPr anchor="ctr"/>
          <a:lstStyle>
            <a:lvl1pPr>
              <a:defRPr sz="4000" i="1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Обращение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0732" y="5653416"/>
            <a:ext cx="9759768" cy="29692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Контакты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90731" y="6160133"/>
            <a:ext cx="9759768" cy="35012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 b="0" i="0">
                <a:solidFill>
                  <a:schemeClr val="accent2"/>
                </a:solidFill>
                <a:latin typeface="+mj-lt"/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Сайт</a:t>
            </a: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665173" y="4198789"/>
            <a:ext cx="10026649" cy="1"/>
          </a:xfrm>
          <a:prstGeom prst="line">
            <a:avLst/>
          </a:prstGeom>
          <a:ln w="25400" cap="rnd" cmpd="sng">
            <a:solidFill>
              <a:schemeClr val="tx1"/>
            </a:solidFill>
            <a:prstDash val="solid"/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95" y="1017403"/>
            <a:ext cx="2317740" cy="39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288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pos="6520">
          <p15:clr>
            <a:srgbClr val="FBAE40"/>
          </p15:clr>
        </p15:guide>
        <p15:guide id="3" orient="horz" pos="635" userDrawn="1">
          <p15:clr>
            <a:srgbClr val="FBAE40"/>
          </p15:clr>
        </p15:guide>
        <p15:guide id="4" orient="horz" pos="4513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Обращение, контакты_ЦПМ&amp;ФП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90732" y="5653416"/>
            <a:ext cx="9759768" cy="29692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2"/>
                </a:solidFill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Контакты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90731" y="6160133"/>
            <a:ext cx="9759768" cy="35012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 b="0" i="0">
                <a:solidFill>
                  <a:schemeClr val="accent2"/>
                </a:solidFill>
                <a:latin typeface="+mj-lt"/>
              </a:defRPr>
            </a:lvl1pPr>
            <a:lvl2pPr marL="50350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7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1052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1403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51755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0210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5245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02807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Сайт</a:t>
            </a:r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09" y="1155902"/>
            <a:ext cx="2317740" cy="39412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590732" y="2892775"/>
            <a:ext cx="9759768" cy="1109027"/>
          </a:xfrm>
          <a:prstGeom prst="rect">
            <a:avLst/>
          </a:prstGeom>
        </p:spPr>
        <p:txBody>
          <a:bodyPr anchor="ctr"/>
          <a:lstStyle>
            <a:lvl1pPr>
              <a:defRPr sz="4000" i="1" baseline="0">
                <a:solidFill>
                  <a:schemeClr val="tx1"/>
                </a:solidFill>
              </a:defRPr>
            </a:lvl1pPr>
          </a:lstStyle>
          <a:p>
            <a:r>
              <a:rPr lang="ru-RU" dirty="0" smtClean="0"/>
              <a:t>Обращение</a:t>
            </a:r>
            <a:endParaRPr lang="en-US" dirty="0"/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>
            <a:off x="665173" y="4198789"/>
            <a:ext cx="10026649" cy="1"/>
          </a:xfrm>
          <a:prstGeom prst="line">
            <a:avLst/>
          </a:prstGeom>
          <a:ln w="25400" cap="rnd" cmpd="sng">
            <a:solidFill>
              <a:schemeClr val="tx1"/>
            </a:solidFill>
            <a:prstDash val="solid"/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95" y="1017394"/>
            <a:ext cx="2372897" cy="61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5810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19">
          <p15:clr>
            <a:srgbClr val="FBAE40"/>
          </p15:clr>
        </p15:guide>
        <p15:guide id="2" pos="6520">
          <p15:clr>
            <a:srgbClr val="FBAE40"/>
          </p15:clr>
        </p15:guide>
        <p15:guide id="3" orient="horz" pos="635">
          <p15:clr>
            <a:srgbClr val="FBAE40"/>
          </p15:clr>
        </p15:guide>
        <p15:guide id="4" orient="horz" pos="4513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BA4D-43EE-4EFF-B0BD-C6C3E4F778D6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739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05569-9397-41A0-B431-F179ED25DD18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47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2" y="300988"/>
            <a:ext cx="3517533" cy="12809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202" y="300988"/>
            <a:ext cx="5977020" cy="6451974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592" y="1581934"/>
            <a:ext cx="3517533" cy="5171028"/>
          </a:xfrm>
        </p:spPr>
        <p:txBody>
          <a:bodyPr/>
          <a:lstStyle>
            <a:lvl1pPr marL="0" indent="0">
              <a:buNone/>
              <a:defRPr sz="1700"/>
            </a:lvl1pPr>
            <a:lvl2pPr marL="521410" indent="0">
              <a:buNone/>
              <a:defRPr sz="1400"/>
            </a:lvl2pPr>
            <a:lvl3pPr marL="1042820" indent="0">
              <a:buNone/>
              <a:defRPr sz="1100"/>
            </a:lvl3pPr>
            <a:lvl4pPr marL="1564230" indent="0">
              <a:buNone/>
              <a:defRPr sz="1000"/>
            </a:lvl4pPr>
            <a:lvl5pPr marL="2085639" indent="0">
              <a:buNone/>
              <a:defRPr sz="1000"/>
            </a:lvl5pPr>
            <a:lvl6pPr marL="2607049" indent="0">
              <a:buNone/>
              <a:defRPr sz="1000"/>
            </a:lvl6pPr>
            <a:lvl7pPr marL="3128460" indent="0">
              <a:buNone/>
              <a:defRPr sz="1000"/>
            </a:lvl7pPr>
            <a:lvl8pPr marL="3649869" indent="0">
              <a:buNone/>
              <a:defRPr sz="1000"/>
            </a:lvl8pPr>
            <a:lvl9pPr marL="417127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3D7AD-951F-47E4-9DA9-F57107E2552B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71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670" y="5291773"/>
            <a:ext cx="6415088" cy="62472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670" y="675472"/>
            <a:ext cx="6415088" cy="4535805"/>
          </a:xfrm>
        </p:spPr>
        <p:txBody>
          <a:bodyPr/>
          <a:lstStyle>
            <a:lvl1pPr marL="0" indent="0">
              <a:buNone/>
              <a:defRPr sz="3600"/>
            </a:lvl1pPr>
            <a:lvl2pPr marL="521410" indent="0">
              <a:buNone/>
              <a:defRPr sz="3200"/>
            </a:lvl2pPr>
            <a:lvl3pPr marL="1042820" indent="0">
              <a:buNone/>
              <a:defRPr sz="2700"/>
            </a:lvl3pPr>
            <a:lvl4pPr marL="1564230" indent="0">
              <a:buNone/>
              <a:defRPr sz="2300"/>
            </a:lvl4pPr>
            <a:lvl5pPr marL="2085639" indent="0">
              <a:buNone/>
              <a:defRPr sz="2300"/>
            </a:lvl5pPr>
            <a:lvl6pPr marL="2607049" indent="0">
              <a:buNone/>
              <a:defRPr sz="2300"/>
            </a:lvl6pPr>
            <a:lvl7pPr marL="3128460" indent="0">
              <a:buNone/>
              <a:defRPr sz="2300"/>
            </a:lvl7pPr>
            <a:lvl8pPr marL="3649869" indent="0">
              <a:buNone/>
              <a:defRPr sz="2300"/>
            </a:lvl8pPr>
            <a:lvl9pPr marL="4171279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670" y="5916497"/>
            <a:ext cx="6415088" cy="887211"/>
          </a:xfrm>
        </p:spPr>
        <p:txBody>
          <a:bodyPr/>
          <a:lstStyle>
            <a:lvl1pPr marL="0" indent="0">
              <a:buNone/>
              <a:defRPr sz="1700"/>
            </a:lvl1pPr>
            <a:lvl2pPr marL="521410" indent="0">
              <a:buNone/>
              <a:defRPr sz="1400"/>
            </a:lvl2pPr>
            <a:lvl3pPr marL="1042820" indent="0">
              <a:buNone/>
              <a:defRPr sz="1100"/>
            </a:lvl3pPr>
            <a:lvl4pPr marL="1564230" indent="0">
              <a:buNone/>
              <a:defRPr sz="1000"/>
            </a:lvl4pPr>
            <a:lvl5pPr marL="2085639" indent="0">
              <a:buNone/>
              <a:defRPr sz="1000"/>
            </a:lvl5pPr>
            <a:lvl6pPr marL="2607049" indent="0">
              <a:buNone/>
              <a:defRPr sz="1000"/>
            </a:lvl6pPr>
            <a:lvl7pPr marL="3128460" indent="0">
              <a:buNone/>
              <a:defRPr sz="1000"/>
            </a:lvl7pPr>
            <a:lvl8pPr marL="3649869" indent="0">
              <a:buNone/>
              <a:defRPr sz="1000"/>
            </a:lvl8pPr>
            <a:lvl9pPr marL="417127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A1C-1D91-458E-BA7D-E9F0E9217D7A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745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104282" tIns="52141" rIns="104282" bIns="5214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591" y="1763925"/>
            <a:ext cx="9622632" cy="4989036"/>
          </a:xfrm>
          <a:prstGeom prst="rect">
            <a:avLst/>
          </a:prstGeom>
        </p:spPr>
        <p:txBody>
          <a:bodyPr vert="horz" lIns="104282" tIns="52141" rIns="104282" bIns="5214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591" y="7006700"/>
            <a:ext cx="2494756" cy="402483"/>
          </a:xfrm>
          <a:prstGeom prst="rect">
            <a:avLst/>
          </a:prstGeom>
        </p:spPr>
        <p:txBody>
          <a:bodyPr vert="horz" lIns="104282" tIns="52141" rIns="104282" bIns="5214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7D20B-6BAC-48E1-84E5-44E2BCBEE066}" type="datetime1">
              <a:rPr lang="en-US" smtClean="0"/>
              <a:pPr/>
              <a:t>10/20/2020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036" y="7006700"/>
            <a:ext cx="3385741" cy="402483"/>
          </a:xfrm>
          <a:prstGeom prst="rect">
            <a:avLst/>
          </a:prstGeom>
        </p:spPr>
        <p:txBody>
          <a:bodyPr vert="horz" lIns="104282" tIns="52141" rIns="104282" bIns="5214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466" y="7006700"/>
            <a:ext cx="2494756" cy="402483"/>
          </a:xfrm>
          <a:prstGeom prst="rect">
            <a:avLst/>
          </a:prstGeom>
        </p:spPr>
        <p:txBody>
          <a:bodyPr vert="horz" lIns="104282" tIns="52141" rIns="104282" bIns="5214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42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788" r:id="rId12"/>
    <p:sldLayoutId id="2147483789" r:id="rId13"/>
    <p:sldLayoutId id="2147483790" r:id="rId14"/>
    <p:sldLayoutId id="2147483772" r:id="rId15"/>
    <p:sldLayoutId id="2147483724" r:id="rId16"/>
    <p:sldLayoutId id="2147483725" r:id="rId17"/>
    <p:sldLayoutId id="2147483719" r:id="rId18"/>
    <p:sldLayoutId id="2147483727" r:id="rId19"/>
    <p:sldLayoutId id="2147483723" r:id="rId20"/>
    <p:sldLayoutId id="2147483709" r:id="rId21"/>
    <p:sldLayoutId id="2147483718" r:id="rId22"/>
    <p:sldLayoutId id="2147483726" r:id="rId23"/>
    <p:sldLayoutId id="2147483731" r:id="rId24"/>
    <p:sldLayoutId id="2147483728" r:id="rId25"/>
    <p:sldLayoutId id="2147483729" r:id="rId26"/>
    <p:sldLayoutId id="2147483730" r:id="rId27"/>
    <p:sldLayoutId id="2147483712" r:id="rId28"/>
    <p:sldLayoutId id="2147483733" r:id="rId29"/>
    <p:sldLayoutId id="2147483734" r:id="rId30"/>
    <p:sldLayoutId id="2147483732" r:id="rId31"/>
    <p:sldLayoutId id="2147483735" r:id="rId32"/>
    <p:sldLayoutId id="2147483752" r:id="rId33"/>
    <p:sldLayoutId id="2147483753" r:id="rId34"/>
    <p:sldLayoutId id="2147483754" r:id="rId35"/>
    <p:sldLayoutId id="2147483755" r:id="rId36"/>
    <p:sldLayoutId id="2147483756" r:id="rId37"/>
    <p:sldLayoutId id="2147483711" r:id="rId38"/>
    <p:sldLayoutId id="2147483736" r:id="rId39"/>
    <p:sldLayoutId id="2147483737" r:id="rId40"/>
    <p:sldLayoutId id="2147483738" r:id="rId41"/>
    <p:sldLayoutId id="2147483739" r:id="rId42"/>
    <p:sldLayoutId id="2147483740" r:id="rId43"/>
    <p:sldLayoutId id="2147483759" r:id="rId44"/>
    <p:sldLayoutId id="2147483722" r:id="rId45"/>
    <p:sldLayoutId id="2147483741" r:id="rId46"/>
    <p:sldLayoutId id="2147483750" r:id="rId47"/>
    <p:sldLayoutId id="2147483758" r:id="rId48"/>
    <p:sldLayoutId id="2147483751" r:id="rId49"/>
    <p:sldLayoutId id="2147483745" r:id="rId50"/>
    <p:sldLayoutId id="2147483746" r:id="rId51"/>
    <p:sldLayoutId id="2147483742" r:id="rId52"/>
    <p:sldLayoutId id="2147483743" r:id="rId53"/>
    <p:sldLayoutId id="2147483720" r:id="rId54"/>
    <p:sldLayoutId id="2147483721" r:id="rId55"/>
    <p:sldLayoutId id="2147483747" r:id="rId56"/>
    <p:sldLayoutId id="2147483748" r:id="rId57"/>
    <p:sldLayoutId id="2147483715" r:id="rId58"/>
    <p:sldLayoutId id="2147483749" r:id="rId59"/>
  </p:sldLayoutIdLst>
  <p:hf hdr="0" ftr="0" dt="0"/>
  <p:txStyles>
    <p:titleStyle>
      <a:lvl1pPr algn="ctr" defTabSz="104282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57" indent="-391057" algn="l" defTabSz="104282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290" indent="-325881" algn="l" defTabSz="104282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25" indent="-260705" algn="l" defTabSz="104282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935" indent="-260705" algn="l" defTabSz="104282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45" indent="-260705" algn="l" defTabSz="104282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754" indent="-260705" algn="l" defTabSz="10428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164" indent="-260705" algn="l" defTabSz="10428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575" indent="-260705" algn="l" defTabSz="10428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984" indent="-260705" algn="l" defTabSz="104282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10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20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230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639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049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460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869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279" algn="l" defTabSz="10428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6.jpeg"/><Relationship Id="rId5" Type="http://schemas.openxmlformats.org/officeDocument/2006/relationships/image" Target="../media/image65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emf"/><Relationship Id="rId3" Type="http://schemas.openxmlformats.org/officeDocument/2006/relationships/image" Target="../media/image112.jpe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10" Type="http://schemas.openxmlformats.org/officeDocument/2006/relationships/image" Target="../media/image116.jpeg"/><Relationship Id="rId4" Type="http://schemas.openxmlformats.org/officeDocument/2006/relationships/image" Target="../media/image113.jpeg"/><Relationship Id="rId9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6.jpeg"/><Relationship Id="rId4" Type="http://schemas.openxmlformats.org/officeDocument/2006/relationships/image" Target="../media/image6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128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13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35.jpeg"/><Relationship Id="rId11" Type="http://schemas.openxmlformats.org/officeDocument/2006/relationships/image" Target="../media/image140.jpeg"/><Relationship Id="rId5" Type="http://schemas.openxmlformats.org/officeDocument/2006/relationships/image" Target="../media/image134.jpeg"/><Relationship Id="rId10" Type="http://schemas.openxmlformats.org/officeDocument/2006/relationships/image" Target="../media/image139.jpeg"/><Relationship Id="rId4" Type="http://schemas.openxmlformats.org/officeDocument/2006/relationships/image" Target="../media/image65.emf"/><Relationship Id="rId9" Type="http://schemas.openxmlformats.org/officeDocument/2006/relationships/image" Target="../media/image1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5.emf"/><Relationship Id="rId4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4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6.jpeg"/><Relationship Id="rId5" Type="http://schemas.openxmlformats.org/officeDocument/2006/relationships/image" Target="../media/image65.emf"/><Relationship Id="rId4" Type="http://schemas.openxmlformats.org/officeDocument/2006/relationships/oleObject" Target="../embeddings/oleObject13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pk54.ru/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14.bin"/><Relationship Id="rId4" Type="http://schemas.openxmlformats.org/officeDocument/2006/relationships/hyperlink" Target="mailto:ppk54@yandex.r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66.jpeg"/><Relationship Id="rId5" Type="http://schemas.openxmlformats.org/officeDocument/2006/relationships/diagramLayout" Target="../diagrams/layout1.xml"/><Relationship Id="rId10" Type="http://schemas.openxmlformats.org/officeDocument/2006/relationships/image" Target="../media/image65.emf"/><Relationship Id="rId4" Type="http://schemas.openxmlformats.org/officeDocument/2006/relationships/diagramData" Target="../diagrams/data1.xml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emf"/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13" Type="http://schemas.openxmlformats.org/officeDocument/2006/relationships/image" Target="../media/image87.jpeg"/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5" Type="http://schemas.openxmlformats.org/officeDocument/2006/relationships/image" Target="../media/image79.jpeg"/><Relationship Id="rId15" Type="http://schemas.openxmlformats.org/officeDocument/2006/relationships/image" Target="../media/image89.jpeg"/><Relationship Id="rId10" Type="http://schemas.openxmlformats.org/officeDocument/2006/relationships/image" Target="../media/image84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Relationship Id="rId14" Type="http://schemas.openxmlformats.org/officeDocument/2006/relationships/image" Target="../media/image8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13" Type="http://schemas.openxmlformats.org/officeDocument/2006/relationships/image" Target="../media/image101.jpeg"/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12" Type="http://schemas.openxmlformats.org/officeDocument/2006/relationships/image" Target="../media/image100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7.jpeg"/><Relationship Id="rId11" Type="http://schemas.openxmlformats.org/officeDocument/2006/relationships/image" Target="../media/image66.jpeg"/><Relationship Id="rId5" Type="http://schemas.openxmlformats.org/officeDocument/2006/relationships/image" Target="../media/image96.jpeg"/><Relationship Id="rId10" Type="http://schemas.openxmlformats.org/officeDocument/2006/relationships/image" Target="../media/image65.emf"/><Relationship Id="rId4" Type="http://schemas.openxmlformats.org/officeDocument/2006/relationships/image" Target="../media/image95.jpe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0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13" Type="http://schemas.openxmlformats.org/officeDocument/2006/relationships/image" Target="../media/image91.emf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6.jpeg"/><Relationship Id="rId11" Type="http://schemas.openxmlformats.org/officeDocument/2006/relationships/image" Target="../media/image111.jpeg"/><Relationship Id="rId5" Type="http://schemas.openxmlformats.org/officeDocument/2006/relationships/image" Target="../media/image105.jpeg"/><Relationship Id="rId10" Type="http://schemas.openxmlformats.org/officeDocument/2006/relationships/image" Target="../media/image110.jpeg"/><Relationship Id="rId4" Type="http://schemas.openxmlformats.org/officeDocument/2006/relationships/image" Target="../media/image104.jpeg"/><Relationship Id="rId9" Type="http://schemas.openxmlformats.org/officeDocument/2006/relationships/image" Target="../media/image10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80249" y="4513095"/>
            <a:ext cx="5345907" cy="353856"/>
          </a:xfrm>
          <a:prstGeom prst="rect">
            <a:avLst/>
          </a:prstGeom>
        </p:spPr>
        <p:txBody>
          <a:bodyPr lIns="91356" tIns="45677" rIns="91356" bIns="45677">
            <a:spAutoFit/>
          </a:bodyPr>
          <a:lstStyle/>
          <a:p>
            <a:pPr algn="ctr" defTabSz="98600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 i="1" dirty="0">
              <a:solidFill>
                <a:srgbClr val="10435C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  <p:sp>
        <p:nvSpPr>
          <p:cNvPr id="14" name="Shape 121"/>
          <p:cNvSpPr/>
          <p:nvPr/>
        </p:nvSpPr>
        <p:spPr>
          <a:xfrm>
            <a:off x="742951" y="1604605"/>
            <a:ext cx="9572625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7" tIns="45718" rIns="45717" bIns="45718">
            <a:spAutoFit/>
          </a:bodyPr>
          <a:lstStyle/>
          <a:p>
            <a:pPr algn="ctr">
              <a:defRPr sz="2400"/>
            </a:pPr>
            <a:r>
              <a:rPr lang="ru-RU" sz="3600" b="1" dirty="0" smtClean="0">
                <a:solidFill>
                  <a:srgbClr val="0070C0"/>
                </a:solidFill>
              </a:rPr>
              <a:t>АКТУАЛЬНЫЕ ВОПРОСЫ ПРОФОРИЕНТАЦИИ, ПРОФЕССИОНАЛЬНОГО ОБРАЗОВАНИЯ И ТРУДОУСТРОЙСТВА МОЛОДЕЖИ С ИНВАЛИДНОСТЬЮ И ОВЗ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5" name="Shape 176"/>
          <p:cNvSpPr/>
          <p:nvPr/>
        </p:nvSpPr>
        <p:spPr>
          <a:xfrm>
            <a:off x="3815021" y="4183380"/>
            <a:ext cx="6500554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7" tIns="45718" rIns="45717" bIns="45718">
            <a:spAutoFit/>
          </a:bodyPr>
          <a:lstStyle/>
          <a:p>
            <a:pPr algn="r"/>
            <a:r>
              <a:rPr lang="ru-RU" sz="2400" b="1" dirty="0" smtClean="0"/>
              <a:t>Светлана Сергеевна </a:t>
            </a:r>
            <a:r>
              <a:rPr lang="ru-RU" sz="2400" b="1" dirty="0" err="1" smtClean="0"/>
              <a:t>Лузан</a:t>
            </a:r>
            <a:r>
              <a:rPr lang="ru-RU" sz="2400" dirty="0" smtClean="0"/>
              <a:t>,</a:t>
            </a:r>
          </a:p>
          <a:p>
            <a:pPr algn="r"/>
            <a:r>
              <a:rPr lang="ru-RU" sz="2400" dirty="0" smtClean="0"/>
              <a:t>к.п.н., директор</a:t>
            </a:r>
          </a:p>
          <a:p>
            <a:pPr algn="r"/>
            <a:r>
              <a:rPr lang="ru-RU" sz="2400" b="1" dirty="0" smtClean="0"/>
              <a:t>Елизавета Александровна Рузанкина</a:t>
            </a:r>
            <a:r>
              <a:rPr lang="ru-RU" sz="2400" dirty="0" smtClean="0"/>
              <a:t>,</a:t>
            </a:r>
            <a:endParaRPr lang="en-US" sz="2400" dirty="0" smtClean="0"/>
          </a:p>
          <a:p>
            <a:pPr algn="r"/>
            <a:r>
              <a:rPr lang="ru-RU" sz="2400" dirty="0" err="1"/>
              <a:t>к</a:t>
            </a:r>
            <a:r>
              <a:rPr lang="ru-RU" sz="2400" dirty="0" err="1" smtClean="0"/>
              <a:t>.филос.н</a:t>
            </a:r>
            <a:r>
              <a:rPr lang="ru-RU" sz="2400" dirty="0" smtClean="0"/>
              <a:t>., зав. отделением</a:t>
            </a:r>
          </a:p>
          <a:p>
            <a:pPr algn="r"/>
            <a:r>
              <a:rPr lang="ru-RU" sz="2400" dirty="0"/>
              <a:t>и</a:t>
            </a:r>
            <a:r>
              <a:rPr lang="ru-RU" sz="2400" dirty="0" smtClean="0"/>
              <a:t>нклюзивного образования</a:t>
            </a:r>
            <a:endParaRPr sz="2400" dirty="0"/>
          </a:p>
        </p:txBody>
      </p:sp>
      <p:sp>
        <p:nvSpPr>
          <p:cNvPr id="16" name="Shape 176"/>
          <p:cNvSpPr/>
          <p:nvPr/>
        </p:nvSpPr>
        <p:spPr>
          <a:xfrm>
            <a:off x="4668210" y="6785602"/>
            <a:ext cx="2144071" cy="923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7" tIns="45718" rIns="45717" bIns="45718">
            <a:spAutoFit/>
          </a:bodyPr>
          <a:lstStyle/>
          <a:p>
            <a:r>
              <a:rPr lang="ru-RU" dirty="0" smtClean="0"/>
              <a:t>Новосибирск, </a:t>
            </a:r>
            <a:r>
              <a:rPr lang="ru-RU" dirty="0" smtClean="0"/>
              <a:t>2020</a:t>
            </a:r>
            <a:endParaRPr lang="ru-RU" dirty="0" smtClean="0"/>
          </a:p>
          <a:p>
            <a:endParaRPr lang="ru-RU" dirty="0" smtClean="0"/>
          </a:p>
          <a:p>
            <a:endParaRPr dirty="0"/>
          </a:p>
        </p:txBody>
      </p:sp>
      <p:sp>
        <p:nvSpPr>
          <p:cNvPr id="19" name="Shape 176"/>
          <p:cNvSpPr/>
          <p:nvPr/>
        </p:nvSpPr>
        <p:spPr>
          <a:xfrm>
            <a:off x="80013" y="6796728"/>
            <a:ext cx="10138693" cy="646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7" tIns="45718" rIns="45717" bIns="45718">
            <a:spAutoFit/>
          </a:bodyPr>
          <a:lstStyle/>
          <a:p>
            <a:endParaRPr dirty="0" smtClean="0"/>
          </a:p>
          <a:p>
            <a:endParaRPr dirty="0"/>
          </a:p>
        </p:txBody>
      </p:sp>
      <p:sp>
        <p:nvSpPr>
          <p:cNvPr id="20" name="Shape 125"/>
          <p:cNvSpPr/>
          <p:nvPr/>
        </p:nvSpPr>
        <p:spPr>
          <a:xfrm>
            <a:off x="1206843" y="1282599"/>
            <a:ext cx="8643998" cy="71439"/>
          </a:xfrm>
          <a:prstGeom prst="rect">
            <a:avLst/>
          </a:prstGeom>
          <a:solidFill>
            <a:schemeClr val="accent1"/>
          </a:solidFill>
          <a:ln w="25400">
            <a:solidFill>
              <a:srgbClr val="3A5E8A"/>
            </a:solidFill>
          </a:ln>
        </p:spPr>
        <p:txBody>
          <a:bodyPr lIns="45717" tIns="45718" rIns="45717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743017"/>
              </p:ext>
            </p:extLst>
          </p:nvPr>
        </p:nvGraphicFramePr>
        <p:xfrm>
          <a:off x="441968" y="25541"/>
          <a:ext cx="1368147" cy="1172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CorelDRAW" r:id="rId4" imgW="5178600" imgH="5037480" progId="">
                  <p:embed/>
                </p:oleObj>
              </mc:Choice>
              <mc:Fallback>
                <p:oleObj name="CorelDRAW" r:id="rId4" imgW="5178600" imgH="5037480" progId="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8" y="25541"/>
                        <a:ext cx="1368147" cy="11723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Shape 176"/>
          <p:cNvSpPr/>
          <p:nvPr/>
        </p:nvSpPr>
        <p:spPr>
          <a:xfrm>
            <a:off x="1810116" y="197097"/>
            <a:ext cx="7416180" cy="1384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7" tIns="45718" rIns="45717" bIns="45718">
            <a:spAutoFit/>
          </a:bodyPr>
          <a:lstStyle/>
          <a:p>
            <a:pPr algn="ctr">
              <a:defRPr sz="2400"/>
            </a:pPr>
            <a:r>
              <a:rPr lang="ru-RU" dirty="0"/>
              <a:t>ГБПОУ НСО </a:t>
            </a:r>
            <a:r>
              <a:rPr lang="ru-RU" dirty="0" smtClean="0"/>
              <a:t>«НОВОСИБИРСКИЙ ПРОФЕССИОНАЛЬНО-ПЕДАГОГИЧЕСКИЙ КОЛЛЕДЖ»</a:t>
            </a:r>
            <a:endParaRPr lang="ru-RU" dirty="0"/>
          </a:p>
          <a:p>
            <a:endParaRPr lang="ru-RU" dirty="0" smtClean="0"/>
          </a:p>
          <a:p>
            <a:endParaRPr dirty="0"/>
          </a:p>
        </p:txBody>
      </p:sp>
      <p:pic>
        <p:nvPicPr>
          <p:cNvPr id="18" name="Рисунок 21" descr="lPdzQE4OdD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592" y="71305"/>
            <a:ext cx="1244205" cy="112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47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2475025" y="259294"/>
            <a:ext cx="5818760" cy="424850"/>
          </a:xfrm>
          <a:prstGeom prst="rect">
            <a:avLst/>
          </a:prstGeom>
        </p:spPr>
        <p:txBody>
          <a:bodyPr lIns="91435" tIns="45718" rIns="91435" bIns="45718"/>
          <a:lstStyle/>
          <a:p>
            <a:pPr algn="ctr">
              <a:defRPr/>
            </a:pPr>
            <a:r>
              <a:rPr lang="ru-RU" sz="2200" b="1" dirty="0">
                <a:solidFill>
                  <a:schemeClr val="tx2"/>
                </a:solidFill>
              </a:rPr>
              <a:t>Волонтерский корпус «Наше дело»</a:t>
            </a:r>
            <a:endParaRPr lang="en-US" sz="2200" b="1" dirty="0">
              <a:solidFill>
                <a:schemeClr val="tx2"/>
              </a:solidFill>
              <a:ea typeface="+mj-ea"/>
              <a:cs typeface="Arial" charset="0"/>
            </a:endParaRPr>
          </a:p>
          <a:p>
            <a:pPr algn="ctr">
              <a:defRPr/>
            </a:pPr>
            <a:endParaRPr lang="ru-RU" sz="2200" b="1" dirty="0">
              <a:solidFill>
                <a:schemeClr val="tx2"/>
              </a:solidFill>
            </a:endParaRPr>
          </a:p>
        </p:txBody>
      </p:sp>
      <p:pic>
        <p:nvPicPr>
          <p:cNvPr id="20484" name="Рисунок 9" descr="C:\Users\i_rudenko\Desktop\для И.В\IMG_5008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r="3571"/>
          <a:stretch>
            <a:fillRect/>
          </a:stretch>
        </p:blipFill>
        <p:spPr bwMode="auto">
          <a:xfrm>
            <a:off x="425118" y="1081455"/>
            <a:ext cx="4761546" cy="301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 descr="R:\Центр воспитания и социальной работы\Артемова\для И.В\Волонтеский корпус НАШЕ ДЕЛО\для слепы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408" y="1000958"/>
            <a:ext cx="4866541" cy="3095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70"/>
          <p:cNvSpPr txBox="1">
            <a:spLocks noChangeArrowheads="1"/>
          </p:cNvSpPr>
          <p:nvPr/>
        </p:nvSpPr>
        <p:spPr bwMode="auto">
          <a:xfrm>
            <a:off x="582613" y="3858584"/>
            <a:ext cx="4525305" cy="64632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ru-RU" b="1" dirty="0">
                <a:latin typeface="Arial" charset="0"/>
              </a:rPr>
              <a:t>состав волонтерского корпуса – студенты колледжа </a:t>
            </a:r>
          </a:p>
        </p:txBody>
      </p:sp>
      <p:sp>
        <p:nvSpPr>
          <p:cNvPr id="13" name="TextBox 70"/>
          <p:cNvSpPr txBox="1">
            <a:spLocks noChangeArrowheads="1"/>
          </p:cNvSpPr>
          <p:nvPr/>
        </p:nvSpPr>
        <p:spPr bwMode="auto">
          <a:xfrm>
            <a:off x="5505150" y="3858586"/>
            <a:ext cx="4880540" cy="553994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ru-RU" sz="1500" b="1" dirty="0">
                <a:latin typeface="Arial" charset="0"/>
              </a:rPr>
              <a:t>Реабилитационное мероприятие </a:t>
            </a:r>
            <a:br>
              <a:rPr lang="ru-RU" sz="1500" b="1" dirty="0">
                <a:latin typeface="Arial" charset="0"/>
              </a:rPr>
            </a:br>
            <a:r>
              <a:rPr lang="ru-RU" sz="1500" b="1" dirty="0">
                <a:latin typeface="Arial" charset="0"/>
              </a:rPr>
              <a:t>«Я и мой компьютер»</a:t>
            </a:r>
          </a:p>
        </p:txBody>
      </p:sp>
      <p:pic>
        <p:nvPicPr>
          <p:cNvPr id="20488" name="Picture 2" descr="R:\Центр воспитания и социальной работы\Артемова\для И.В\Волонтеский корпус НАШЕ ДЕЛО\Арт терапия для инв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9" y="4574304"/>
            <a:ext cx="4604053" cy="244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70"/>
          <p:cNvSpPr txBox="1">
            <a:spLocks noChangeArrowheads="1"/>
          </p:cNvSpPr>
          <p:nvPr/>
        </p:nvSpPr>
        <p:spPr bwMode="auto">
          <a:xfrm>
            <a:off x="503865" y="6982201"/>
            <a:ext cx="4880540" cy="323161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ru-RU" sz="1500" b="1" dirty="0" err="1">
                <a:latin typeface="Arial" charset="0"/>
              </a:rPr>
              <a:t>Арт-терапия</a:t>
            </a:r>
            <a:r>
              <a:rPr lang="ru-RU" sz="1500" b="1" dirty="0">
                <a:latin typeface="Arial" charset="0"/>
              </a:rPr>
              <a:t> для инвалидов</a:t>
            </a:r>
          </a:p>
        </p:txBody>
      </p:sp>
      <p:pic>
        <p:nvPicPr>
          <p:cNvPr id="20491" name="Picture 2" descr="R:\Центр воспитания и социальной работы\Артемова\для И.В\Волонтеский корпус НАШЕ ДЕЛО\DSCN17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1" y="4493807"/>
            <a:ext cx="2635387" cy="254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70"/>
          <p:cNvSpPr txBox="1">
            <a:spLocks noChangeArrowheads="1"/>
          </p:cNvSpPr>
          <p:nvPr/>
        </p:nvSpPr>
        <p:spPr bwMode="auto">
          <a:xfrm>
            <a:off x="5505150" y="6982201"/>
            <a:ext cx="4880540" cy="323161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ru-RU" sz="1500" b="1" dirty="0">
                <a:latin typeface="Arial" charset="0"/>
              </a:rPr>
              <a:t>Проект «На урок - вместе»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06124" y="1000956"/>
            <a:ext cx="10079568" cy="0"/>
          </a:xfrm>
          <a:prstGeom prst="line">
            <a:avLst/>
          </a:prstGeom>
          <a:ln w="57150">
            <a:solidFill>
              <a:srgbClr val="3661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31634"/>
              </p:ext>
            </p:extLst>
          </p:nvPr>
        </p:nvGraphicFramePr>
        <p:xfrm>
          <a:off x="306124" y="72283"/>
          <a:ext cx="1052493" cy="901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CorelDRAW" r:id="rId7" imgW="5178600" imgH="5037480" progId="">
                  <p:embed/>
                </p:oleObj>
              </mc:Choice>
              <mc:Fallback>
                <p:oleObj name="CorelDRAW" r:id="rId7" imgW="5178600" imgH="503748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24" y="72283"/>
                        <a:ext cx="1052493" cy="901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Рисунок 21" descr="lPdzQE4OdD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000" y="107417"/>
            <a:ext cx="911690" cy="82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R:\Центр воспитания и социальной работы\Артемова\для И.В\Волонтеский корпус НАШЕ ДЕЛО\Кинопоказ по инклюзии.JPG"/>
          <p:cNvPicPr>
            <a:picLocks noChangeAspect="1" noChangeArrowheads="1"/>
          </p:cNvPicPr>
          <p:nvPr/>
        </p:nvPicPr>
        <p:blipFill>
          <a:blip r:embed="rId10" cstate="print"/>
          <a:srcRect r="15533"/>
          <a:stretch>
            <a:fillRect/>
          </a:stretch>
        </p:blipFill>
        <p:spPr bwMode="auto">
          <a:xfrm>
            <a:off x="7915275" y="4471988"/>
            <a:ext cx="2500313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161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3020" y="1"/>
            <a:ext cx="8366760" cy="1582628"/>
          </a:xfrm>
          <a:prstGeom prst="rect">
            <a:avLst/>
          </a:prstGeom>
        </p:spPr>
        <p:txBody>
          <a:bodyPr wrap="square" lIns="104282" tIns="52141" rIns="104282" bIns="52141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Развитие чемпионатного движения «АБИЛИМПИКС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» в НСО</a:t>
            </a:r>
            <a:r>
              <a:rPr lang="en-US" sz="3200" b="1" i="1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en-US" sz="3200" b="1" i="1" dirty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dirty="0"/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147721" y="1405889"/>
            <a:ext cx="5345907" cy="269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82" tIns="52141" rIns="104282" bIns="52141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19-21 ОКТЯБРЯ 2016 </a:t>
            </a:r>
            <a:r>
              <a:rPr lang="ru-RU" sz="2400" b="1" dirty="0" smtClean="0">
                <a:solidFill>
                  <a:schemeClr val="accent2"/>
                </a:solidFill>
              </a:rPr>
              <a:t>ГОДА  </a:t>
            </a:r>
            <a:r>
              <a:rPr lang="ru-RU" sz="2400" b="1" dirty="0">
                <a:solidFill>
                  <a:srgbClr val="054961"/>
                </a:solidFill>
              </a:rPr>
              <a:t>-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6</a:t>
            </a:r>
            <a:r>
              <a:rPr lang="ru-RU" sz="2400" b="1" dirty="0">
                <a:solidFill>
                  <a:srgbClr val="054961"/>
                </a:solidFill>
              </a:rPr>
              <a:t> компетенций среди </a:t>
            </a:r>
            <a:br>
              <a:rPr lang="ru-RU" sz="2400" b="1" dirty="0">
                <a:solidFill>
                  <a:srgbClr val="054961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32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участников из числа обучающихся </a:t>
            </a:r>
            <a:br>
              <a:rPr lang="ru-RU" sz="2400" b="1" dirty="0">
                <a:solidFill>
                  <a:srgbClr val="054961"/>
                </a:solidFill>
              </a:rPr>
            </a:br>
            <a:r>
              <a:rPr lang="ru-RU" sz="2400" b="1" dirty="0">
                <a:solidFill>
                  <a:srgbClr val="FF0000"/>
                </a:solidFill>
              </a:rPr>
              <a:t>15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профессиональных образовательных организаций  и молодых специалистов на </a:t>
            </a:r>
            <a:r>
              <a:rPr lang="ru-RU" sz="2400" b="1" dirty="0">
                <a:solidFill>
                  <a:schemeClr val="accent2"/>
                </a:solidFill>
              </a:rPr>
              <a:t>3 </a:t>
            </a:r>
            <a:r>
              <a:rPr lang="ru-RU" sz="2400" b="1" dirty="0" smtClean="0">
                <a:solidFill>
                  <a:srgbClr val="054961"/>
                </a:solidFill>
              </a:rPr>
              <a:t>площадках.</a:t>
            </a:r>
            <a:endParaRPr lang="ru-RU" sz="2400" b="1" dirty="0">
              <a:solidFill>
                <a:srgbClr val="054961"/>
              </a:solidFill>
            </a:endParaRP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5307228" y="1308194"/>
            <a:ext cx="4945483" cy="3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82" tIns="52141" rIns="104282" bIns="52141">
            <a:spAutoFit/>
          </a:bodyPr>
          <a:lstStyle/>
          <a:p>
            <a:r>
              <a:rPr lang="ru-RU" b="1" dirty="0">
                <a:solidFill>
                  <a:srgbClr val="054961"/>
                </a:solidFill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</a:rPr>
              <a:t>23-27 </a:t>
            </a:r>
            <a:r>
              <a:rPr lang="ru-RU" sz="2400" b="1" dirty="0">
                <a:solidFill>
                  <a:schemeClr val="accent2"/>
                </a:solidFill>
              </a:rPr>
              <a:t>ОКТЯБРЯ 2017 ГОДА -</a:t>
            </a:r>
          </a:p>
          <a:p>
            <a:r>
              <a:rPr lang="ru-RU" sz="2400" b="1" dirty="0">
                <a:solidFill>
                  <a:srgbClr val="054961"/>
                </a:solidFill>
              </a:rPr>
              <a:t>проведение регионального этапа на площадках профессиональных образовательных организаций Новосибирской области</a:t>
            </a:r>
          </a:p>
          <a:p>
            <a:r>
              <a:rPr lang="ru-RU" sz="2400" b="1" dirty="0">
                <a:solidFill>
                  <a:srgbClr val="054961"/>
                </a:solidFill>
              </a:rPr>
              <a:t>Более </a:t>
            </a:r>
            <a:r>
              <a:rPr lang="ru-RU" sz="2400" b="1" dirty="0">
                <a:solidFill>
                  <a:srgbClr val="C00000"/>
                </a:solidFill>
              </a:rPr>
              <a:t>200</a:t>
            </a:r>
            <a:r>
              <a:rPr lang="ru-RU" sz="2400" b="1" dirty="0">
                <a:solidFill>
                  <a:srgbClr val="054961"/>
                </a:solidFill>
              </a:rPr>
              <a:t> участников из числа студентов СПО  и молодых специалистов по </a:t>
            </a:r>
            <a:r>
              <a:rPr lang="ru-RU" sz="2400" b="1" dirty="0">
                <a:solidFill>
                  <a:srgbClr val="FF0000"/>
                </a:solidFill>
              </a:rPr>
              <a:t>15</a:t>
            </a:r>
            <a:r>
              <a:rPr lang="ru-RU" sz="2400" b="1" dirty="0">
                <a:solidFill>
                  <a:srgbClr val="054961"/>
                </a:solidFill>
              </a:rPr>
              <a:t> компетенциям на </a:t>
            </a:r>
            <a:r>
              <a:rPr lang="ru-RU" sz="2400" b="1" dirty="0">
                <a:solidFill>
                  <a:srgbClr val="FF0000"/>
                </a:solidFill>
              </a:rPr>
              <a:t>9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054961"/>
                </a:solidFill>
              </a:rPr>
              <a:t>площадках</a:t>
            </a:r>
            <a:r>
              <a:rPr lang="ru-RU" sz="2400" b="1" dirty="0" smtClean="0">
                <a:solidFill>
                  <a:srgbClr val="054961"/>
                </a:solidFill>
              </a:rPr>
              <a:t>.</a:t>
            </a:r>
            <a:endParaRPr lang="ru-RU" sz="2400" b="1" dirty="0">
              <a:solidFill>
                <a:srgbClr val="054961"/>
              </a:solidFill>
            </a:endParaRPr>
          </a:p>
        </p:txBody>
      </p:sp>
      <p:sp>
        <p:nvSpPr>
          <p:cNvPr id="9221" name="object 86"/>
          <p:cNvSpPr>
            <a:spLocks noChangeArrowheads="1"/>
          </p:cNvSpPr>
          <p:nvPr/>
        </p:nvSpPr>
        <p:spPr bwMode="auto">
          <a:xfrm>
            <a:off x="250592" y="157494"/>
            <a:ext cx="946671" cy="100795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9223" name="Прямоугольник 1"/>
          <p:cNvSpPr>
            <a:spLocks noChangeArrowheads="1"/>
          </p:cNvSpPr>
          <p:nvPr/>
        </p:nvSpPr>
        <p:spPr bwMode="auto">
          <a:xfrm>
            <a:off x="251461" y="4299241"/>
            <a:ext cx="10081259" cy="2690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82" tIns="52141" rIns="104282" bIns="52141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</a:rPr>
              <a:t>15-19 </a:t>
            </a:r>
            <a:r>
              <a:rPr lang="ru-RU" sz="2400" b="1" dirty="0" smtClean="0">
                <a:solidFill>
                  <a:schemeClr val="accent2"/>
                </a:solidFill>
              </a:rPr>
              <a:t>ОКТЯБРЯ </a:t>
            </a:r>
            <a:r>
              <a:rPr lang="ru-RU" sz="2400" b="1" dirty="0">
                <a:solidFill>
                  <a:schemeClr val="accent2"/>
                </a:solidFill>
              </a:rPr>
              <a:t>2018 ГОДА  </a:t>
            </a:r>
            <a:r>
              <a:rPr lang="ru-RU" sz="2400" b="1" dirty="0">
                <a:solidFill>
                  <a:srgbClr val="054961"/>
                </a:solidFill>
              </a:rPr>
              <a:t>- </a:t>
            </a:r>
            <a:endParaRPr lang="ru-RU" sz="2000" b="1" dirty="0">
              <a:solidFill>
                <a:srgbClr val="054961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18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 smtClean="0">
                <a:solidFill>
                  <a:srgbClr val="054961"/>
                </a:solidFill>
              </a:rPr>
              <a:t>компетенций, </a:t>
            </a:r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r>
              <a:rPr lang="ru-RU" sz="2400" b="1" dirty="0" smtClean="0">
                <a:solidFill>
                  <a:srgbClr val="054961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мастер-класс</a:t>
            </a:r>
          </a:p>
          <a:p>
            <a:r>
              <a:rPr lang="ru-RU" sz="2400" b="1" dirty="0">
                <a:solidFill>
                  <a:srgbClr val="054961"/>
                </a:solidFill>
              </a:rPr>
              <a:t>За право быть лучшими в профессиональном мастерстве соревновались </a:t>
            </a:r>
            <a:r>
              <a:rPr lang="ru-RU" sz="2400" b="1" dirty="0">
                <a:solidFill>
                  <a:srgbClr val="FF0000"/>
                </a:solidFill>
              </a:rPr>
              <a:t>139 </a:t>
            </a:r>
            <a:r>
              <a:rPr lang="ru-RU" sz="2400" b="1" dirty="0">
                <a:solidFill>
                  <a:srgbClr val="054961"/>
                </a:solidFill>
              </a:rPr>
              <a:t>конкурсантов (27 школьников, 76 студентов и 36 специалистов) по </a:t>
            </a:r>
            <a:r>
              <a:rPr lang="ru-RU" sz="2400" b="1" dirty="0">
                <a:solidFill>
                  <a:srgbClr val="FF0000"/>
                </a:solidFill>
              </a:rPr>
              <a:t>19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компетенциям, на базе </a:t>
            </a:r>
            <a:r>
              <a:rPr lang="ru-RU" sz="2400" b="1" dirty="0">
                <a:solidFill>
                  <a:srgbClr val="FF0000"/>
                </a:solidFill>
              </a:rPr>
              <a:t>8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образовательных организаций. Им помогали </a:t>
            </a:r>
            <a:r>
              <a:rPr lang="ru-RU" sz="2400" b="1" dirty="0">
                <a:solidFill>
                  <a:srgbClr val="FF0000"/>
                </a:solidFill>
              </a:rPr>
              <a:t>145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волонтеров, в оценке конкурсных заданий участвовали </a:t>
            </a:r>
            <a:r>
              <a:rPr lang="ru-RU" sz="2400" b="1" dirty="0">
                <a:solidFill>
                  <a:srgbClr val="FF0000"/>
                </a:solidFill>
              </a:rPr>
              <a:t>108</a:t>
            </a:r>
            <a:r>
              <a:rPr lang="ru-RU" sz="2400" b="1" dirty="0">
                <a:solidFill>
                  <a:schemeClr val="accent2"/>
                </a:solidFill>
              </a:rPr>
              <a:t> </a:t>
            </a:r>
            <a:r>
              <a:rPr lang="ru-RU" sz="2400" b="1" dirty="0">
                <a:solidFill>
                  <a:srgbClr val="054961"/>
                </a:solidFill>
              </a:rPr>
              <a:t>квалифицированных экспертов</a:t>
            </a:r>
            <a:r>
              <a:rPr lang="ru-RU" sz="2400" b="1" dirty="0" smtClean="0">
                <a:solidFill>
                  <a:srgbClr val="054961"/>
                </a:solidFill>
              </a:rPr>
              <a:t>.</a:t>
            </a:r>
            <a:endParaRPr lang="ru-RU" sz="2400" b="1" dirty="0">
              <a:solidFill>
                <a:srgbClr val="054961"/>
              </a:solidFill>
            </a:endParaRPr>
          </a:p>
        </p:txBody>
      </p:sp>
      <p:pic>
        <p:nvPicPr>
          <p:cNvPr id="8" name="Рисунок 21" descr="lPdzQE4OdD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1161" y="107418"/>
            <a:ext cx="1104530" cy="11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4786" y="449824"/>
            <a:ext cx="7579470" cy="143612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РЕГИОНАЛЬНЫЙ ЧЕМПИОНАТ «АБИЛИМПИКС» НОВОСИБИРСКОЙ ОБЛАСТИ </a:t>
            </a:r>
            <a:r>
              <a:rPr lang="ru-RU" sz="2800" b="1" dirty="0" smtClean="0">
                <a:solidFill>
                  <a:srgbClr val="FF0000"/>
                </a:solidFill>
              </a:rPr>
              <a:t>– 2019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16-19 апреля 2019 года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592" y="2361890"/>
            <a:ext cx="9622631" cy="3783233"/>
          </a:xfrm>
        </p:spPr>
        <p:txBody>
          <a:bodyPr>
            <a:normAutofit/>
          </a:bodyPr>
          <a:lstStyle/>
          <a:p>
            <a:r>
              <a:rPr lang="ru-RU" sz="3700" dirty="0">
                <a:solidFill>
                  <a:srgbClr val="0070C0"/>
                </a:solidFill>
              </a:rPr>
              <a:t>Участники от 14 до 65 лет: школьники, студенты, специалисты</a:t>
            </a:r>
          </a:p>
          <a:p>
            <a:r>
              <a:rPr lang="ru-RU" sz="3700" dirty="0">
                <a:solidFill>
                  <a:srgbClr val="0070C0"/>
                </a:solidFill>
              </a:rPr>
              <a:t>9</a:t>
            </a:r>
            <a:r>
              <a:rPr lang="ru-RU" sz="3700" dirty="0" smtClean="0">
                <a:solidFill>
                  <a:srgbClr val="0070C0"/>
                </a:solidFill>
              </a:rPr>
              <a:t> </a:t>
            </a:r>
            <a:r>
              <a:rPr lang="ru-RU" sz="3700" dirty="0">
                <a:solidFill>
                  <a:srgbClr val="0070C0"/>
                </a:solidFill>
              </a:rPr>
              <a:t>площадок</a:t>
            </a:r>
          </a:p>
          <a:p>
            <a:r>
              <a:rPr lang="ru-RU" sz="3700" dirty="0" smtClean="0">
                <a:solidFill>
                  <a:srgbClr val="0070C0"/>
                </a:solidFill>
              </a:rPr>
              <a:t>22 компетенции</a:t>
            </a:r>
            <a:endParaRPr lang="ru-RU" sz="3700" dirty="0">
              <a:solidFill>
                <a:srgbClr val="0070C0"/>
              </a:solidFill>
            </a:endParaRPr>
          </a:p>
          <a:p>
            <a:r>
              <a:rPr lang="ru-RU" sz="3700" dirty="0" err="1">
                <a:solidFill>
                  <a:srgbClr val="0070C0"/>
                </a:solidFill>
              </a:rPr>
              <a:t>Профориентационный</a:t>
            </a:r>
            <a:r>
              <a:rPr lang="ru-RU" sz="3700" dirty="0">
                <a:solidFill>
                  <a:srgbClr val="0070C0"/>
                </a:solidFill>
              </a:rPr>
              <a:t> фестиваль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3F4F-51B2-42EE-AFA2-40C4572185C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95077" y="608627"/>
            <a:ext cx="1062146" cy="891689"/>
          </a:xfrm>
          <a:prstGeom prst="rect">
            <a:avLst/>
          </a:prstGeom>
        </p:spPr>
      </p:pic>
      <p:sp>
        <p:nvSpPr>
          <p:cNvPr id="7" name="object 86"/>
          <p:cNvSpPr>
            <a:spLocks noChangeArrowheads="1"/>
          </p:cNvSpPr>
          <p:nvPr/>
        </p:nvSpPr>
        <p:spPr bwMode="auto">
          <a:xfrm>
            <a:off x="353462" y="580404"/>
            <a:ext cx="946671" cy="100795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88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1640896" y="2"/>
            <a:ext cx="9050917" cy="1240696"/>
          </a:xfrm>
          <a:prstGeom prst="rect">
            <a:avLst/>
          </a:prstGeom>
        </p:spPr>
        <p:txBody>
          <a:bodyPr lIns="104282" tIns="52141" rIns="104282" bIns="52141"/>
          <a:lstStyle/>
          <a:p>
            <a:pPr algn="ctr" eaLnBrk="1" hangingPunct="1">
              <a:defRPr/>
            </a:pPr>
            <a:r>
              <a:rPr lang="ru-RU" sz="2300" b="1" dirty="0">
                <a:solidFill>
                  <a:schemeClr val="tx2"/>
                </a:solidFill>
              </a:rPr>
              <a:t>Р</a:t>
            </a:r>
            <a:r>
              <a:rPr lang="ru-RU" sz="2300" b="1" dirty="0" smtClean="0">
                <a:solidFill>
                  <a:schemeClr val="tx2"/>
                </a:solidFill>
              </a:rPr>
              <a:t>егиональный </a:t>
            </a:r>
            <a:r>
              <a:rPr lang="ru-RU" sz="2300" b="1" dirty="0">
                <a:solidFill>
                  <a:schemeClr val="tx2"/>
                </a:solidFill>
              </a:rPr>
              <a:t>этап Национального  чемпионата </a:t>
            </a:r>
            <a:br>
              <a:rPr lang="ru-RU" sz="2300" b="1" dirty="0">
                <a:solidFill>
                  <a:schemeClr val="tx2"/>
                </a:solidFill>
              </a:rPr>
            </a:br>
            <a:r>
              <a:rPr lang="ru-RU" sz="2300" b="1" dirty="0">
                <a:solidFill>
                  <a:schemeClr val="tx2"/>
                </a:solidFill>
              </a:rPr>
              <a:t>по профессиональному мастерству </a:t>
            </a:r>
            <a:br>
              <a:rPr lang="ru-RU" sz="2300" b="1" dirty="0">
                <a:solidFill>
                  <a:schemeClr val="tx2"/>
                </a:solidFill>
              </a:rPr>
            </a:br>
            <a:r>
              <a:rPr lang="ru-RU" sz="2300" b="1" dirty="0">
                <a:solidFill>
                  <a:schemeClr val="tx2"/>
                </a:solidFill>
              </a:rPr>
              <a:t>среди людей с инвалидностью «</a:t>
            </a:r>
            <a:r>
              <a:rPr lang="ru-RU" sz="2300" b="1" dirty="0" err="1">
                <a:solidFill>
                  <a:schemeClr val="tx2"/>
                </a:solidFill>
              </a:rPr>
              <a:t>Абилимпикс</a:t>
            </a:r>
            <a:r>
              <a:rPr lang="ru-RU" sz="2300" b="1" dirty="0">
                <a:solidFill>
                  <a:schemeClr val="tx2"/>
                </a:solidFill>
              </a:rPr>
              <a:t>»</a:t>
            </a:r>
            <a:endParaRPr lang="en-US" sz="2300" b="1" dirty="0">
              <a:solidFill>
                <a:schemeClr val="tx2"/>
              </a:solidFill>
              <a:ea typeface="+mj-ea"/>
              <a:cs typeface="Arial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34591" y="1557433"/>
            <a:ext cx="9622632" cy="5039783"/>
          </a:xfrm>
          <a:prstGeom prst="rect">
            <a:avLst/>
          </a:prstGeom>
        </p:spPr>
        <p:txBody>
          <a:bodyPr lIns="104282" tIns="52141" rIns="104282" bIns="52141"/>
          <a:lstStyle/>
          <a:p>
            <a:pPr marL="72418" algn="ctr" defTabSz="104282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700" b="1" i="1" dirty="0" err="1" smtClean="0"/>
              <a:t>Профориентационная</a:t>
            </a:r>
            <a:r>
              <a:rPr lang="ru-RU" altLang="ru-RU" sz="2700" b="1" i="1" dirty="0" smtClean="0"/>
              <a:t> программа </a:t>
            </a:r>
            <a:r>
              <a:rPr lang="ru-RU" altLang="ru-RU" sz="2700" b="1" i="1" dirty="0" smtClean="0"/>
              <a:t>Чемпионата</a:t>
            </a:r>
            <a:endParaRPr lang="en-US" altLang="ru-RU" sz="2700" b="1" i="1" dirty="0" smtClean="0"/>
          </a:p>
          <a:p>
            <a:pPr marL="72418" defTabSz="104282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ru-RU" sz="2700" dirty="0" smtClean="0"/>
              <a:t>Мероприятия </a:t>
            </a:r>
            <a:r>
              <a:rPr lang="ru-RU" altLang="ru-RU" sz="2700" dirty="0" err="1" smtClean="0"/>
              <a:t>Профориентационной</a:t>
            </a:r>
            <a:r>
              <a:rPr lang="ru-RU" altLang="ru-RU" sz="2700" dirty="0" smtClean="0"/>
              <a:t> программы регионального чемпионата </a:t>
            </a:r>
            <a:r>
              <a:rPr lang="ru-RU" altLang="ru-RU" sz="2700" dirty="0" err="1" smtClean="0"/>
              <a:t>Абилимпикс</a:t>
            </a:r>
            <a:r>
              <a:rPr lang="ru-RU" altLang="ru-RU" sz="2700" dirty="0" smtClean="0"/>
              <a:t> включают</a:t>
            </a:r>
            <a:r>
              <a:rPr lang="ru-RU" altLang="ru-RU" sz="2700" dirty="0" smtClean="0"/>
              <a:t>: </a:t>
            </a:r>
          </a:p>
          <a:p>
            <a:pPr marL="72418" defTabSz="1042820" fontAlgn="base">
              <a:spcBef>
                <a:spcPct val="2000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700" dirty="0" err="1" smtClean="0"/>
              <a:t>профдиагностику</a:t>
            </a:r>
            <a:endParaRPr lang="ru-RU" altLang="ru-RU" sz="2700" dirty="0" smtClean="0"/>
          </a:p>
          <a:p>
            <a:pPr marL="72418" defTabSz="1042820" fontAlgn="base">
              <a:spcBef>
                <a:spcPct val="2000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700" dirty="0" smtClean="0"/>
              <a:t> мастер-классы по рабочим профессиям и специальностям </a:t>
            </a:r>
            <a:r>
              <a:rPr lang="ru-RU" altLang="ru-RU" sz="2700" dirty="0" smtClean="0"/>
              <a:t>СПО</a:t>
            </a:r>
            <a:endParaRPr lang="ru-RU" altLang="ru-RU" sz="2700" dirty="0" smtClean="0"/>
          </a:p>
          <a:p>
            <a:pPr marL="72418" defTabSz="1042820" fontAlgn="base">
              <a:spcBef>
                <a:spcPct val="2000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700" dirty="0" smtClean="0"/>
              <a:t> экскурсии на конкурсные площадки по компетенциям регионального этапа</a:t>
            </a:r>
          </a:p>
          <a:p>
            <a:pPr marL="72418" defTabSz="1042820" fontAlgn="base">
              <a:spcBef>
                <a:spcPct val="2000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700" dirty="0" smtClean="0"/>
              <a:t> </a:t>
            </a:r>
            <a:r>
              <a:rPr lang="ru-RU" altLang="ru-RU" sz="2700" dirty="0" err="1" smtClean="0"/>
              <a:t>профориентационный</a:t>
            </a:r>
            <a:r>
              <a:rPr lang="ru-RU" altLang="ru-RU" sz="2700" dirty="0" smtClean="0"/>
              <a:t> </a:t>
            </a:r>
            <a:r>
              <a:rPr lang="ru-RU" altLang="ru-RU" sz="2700" dirty="0" smtClean="0"/>
              <a:t>фестиваль</a:t>
            </a:r>
          </a:p>
          <a:p>
            <a:pPr marL="72418" defTabSz="1042820" fontAlgn="base">
              <a:spcBef>
                <a:spcPct val="2000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altLang="ru-RU" sz="2700" dirty="0" smtClean="0"/>
              <a:t> ярмарку учебных и рабочих мест</a:t>
            </a:r>
            <a:endParaRPr lang="ru-RU" altLang="ru-RU" sz="2700" dirty="0" smtClean="0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266701" y="139700"/>
          <a:ext cx="1028700" cy="889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3" name="CorelDRAW" r:id="rId3" imgW="5178600" imgH="5037480" progId="">
                  <p:embed/>
                </p:oleObj>
              </mc:Choice>
              <mc:Fallback>
                <p:oleObj name="CorelDRAW" r:id="rId3" imgW="5178600" imgH="503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1" y="139700"/>
                        <a:ext cx="1028700" cy="8890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21" descr="lPdzQE4OdD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860" y="177177"/>
            <a:ext cx="1065955" cy="96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8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121" y="3701093"/>
            <a:ext cx="5512966" cy="346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D:\АБИЛИМПИУС\2017\Фото Министра колледж 2017 РЧ\фото-Аби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439" y="787468"/>
            <a:ext cx="4761197" cy="2992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6496" y="3937333"/>
            <a:ext cx="4824309" cy="337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8238" y="629973"/>
            <a:ext cx="4083679" cy="288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АБИЛИМПИУС\2017\Абилимпикс,2017\IMG_2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3558" y="551226"/>
            <a:ext cx="4531026" cy="291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298" y="629975"/>
            <a:ext cx="4092960" cy="25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F:\А\Абилимпикс,2017\IMG_26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590" y="4961039"/>
            <a:ext cx="3758840" cy="236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 descr="F:\А\Абилимпикс,2017\IMG_25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7533" y="5220019"/>
            <a:ext cx="3090602" cy="194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F:\А\для проекта 2019г\фото\РЧ 2018\НЧ 2017\1 день\24296699_1450607608391698_4243097932639070518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8013" y="4660583"/>
            <a:ext cx="3433762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D:\АБИЛИМПИУС\2018\фото Абилимпикс 2018\0_1305fb_8903bf03_XX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06266" y="2443163"/>
            <a:ext cx="1906589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S:\Секретарь руководителя\Волкова ЕГ112\ФОТО НППК\АБИЛИМПИКС НСО\2018 год\РЧ Абилимпикс 2018 фото\16.10.2018 ПРОФОРИЕНТАЦИЯ\IMG_20181016_092612_resized_20181016_041500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060" y="157495"/>
            <a:ext cx="4401402" cy="3111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S:\Секретарь руководителя\Волкова ЕГ112\ФОТО НППК\АБИЛИМПИКС НСО\2018 год\РЧ Абилимпикс 2018 фото\16.10.2018 ПРОФОРИЕНТАЦИЯ\IMG_20181016_092626_resized_20181016_0415006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2383" y="4724798"/>
            <a:ext cx="3675311" cy="259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S:\Секретарь руководителя\Волкова ЕГ112\ФОТО НППК\АБИЛИМПИКС НСО\2018 год\РЧ Абилимпикс 2018 фото\16.10.2018 ПРОФОРИЕНТАЦИЯ\IMG_20181016_094838_resized_20181016_0415014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121" y="4331065"/>
            <a:ext cx="4176489" cy="295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S:\Секретарь руководителя\Волкова ЕГ112\ФОТО НППК\АБИЛИМПИКС НСО\2018 год\РЧ Абилимпикс 2018 фото\16.10.2018 ПРОФОРИЕНТАЦИЯ\IMG_20181016_094848_resized_20181016_0415004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2975" y="393736"/>
            <a:ext cx="3508251" cy="2479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S:\Секретарь руководителя\Волкова ЕГ112\ФОТО НППК\АБИЛИМПИКС НСО\2018 год\РЧ Абилимпикс 2018 фото\16.10.2018 ПРОФОРИЕНТАЦИЯ\IMG_20181016_094941_resized_20181016_0415009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31031" y="2696455"/>
            <a:ext cx="3424721" cy="242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2475027" y="979047"/>
            <a:ext cx="5818758" cy="337992"/>
          </a:xfrm>
          <a:prstGeom prst="rect">
            <a:avLst/>
          </a:prstGeom>
        </p:spPr>
        <p:txBody>
          <a:bodyPr lIns="83690" tIns="41846" rIns="83690" bIns="41846"/>
          <a:lstStyle/>
          <a:p>
            <a:pPr algn="ctr">
              <a:defRPr/>
            </a:pPr>
            <a:endParaRPr lang="ru-RU" sz="2000" b="1" dirty="0">
              <a:solidFill>
                <a:schemeClr val="tx2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06125" y="1569080"/>
            <a:ext cx="10079568" cy="0"/>
          </a:xfrm>
          <a:prstGeom prst="line">
            <a:avLst/>
          </a:prstGeom>
          <a:ln w="57150">
            <a:solidFill>
              <a:srgbClr val="3661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621858"/>
              </p:ext>
            </p:extLst>
          </p:nvPr>
        </p:nvGraphicFramePr>
        <p:xfrm>
          <a:off x="306125" y="330063"/>
          <a:ext cx="1052493" cy="925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4" name="CorelDRAW" r:id="rId3" imgW="5178600" imgH="5037480" progId="">
                  <p:embed/>
                </p:oleObj>
              </mc:Choice>
              <mc:Fallback>
                <p:oleObj name="CorelDRAW" r:id="rId3" imgW="5178600" imgH="503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25" y="330063"/>
                        <a:ext cx="1052493" cy="9259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Рисунок 21" descr="lPdzQE4OdD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001" y="487868"/>
            <a:ext cx="911690" cy="82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5" name="Picture 3" descr="C:\Users\s_luzan\Desktop\ФОТО НППК\АБИЛИМПИКС НСО\2018 год\17.10.2018. фестиваль «InclusivFest Всё могу!»\44171900_1224303744375674_5592355909713002496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7830" y="1556592"/>
            <a:ext cx="4811314" cy="3771031"/>
          </a:xfrm>
          <a:prstGeom prst="rect">
            <a:avLst/>
          </a:prstGeom>
          <a:noFill/>
        </p:spPr>
      </p:pic>
      <p:pic>
        <p:nvPicPr>
          <p:cNvPr id="90116" name="Picture 4" descr="C:\Users\s_luzan\Desktop\ФОТО НППК\АБИЛИМПИКС НСО\2018 год\17.10.2018. фестиваль «InclusivFest Всё могу!»\44254830_1224303794375669_24722007849435136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5800" y="1568532"/>
            <a:ext cx="2976370" cy="3090853"/>
          </a:xfrm>
          <a:prstGeom prst="rect">
            <a:avLst/>
          </a:prstGeom>
          <a:noFill/>
        </p:spPr>
      </p:pic>
      <p:pic>
        <p:nvPicPr>
          <p:cNvPr id="90117" name="Picture 5" descr="C:\Users\s_luzan\Desktop\ФОТО НППК\АБИЛИМПИКС НСО\2018 год\17.10.2018. фестиваль «InclusivFest Всё могу!»\44118533_1224300944375954_6276951208246640640_n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3382" y="4327071"/>
            <a:ext cx="3467615" cy="2459839"/>
          </a:xfrm>
          <a:prstGeom prst="rect">
            <a:avLst/>
          </a:prstGeom>
          <a:noFill/>
        </p:spPr>
      </p:pic>
      <p:pic>
        <p:nvPicPr>
          <p:cNvPr id="90118" name="Picture 6" descr="C:\Users\s_luzan\Desktop\ФОТО НППК\АБИЛИМПИКС НСО\2018 год\17.10.2018. фестиваль «InclusivFest Всё могу!»\44177268_1224303144375734_4378411282131320832_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56156" y="4648549"/>
            <a:ext cx="4435657" cy="2138363"/>
          </a:xfrm>
          <a:prstGeom prst="rect">
            <a:avLst/>
          </a:prstGeom>
          <a:noFill/>
        </p:spPr>
      </p:pic>
      <p:pic>
        <p:nvPicPr>
          <p:cNvPr id="90120" name="Picture 8" descr="C:\Users\s_luzan\Desktop\ФОТО НППК\АБИЛИМПИКС НСО\2018 год\17.10.2018. фестиваль «InclusivFest Всё могу!»\44170496_1224303694375679_4712443137987969024_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57652" y="1625221"/>
            <a:ext cx="3034163" cy="2990817"/>
          </a:xfrm>
          <a:prstGeom prst="rect">
            <a:avLst/>
          </a:prstGeom>
          <a:noFill/>
        </p:spPr>
      </p:pic>
      <p:sp>
        <p:nvSpPr>
          <p:cNvPr id="21" name="TextBox 70"/>
          <p:cNvSpPr txBox="1">
            <a:spLocks noChangeArrowheads="1"/>
          </p:cNvSpPr>
          <p:nvPr/>
        </p:nvSpPr>
        <p:spPr bwMode="auto">
          <a:xfrm>
            <a:off x="1746385" y="330062"/>
            <a:ext cx="7137507" cy="700062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 lIns="83690" tIns="41846" rIns="83690" bIns="41846">
            <a:spAutoFit/>
          </a:bodyPr>
          <a:lstStyle/>
          <a:p>
            <a:pPr algn="ctr">
              <a:defRPr/>
            </a:pPr>
            <a:r>
              <a:rPr lang="ru-RU" sz="2000" b="1" dirty="0" err="1">
                <a:latin typeface="Arial" charset="0"/>
              </a:rPr>
              <a:t>Профориентационный</a:t>
            </a:r>
            <a:r>
              <a:rPr lang="ru-RU" sz="2000" b="1" dirty="0">
                <a:latin typeface="Arial" charset="0"/>
              </a:rPr>
              <a:t> фестиваль «</a:t>
            </a:r>
            <a:r>
              <a:rPr lang="en-US" sz="2000" b="1" dirty="0" err="1">
                <a:latin typeface="Arial" charset="0"/>
              </a:rPr>
              <a:t>InclusivFest</a:t>
            </a:r>
            <a:r>
              <a:rPr lang="ru-RU" sz="2000" b="1" dirty="0">
                <a:latin typeface="Arial" charset="0"/>
              </a:rPr>
              <a:t>» в рамках регионального чемпионата </a:t>
            </a:r>
            <a:r>
              <a:rPr lang="ru-RU" sz="2000" b="1" dirty="0" err="1">
                <a:latin typeface="Arial" charset="0"/>
              </a:rPr>
              <a:t>Абилимпикс</a:t>
            </a:r>
            <a:r>
              <a:rPr lang="ru-RU" sz="2000" b="1" dirty="0">
                <a:latin typeface="Arial" charset="0"/>
              </a:rPr>
              <a:t> 2018 </a:t>
            </a:r>
          </a:p>
        </p:txBody>
      </p:sp>
      <p:pic>
        <p:nvPicPr>
          <p:cNvPr id="90121" name="Picture 9" descr="C:\Users\s_luzan\Desktop\ФОТО НППК\АБИЛИМПИКС НСО\2018 год\17.10.2018. фестиваль «InclusivFest Всё могу!»\44240102_1224301044375944_3028763628074434560_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19715" y="4605202"/>
            <a:ext cx="3221993" cy="21817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928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714644" y="6318979"/>
            <a:ext cx="9442578" cy="433981"/>
          </a:xfrm>
        </p:spPr>
        <p:txBody>
          <a:bodyPr/>
          <a:lstStyle/>
          <a:p>
            <a:endParaRPr lang="ru-RU" altLang="ru-RU" sz="1800" dirty="0" smtClean="0"/>
          </a:p>
          <a:p>
            <a:endParaRPr lang="ru-RU" altLang="ru-RU" sz="1800" dirty="0" smtClean="0"/>
          </a:p>
          <a:p>
            <a:endParaRPr lang="ru-RU" altLang="ru-RU" sz="1800" dirty="0" smtClean="0"/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1809813" y="127745"/>
            <a:ext cx="8672248" cy="113220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1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Мероприятия </a:t>
            </a:r>
            <a:br>
              <a:rPr lang="ru-RU" sz="21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</a:br>
            <a:r>
              <a:rPr lang="ru-RU" sz="2100" b="1" dirty="0" smtClean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базовой профессиональной образовательной организации, обеспечивающей  поддержку региональной системы  инклюзивного образования инвалидов и лиц с ОВЗ Новосибирской области </a:t>
            </a:r>
            <a:endParaRPr lang="ru-RU" sz="2100" b="1" dirty="0" smtClean="0"/>
          </a:p>
        </p:txBody>
      </p:sp>
      <p:grpSp>
        <p:nvGrpSpPr>
          <p:cNvPr id="2" name="Группа 27"/>
          <p:cNvGrpSpPr>
            <a:grpSpLocks/>
          </p:cNvGrpSpPr>
          <p:nvPr/>
        </p:nvGrpSpPr>
        <p:grpSpPr bwMode="auto">
          <a:xfrm>
            <a:off x="1" y="3939081"/>
            <a:ext cx="10482061" cy="713969"/>
            <a:chOff x="118889" y="2121662"/>
            <a:chExt cx="8963385" cy="64811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98252" y="2553740"/>
              <a:ext cx="8784022" cy="216039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just" eaLnBrk="1" hangingPunct="1">
                <a:defRPr/>
              </a:pPr>
              <a:r>
                <a:rPr lang="ru-RU" b="1" dirty="0"/>
                <a:t>… организация дистанционного обучения для инвалидов, </a:t>
              </a:r>
              <a:r>
                <a:rPr lang="ru-RU" b="1" dirty="0" err="1"/>
                <a:t>тьюторского</a:t>
              </a:r>
              <a:r>
                <a:rPr lang="ru-RU" b="1" dirty="0"/>
                <a:t> сопровождения 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118889" y="2121662"/>
              <a:ext cx="1547601" cy="432078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7174" name="Прямоугольник 40"/>
          <p:cNvSpPr>
            <a:spLocks noChangeArrowheads="1"/>
          </p:cNvSpPr>
          <p:nvPr/>
        </p:nvSpPr>
        <p:spPr bwMode="auto">
          <a:xfrm>
            <a:off x="1809813" y="3858585"/>
            <a:ext cx="8672248" cy="59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ФОРМИРОВАНИЕ СИСТЕМЫ СОВРЕМЕННЫХ ИНФОРМАЦИОННЫХ И ТЕХНИЧЕСКИХ СРЕДСТВ ОБУЧЕНИЯ</a:t>
            </a: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1" y="4653051"/>
            <a:ext cx="10482061" cy="951959"/>
            <a:chOff x="298254" y="2167163"/>
            <a:chExt cx="8963510" cy="537981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98254" y="2436154"/>
              <a:ext cx="8963510" cy="268991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just" eaLnBrk="1" hangingPunct="1">
                <a:defRPr/>
              </a:pPr>
              <a:r>
                <a:rPr lang="ru-RU" b="1" dirty="0"/>
                <a:t>…совершенствование системы повышения квалификации и переподготовки педагогических и управленческих кадров</a:t>
              </a: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298254" y="2167163"/>
              <a:ext cx="1523812" cy="268991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7176" name="Прямоугольник 40"/>
          <p:cNvSpPr>
            <a:spLocks noChangeArrowheads="1"/>
          </p:cNvSpPr>
          <p:nvPr/>
        </p:nvSpPr>
        <p:spPr bwMode="auto">
          <a:xfrm>
            <a:off x="1809813" y="4653051"/>
            <a:ext cx="8755778" cy="59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РАЗРАБОТКА И РЕАЛИЗАЦИЯ ПРОГРАММ ОБУЧЕНИЯ ТЕХНОЛОГИЯМ ИНКЛЮЗИВНОГО ОБРАЗОВАНИЯ</a:t>
            </a:r>
          </a:p>
        </p:txBody>
      </p:sp>
      <p:grpSp>
        <p:nvGrpSpPr>
          <p:cNvPr id="4" name="Группа 27"/>
          <p:cNvGrpSpPr>
            <a:grpSpLocks/>
          </p:cNvGrpSpPr>
          <p:nvPr/>
        </p:nvGrpSpPr>
        <p:grpSpPr bwMode="auto">
          <a:xfrm>
            <a:off x="1" y="5605010"/>
            <a:ext cx="10482061" cy="853963"/>
            <a:chOff x="298254" y="2295164"/>
            <a:chExt cx="8963510" cy="61970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98254" y="2698988"/>
              <a:ext cx="8963510" cy="215880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97769" algn="just">
                <a:defRPr/>
              </a:pPr>
              <a:r>
                <a:rPr lang="ru-RU" b="1" dirty="0"/>
                <a:t>…по вопросам инклюзивного образования для работников профессиональных организаций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98254" y="2295164"/>
              <a:ext cx="1511114" cy="403824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7178" name="Прямоугольник 40"/>
          <p:cNvSpPr>
            <a:spLocks noChangeArrowheads="1"/>
          </p:cNvSpPr>
          <p:nvPr/>
        </p:nvSpPr>
        <p:spPr bwMode="auto">
          <a:xfrm>
            <a:off x="1809813" y="5605010"/>
            <a:ext cx="8672248" cy="35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ОРГАНИЗАЦИЯ И ПРОВЕДЕНИЕ СТАЖИРОВОК И МЕТОДИЧЕСКИХ СЕМИНАРОВ</a:t>
            </a:r>
          </a:p>
        </p:txBody>
      </p:sp>
      <p:grpSp>
        <p:nvGrpSpPr>
          <p:cNvPr id="5" name="Группа 27"/>
          <p:cNvGrpSpPr>
            <a:grpSpLocks/>
          </p:cNvGrpSpPr>
          <p:nvPr/>
        </p:nvGrpSpPr>
        <p:grpSpPr bwMode="auto">
          <a:xfrm>
            <a:off x="1" y="6478222"/>
            <a:ext cx="10482061" cy="1081454"/>
            <a:chOff x="298254" y="2028503"/>
            <a:chExt cx="8963510" cy="784415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98254" y="2410557"/>
              <a:ext cx="8963510" cy="402361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206402" algn="just">
                <a:defRPr/>
              </a:pPr>
              <a:endParaRPr lang="ru-RU" b="1" dirty="0"/>
            </a:p>
            <a:p>
              <a:pPr marL="206402" algn="just">
                <a:defRPr/>
              </a:pPr>
              <a:r>
                <a:rPr lang="ru-RU" b="1" dirty="0"/>
                <a:t>…проведение конференций и совещаний, «горячей линии» и консультаций для населения; создание и наполнение специализированного Интернет-ресурса сетевого взаимодействия</a:t>
              </a:r>
              <a:endParaRPr lang="ru-RU" sz="1400" i="1" dirty="0"/>
            </a:p>
            <a:p>
              <a:pPr marL="2038672" algn="just">
                <a:defRPr/>
              </a:pPr>
              <a:endParaRPr lang="ru-RU" b="1" dirty="0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98254" y="2028503"/>
              <a:ext cx="1511114" cy="345244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7180" name="Прямоугольник 40"/>
          <p:cNvSpPr>
            <a:spLocks noChangeArrowheads="1"/>
          </p:cNvSpPr>
          <p:nvPr/>
        </p:nvSpPr>
        <p:spPr bwMode="auto">
          <a:xfrm>
            <a:off x="1809813" y="6478222"/>
            <a:ext cx="8588718" cy="59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ПРОВЕДЕНИЕ ИНФОРМАЦИОННОГО И PR-СОПРОВОЖДЕНИЯ МЕРОПРИЯТИЙ РЕГИОНАЛЬНОГО ИНКЛЮЗИВНОГО ОБРАЗОВАНИЯ</a:t>
            </a:r>
          </a:p>
        </p:txBody>
      </p:sp>
      <p:grpSp>
        <p:nvGrpSpPr>
          <p:cNvPr id="7" name="Группа 33"/>
          <p:cNvGrpSpPr>
            <a:grpSpLocks/>
          </p:cNvGrpSpPr>
          <p:nvPr/>
        </p:nvGrpSpPr>
        <p:grpSpPr bwMode="auto">
          <a:xfrm>
            <a:off x="1" y="2985372"/>
            <a:ext cx="10482061" cy="944959"/>
            <a:chOff x="135454" y="3720246"/>
            <a:chExt cx="8963511" cy="856141"/>
          </a:xfrm>
        </p:grpSpPr>
        <p:sp>
          <p:nvSpPr>
            <p:cNvPr id="28" name="Скругленный прямоугольник 5"/>
            <p:cNvSpPr/>
            <p:nvPr/>
          </p:nvSpPr>
          <p:spPr>
            <a:xfrm>
              <a:off x="4605304" y="3720246"/>
              <a:ext cx="4177786" cy="82760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61290" tIns="0" rIns="161290" bIns="0" spcCol="1270" anchor="ctr"/>
            <a:lstStyle/>
            <a:p>
              <a:pPr defTabSz="1571552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500" dirty="0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35454" y="4287836"/>
              <a:ext cx="8963511" cy="288551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just" eaLnBrk="1" hangingPunct="1">
                <a:defRPr/>
              </a:pPr>
              <a:r>
                <a:rPr lang="ru-RU" b="1" dirty="0"/>
                <a:t>…организационно-педагогическое, психолого-педагогическое и социальное  сопровождение</a:t>
              </a:r>
              <a:endParaRPr lang="ru-RU" sz="1500" i="1" dirty="0"/>
            </a:p>
            <a:p>
              <a:pPr algn="just" eaLnBrk="1" hangingPunct="1">
                <a:defRPr/>
              </a:pPr>
              <a:endParaRPr lang="ru-RU" sz="1600" dirty="0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135454" y="3791592"/>
              <a:ext cx="1523813" cy="504172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7182" name="Прямоугольник 42"/>
          <p:cNvSpPr>
            <a:spLocks noChangeArrowheads="1"/>
          </p:cNvSpPr>
          <p:nvPr/>
        </p:nvSpPr>
        <p:spPr bwMode="auto">
          <a:xfrm>
            <a:off x="1809813" y="3065868"/>
            <a:ext cx="8755778" cy="59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ВНЕДРЕНИЕ ТЕХНОЛОГИЙ СОПРОВОЖДЕНИЯ ИНКЛЮЗИВНОГО ПРОФЕССИОНАЛЬНОГО ОБРАЗОВАНИЯ</a:t>
            </a:r>
          </a:p>
        </p:txBody>
      </p:sp>
      <p:sp>
        <p:nvSpPr>
          <p:cNvPr id="33" name="Стрелка вниз 32"/>
          <p:cNvSpPr/>
          <p:nvPr/>
        </p:nvSpPr>
        <p:spPr>
          <a:xfrm rot="16200000">
            <a:off x="684945" y="2921870"/>
            <a:ext cx="397232" cy="842723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16200000">
            <a:off x="684945" y="3716336"/>
            <a:ext cx="397232" cy="842723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 rot="16200000">
            <a:off x="684945" y="4430305"/>
            <a:ext cx="397232" cy="842723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6" name="Стрелка вниз 35"/>
          <p:cNvSpPr/>
          <p:nvPr/>
        </p:nvSpPr>
        <p:spPr>
          <a:xfrm rot="16200000">
            <a:off x="685819" y="5461887"/>
            <a:ext cx="395483" cy="842723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7" name="Стрелка вниз 36"/>
          <p:cNvSpPr/>
          <p:nvPr/>
        </p:nvSpPr>
        <p:spPr>
          <a:xfrm rot="16200000">
            <a:off x="684944" y="6255477"/>
            <a:ext cx="397233" cy="842723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grpSp>
        <p:nvGrpSpPr>
          <p:cNvPr id="10" name="Группа 30"/>
          <p:cNvGrpSpPr>
            <a:grpSpLocks/>
          </p:cNvGrpSpPr>
          <p:nvPr/>
        </p:nvGrpSpPr>
        <p:grpSpPr bwMode="auto">
          <a:xfrm>
            <a:off x="1" y="2271403"/>
            <a:ext cx="10482061" cy="689470"/>
            <a:chOff x="405746" y="1732066"/>
            <a:chExt cx="8961374" cy="53813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405746" y="2042108"/>
              <a:ext cx="8961374" cy="228092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just" eaLnBrk="1" hangingPunct="1">
                <a:defRPr/>
              </a:pPr>
              <a:r>
                <a:rPr lang="ru-RU" dirty="0"/>
                <a:t>… </a:t>
              </a:r>
              <a:r>
                <a:rPr lang="ru-RU" b="1" dirty="0"/>
                <a:t>для создания инфраструктуры подготовки кадров из числа инвалидов и лиц с ОВЗ</a:t>
              </a: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405746" y="1732066"/>
              <a:ext cx="1525037" cy="311407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41" name="Стрелка вниз 40"/>
          <p:cNvSpPr/>
          <p:nvPr/>
        </p:nvSpPr>
        <p:spPr>
          <a:xfrm rot="16200000">
            <a:off x="769402" y="2049587"/>
            <a:ext cx="397233" cy="84086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190" name="Прямоугольник 41"/>
          <p:cNvSpPr>
            <a:spLocks noChangeArrowheads="1"/>
          </p:cNvSpPr>
          <p:nvPr/>
        </p:nvSpPr>
        <p:spPr bwMode="auto">
          <a:xfrm>
            <a:off x="1809813" y="2112161"/>
            <a:ext cx="8672248" cy="35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ОРГАНИЗАЦИЯ ИНКЛЮЗИВНОЙ ФОРМЫ ОБРАЗОВАТЕЛЬНОГО ПРОЦЕССА </a:t>
            </a:r>
          </a:p>
        </p:txBody>
      </p:sp>
      <p:grpSp>
        <p:nvGrpSpPr>
          <p:cNvPr id="11" name="Группа 27"/>
          <p:cNvGrpSpPr>
            <a:grpSpLocks/>
          </p:cNvGrpSpPr>
          <p:nvPr/>
        </p:nvGrpSpPr>
        <p:grpSpPr bwMode="auto">
          <a:xfrm>
            <a:off x="1" y="1160201"/>
            <a:ext cx="10482061" cy="951959"/>
            <a:chOff x="298254" y="2050080"/>
            <a:chExt cx="8963510" cy="86433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298254" y="2553746"/>
              <a:ext cx="8963510" cy="360670"/>
            </a:xfrm>
            <a:prstGeom prst="rect">
              <a:avLst/>
            </a:prstGeom>
            <a:ln>
              <a:solidFill>
                <a:srgbClr val="7C85BB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marL="97769" algn="just">
                <a:defRPr/>
              </a:pPr>
              <a:r>
                <a:rPr lang="ru-RU" b="1" dirty="0"/>
                <a:t>… реализуемых для обеспечения их доступности инвалидам и лицам с ОВЗ</a:t>
              </a:r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298254" y="2050080"/>
              <a:ext cx="1523812" cy="446467"/>
            </a:xfrm>
            <a:prstGeom prst="roundRect">
              <a:avLst/>
            </a:prstGeom>
            <a:solidFill>
              <a:srgbClr val="5C738E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</p:sp>
      </p:grpSp>
      <p:sp>
        <p:nvSpPr>
          <p:cNvPr id="46" name="Стрелка вниз 45"/>
          <p:cNvSpPr/>
          <p:nvPr/>
        </p:nvSpPr>
        <p:spPr>
          <a:xfrm rot="16200000">
            <a:off x="769402" y="1017131"/>
            <a:ext cx="397233" cy="840866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28575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241" name="Прямоугольник 40"/>
          <p:cNvSpPr>
            <a:spLocks noChangeArrowheads="1"/>
          </p:cNvSpPr>
          <p:nvPr/>
        </p:nvSpPr>
        <p:spPr bwMode="auto">
          <a:xfrm>
            <a:off x="1809813" y="1319444"/>
            <a:ext cx="8672248" cy="366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>
              <a:defRPr/>
            </a:pPr>
            <a:r>
              <a:rPr lang="ru-RU" sz="1700" b="1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АДАПТИРОВАНИЕ ПРОФЕССИОНАЛЬНЫХ ОБРАЗОВАТЕЛЬНЫХ  ПРОГРАММ</a:t>
            </a:r>
          </a:p>
        </p:txBody>
      </p:sp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160020" y="171450"/>
          <a:ext cx="104775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9" name="CorelDRAW" r:id="rId4" imgW="5178600" imgH="5037480" progId="">
                  <p:embed/>
                </p:oleObj>
              </mc:Choice>
              <mc:Fallback>
                <p:oleObj name="CorelDRAW" r:id="rId4" imgW="5178600" imgH="503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" y="171450"/>
                        <a:ext cx="1047750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единительная линия 24"/>
          <p:cNvCxnSpPr/>
          <p:nvPr/>
        </p:nvCxnSpPr>
        <p:spPr>
          <a:xfrm>
            <a:off x="306124" y="1070953"/>
            <a:ext cx="10079568" cy="0"/>
          </a:xfrm>
          <a:prstGeom prst="line">
            <a:avLst/>
          </a:prstGeom>
          <a:ln w="57150">
            <a:solidFill>
              <a:srgbClr val="3661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9"/>
          <p:cNvGrpSpPr>
            <a:grpSpLocks/>
          </p:cNvGrpSpPr>
          <p:nvPr/>
        </p:nvGrpSpPr>
        <p:grpSpPr bwMode="auto">
          <a:xfrm flipH="1">
            <a:off x="542363" y="908069"/>
            <a:ext cx="5715255" cy="1240836"/>
            <a:chOff x="3945174" y="2182150"/>
            <a:chExt cx="3380402" cy="857928"/>
          </a:xfrm>
        </p:grpSpPr>
        <p:sp>
          <p:nvSpPr>
            <p:cNvPr id="48" name="Прямоугольник 47"/>
            <p:cNvSpPr/>
            <p:nvPr/>
          </p:nvSpPr>
          <p:spPr>
            <a:xfrm>
              <a:off x="4085939" y="2395618"/>
              <a:ext cx="3239637" cy="64446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661A6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9683" tIns="39683" rIns="39683" bIns="39683" anchor="ctr"/>
            <a:lstStyle/>
            <a:p>
              <a:pPr algn="ctr">
                <a:defRPr/>
              </a:pPr>
              <a:r>
                <a:rPr lang="ru-RU" noProof="1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Times New Roman" pitchFamily="18" charset="0"/>
                </a:rPr>
                <a:t>По данным мониторинга в РФ каждый третий родитель ребенка с инвалидностью и ОВЗ не хочет, чтобы он обучался с условиях инклюзивного образования</a:t>
              </a:r>
              <a:endParaRPr lang="ru-RU" noProof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endParaRPr>
            </a:p>
          </p:txBody>
        </p:sp>
        <p:sp>
          <p:nvSpPr>
            <p:cNvPr id="49" name="Выноска со стрелкой влево 48"/>
            <p:cNvSpPr/>
            <p:nvPr/>
          </p:nvSpPr>
          <p:spPr>
            <a:xfrm>
              <a:off x="3945174" y="2182150"/>
              <a:ext cx="3380401" cy="188354"/>
            </a:xfrm>
            <a:prstGeom prst="leftArrowCallout">
              <a:avLst>
                <a:gd name="adj1" fmla="val 50000"/>
                <a:gd name="adj2" fmla="val 25000"/>
                <a:gd name="adj3" fmla="val 41455"/>
                <a:gd name="adj4" fmla="val 95310"/>
              </a:avLst>
            </a:prstGeom>
            <a:solidFill>
              <a:srgbClr val="3661A6"/>
            </a:solidFill>
            <a:ln w="19050">
              <a:solidFill>
                <a:srgbClr val="3661A6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9683" tIns="39683" rIns="39683" bIns="39683" anchor="ctr"/>
            <a:lstStyle/>
            <a:p>
              <a:pPr algn="ctr" eaLnBrk="1" hangingPunct="1">
                <a:defRPr/>
              </a:pPr>
              <a:endParaRPr lang="ru-RU" sz="2000" dirty="0"/>
            </a:p>
          </p:txBody>
        </p:sp>
      </p:grpSp>
      <p:grpSp>
        <p:nvGrpSpPr>
          <p:cNvPr id="3" name="Группа 39"/>
          <p:cNvGrpSpPr>
            <a:grpSpLocks/>
          </p:cNvGrpSpPr>
          <p:nvPr/>
        </p:nvGrpSpPr>
        <p:grpSpPr bwMode="auto">
          <a:xfrm flipH="1">
            <a:off x="542364" y="2126160"/>
            <a:ext cx="5715253" cy="1496184"/>
            <a:chOff x="4232525" y="2314007"/>
            <a:chExt cx="3045695" cy="73970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369610" y="2430802"/>
              <a:ext cx="2908610" cy="62290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9683" tIns="39683" rIns="39683" bIns="39683" anchor="ctr"/>
            <a:lstStyle/>
            <a:p>
              <a:pPr algn="ctr">
                <a:defRPr/>
              </a:pPr>
              <a:r>
                <a:rPr lang="ru-RU" b="1" noProof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46% родителей испытывают трудности при устройстве в образовательную организацию ребенка-инвалида/ОВЗ и 16% получали отказ в приеме </a:t>
              </a:r>
              <a:endParaRPr lang="ru-RU" b="1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2" name="Выноска со стрелкой влево 51"/>
            <p:cNvSpPr/>
            <p:nvPr/>
          </p:nvSpPr>
          <p:spPr>
            <a:xfrm>
              <a:off x="4232525" y="2314007"/>
              <a:ext cx="3045695" cy="117660"/>
            </a:xfrm>
            <a:prstGeom prst="leftArrowCallout">
              <a:avLst>
                <a:gd name="adj1" fmla="val 50000"/>
                <a:gd name="adj2" fmla="val 25000"/>
                <a:gd name="adj3" fmla="val 41455"/>
                <a:gd name="adj4" fmla="val 95310"/>
              </a:avLst>
            </a:prstGeom>
            <a:solidFill>
              <a:schemeClr val="accent6"/>
            </a:solidFill>
            <a:ln w="19050">
              <a:solidFill>
                <a:schemeClr val="accent6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9683" tIns="39683" rIns="39683" bIns="39683" anchor="ctr"/>
            <a:lstStyle/>
            <a:p>
              <a:pPr algn="ctr" eaLnBrk="1" hangingPunct="1">
                <a:defRPr/>
              </a:pPr>
              <a:endParaRPr lang="ru-RU" sz="2000" dirty="0"/>
            </a:p>
          </p:txBody>
        </p:sp>
      </p:grpSp>
      <p:grpSp>
        <p:nvGrpSpPr>
          <p:cNvPr id="4" name="Группа 39"/>
          <p:cNvGrpSpPr>
            <a:grpSpLocks/>
          </p:cNvGrpSpPr>
          <p:nvPr/>
        </p:nvGrpSpPr>
        <p:grpSpPr bwMode="auto">
          <a:xfrm flipH="1">
            <a:off x="542364" y="3636344"/>
            <a:ext cx="5715253" cy="1095311"/>
            <a:chOff x="4208769" y="2365521"/>
            <a:chExt cx="3091153" cy="418429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315720" y="2451090"/>
              <a:ext cx="2984202" cy="33286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661A6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9683" tIns="39683" rIns="39683" bIns="39683" anchor="ctr"/>
            <a:lstStyle/>
            <a:p>
              <a:pPr algn="ctr" eaLnBrk="1" hangingPunct="1">
                <a:defRPr/>
              </a:pPr>
              <a:endParaRPr lang="ru-RU" sz="1500" b="1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>
                <a:defRPr/>
              </a:pPr>
              <a:r>
                <a:rPr lang="ru-RU" noProof="1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35% родителей отметили отсутствие доступной среды в образовательной организации и 20% - непонимание их проблем со стороны др.родителей</a:t>
              </a:r>
              <a:endParaRPr lang="ru-RU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 eaLnBrk="1" hangingPunct="1">
                <a:defRPr/>
              </a:pPr>
              <a:endParaRPr lang="en-GB" b="1" noProof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Выноска со стрелкой влево 34"/>
            <p:cNvSpPr/>
            <p:nvPr/>
          </p:nvSpPr>
          <p:spPr>
            <a:xfrm>
              <a:off x="4208769" y="2365521"/>
              <a:ext cx="3091153" cy="85568"/>
            </a:xfrm>
            <a:prstGeom prst="leftArrowCallout">
              <a:avLst>
                <a:gd name="adj1" fmla="val 50000"/>
                <a:gd name="adj2" fmla="val 25000"/>
                <a:gd name="adj3" fmla="val 41455"/>
                <a:gd name="adj4" fmla="val 95310"/>
              </a:avLst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39683" tIns="39683" rIns="39683" bIns="39683" anchor="ctr"/>
            <a:lstStyle/>
            <a:p>
              <a:pPr algn="ctr" eaLnBrk="1" hangingPunct="1">
                <a:defRPr/>
              </a:pPr>
              <a:endParaRPr lang="ru-RU" sz="2000" dirty="0"/>
            </a:p>
          </p:txBody>
        </p:sp>
      </p:grpSp>
      <p:sp>
        <p:nvSpPr>
          <p:cNvPr id="45" name="Заголовок 7"/>
          <p:cNvSpPr txBox="1">
            <a:spLocks/>
          </p:cNvSpPr>
          <p:nvPr/>
        </p:nvSpPr>
        <p:spPr bwMode="auto">
          <a:xfrm>
            <a:off x="1496948" y="0"/>
            <a:ext cx="8016405" cy="102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8" rIns="91435" bIns="45718" anchor="ctr"/>
          <a:lstStyle/>
          <a:p>
            <a:pPr algn="ctr">
              <a:defRPr/>
            </a:pPr>
            <a:r>
              <a:rPr lang="ru-RU" sz="2400" dirty="0" smtClean="0"/>
              <a:t>Проблемы развития инклюзивного образования</a:t>
            </a:r>
            <a:endParaRPr lang="en-US" sz="2200" b="1" i="1" dirty="0">
              <a:solidFill>
                <a:schemeClr val="accent4">
                  <a:lumMod val="75000"/>
                </a:schemeClr>
              </a:solidFill>
              <a:ea typeface="+mj-ea"/>
              <a:cs typeface="Arial" charset="0"/>
            </a:endParaRPr>
          </a:p>
        </p:txBody>
      </p:sp>
      <p:sp>
        <p:nvSpPr>
          <p:cNvPr id="37" name="Выноска со стрелкой влево 36"/>
          <p:cNvSpPr/>
          <p:nvPr/>
        </p:nvSpPr>
        <p:spPr bwMode="auto">
          <a:xfrm flipH="1">
            <a:off x="542364" y="4760688"/>
            <a:ext cx="5715253" cy="304800"/>
          </a:xfrm>
          <a:prstGeom prst="leftArrowCallout">
            <a:avLst>
              <a:gd name="adj1" fmla="val 50000"/>
              <a:gd name="adj2" fmla="val 25000"/>
              <a:gd name="adj3" fmla="val 41455"/>
              <a:gd name="adj4" fmla="val 95310"/>
            </a:avLst>
          </a:prstGeom>
          <a:solidFill>
            <a:schemeClr val="accent2"/>
          </a:solidFill>
          <a:ln w="190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1" tIns="39681" rIns="39681" bIns="39681" anchor="ctr"/>
          <a:lstStyle/>
          <a:p>
            <a:pPr algn="ctr" eaLnBrk="1" hangingPunct="1">
              <a:defRPr/>
            </a:pPr>
            <a:endParaRPr lang="ru-RU" sz="2000" dirty="0"/>
          </a:p>
        </p:txBody>
      </p:sp>
      <p:sp>
        <p:nvSpPr>
          <p:cNvPr id="3085" name="Прямоугольник 38"/>
          <p:cNvSpPr>
            <a:spLocks noChangeArrowheads="1"/>
          </p:cNvSpPr>
          <p:nvPr/>
        </p:nvSpPr>
        <p:spPr bwMode="auto">
          <a:xfrm>
            <a:off x="5582146" y="4961039"/>
            <a:ext cx="444342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5" tIns="45718" rIns="91435" bIns="45718">
            <a:spAutoFit/>
          </a:bodyPr>
          <a:lstStyle/>
          <a:p>
            <a:pPr eaLnBrk="1" hangingPunct="1"/>
            <a:r>
              <a:rPr lang="ru-RU" altLang="ru-RU" sz="20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53" name="Прямоугольник 52"/>
          <p:cNvSpPr/>
          <p:nvPr/>
        </p:nvSpPr>
        <p:spPr bwMode="auto">
          <a:xfrm flipH="1">
            <a:off x="556879" y="5060059"/>
            <a:ext cx="5517512" cy="1500397"/>
          </a:xfrm>
          <a:prstGeom prst="rect">
            <a:avLst/>
          </a:prstGeom>
          <a:solidFill>
            <a:schemeClr val="bg1"/>
          </a:solidFill>
          <a:ln w="19050">
            <a:solidFill>
              <a:srgbClr val="3661A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1" tIns="39681" rIns="39681" bIns="39681"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В РФ более 18 тыс.чел с инвалидностью (большинство) ориентированы на получение высшего образования, поскольку при поступлении в вузы существуют  льготы для инвалидов</a:t>
            </a:r>
            <a:endParaRPr lang="en-GB" b="1" noProof="1">
              <a:solidFill>
                <a:schemeClr val="tx1"/>
              </a:solidFill>
            </a:endParaRPr>
          </a:p>
        </p:txBody>
      </p:sp>
      <p:pic>
        <p:nvPicPr>
          <p:cNvPr id="56" name="Picture 2" descr="http://cdn1.img22.ria.ru/images/90628/51/906285107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r="7112"/>
          <a:stretch/>
        </p:blipFill>
        <p:spPr bwMode="auto">
          <a:xfrm>
            <a:off x="6527114" y="1259929"/>
            <a:ext cx="3599272" cy="2194472"/>
          </a:xfrm>
          <a:prstGeom prst="snip2DiagRect">
            <a:avLst>
              <a:gd name="adj1" fmla="val 0"/>
              <a:gd name="adj2" fmla="val 29015"/>
            </a:avLst>
          </a:prstGeom>
          <a:solidFill>
            <a:srgbClr val="FFFFFF">
              <a:shade val="85000"/>
            </a:srgbClr>
          </a:solidFill>
          <a:ln w="1905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  <a:extLst/>
        </p:spPr>
      </p:pic>
      <p:sp>
        <p:nvSpPr>
          <p:cNvPr id="57" name="Пятиугольник 56"/>
          <p:cNvSpPr/>
          <p:nvPr/>
        </p:nvSpPr>
        <p:spPr>
          <a:xfrm flipV="1">
            <a:off x="306124" y="7242940"/>
            <a:ext cx="10079568" cy="316736"/>
          </a:xfrm>
          <a:prstGeom prst="homePlate">
            <a:avLst>
              <a:gd name="adj" fmla="val 33919"/>
            </a:avLst>
          </a:prstGeom>
          <a:solidFill>
            <a:srgbClr val="9AB0D2"/>
          </a:solidFill>
          <a:ln w="38100"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1" tIns="39681" rIns="39681" bIns="39681" anchor="ctr"/>
          <a:lstStyle/>
          <a:p>
            <a:pPr algn="ctr" eaLnBrk="1" hangingPunct="1">
              <a:defRPr/>
            </a:pPr>
            <a:endParaRPr lang="ru-RU" sz="2000" dirty="0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780923"/>
              </p:ext>
            </p:extLst>
          </p:nvPr>
        </p:nvGraphicFramePr>
        <p:xfrm>
          <a:off x="0" y="1"/>
          <a:ext cx="1048504" cy="898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1" name="CorelDRAW" r:id="rId5" imgW="5178600" imgH="5037480" progId="">
                  <p:embed/>
                </p:oleObj>
              </mc:Choice>
              <mc:Fallback>
                <p:oleObj name="CorelDRAW" r:id="rId5" imgW="5178600" imgH="503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1048504" cy="8984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Рисунок 21" descr="lPdzQE4OdD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2592" y="71306"/>
            <a:ext cx="1063099" cy="96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 bwMode="auto">
          <a:xfrm flipH="1">
            <a:off x="6444343" y="3657599"/>
            <a:ext cx="3976914" cy="2917372"/>
          </a:xfrm>
          <a:prstGeom prst="rect">
            <a:avLst/>
          </a:prstGeom>
          <a:solidFill>
            <a:schemeClr val="bg1"/>
          </a:solidFill>
          <a:ln w="19050">
            <a:solidFill>
              <a:srgbClr val="3661A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1" tIns="39681" rIns="39681" bIns="39681" anchor="ctr"/>
          <a:lstStyle/>
          <a:p>
            <a:pPr algn="ctr">
              <a:defRPr/>
            </a:pPr>
            <a:r>
              <a:rPr lang="ru-RU" noProof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</a:t>
            </a:r>
            <a:r>
              <a:rPr lang="ru-RU" noProof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itchFamily="18" charset="0"/>
              </a:rPr>
              <a:t>НСО не работают 73 % инвалидов и лиц с ОВЗ </a:t>
            </a:r>
            <a:r>
              <a:rPr lang="ru-RU" noProof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 только 27 %</a:t>
            </a:r>
          </a:p>
          <a:p>
            <a:pPr algn="ctr">
              <a:defRPr/>
            </a:pPr>
            <a:r>
              <a:rPr lang="ru-RU" noProof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инвалидов и лиц с ОВЗ готовы обучаться и работать, если будут условия</a:t>
            </a:r>
          </a:p>
          <a:p>
            <a:pPr algn="ctr">
              <a:defRPr/>
            </a:pPr>
            <a:r>
              <a:rPr lang="ru-RU" b="1" noProof="1" smtClean="0">
                <a:solidFill>
                  <a:schemeClr val="tx1"/>
                </a:solidFill>
              </a:rPr>
              <a:t>В системе СПО Новосибирской области трудоустраиваются </a:t>
            </a:r>
            <a:r>
              <a:rPr lang="ru-RU" b="1" dirty="0" smtClean="0">
                <a:solidFill>
                  <a:schemeClr val="tx1"/>
                </a:solidFill>
              </a:rPr>
              <a:t>55-75% выпускников с инвалидностью и ОВЗ в зависимости от нозологий</a:t>
            </a:r>
            <a:r>
              <a:rPr lang="ru-RU" b="1" noProof="1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506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7450857" y="762967"/>
            <a:ext cx="3090603" cy="1959916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  <a:prstDash val="sysDot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52144" tIns="52144" rIns="52144" bIns="52144"/>
          <a:lstStyle/>
          <a:p>
            <a:pPr algn="ctr" eaLnBrk="1" hangingPunct="1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НЕКОММЕРЧЕСКИЕ И ОБЩЕСТВЕННЫЕ ОРГАНИЗАЦИИ  ИНВАЛИДОВ, </a:t>
            </a:r>
            <a:b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СОЦИАЛЬНО ОРИЕНТИРОВАННЫЕ ОРГАНИЗАЦИИ  НОВОСИБИРСКОЙ ОБЛАСТИ </a:t>
            </a:r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7534388" y="4493807"/>
            <a:ext cx="3031203" cy="254089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6">
                <a:lumMod val="75000"/>
              </a:schemeClr>
            </a:solidFill>
            <a:prstDash val="sysDash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52144" tIns="52144" rIns="52144" bIns="52144" anchor="ctr"/>
          <a:lstStyle/>
          <a:p>
            <a:pPr marL="208213"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ПРЕДПРИЯТИЯ РЕГИОНА – социальные партнеры</a:t>
            </a:r>
          </a:p>
          <a:p>
            <a:pPr marL="208213"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по профилю реализуемых адаптированных профессиональных образовательных программ СПО и</a:t>
            </a:r>
            <a:b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 программ  профессиональной подготовки</a:t>
            </a:r>
            <a:endParaRPr 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0" y="4493807"/>
            <a:ext cx="3157427" cy="261963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6">
                <a:lumMod val="75000"/>
              </a:schemeClr>
            </a:solidFill>
            <a:prstDash val="sysDot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52144" tIns="52144" rIns="52144" bIns="52144" anchor="ctr"/>
          <a:lstStyle/>
          <a:p>
            <a:pPr algn="ctr" defTabSz="289687">
              <a:tabLst>
                <a:tab pos="95959" algn="l"/>
              </a:tabLs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      </a:t>
            </a:r>
          </a:p>
          <a:p>
            <a:pPr algn="ctr" defTabSz="289687">
              <a:tabLst>
                <a:tab pos="95959" algn="l"/>
              </a:tabLs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РЕСУРСНЫЕ ЦЕНТРЫ ПРОФЕССИОНАЛЬНЫХ ОБРАЗОВАТЕЛЬНЫХ ОРГАНИЗАЦИЙ НОВОСИБИРСКОЙ ОБЛАСТИ</a:t>
            </a:r>
            <a:endParaRPr lang="ru-RU" b="1" dirty="0">
              <a:solidFill>
                <a:srgbClr val="FF0000"/>
              </a:solidFill>
            </a:endParaRPr>
          </a:p>
          <a:p>
            <a:pPr marL="0" lvl="1" algn="ctr" defTabSz="289687">
              <a:tabLst>
                <a:tab pos="95959" algn="l"/>
              </a:tabLst>
              <a:defRPr/>
            </a:pPr>
            <a:endParaRPr lang="ru-RU" sz="3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lvl="1" algn="ctr" defTabSz="289687">
              <a:tabLst>
                <a:tab pos="95959" algn="l"/>
              </a:tabLst>
              <a:defRPr/>
            </a:pPr>
            <a:endParaRPr lang="ru-RU" sz="3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0" lvl="1" algn="ctr" defTabSz="289687">
              <a:tabLst>
                <a:tab pos="95959" algn="l"/>
              </a:tabLst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ЦЕНТРЫ ЗАНЯТОСТИ НАСЕЛЕНИЯ </a:t>
            </a:r>
            <a:r>
              <a:rPr lang="ru-RU" sz="1700" b="1" dirty="0">
                <a:solidFill>
                  <a:schemeClr val="accent6">
                    <a:lumMod val="75000"/>
                  </a:schemeClr>
                </a:solidFill>
              </a:rPr>
              <a:t>НОВОСИБИРСКОЙ ОБЛАСТИ</a:t>
            </a:r>
            <a:endParaRPr lang="ru-RU" sz="1700" b="1" dirty="0">
              <a:solidFill>
                <a:srgbClr val="FF0000"/>
              </a:solidFill>
            </a:endParaRPr>
          </a:p>
          <a:p>
            <a:pPr algn="ctr" defTabSz="289687">
              <a:tabLst>
                <a:tab pos="95959" algn="l"/>
              </a:tabLst>
              <a:defRPr/>
            </a:pP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126223" y="762968"/>
            <a:ext cx="3341192" cy="198441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6">
                <a:lumMod val="75000"/>
              </a:schemeClr>
            </a:solidFill>
            <a:prstDash val="sysDot"/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52144" tIns="52144" rIns="52144" bIns="52144" anchor="ctr"/>
          <a:lstStyle/>
          <a:p>
            <a:pPr marL="0" lvl="1" algn="ctr">
              <a:buSzPct val="65000"/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ОБЩЕОБРАЗОВАТЕЛЬНЫЕ И СПЕЦИАЛЬНЫЕ (КОРРЕКЦИОННЫЕ) ШКОЛЫ НОВОСИБИРСКОЙ ОБЛАСТИ</a:t>
            </a:r>
          </a:p>
        </p:txBody>
      </p:sp>
      <p:sp>
        <p:nvSpPr>
          <p:cNvPr id="13318" name="Прямоугольник 15"/>
          <p:cNvSpPr>
            <a:spLocks noChangeArrowheads="1"/>
          </p:cNvSpPr>
          <p:nvPr/>
        </p:nvSpPr>
        <p:spPr bwMode="auto">
          <a:xfrm>
            <a:off x="3662318" y="762968"/>
            <a:ext cx="3452565" cy="35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r" eaLnBrk="1" hangingPunct="1"/>
            <a:r>
              <a:rPr lang="ru-RU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319" name="Прямоугольник 17"/>
          <p:cNvSpPr>
            <a:spLocks noChangeArrowheads="1"/>
          </p:cNvSpPr>
          <p:nvPr/>
        </p:nvSpPr>
        <p:spPr bwMode="auto">
          <a:xfrm>
            <a:off x="217179" y="2668636"/>
            <a:ext cx="2609842" cy="597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just" eaLnBrk="1" hangingPunct="1"/>
            <a:endParaRPr lang="ru-RU" alt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1" hangingPunct="1"/>
            <a:r>
              <a:rPr lang="ru-RU" alt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321" name="Заголовок 7"/>
          <p:cNvSpPr>
            <a:spLocks noGrp="1"/>
          </p:cNvSpPr>
          <p:nvPr>
            <p:ph type="title"/>
          </p:nvPr>
        </p:nvSpPr>
        <p:spPr>
          <a:xfrm>
            <a:off x="1219535" y="1"/>
            <a:ext cx="9346055" cy="60547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100" b="1" dirty="0" smtClean="0">
                <a:solidFill>
                  <a:srgbClr val="6666FF"/>
                </a:solidFill>
                <a:cs typeface="Arial" pitchFamily="34" charset="0"/>
              </a:rPr>
              <a:t>Модель </a:t>
            </a:r>
            <a:r>
              <a:rPr lang="ru-RU" altLang="ru-RU" sz="2100" b="1" dirty="0" smtClean="0">
                <a:solidFill>
                  <a:srgbClr val="6666FF"/>
                </a:solidFill>
              </a:rPr>
              <a:t>функционирования региональной системы </a:t>
            </a:r>
            <a:br>
              <a:rPr lang="ru-RU" altLang="ru-RU" sz="2100" b="1" dirty="0" smtClean="0">
                <a:solidFill>
                  <a:srgbClr val="6666FF"/>
                </a:solidFill>
              </a:rPr>
            </a:br>
            <a:r>
              <a:rPr lang="ru-RU" altLang="ru-RU" sz="2100" b="1" dirty="0" smtClean="0">
                <a:solidFill>
                  <a:srgbClr val="6666FF"/>
                </a:solidFill>
              </a:rPr>
              <a:t>инклюзивного профессионального образования</a:t>
            </a:r>
            <a:endParaRPr lang="en-US" altLang="ru-RU" sz="2100" b="1" i="1" dirty="0" smtClean="0">
              <a:solidFill>
                <a:srgbClr val="6666FF"/>
              </a:solidFill>
              <a:cs typeface="Arial" pitchFamily="34" charset="0"/>
            </a:endParaRPr>
          </a:p>
        </p:txBody>
      </p:sp>
      <p:sp>
        <p:nvSpPr>
          <p:cNvPr id="13322" name="Прямоугольник 19"/>
          <p:cNvSpPr>
            <a:spLocks noChangeArrowheads="1"/>
          </p:cNvSpPr>
          <p:nvPr/>
        </p:nvSpPr>
        <p:spPr bwMode="auto">
          <a:xfrm>
            <a:off x="3493401" y="605474"/>
            <a:ext cx="3957456" cy="105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ctr" eaLnBrk="1" hangingPunct="1"/>
            <a:r>
              <a:rPr lang="ru-RU" altLang="ru-RU" sz="1600" b="1" dirty="0">
                <a:solidFill>
                  <a:srgbClr val="6666FF"/>
                </a:solidFill>
              </a:rPr>
              <a:t>ГБПОУ НСО </a:t>
            </a:r>
            <a:br>
              <a:rPr lang="ru-RU" altLang="ru-RU" sz="1600" b="1" dirty="0">
                <a:solidFill>
                  <a:srgbClr val="6666FF"/>
                </a:solidFill>
              </a:rPr>
            </a:br>
            <a:r>
              <a:rPr lang="ru-RU" altLang="ru-RU" sz="1600" b="1" dirty="0">
                <a:solidFill>
                  <a:srgbClr val="6666FF"/>
                </a:solidFill>
              </a:rPr>
              <a:t>«Новосибирский профессионально-педагогический колледж»</a:t>
            </a:r>
          </a:p>
          <a:p>
            <a:pPr marL="0" lvl="1" algn="ctr">
              <a:buSzPct val="65000"/>
            </a:pPr>
            <a:endParaRPr lang="ru-RU" altLang="ru-RU" sz="1400" b="1" dirty="0"/>
          </a:p>
        </p:txBody>
      </p:sp>
      <p:sp>
        <p:nvSpPr>
          <p:cNvPr id="13323" name="Прямоугольник 21"/>
          <p:cNvSpPr>
            <a:spLocks noChangeArrowheads="1"/>
          </p:cNvSpPr>
          <p:nvPr/>
        </p:nvSpPr>
        <p:spPr bwMode="auto">
          <a:xfrm>
            <a:off x="293282" y="2747382"/>
            <a:ext cx="3031204" cy="3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87" tIns="52144" rIns="104287" bIns="52144">
            <a:spAutoFit/>
          </a:bodyPr>
          <a:lstStyle/>
          <a:p>
            <a:pPr algn="ctr" eaLnBrk="1" hangingPunct="1"/>
            <a:endParaRPr lang="ru-RU" altLang="ru-RU" sz="14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409873" y="5843000"/>
            <a:ext cx="4124515" cy="320750"/>
          </a:xfrm>
          <a:prstGeom prst="rect">
            <a:avLst/>
          </a:prstGeom>
        </p:spPr>
        <p:txBody>
          <a:bodyPr lIns="104287" tIns="52144" rIns="104287" bIns="52144">
            <a:spAutoFit/>
          </a:bodyPr>
          <a:lstStyle/>
          <a:p>
            <a:pPr algn="ctr" eaLnBrk="1" hangingPunct="1">
              <a:defRPr/>
            </a:pPr>
            <a:r>
              <a:rPr lang="ru-RU" sz="1400" b="1" dirty="0">
                <a:latin typeface="Arial" charset="0"/>
              </a:rPr>
              <a:t> </a:t>
            </a:r>
            <a:endParaRPr lang="ru-RU" sz="1300" b="1" dirty="0">
              <a:latin typeface="Arial" charset="0"/>
            </a:endParaRPr>
          </a:p>
        </p:txBody>
      </p:sp>
      <p:pic>
        <p:nvPicPr>
          <p:cNvPr id="13325" name="Picture 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2536" y="1478688"/>
            <a:ext cx="5364469" cy="483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Прямая соединительная линия 31"/>
          <p:cNvCxnSpPr/>
          <p:nvPr/>
        </p:nvCxnSpPr>
        <p:spPr>
          <a:xfrm flipH="1">
            <a:off x="5345907" y="2906625"/>
            <a:ext cx="673808" cy="1111202"/>
          </a:xfrm>
          <a:prstGeom prst="line">
            <a:avLst/>
          </a:prstGeom>
          <a:ln w="1905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3240956" y="6478221"/>
            <a:ext cx="4209901" cy="0"/>
          </a:xfrm>
          <a:prstGeom prst="straightConnector1">
            <a:avLst/>
          </a:prstGeom>
          <a:ln w="28575">
            <a:solidFill>
              <a:srgbClr val="6666FF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1809813" y="2827878"/>
            <a:ext cx="12993" cy="1667679"/>
          </a:xfrm>
          <a:prstGeom prst="straightConnector1">
            <a:avLst/>
          </a:prstGeom>
          <a:ln w="28575">
            <a:solidFill>
              <a:srgbClr val="6666FF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3493401" y="1636180"/>
            <a:ext cx="3957456" cy="0"/>
          </a:xfrm>
          <a:prstGeom prst="straightConnector1">
            <a:avLst/>
          </a:prstGeom>
          <a:ln w="28575">
            <a:solidFill>
              <a:srgbClr val="6666FF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9203126" y="2747382"/>
            <a:ext cx="16707" cy="1770924"/>
          </a:xfrm>
          <a:prstGeom prst="straightConnector1">
            <a:avLst/>
          </a:prstGeom>
          <a:ln w="28575">
            <a:solidFill>
              <a:srgbClr val="6666FF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31" name="Рисунок 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192191"/>
            <a:ext cx="10691813" cy="36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Прямая соединительная линия 21"/>
          <p:cNvCxnSpPr/>
          <p:nvPr/>
        </p:nvCxnSpPr>
        <p:spPr>
          <a:xfrm>
            <a:off x="5345907" y="4017827"/>
            <a:ext cx="590277" cy="951959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167209" y="3939081"/>
            <a:ext cx="1514674" cy="873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 eaLnBrk="1" hangingPunct="1">
              <a:defRPr/>
            </a:pPr>
            <a:r>
              <a:rPr lang="ru-RU" sz="1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модернизация организационно-     </a:t>
            </a:r>
          </a:p>
          <a:p>
            <a:pPr algn="ctr" eaLnBrk="1" hangingPunct="1">
              <a:defRPr/>
            </a:pPr>
            <a:r>
              <a:rPr lang="ru-RU" sz="1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9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технологической</a:t>
            </a:r>
            <a:r>
              <a:rPr lang="ru-RU" sz="1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</a:t>
            </a:r>
          </a:p>
          <a:p>
            <a:pPr algn="r" eaLnBrk="1" hangingPunct="1">
              <a:defRPr/>
            </a:pPr>
            <a:r>
              <a:rPr lang="ru-RU" sz="1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инфраструктуры</a:t>
            </a:r>
          </a:p>
        </p:txBody>
      </p:sp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220663" y="112713"/>
          <a:ext cx="773747" cy="662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5" name="CorelDRAW" r:id="rId6" imgW="5178600" imgH="5037480" progId="">
                  <p:embed/>
                </p:oleObj>
              </mc:Choice>
              <mc:Fallback>
                <p:oleObj name="CorelDRAW" r:id="rId6" imgW="5178600" imgH="503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3" y="112713"/>
                        <a:ext cx="773747" cy="6627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Рисунок 21" descr="lPdzQE4OdD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161" y="90953"/>
            <a:ext cx="758380" cy="68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168" y="147290"/>
            <a:ext cx="8211312" cy="602519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ИНКЛЮЗИВНОЕ ПРОФЕССИОНАЛЬНОЕ ОБРАЗОВАНИЕ НОВОСИБИРСКОЙ ОБЛАСТИ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37" y="4231259"/>
            <a:ext cx="4242411" cy="317792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05741" y="731520"/>
            <a:ext cx="5692140" cy="34975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ДОСТИГНУТЫЕ РЕЗУЛЬТАТЫ</a:t>
            </a:r>
          </a:p>
          <a:p>
            <a:pPr marL="0" indent="0" algn="just">
              <a:buNone/>
            </a:pPr>
            <a:r>
              <a:rPr lang="ru-RU" sz="1800" dirty="0" smtClean="0"/>
              <a:t>Сформирована сеть инклюзивного СПО: 1 БПОО, 28 ПОУ, реализующих адаптированные образовательные программы, 16 ПОУ – </a:t>
            </a:r>
            <a:r>
              <a:rPr lang="ru-RU" sz="1800" dirty="0"/>
              <a:t>высокая степень готовности в части доступности образовательных </a:t>
            </a:r>
            <a:r>
              <a:rPr lang="ru-RU" sz="1800" dirty="0" smtClean="0"/>
              <a:t>услуг. </a:t>
            </a:r>
          </a:p>
          <a:p>
            <a:pPr marL="0" indent="0" algn="just">
              <a:buNone/>
            </a:pPr>
            <a:r>
              <a:rPr lang="ru-RU" sz="1800" dirty="0" smtClean="0"/>
              <a:t>Обучается: 164 инвалида, 547 студентов с ОВЗ </a:t>
            </a:r>
          </a:p>
          <a:p>
            <a:pPr marL="0" indent="0" algn="just">
              <a:buNone/>
            </a:pPr>
            <a:r>
              <a:rPr lang="ru-RU" sz="1800" dirty="0" smtClean="0"/>
              <a:t>Обеспечена информационно-методическая поддержка, в том числе через </a:t>
            </a:r>
            <a:r>
              <a:rPr lang="ru-RU" sz="1800" dirty="0" err="1" smtClean="0"/>
              <a:t>вебинары</a:t>
            </a:r>
            <a:r>
              <a:rPr lang="ru-RU" sz="1800" dirty="0" smtClean="0"/>
              <a:t> и сайт БПОО </a:t>
            </a:r>
            <a:r>
              <a:rPr lang="en-US" sz="1800" dirty="0"/>
              <a:t>http://www.nppk54.ru/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Свыше 500 человек педагогических и управленческих кадров СПО прошли обучение ДПО в сфере инклюзии за период 2016-2018 гг.</a:t>
            </a:r>
          </a:p>
          <a:p>
            <a:pPr marL="0" indent="0" algn="just">
              <a:buNone/>
            </a:pPr>
            <a:r>
              <a:rPr lang="ru-RU" sz="1800" dirty="0" smtClean="0"/>
              <a:t>Достижения в Национальном чемпионате «</a:t>
            </a:r>
            <a:r>
              <a:rPr lang="ru-RU" sz="1800" dirty="0" err="1" smtClean="0"/>
              <a:t>Абилимпикс</a:t>
            </a:r>
            <a:r>
              <a:rPr lang="ru-RU" sz="1800" dirty="0" smtClean="0"/>
              <a:t>»: 2016г. – 3 медали, 2017г. – 6 медалей, 2018г. – 9 медалей. </a:t>
            </a:r>
          </a:p>
          <a:p>
            <a:pPr marL="0" indent="0" algn="just">
              <a:buNone/>
            </a:pPr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5875020" y="832104"/>
            <a:ext cx="4560570" cy="2954085"/>
          </a:xfrm>
          <a:prstGeom prst="rect">
            <a:avLst/>
          </a:prstGeom>
        </p:spPr>
        <p:txBody>
          <a:bodyPr vert="horz" lIns="104282" tIns="52141" rIns="104282" bIns="52141" rtlCol="0">
            <a:normAutofit fontScale="92500" lnSpcReduction="20000"/>
          </a:bodyPr>
          <a:lstStyle>
            <a:lvl1pPr marL="391077" indent="-391077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47334" indent="-325898" algn="l" defTabSz="104287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592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5028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465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НАПРАВЛЕНИЯ РАБОТЫ</a:t>
            </a:r>
          </a:p>
          <a:p>
            <a:pPr algn="just"/>
            <a:r>
              <a:rPr lang="ru-RU" sz="2000" dirty="0" smtClean="0"/>
              <a:t>Профориентация детей с инвалидностью и ОВЗ и взрослых инвалидов</a:t>
            </a:r>
          </a:p>
          <a:p>
            <a:pPr algn="just"/>
            <a:r>
              <a:rPr lang="ru-RU" sz="2000" dirty="0" smtClean="0"/>
              <a:t>Сопровождение инклюзивного обучения</a:t>
            </a:r>
          </a:p>
          <a:p>
            <a:pPr algn="just"/>
            <a:r>
              <a:rPr lang="ru-RU" sz="2000" dirty="0" smtClean="0"/>
              <a:t>Содействие трудоустройству выпускников с инвалидностью</a:t>
            </a:r>
          </a:p>
          <a:p>
            <a:pPr algn="just"/>
            <a:r>
              <a:rPr lang="ru-RU" sz="2000" dirty="0" smtClean="0"/>
              <a:t>Региональный Чемпионат «</a:t>
            </a:r>
            <a:r>
              <a:rPr lang="ru-RU" sz="2000" dirty="0" err="1" smtClean="0"/>
              <a:t>Абилимпикс</a:t>
            </a:r>
            <a:r>
              <a:rPr lang="ru-RU" sz="2000" dirty="0" smtClean="0"/>
              <a:t>»</a:t>
            </a:r>
            <a:endParaRPr lang="ru-RU" sz="2000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4838971" y="3543301"/>
            <a:ext cx="5852842" cy="4016375"/>
          </a:xfrm>
          <a:prstGeom prst="rect">
            <a:avLst/>
          </a:prstGeom>
        </p:spPr>
        <p:txBody>
          <a:bodyPr vert="horz" lIns="104282" tIns="52141" rIns="104282" bIns="52141" rtlCol="0">
            <a:noAutofit/>
          </a:bodyPr>
          <a:lstStyle>
            <a:lvl1pPr marL="391077" indent="-391077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47334" indent="-325898" algn="l" defTabSz="104287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592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5028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465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104287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700" dirty="0">
                <a:solidFill>
                  <a:schemeClr val="accent6">
                    <a:lumMod val="75000"/>
                  </a:schemeClr>
                </a:solidFill>
              </a:rPr>
              <a:t>ОСНОВНЫЕ</a:t>
            </a:r>
            <a:r>
              <a:rPr lang="ru-RU" sz="1700" dirty="0" smtClean="0"/>
              <a:t> </a:t>
            </a:r>
            <a:r>
              <a:rPr lang="ru-RU" sz="1700" dirty="0">
                <a:solidFill>
                  <a:schemeClr val="accent6">
                    <a:lumMod val="75000"/>
                  </a:schemeClr>
                </a:solidFill>
              </a:rPr>
              <a:t>ЗАДАЧИ </a:t>
            </a:r>
            <a:r>
              <a:rPr lang="ru-RU" sz="1700" dirty="0" smtClean="0">
                <a:solidFill>
                  <a:schemeClr val="accent6">
                    <a:lumMod val="75000"/>
                  </a:schemeClr>
                </a:solidFill>
              </a:rPr>
              <a:t>на </a:t>
            </a:r>
            <a:r>
              <a:rPr lang="ru-RU" sz="1700" dirty="0" smtClean="0">
                <a:solidFill>
                  <a:schemeClr val="accent6">
                    <a:lumMod val="75000"/>
                  </a:schemeClr>
                </a:solidFill>
              </a:rPr>
              <a:t>2020 </a:t>
            </a:r>
            <a:r>
              <a:rPr lang="ru-RU" sz="1700" dirty="0">
                <a:solidFill>
                  <a:schemeClr val="accent6">
                    <a:lumMod val="75000"/>
                  </a:schemeClr>
                </a:solidFill>
              </a:rPr>
              <a:t>Г.</a:t>
            </a:r>
          </a:p>
          <a:p>
            <a:pPr marL="0" indent="0" algn="just">
              <a:buFontTx/>
              <a:buChar char="-"/>
            </a:pPr>
            <a:r>
              <a:rPr lang="ru-RU" sz="1700" dirty="0" smtClean="0"/>
              <a:t>формирование единой среды непрерывного инклюзивного образования Новосибирской области; </a:t>
            </a:r>
          </a:p>
          <a:p>
            <a:pPr marL="0" indent="0" algn="just">
              <a:buFontTx/>
              <a:buChar char="-"/>
            </a:pPr>
            <a:r>
              <a:rPr lang="ru-RU" sz="1700" dirty="0" smtClean="0"/>
              <a:t>- активизация усилий </a:t>
            </a:r>
            <a:r>
              <a:rPr lang="ru-RU" sz="1700" dirty="0"/>
              <a:t>по проведению просветительской и </a:t>
            </a:r>
            <a:r>
              <a:rPr lang="ru-RU" sz="1700" dirty="0" err="1"/>
              <a:t>профориентационной</a:t>
            </a:r>
            <a:r>
              <a:rPr lang="ru-RU" sz="1700" dirty="0"/>
              <a:t> работы среди обучающихся из числа инвалидов/лиц с ОВЗ и их </a:t>
            </a:r>
            <a:r>
              <a:rPr lang="ru-RU" sz="1700" dirty="0" smtClean="0"/>
              <a:t>родителей;</a:t>
            </a:r>
          </a:p>
          <a:p>
            <a:pPr marL="0" indent="0" algn="just">
              <a:buFontTx/>
              <a:buChar char="-"/>
            </a:pPr>
            <a:r>
              <a:rPr lang="ru-RU" sz="1700" dirty="0" smtClean="0"/>
              <a:t> психолого-педагогическое сопровождение </a:t>
            </a:r>
            <a:r>
              <a:rPr lang="ru-RU" sz="1700" dirty="0"/>
              <a:t>и </a:t>
            </a:r>
            <a:r>
              <a:rPr lang="ru-RU" sz="1700" dirty="0" smtClean="0"/>
              <a:t>адаптация обучающихся с инвалидностью и ОВЗ </a:t>
            </a:r>
            <a:r>
              <a:rPr lang="ru-RU" sz="1700" dirty="0"/>
              <a:t>в </a:t>
            </a:r>
            <a:r>
              <a:rPr lang="ru-RU" sz="1700" dirty="0" smtClean="0"/>
              <a:t>социуме; </a:t>
            </a:r>
          </a:p>
          <a:p>
            <a:pPr marL="0" indent="0" algn="just">
              <a:buFontTx/>
              <a:buChar char="-"/>
            </a:pPr>
            <a:r>
              <a:rPr lang="ru-RU" sz="1700" dirty="0" smtClean="0"/>
              <a:t>формирование </a:t>
            </a:r>
            <a:r>
              <a:rPr lang="ru-RU" sz="1700" dirty="0"/>
              <a:t>«инклюзивной культуры» у педагогических и управленческих работников </a:t>
            </a:r>
            <a:r>
              <a:rPr lang="ru-RU" sz="1700" dirty="0" smtClean="0"/>
              <a:t>общеобразовательных и </a:t>
            </a:r>
            <a:r>
              <a:rPr lang="ru-RU" sz="1700" dirty="0"/>
              <a:t>профессиональных образовательных организаций Новосибирской </a:t>
            </a:r>
            <a:r>
              <a:rPr lang="ru-RU" sz="1700" dirty="0" smtClean="0"/>
              <a:t>области;</a:t>
            </a:r>
          </a:p>
          <a:p>
            <a:pPr marL="0" indent="0" algn="just">
              <a:buFontTx/>
              <a:buChar char="-"/>
            </a:pPr>
            <a:r>
              <a:rPr lang="ru-RU" sz="1700" dirty="0" smtClean="0">
                <a:cs typeface="Times New Roman" pitchFamily="18" charset="0"/>
              </a:rPr>
              <a:t>тиражирование наставничества в рамках системы инклюзивного обучения.</a:t>
            </a: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/>
          </p:nvPr>
        </p:nvGraphicFramePr>
        <p:xfrm>
          <a:off x="295664" y="147291"/>
          <a:ext cx="1048504" cy="898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6" name="CorelDRAW" r:id="rId4" imgW="5178600" imgH="5037480" progId="">
                  <p:embed/>
                </p:oleObj>
              </mc:Choice>
              <mc:Fallback>
                <p:oleObj name="CorelDRAW" r:id="rId4" imgW="5178600" imgH="503748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664" y="147291"/>
                        <a:ext cx="1048504" cy="8984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Рисунок 21" descr="lPdzQE4OdD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843" y="80308"/>
            <a:ext cx="991841" cy="89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81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КОНТАКТЫ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591" y="2129686"/>
            <a:ext cx="9622632" cy="4248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НОВОСИБИРСКИЙ ПРОФЕССИОНАЛЬНО-ПЕДАГОГИЧЕСКИЙ КОЛЛЕДЖ</a:t>
            </a:r>
          </a:p>
          <a:p>
            <a:pPr marL="0" indent="0">
              <a:buNone/>
            </a:pP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сайт: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http://www.nppk54.ru/</a:t>
            </a:r>
            <a:endParaRPr lang="ru-RU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ppk54@yandex.ru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Приемная, тел. 314-93-66</a:t>
            </a:r>
          </a:p>
          <a:p>
            <a:pPr marL="0" indent="0">
              <a:buNone/>
            </a:pP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Отделение инклюзивного образования, </a:t>
            </a:r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тел. 314-18-70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852171" y="326018"/>
          <a:ext cx="1559559" cy="1331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9" name="CorelDRAW" r:id="rId5" imgW="5178600" imgH="5037480" progId="">
                  <p:embed/>
                </p:oleObj>
              </mc:Choice>
              <mc:Fallback>
                <p:oleObj name="CorelDRAW" r:id="rId5" imgW="5178600" imgH="50374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171" y="326018"/>
                        <a:ext cx="1559559" cy="13313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9699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Прямая соединительная линия 20"/>
          <p:cNvCxnSpPr/>
          <p:nvPr/>
        </p:nvCxnSpPr>
        <p:spPr>
          <a:xfrm>
            <a:off x="306124" y="1160200"/>
            <a:ext cx="10079568" cy="0"/>
          </a:xfrm>
          <a:prstGeom prst="line">
            <a:avLst/>
          </a:prstGeom>
          <a:ln w="57150">
            <a:solidFill>
              <a:srgbClr val="FE83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06124" y="1160447"/>
            <a:ext cx="10079568" cy="507827"/>
          </a:xfrm>
          <a:prstGeom prst="rect">
            <a:avLst/>
          </a:prstGeom>
          <a:noFill/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ru-RU" sz="27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…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06124" y="1240696"/>
            <a:ext cx="10079568" cy="0"/>
          </a:xfrm>
          <a:prstGeom prst="line">
            <a:avLst/>
          </a:prstGeom>
          <a:ln w="57150">
            <a:solidFill>
              <a:srgbClr val="3661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97" name="Группа 39"/>
          <p:cNvGrpSpPr>
            <a:grpSpLocks/>
          </p:cNvGrpSpPr>
          <p:nvPr/>
        </p:nvGrpSpPr>
        <p:grpSpPr bwMode="auto">
          <a:xfrm>
            <a:off x="5267160" y="1160201"/>
            <a:ext cx="48998" cy="2022912"/>
            <a:chOff x="211508" y="1581501"/>
            <a:chExt cx="3" cy="3852000"/>
          </a:xfrm>
        </p:grpSpPr>
        <p:cxnSp>
          <p:nvCxnSpPr>
            <p:cNvPr id="72" name="Прямая соединительная линия 71"/>
            <p:cNvCxnSpPr/>
            <p:nvPr/>
          </p:nvCxnSpPr>
          <p:spPr>
            <a:xfrm>
              <a:off x="356141" y="1281605"/>
              <a:ext cx="0" cy="969663"/>
            </a:xfrm>
            <a:prstGeom prst="line">
              <a:avLst/>
            </a:prstGeom>
            <a:ln w="82550">
              <a:solidFill>
                <a:srgbClr val="005AA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>
              <a:off x="356141" y="1351580"/>
              <a:ext cx="0" cy="969665"/>
            </a:xfrm>
            <a:prstGeom prst="line">
              <a:avLst/>
            </a:prstGeom>
            <a:ln w="82550">
              <a:solidFill>
                <a:srgbClr val="1DBEC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356141" y="1424887"/>
              <a:ext cx="0" cy="969665"/>
            </a:xfrm>
            <a:prstGeom prst="line">
              <a:avLst/>
            </a:prstGeom>
            <a:ln w="82550">
              <a:solidFill>
                <a:srgbClr val="ACDFE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356141" y="1494864"/>
              <a:ext cx="0" cy="969663"/>
            </a:xfrm>
            <a:prstGeom prst="line">
              <a:avLst/>
            </a:prstGeom>
            <a:ln w="82550">
              <a:solidFill>
                <a:srgbClr val="9AB0D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Нашивка 133"/>
          <p:cNvSpPr/>
          <p:nvPr/>
        </p:nvSpPr>
        <p:spPr>
          <a:xfrm flipV="1">
            <a:off x="6535856" y="7272688"/>
            <a:ext cx="318486" cy="286988"/>
          </a:xfrm>
          <a:prstGeom prst="chevron">
            <a:avLst>
              <a:gd name="adj" fmla="val 54654"/>
            </a:avLst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1" tIns="39681" rIns="39681" bIns="39681" anchor="ctr"/>
          <a:lstStyle/>
          <a:p>
            <a:pPr algn="ctr"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200" name="Заголовок 7"/>
          <p:cNvSpPr>
            <a:spLocks noGrp="1"/>
          </p:cNvSpPr>
          <p:nvPr>
            <p:ph type="title"/>
          </p:nvPr>
        </p:nvSpPr>
        <p:spPr>
          <a:xfrm>
            <a:off x="1260754" y="58706"/>
            <a:ext cx="8016405" cy="997457"/>
          </a:xfrm>
        </p:spPr>
        <p:txBody>
          <a:bodyPr>
            <a:normAutofit fontScale="90000"/>
          </a:bodyPr>
          <a:lstStyle/>
          <a:p>
            <a:r>
              <a:rPr lang="ru-RU" altLang="ru-RU" sz="2000" b="1" dirty="0">
                <a:solidFill>
                  <a:srgbClr val="6666FF"/>
                </a:solidFill>
              </a:rPr>
              <a:t>Региональная базовая организация инклюзивного профессионального образования  - </a:t>
            </a:r>
            <a:r>
              <a:rPr lang="ru-RU" altLang="ru-RU" sz="2000" b="1" dirty="0" smtClean="0">
                <a:solidFill>
                  <a:srgbClr val="6666FF"/>
                </a:solidFill>
              </a:rPr>
              <a:t>ГБПОУ  </a:t>
            </a:r>
            <a:r>
              <a:rPr lang="ru-RU" altLang="ru-RU" sz="2000" b="1" dirty="0">
                <a:solidFill>
                  <a:srgbClr val="6666FF"/>
                </a:solidFill>
              </a:rPr>
              <a:t>НСО </a:t>
            </a:r>
            <a:br>
              <a:rPr lang="ru-RU" altLang="ru-RU" sz="2000" b="1" dirty="0">
                <a:solidFill>
                  <a:srgbClr val="6666FF"/>
                </a:solidFill>
              </a:rPr>
            </a:br>
            <a:r>
              <a:rPr lang="ru-RU" altLang="ru-RU" sz="2000" b="1" dirty="0">
                <a:solidFill>
                  <a:srgbClr val="6666FF"/>
                </a:solidFill>
              </a:rPr>
              <a:t>«Новосибирский профессионально-педагогический колледж» </a:t>
            </a:r>
          </a:p>
        </p:txBody>
      </p:sp>
      <p:graphicFrame>
        <p:nvGraphicFramePr>
          <p:cNvPr id="44" name="Схема 43"/>
          <p:cNvGraphicFramePr/>
          <p:nvPr/>
        </p:nvGraphicFramePr>
        <p:xfrm>
          <a:off x="306124" y="2589205"/>
          <a:ext cx="10079568" cy="4603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74115" y="1328439"/>
            <a:ext cx="10079568" cy="507827"/>
          </a:xfrm>
          <a:prstGeom prst="rect">
            <a:avLst/>
          </a:prstGeom>
          <a:noFill/>
        </p:spPr>
        <p:txBody>
          <a:bodyPr lIns="91435" tIns="45718" rIns="91435" bIns="45718">
            <a:spAutoFit/>
          </a:bodyPr>
          <a:lstStyle/>
          <a:p>
            <a:pPr algn="ctr">
              <a:defRPr/>
            </a:pPr>
            <a:r>
              <a:rPr lang="ru-RU" sz="27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19" name="Выноска со стрелкой вниз 18"/>
          <p:cNvSpPr/>
          <p:nvPr/>
        </p:nvSpPr>
        <p:spPr>
          <a:xfrm>
            <a:off x="175845" y="1090246"/>
            <a:ext cx="10374923" cy="1419147"/>
          </a:xfrm>
          <a:prstGeom prst="downArrowCallout">
            <a:avLst>
              <a:gd name="adj1" fmla="val 0"/>
              <a:gd name="adj2" fmla="val 372275"/>
              <a:gd name="adj3" fmla="val 25000"/>
              <a:gd name="adj4" fmla="val 73180"/>
            </a:avLst>
          </a:prstGeom>
          <a:solidFill>
            <a:srgbClr val="3661A6">
              <a:alpha val="50196"/>
            </a:srgbClr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1" tIns="39681" rIns="39681" bIns="39681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</a:rPr>
              <a:t>привлечение абитуриентов с инвалидностью </a:t>
            </a:r>
            <a:r>
              <a:rPr lang="ru-RU" sz="2000" b="1" dirty="0" smtClean="0">
                <a:solidFill>
                  <a:schemeClr val="bg1"/>
                </a:solidFill>
              </a:rPr>
              <a:t>и ОВЗ к </a:t>
            </a:r>
            <a:r>
              <a:rPr lang="ru-RU" sz="2000" b="1" dirty="0">
                <a:solidFill>
                  <a:schemeClr val="bg1"/>
                </a:solidFill>
              </a:rPr>
              <a:t>получению среднего профессионального образования в регионе и сопровождение инклюзивного образования в профессиональных образовательных организациях Новосибирской области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3616" y="4094826"/>
            <a:ext cx="2498893" cy="291362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8" rIns="91435" bIns="45718" anchor="ctr"/>
          <a:lstStyle/>
          <a:p>
            <a:pPr algn="ctr">
              <a:defRPr/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Организация приемной кампании  </a:t>
            </a:r>
            <a:br>
              <a:rPr lang="ru-RU" sz="1500" b="1" dirty="0">
                <a:latin typeface="Arial" pitchFamily="34" charset="0"/>
                <a:cs typeface="Arial" pitchFamily="34" charset="0"/>
              </a:rPr>
            </a:br>
            <a:r>
              <a:rPr lang="ru-RU" sz="1500" b="1" dirty="0">
                <a:latin typeface="Arial" pitchFamily="34" charset="0"/>
                <a:cs typeface="Arial" pitchFamily="34" charset="0"/>
              </a:rPr>
              <a:t>на обучение по программам СПО и программам профессионального обучения </a:t>
            </a:r>
          </a:p>
          <a:p>
            <a:pPr algn="ctr">
              <a:defRPr/>
            </a:pPr>
            <a:r>
              <a:rPr lang="ru-RU" sz="1500" b="1" dirty="0" err="1">
                <a:latin typeface="Arial" pitchFamily="34" charset="0"/>
                <a:cs typeface="Arial" pitchFamily="34" charset="0"/>
              </a:rPr>
              <a:t>Профконсультирование</a:t>
            </a:r>
            <a:r>
              <a:rPr lang="ru-RU" sz="1500" b="1" dirty="0">
                <a:latin typeface="Arial" pitchFamily="34" charset="0"/>
                <a:cs typeface="Arial" pitchFamily="34" charset="0"/>
              </a:rPr>
              <a:t> и диагностика</a:t>
            </a:r>
          </a:p>
          <a:p>
            <a:pPr algn="ctr">
              <a:defRPr/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«Горячая линия» по вопросам 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инклюзии</a:t>
            </a:r>
            <a:endParaRPr lang="ru-RU" sz="1500" b="1" dirty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024094"/>
              </p:ext>
            </p:extLst>
          </p:nvPr>
        </p:nvGraphicFramePr>
        <p:xfrm>
          <a:off x="221084" y="112721"/>
          <a:ext cx="1039670" cy="890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CorelDRAW" r:id="rId9" imgW="5178600" imgH="5037480" progId="">
                  <p:embed/>
                </p:oleObj>
              </mc:Choice>
              <mc:Fallback>
                <p:oleObj name="CorelDRAW" r:id="rId9" imgW="5178600" imgH="503748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084" y="112721"/>
                        <a:ext cx="1039670" cy="8909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Рисунок 21" descr="lPdzQE4OdD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160" y="90953"/>
            <a:ext cx="1065955" cy="96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135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Прямая соединительная линия 61"/>
          <p:cNvCxnSpPr/>
          <p:nvPr/>
        </p:nvCxnSpPr>
        <p:spPr>
          <a:xfrm>
            <a:off x="8998000" y="2112160"/>
            <a:ext cx="0" cy="239739"/>
          </a:xfrm>
          <a:prstGeom prst="line">
            <a:avLst/>
          </a:prstGeom>
          <a:ln w="3810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5662643" y="2112160"/>
            <a:ext cx="0" cy="239739"/>
          </a:xfrm>
          <a:prstGeom prst="line">
            <a:avLst/>
          </a:prstGeom>
          <a:ln w="3810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>
            <a:off x="2567025" y="2192656"/>
            <a:ext cx="0" cy="159243"/>
          </a:xfrm>
          <a:prstGeom prst="line">
            <a:avLst/>
          </a:prstGeom>
          <a:ln w="3810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7568310" y="2430646"/>
            <a:ext cx="2619638" cy="1354442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0000"/>
              </a:lnSpc>
              <a:defRPr/>
            </a:pPr>
            <a:r>
              <a:rPr lang="ru-RU" sz="1764" b="1" dirty="0"/>
              <a:t>взаимодействие с работодателями по организации практик, стажировок и рабочих мест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139088" y="2430646"/>
            <a:ext cx="2700134" cy="1349191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764" b="1" dirty="0"/>
              <a:t>особенности </a:t>
            </a:r>
            <a:br>
              <a:rPr lang="ru-RU" sz="1764" b="1" dirty="0"/>
            </a:br>
            <a:r>
              <a:rPr lang="ru-RU" sz="1764" b="1" dirty="0"/>
              <a:t>психофизиологического</a:t>
            </a:r>
          </a:p>
          <a:p>
            <a:pPr>
              <a:defRPr/>
            </a:pPr>
            <a:r>
              <a:rPr lang="ru-RU" sz="1764" b="1" dirty="0"/>
              <a:t> развития и индивидуальных возможностей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917968" y="2430646"/>
            <a:ext cx="3601345" cy="1331692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984" b="1" dirty="0"/>
              <a:t>использование сетевой</a:t>
            </a:r>
            <a:br>
              <a:rPr lang="ru-RU" sz="1984" b="1" dirty="0"/>
            </a:br>
            <a:r>
              <a:rPr lang="ru-RU" sz="1984" b="1" dirty="0"/>
              <a:t> и дистанционной форм</a:t>
            </a:r>
          </a:p>
          <a:p>
            <a:pPr marL="118993" indent="-118993">
              <a:defRPr/>
            </a:pPr>
            <a:r>
              <a:rPr lang="ru-RU" sz="1984" b="1" dirty="0"/>
              <a:t> обучения </a:t>
            </a:r>
          </a:p>
        </p:txBody>
      </p:sp>
      <p:sp>
        <p:nvSpPr>
          <p:cNvPr id="4104" name="TextBox 8"/>
          <p:cNvSpPr txBox="1">
            <a:spLocks noChangeArrowheads="1"/>
          </p:cNvSpPr>
          <p:nvPr/>
        </p:nvSpPr>
        <p:spPr bwMode="auto">
          <a:xfrm>
            <a:off x="2329035" y="-5250"/>
            <a:ext cx="6721462" cy="855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992" b="1">
              <a:solidFill>
                <a:schemeClr val="bg1"/>
              </a:solidFill>
            </a:endParaRPr>
          </a:p>
          <a:p>
            <a:pPr eaLnBrk="1" hangingPunct="1"/>
            <a:r>
              <a:rPr lang="ru-RU" altLang="ru-RU" sz="1984" b="1">
                <a:solidFill>
                  <a:schemeClr val="bg1"/>
                </a:solidFill>
              </a:rPr>
              <a:t>Основные приоритеты развития системы СПО</a:t>
            </a:r>
          </a:p>
          <a:p>
            <a:pPr eaLnBrk="1" hangingPunct="1"/>
            <a:endParaRPr lang="ru-RU" altLang="ru-RU" sz="1984" b="1">
              <a:solidFill>
                <a:schemeClr val="bg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6854342" y="1795423"/>
            <a:ext cx="656222" cy="689470"/>
          </a:xfrm>
          <a:prstGeom prst="ellipse">
            <a:avLst/>
          </a:prstGeom>
          <a:blipFill dpi="0" rotWithShape="1">
            <a:blip r:embed="rId2" cstate="print">
              <a:lum bright="70000" contrast="-70000"/>
              <a:extLst/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13"/>
          </a:p>
        </p:txBody>
      </p:sp>
      <p:sp>
        <p:nvSpPr>
          <p:cNvPr id="31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000542" y="7122194"/>
            <a:ext cx="2351899" cy="402483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18954" indent="-314982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9929" indent="-2519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63900" indent="-2519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67872" indent="-251986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71844" indent="-2519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75815" indent="-2519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779787" indent="-2519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83758" indent="-2519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300F3B1-56E7-4515-AE4B-5EDA6CE10953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647058" y="1000957"/>
            <a:ext cx="2495393" cy="1123452"/>
          </a:xfrm>
          <a:prstGeom prst="roundRect">
            <a:avLst/>
          </a:prstGeom>
          <a:solidFill>
            <a:srgbClr val="F79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64" b="1" dirty="0">
                <a:solidFill>
                  <a:schemeClr val="tx2"/>
                </a:solidFill>
              </a:rPr>
              <a:t>СОДЕЙСТВИЕ ТРУДОУСТРОЙСТВУ ВЫПУСКНИКОВ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139087" y="1000957"/>
            <a:ext cx="2649386" cy="1123452"/>
          </a:xfrm>
          <a:prstGeom prst="roundRect">
            <a:avLst/>
          </a:prstGeom>
          <a:solidFill>
            <a:srgbClr val="F79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543" b="1" dirty="0">
                <a:solidFill>
                  <a:schemeClr val="tx2"/>
                </a:solidFill>
              </a:rPr>
              <a:t>ПРОФОРИЕНТАЦИОННАЯ</a:t>
            </a:r>
            <a:r>
              <a:rPr lang="ru-RU" sz="1764" b="1" dirty="0">
                <a:solidFill>
                  <a:schemeClr val="tx2"/>
                </a:solidFill>
              </a:rPr>
              <a:t> РАБОТА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917967" y="1000957"/>
            <a:ext cx="3520849" cy="1130451"/>
          </a:xfrm>
          <a:prstGeom prst="roundRect">
            <a:avLst/>
          </a:prstGeom>
          <a:solidFill>
            <a:srgbClr val="F79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53" b="1" dirty="0">
                <a:solidFill>
                  <a:schemeClr val="tx2"/>
                </a:solidFill>
              </a:rPr>
              <a:t>ОБУЧЕНИЕ ПО ВОСТРЕБОВАННЫМ И ПЕРСПЕКТИВНЫМ ДЛЯ РЕГИОНА ПРОФЕССИЯМ И СПЕЦИАЛЬНОСТЯМ</a:t>
            </a:r>
          </a:p>
        </p:txBody>
      </p:sp>
      <p:sp>
        <p:nvSpPr>
          <p:cNvPr id="4110" name="TextBox 35"/>
          <p:cNvSpPr txBox="1">
            <a:spLocks noChangeArrowheads="1"/>
          </p:cNvSpPr>
          <p:nvPr/>
        </p:nvSpPr>
        <p:spPr bwMode="auto">
          <a:xfrm rot="16200000">
            <a:off x="48884" y="2787591"/>
            <a:ext cx="1349191" cy="63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764" b="1">
                <a:solidFill>
                  <a:srgbClr val="002060"/>
                </a:solidFill>
              </a:rPr>
              <a:t>Зоны внимания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60341" y="4017827"/>
            <a:ext cx="9068110" cy="397673"/>
          </a:xfrm>
          <a:prstGeom prst="rect">
            <a:avLst/>
          </a:prstGeom>
          <a:pattFill prst="ltUp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984" b="1" dirty="0">
                <a:solidFill>
                  <a:srgbClr val="002060"/>
                </a:solidFill>
              </a:rPr>
              <a:t>ИНВАЛИДЫ, ЛИЦА С ОВЗ, ИХ РОДИТЕЛИ (ЗАКОННЫЕ ПРЕДСТАВИТЕЛИ)</a:t>
            </a:r>
            <a:endParaRPr lang="ru-RU" sz="1984" b="1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1039342" y="2351898"/>
            <a:ext cx="9346348" cy="150668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984"/>
          </a:p>
        </p:txBody>
      </p:sp>
      <p:sp>
        <p:nvSpPr>
          <p:cNvPr id="34" name="Прямоугольник 33"/>
          <p:cNvSpPr/>
          <p:nvPr/>
        </p:nvSpPr>
        <p:spPr>
          <a:xfrm>
            <a:off x="2329036" y="208241"/>
            <a:ext cx="7780166" cy="713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984"/>
          </a:p>
        </p:txBody>
      </p:sp>
      <p:sp>
        <p:nvSpPr>
          <p:cNvPr id="37" name="Заголовок 7"/>
          <p:cNvSpPr txBox="1">
            <a:spLocks/>
          </p:cNvSpPr>
          <p:nvPr/>
        </p:nvSpPr>
        <p:spPr bwMode="auto">
          <a:xfrm>
            <a:off x="2250290" y="0"/>
            <a:ext cx="8135400" cy="922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94" b="1" dirty="0">
                <a:solidFill>
                  <a:srgbClr val="002060"/>
                </a:solidFill>
                <a:latin typeface="+mj-lt"/>
              </a:rPr>
              <a:t>ОСНОВНЫЕ НАПРАВЛЕНИЯ ДЕЯТЕЛЬНОСТИ </a:t>
            </a:r>
            <a:br>
              <a:rPr lang="ru-RU" sz="2094" b="1" dirty="0">
                <a:solidFill>
                  <a:srgbClr val="002060"/>
                </a:solidFill>
                <a:latin typeface="+mj-lt"/>
              </a:rPr>
            </a:br>
            <a:r>
              <a:rPr lang="ru-RU" sz="2094" b="1" dirty="0">
                <a:solidFill>
                  <a:srgbClr val="002060"/>
                </a:solidFill>
                <a:latin typeface="+mj-lt"/>
              </a:rPr>
              <a:t>БАЗОВОЙ ПРОФЕССИОНАЛЬНОЙ ОБРАЗОВАТЕЛЬНОЙ ОРГАНИЗАЦИИ</a:t>
            </a:r>
            <a:endParaRPr lang="en-US" sz="2094" b="1" i="1" dirty="0">
              <a:solidFill>
                <a:srgbClr val="002060"/>
              </a:solidFill>
              <a:latin typeface="+mj-lt"/>
              <a:ea typeface="+mj-ea"/>
              <a:cs typeface="Arial" charset="0"/>
            </a:endParaRPr>
          </a:p>
        </p:txBody>
      </p:sp>
      <p:pic>
        <p:nvPicPr>
          <p:cNvPr id="40" name="Picture 39" descr="C:\Users\Sokolova\Desktop\Иконки\318-58835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123395" y="3065458"/>
            <a:ext cx="635004" cy="635004"/>
          </a:xfrm>
          <a:prstGeom prst="rect">
            <a:avLst/>
          </a:prstGeom>
          <a:noFill/>
          <a:extLst/>
        </p:spPr>
      </p:pic>
      <p:pic>
        <p:nvPicPr>
          <p:cNvPr id="42" name="Picture 2" descr="C:\Documents and Settings\Admin\Рабочий стол\2097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361519" y="6637354"/>
            <a:ext cx="555628" cy="635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xtLst/>
        </p:spPr>
      </p:pic>
      <p:sp>
        <p:nvSpPr>
          <p:cNvPr id="47" name="Скругленный прямоугольник 46"/>
          <p:cNvSpPr/>
          <p:nvPr/>
        </p:nvSpPr>
        <p:spPr>
          <a:xfrm>
            <a:off x="3996715" y="4493807"/>
            <a:ext cx="3571596" cy="1349193"/>
          </a:xfrm>
          <a:prstGeom prst="roundRect">
            <a:avLst/>
          </a:prstGeom>
          <a:solidFill>
            <a:srgbClr val="F79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43" b="1" dirty="0">
                <a:solidFill>
                  <a:srgbClr val="002060"/>
                </a:solidFill>
              </a:rPr>
              <a:t>ОРГАНИЗАЦИЯ СПЕЦИАЛЬНЫХ УСЛОВИЙ ОБУЧЕНИЯ </a:t>
            </a:r>
            <a:br>
              <a:rPr lang="ru-RU" sz="1543" b="1" dirty="0">
                <a:solidFill>
                  <a:srgbClr val="002060"/>
                </a:solidFill>
              </a:rPr>
            </a:br>
            <a:r>
              <a:rPr lang="ru-RU" sz="1543" b="1" dirty="0">
                <a:solidFill>
                  <a:srgbClr val="002060"/>
                </a:solidFill>
              </a:rPr>
              <a:t>И ОСНАЩЕНИЕ СПЕЦИАЛЬНЫМ ИНФОРМАЦИОННЫМ  </a:t>
            </a:r>
            <a:br>
              <a:rPr lang="ru-RU" sz="1543" b="1" dirty="0">
                <a:solidFill>
                  <a:srgbClr val="002060"/>
                </a:solidFill>
              </a:rPr>
            </a:br>
            <a:r>
              <a:rPr lang="ru-RU" sz="1543" b="1" dirty="0">
                <a:solidFill>
                  <a:srgbClr val="002060"/>
                </a:solidFill>
              </a:rPr>
              <a:t>И ТЕХНИЧЕСКИМ ОБОРУДОВАНИЕМ</a:t>
            </a:r>
          </a:p>
        </p:txBody>
      </p:sp>
      <p:sp>
        <p:nvSpPr>
          <p:cNvPr id="49" name="Овал 48"/>
          <p:cNvSpPr/>
          <p:nvPr/>
        </p:nvSpPr>
        <p:spPr>
          <a:xfrm>
            <a:off x="6854342" y="6080989"/>
            <a:ext cx="710469" cy="689470"/>
          </a:xfrm>
          <a:prstGeom prst="ellipse">
            <a:avLst/>
          </a:prstGeom>
          <a:blipFill dpi="0" rotWithShape="1">
            <a:blip r:embed="rId2" cstate="print">
              <a:lum bright="70000" contrast="-70000"/>
              <a:extLst/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13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1139087" y="4493807"/>
            <a:ext cx="2778881" cy="1349193"/>
          </a:xfrm>
          <a:prstGeom prst="roundRect">
            <a:avLst/>
          </a:prstGeom>
          <a:solidFill>
            <a:srgbClr val="F79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64" b="1" dirty="0">
                <a:solidFill>
                  <a:schemeClr val="tx2"/>
                </a:solidFill>
              </a:rPr>
              <a:t>ПСИХОЛОГО-ПЕДАГОГИЧЕСКОЕ СОПРОВОЖДЕНИЕ И СОЦИАЛИЗАЦИЯ</a:t>
            </a:r>
          </a:p>
          <a:p>
            <a:pPr algn="ctr">
              <a:defRPr/>
            </a:pPr>
            <a:endParaRPr lang="ru-RU" sz="1764" b="1" dirty="0">
              <a:solidFill>
                <a:srgbClr val="002060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172336" y="5923495"/>
            <a:ext cx="2903125" cy="139994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764" b="1" dirty="0"/>
              <a:t>реализация программ </a:t>
            </a:r>
            <a:r>
              <a:rPr lang="ru-RU" sz="1764" b="1" dirty="0" err="1"/>
              <a:t>тьюторства</a:t>
            </a:r>
            <a:r>
              <a:rPr lang="ru-RU" sz="1764" b="1" dirty="0"/>
              <a:t>, психологической адаптации и </a:t>
            </a:r>
            <a:r>
              <a:rPr lang="ru-RU" sz="1764" b="1" dirty="0" err="1"/>
              <a:t>социо-культурной</a:t>
            </a:r>
            <a:r>
              <a:rPr lang="ru-RU" sz="1764" b="1" dirty="0"/>
              <a:t> реабилитации </a:t>
            </a:r>
          </a:p>
          <a:p>
            <a:pPr>
              <a:defRPr/>
            </a:pPr>
            <a:endParaRPr lang="ru-RU" sz="1764" b="1" dirty="0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155957" y="5923496"/>
            <a:ext cx="3333607" cy="1331692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984" b="1" dirty="0"/>
              <a:t>беспрепятственный, безопасный доступ </a:t>
            </a:r>
            <a:br>
              <a:rPr lang="ru-RU" sz="1984" b="1" dirty="0"/>
            </a:br>
            <a:r>
              <a:rPr lang="ru-RU" sz="1984" b="1" dirty="0"/>
              <a:t>и обучение 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7647058" y="4493807"/>
            <a:ext cx="2540891" cy="1349193"/>
          </a:xfrm>
          <a:prstGeom prst="roundRect">
            <a:avLst/>
          </a:prstGeom>
          <a:solidFill>
            <a:srgbClr val="F79F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764" b="1" dirty="0">
                <a:solidFill>
                  <a:srgbClr val="002060"/>
                </a:solidFill>
              </a:rPr>
              <a:t>ПЕРЕПОДГОТОВКА </a:t>
            </a:r>
            <a:br>
              <a:rPr lang="ru-RU" sz="1764" b="1" dirty="0">
                <a:solidFill>
                  <a:srgbClr val="002060"/>
                </a:solidFill>
              </a:rPr>
            </a:br>
            <a:r>
              <a:rPr lang="ru-RU" sz="1764" b="1" dirty="0">
                <a:solidFill>
                  <a:srgbClr val="002060"/>
                </a:solidFill>
              </a:rPr>
              <a:t>И ПОВЫШЕНИЕ КВАЛИФИКАЦИИ</a:t>
            </a:r>
          </a:p>
        </p:txBody>
      </p:sp>
      <p:sp>
        <p:nvSpPr>
          <p:cNvPr id="4125" name="TextBox 59"/>
          <p:cNvSpPr txBox="1">
            <a:spLocks noChangeArrowheads="1"/>
          </p:cNvSpPr>
          <p:nvPr/>
        </p:nvSpPr>
        <p:spPr bwMode="auto">
          <a:xfrm rot="16200000">
            <a:off x="50634" y="6216569"/>
            <a:ext cx="1382441" cy="63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764" b="1">
                <a:solidFill>
                  <a:srgbClr val="002060"/>
                </a:solidFill>
              </a:rPr>
              <a:t>Зоны внимания 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7568310" y="5923496"/>
            <a:ext cx="2619638" cy="1354442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764" b="1" dirty="0"/>
              <a:t>программы для педагогических и управленческих кадров ПОУ НСО</a:t>
            </a:r>
          </a:p>
        </p:txBody>
      </p:sp>
      <p:pic>
        <p:nvPicPr>
          <p:cNvPr id="66" name="Picture 67" descr="C:\Users\Sokolova\Desktop\pc-computer-with-monitor_318-50338.png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6999596" y="3228607"/>
            <a:ext cx="433254" cy="433254"/>
          </a:xfrm>
          <a:prstGeom prst="rect">
            <a:avLst/>
          </a:prstGeom>
          <a:noFill/>
          <a:extLst/>
        </p:spPr>
      </p:pic>
      <p:pic>
        <p:nvPicPr>
          <p:cNvPr id="67" name="Picture 7" descr="C:\Users\Sokolova\Downloads\DW13-Icon-People.png"/>
          <p:cNvPicPr>
            <a:picLocks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9473431" y="6637359"/>
            <a:ext cx="637738" cy="635005"/>
          </a:xfrm>
          <a:prstGeom prst="ellipse">
            <a:avLst/>
          </a:prstGeom>
          <a:ln w="38100" cap="rnd">
            <a:noFill/>
          </a:ln>
          <a:effectLst/>
          <a:extLst/>
        </p:spPr>
      </p:pic>
      <p:pic>
        <p:nvPicPr>
          <p:cNvPr id="70" name="Picture 7" descr="C:\Users\Sokolova\Desktop\Иконки\index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6763355" y="6614735"/>
            <a:ext cx="595400" cy="56951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</p:pic>
      <p:sp>
        <p:nvSpPr>
          <p:cNvPr id="71" name="Скругленный прямоугольник 70"/>
          <p:cNvSpPr/>
          <p:nvPr/>
        </p:nvSpPr>
        <p:spPr>
          <a:xfrm>
            <a:off x="1039342" y="5842999"/>
            <a:ext cx="9346348" cy="150843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984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3607" y="132170"/>
            <a:ext cx="1017754" cy="86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7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2"/>
          <p:cNvSpPr txBox="1">
            <a:spLocks noChangeArrowheads="1"/>
          </p:cNvSpPr>
          <p:nvPr/>
        </p:nvSpPr>
        <p:spPr bwMode="auto">
          <a:xfrm>
            <a:off x="5018671" y="7008449"/>
            <a:ext cx="3219664" cy="39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984" b="1">
                <a:solidFill>
                  <a:schemeClr val="bg1"/>
                </a:solidFill>
              </a:rPr>
              <a:t>КАЧЕСТВО И ДОСТУПНОСТЬ</a:t>
            </a:r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3202768" y="0"/>
            <a:ext cx="3968774" cy="604818"/>
          </a:xfrm>
          <a:extLst/>
        </p:spPr>
        <p:txBody>
          <a:bodyPr/>
          <a:lstStyle/>
          <a:p>
            <a:pPr>
              <a:defRPr/>
            </a:pPr>
            <a:r>
              <a:rPr lang="ru-RU" sz="2425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УСЛОВИЯ ДОСТУПНОСТИ</a:t>
            </a:r>
            <a:endParaRPr lang="ru-RU" sz="2425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562" y="3858585"/>
            <a:ext cx="1322943" cy="141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5512" y="1557433"/>
            <a:ext cx="1189949" cy="166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865" y="1557433"/>
            <a:ext cx="1508435" cy="166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617" y="3858585"/>
            <a:ext cx="1270445" cy="141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2364" y="5984742"/>
            <a:ext cx="1338692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Скругленный прямоугольник 34"/>
          <p:cNvSpPr/>
          <p:nvPr/>
        </p:nvSpPr>
        <p:spPr>
          <a:xfrm>
            <a:off x="503865" y="922210"/>
            <a:ext cx="6191234" cy="635222"/>
          </a:xfrm>
          <a:prstGeom prst="roundRect">
            <a:avLst/>
          </a:prstGeom>
          <a:solidFill>
            <a:srgbClr val="9999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83" rIns="39683" anchor="ctr"/>
          <a:lstStyle/>
          <a:p>
            <a:pPr algn="ctr" eaLnBrk="1" hangingPunct="1">
              <a:defRPr/>
            </a:pPr>
            <a:r>
              <a:rPr lang="ru-RU" sz="1764" b="1" dirty="0">
                <a:solidFill>
                  <a:schemeClr val="tx1"/>
                </a:solidFill>
              </a:rPr>
              <a:t>ДОСТУПНОСТЬ</a:t>
            </a:r>
          </a:p>
        </p:txBody>
      </p:sp>
      <p:pic>
        <p:nvPicPr>
          <p:cNvPr id="6154" name="Рисунок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3814" y="1557433"/>
            <a:ext cx="1191698" cy="166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Рисунок 42" descr="Z:\Информационно_вычислительный центр\фото\IMG_239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4654" y="1574932"/>
            <a:ext cx="1270445" cy="165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6"/>
          <p:cNvGrpSpPr>
            <a:grpSpLocks/>
          </p:cNvGrpSpPr>
          <p:nvPr/>
        </p:nvGrpSpPr>
        <p:grpSpPr bwMode="auto">
          <a:xfrm>
            <a:off x="6933089" y="1202199"/>
            <a:ext cx="3216362" cy="1081454"/>
            <a:chOff x="195263" y="1090613"/>
            <a:chExt cx="8705849" cy="1238760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195263" y="1547631"/>
              <a:ext cx="8705849" cy="781742"/>
            </a:xfrm>
            <a:prstGeom prst="rect">
              <a:avLst/>
            </a:prstGeom>
            <a:ln>
              <a:solidFill>
                <a:srgbClr val="D0700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Скругленный прямоугольник 50"/>
            <p:cNvSpPr/>
            <p:nvPr/>
          </p:nvSpPr>
          <p:spPr>
            <a:xfrm>
              <a:off x="304203" y="1090613"/>
              <a:ext cx="7858001" cy="1112478"/>
            </a:xfrm>
            <a:prstGeom prst="roundRect">
              <a:avLst/>
            </a:prstGeom>
            <a:solidFill>
              <a:srgbClr val="7C85B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sz="1543" b="1" dirty="0"/>
                <a:t>Проведение работ по входной группе согласно паспорту доступности</a:t>
              </a:r>
            </a:p>
          </p:txBody>
        </p:sp>
      </p:grpSp>
      <p:sp>
        <p:nvSpPr>
          <p:cNvPr id="52" name="Правая фигурная скобка 51"/>
          <p:cNvSpPr/>
          <p:nvPr/>
        </p:nvSpPr>
        <p:spPr>
          <a:xfrm>
            <a:off x="6616352" y="922211"/>
            <a:ext cx="318486" cy="6637464"/>
          </a:xfrm>
          <a:prstGeom prst="rightBrace">
            <a:avLst>
              <a:gd name="adj1" fmla="val 0"/>
              <a:gd name="adj2" fmla="val 49629"/>
            </a:avLst>
          </a:prstGeom>
          <a:ln w="57150">
            <a:solidFill>
              <a:srgbClr val="7C85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984"/>
          </a:p>
        </p:txBody>
      </p:sp>
      <p:sp>
        <p:nvSpPr>
          <p:cNvPr id="53" name="Стрелка углом 52"/>
          <p:cNvSpPr/>
          <p:nvPr/>
        </p:nvSpPr>
        <p:spPr>
          <a:xfrm rot="16200000" flipH="1">
            <a:off x="1298330" y="-783966"/>
            <a:ext cx="556476" cy="2540891"/>
          </a:xfrm>
          <a:prstGeom prst="bentArrow">
            <a:avLst/>
          </a:prstGeom>
          <a:solidFill>
            <a:srgbClr val="7C85BB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984"/>
          </a:p>
        </p:txBody>
      </p:sp>
      <p:sp>
        <p:nvSpPr>
          <p:cNvPr id="54" name="Стрелка углом 53"/>
          <p:cNvSpPr/>
          <p:nvPr/>
        </p:nvSpPr>
        <p:spPr>
          <a:xfrm rot="5400000">
            <a:off x="8480897" y="-1101577"/>
            <a:ext cx="475980" cy="3095616"/>
          </a:xfrm>
          <a:prstGeom prst="bentArrow">
            <a:avLst/>
          </a:prstGeom>
          <a:solidFill>
            <a:srgbClr val="7C85BB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1984"/>
          </a:p>
        </p:txBody>
      </p:sp>
      <p:sp>
        <p:nvSpPr>
          <p:cNvPr id="57" name="Прямоугольник 56"/>
          <p:cNvSpPr/>
          <p:nvPr/>
        </p:nvSpPr>
        <p:spPr>
          <a:xfrm>
            <a:off x="741855" y="446231"/>
            <a:ext cx="3016870" cy="498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2866" dirty="0"/>
          </a:p>
        </p:txBody>
      </p: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6933088" y="2362398"/>
            <a:ext cx="3184863" cy="1336943"/>
            <a:chOff x="195263" y="1090613"/>
            <a:chExt cx="8705849" cy="123876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195263" y="1547852"/>
              <a:ext cx="8705849" cy="781521"/>
            </a:xfrm>
            <a:prstGeom prst="rect">
              <a:avLst/>
            </a:prstGeom>
            <a:ln>
              <a:solidFill>
                <a:srgbClr val="D0700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Скругленный прямоугольник 61"/>
            <p:cNvSpPr/>
            <p:nvPr/>
          </p:nvSpPr>
          <p:spPr>
            <a:xfrm>
              <a:off x="305280" y="1090613"/>
              <a:ext cx="7859183" cy="1112290"/>
            </a:xfrm>
            <a:prstGeom prst="roundRect">
              <a:avLst/>
            </a:prstGeom>
            <a:solidFill>
              <a:srgbClr val="7C85B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sz="1543" b="1" dirty="0">
                  <a:solidFill>
                    <a:schemeClr val="bg1"/>
                  </a:solidFill>
                  <a:latin typeface="+mj-lt"/>
                </a:rPr>
                <a:t>Установка </a:t>
              </a:r>
              <a:r>
                <a:rPr lang="ru-RU" sz="1543" b="1" dirty="0" err="1">
                  <a:solidFill>
                    <a:schemeClr val="bg1"/>
                  </a:solidFill>
                  <a:latin typeface="+mj-lt"/>
                </a:rPr>
                <a:t>пожарно</a:t>
              </a:r>
              <a:r>
                <a:rPr lang="ru-RU" sz="1543" b="1" dirty="0">
                  <a:solidFill>
                    <a:schemeClr val="bg1"/>
                  </a:solidFill>
                  <a:latin typeface="+mj-lt"/>
                </a:rPr>
                <a:t>-</a:t>
              </a:r>
              <a:br>
                <a:rPr lang="ru-RU" sz="1543" b="1" dirty="0">
                  <a:solidFill>
                    <a:schemeClr val="bg1"/>
                  </a:solidFill>
                  <a:latin typeface="+mj-lt"/>
                </a:rPr>
              </a:br>
              <a:r>
                <a:rPr lang="ru-RU" sz="1543" b="1" dirty="0">
                  <a:solidFill>
                    <a:schemeClr val="bg1"/>
                  </a:solidFill>
                  <a:latin typeface="+mj-lt"/>
                </a:rPr>
                <a:t>охранной сигнализации с учетом лиц с нарушением слуха, зрения</a:t>
              </a:r>
            </a:p>
            <a:p>
              <a:pPr algn="ctr" eaLnBrk="1" hangingPunct="1">
                <a:defRPr/>
              </a:pPr>
              <a:endParaRPr lang="ru-RU" sz="1543" b="1" dirty="0"/>
            </a:p>
          </p:txBody>
        </p:sp>
      </p:grp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6933088" y="3779837"/>
            <a:ext cx="3254860" cy="794466"/>
            <a:chOff x="195263" y="1090612"/>
            <a:chExt cx="8705849" cy="1238761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195263" y="1549008"/>
              <a:ext cx="8705849" cy="780365"/>
            </a:xfrm>
            <a:prstGeom prst="rect">
              <a:avLst/>
            </a:prstGeom>
            <a:ln>
              <a:solidFill>
                <a:srgbClr val="D0700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Скругленный прямоугольник 64"/>
            <p:cNvSpPr/>
            <p:nvPr/>
          </p:nvSpPr>
          <p:spPr>
            <a:xfrm>
              <a:off x="302915" y="1090612"/>
              <a:ext cx="7863346" cy="990463"/>
            </a:xfrm>
            <a:prstGeom prst="roundRect">
              <a:avLst/>
            </a:prstGeom>
            <a:solidFill>
              <a:srgbClr val="7C85B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sz="1543" b="1" dirty="0"/>
                <a:t>Оборудование пандусов для </a:t>
              </a:r>
              <a:r>
                <a:rPr lang="ru-RU" sz="1543" b="1" dirty="0" err="1"/>
                <a:t>маломобильных</a:t>
              </a:r>
              <a:r>
                <a:rPr lang="ru-RU" sz="1543" b="1" dirty="0"/>
                <a:t> </a:t>
              </a:r>
            </a:p>
          </p:txBody>
        </p:sp>
      </p:grp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6933089" y="4653050"/>
            <a:ext cx="3216362" cy="1111202"/>
            <a:chOff x="-230067" y="1173196"/>
            <a:chExt cx="8614436" cy="1156177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-230067" y="1548271"/>
              <a:ext cx="8614436" cy="781102"/>
            </a:xfrm>
            <a:prstGeom prst="rect">
              <a:avLst/>
            </a:prstGeom>
            <a:ln>
              <a:solidFill>
                <a:srgbClr val="D0700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Скругленный прямоугольник 68"/>
            <p:cNvSpPr/>
            <p:nvPr/>
          </p:nvSpPr>
          <p:spPr>
            <a:xfrm>
              <a:off x="-230067" y="1173196"/>
              <a:ext cx="7859851" cy="908555"/>
            </a:xfrm>
            <a:prstGeom prst="roundRect">
              <a:avLst/>
            </a:prstGeom>
            <a:solidFill>
              <a:srgbClr val="7C85B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defRPr/>
              </a:pPr>
              <a:endParaRPr lang="ru-RU" sz="1543" b="1" dirty="0"/>
            </a:p>
          </p:txBody>
        </p:sp>
      </p:grpSp>
      <p:sp>
        <p:nvSpPr>
          <p:cNvPr id="70" name="Прямоугольник 69"/>
          <p:cNvSpPr/>
          <p:nvPr/>
        </p:nvSpPr>
        <p:spPr>
          <a:xfrm>
            <a:off x="7171079" y="4574303"/>
            <a:ext cx="2619637" cy="8046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1543" b="1" dirty="0">
                <a:solidFill>
                  <a:schemeClr val="bg1"/>
                </a:solidFill>
                <a:latin typeface="+mj-lt"/>
              </a:rPr>
              <a:t>Переоборудование  санитарно-гигиенических помещений</a:t>
            </a:r>
          </a:p>
        </p:txBody>
      </p:sp>
      <p:grpSp>
        <p:nvGrpSpPr>
          <p:cNvPr id="6" name="Группа 16"/>
          <p:cNvGrpSpPr>
            <a:grpSpLocks/>
          </p:cNvGrpSpPr>
          <p:nvPr/>
        </p:nvGrpSpPr>
        <p:grpSpPr bwMode="auto">
          <a:xfrm>
            <a:off x="6933088" y="5842999"/>
            <a:ext cx="3184863" cy="1189949"/>
            <a:chOff x="195263" y="1090613"/>
            <a:chExt cx="8705849" cy="1238760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195263" y="1547861"/>
              <a:ext cx="8705849" cy="781512"/>
            </a:xfrm>
            <a:prstGeom prst="rect">
              <a:avLst/>
            </a:prstGeom>
            <a:ln>
              <a:solidFill>
                <a:srgbClr val="D07004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Скругленный прямоугольник 72"/>
            <p:cNvSpPr/>
            <p:nvPr/>
          </p:nvSpPr>
          <p:spPr>
            <a:xfrm>
              <a:off x="305280" y="1090613"/>
              <a:ext cx="7859183" cy="1113062"/>
            </a:xfrm>
            <a:prstGeom prst="roundRect">
              <a:avLst/>
            </a:prstGeom>
            <a:solidFill>
              <a:srgbClr val="7C85BB"/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ru-RU" sz="1543" b="1" dirty="0"/>
                <a:t>Оборудование спортивных залов, библиотек, учебных  аудиторий и кабинетов</a:t>
              </a:r>
            </a:p>
          </p:txBody>
        </p:sp>
      </p:grpSp>
      <p:sp>
        <p:nvSpPr>
          <p:cNvPr id="46" name="Скругленный прямоугольник 45"/>
          <p:cNvSpPr/>
          <p:nvPr/>
        </p:nvSpPr>
        <p:spPr>
          <a:xfrm>
            <a:off x="425118" y="3223362"/>
            <a:ext cx="6269981" cy="635223"/>
          </a:xfrm>
          <a:prstGeom prst="roundRect">
            <a:avLst/>
          </a:prstGeom>
          <a:solidFill>
            <a:srgbClr val="9999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83" rIns="39683" anchor="ctr"/>
          <a:lstStyle/>
          <a:p>
            <a:pPr algn="ctr" eaLnBrk="1" hangingPunct="1">
              <a:defRPr/>
            </a:pPr>
            <a:r>
              <a:rPr lang="ru-RU" sz="1764" b="1" dirty="0">
                <a:solidFill>
                  <a:schemeClr val="tx1"/>
                </a:solidFill>
              </a:rPr>
              <a:t>УСЛОВИЯ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25118" y="5288273"/>
            <a:ext cx="6269981" cy="635223"/>
          </a:xfrm>
          <a:prstGeom prst="roundRect">
            <a:avLst/>
          </a:prstGeom>
          <a:solidFill>
            <a:srgbClr val="9999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83" rIns="39683" anchor="ctr"/>
          <a:lstStyle/>
          <a:p>
            <a:pPr algn="ctr" eaLnBrk="1" hangingPunct="1">
              <a:defRPr/>
            </a:pPr>
            <a:r>
              <a:rPr lang="ru-RU" sz="1764" b="1" dirty="0">
                <a:solidFill>
                  <a:schemeClr val="tx1"/>
                </a:solidFill>
              </a:rPr>
              <a:t>ВОЗМОЖНОСТЬ</a:t>
            </a:r>
          </a:p>
        </p:txBody>
      </p:sp>
      <p:pic>
        <p:nvPicPr>
          <p:cNvPr id="6168" name="Рисунок 47" descr="U:\Информационно-вычислительнй центр\САЙТ НППК\Фото\IMG_293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4654" y="3858585"/>
            <a:ext cx="1270445" cy="141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9" name="Рисунок 54" descr="U:\Информационно-вычислительнй центр\САЙТ НППК\Фото\IMG_2939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78229" y="6002242"/>
            <a:ext cx="1604680" cy="124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0" name="Рисунок 55" descr="U:\Информационно-вычислительнй центр\САЙТ НППК\Фото\Вход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85961" y="1574932"/>
            <a:ext cx="1412190" cy="1665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1" name="Рисунок 47" descr="U:\Информационно-вычислительнй центр\САЙТ НППК\Фото\IMG_2927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86664" y="6002242"/>
            <a:ext cx="1508435" cy="124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2" name="Рисунок 17" descr="U:\Информационно-вычислительнй центр\САЙТ НППК\Фото\gym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164708" y="3858585"/>
            <a:ext cx="1417439" cy="1417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3" name="Picture 2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59803" y="5984742"/>
            <a:ext cx="1653678" cy="1259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4" name="Picture 1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826015" y="3779838"/>
            <a:ext cx="1417439" cy="1496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728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853385" y="207941"/>
            <a:ext cx="8255050" cy="140964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 defTabSz="100794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РЕГИОНАЛЬНЫЙ ЦЕНТР СОПРОВОЖДЕНИЯ ПРИЕМА АБИТУРИЕНТОВ ИЗ ЧИСЛА ЛИЦ С ОВЗ И ИНВАЛИДНОСТЬЮ</a:t>
            </a:r>
            <a:b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ПРОФЕССИОНАЛЬНЫЕ ОБРАЗОВАТЕЛЬНЫЕ УЧРЕЖДЕНИЯ НОВОСИБИРСКОЙ ОБЛАСТИ</a:t>
            </a:r>
          </a:p>
        </p:txBody>
      </p:sp>
      <p:graphicFrame>
        <p:nvGraphicFramePr>
          <p:cNvPr id="22530" name="Object 8"/>
          <p:cNvGraphicFramePr>
            <a:graphicFrameLocks noChangeAspect="1"/>
          </p:cNvGraphicFramePr>
          <p:nvPr/>
        </p:nvGraphicFramePr>
        <p:xfrm>
          <a:off x="504002" y="128565"/>
          <a:ext cx="1349383" cy="1311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0" r:id="rId3" imgW="5178600" imgH="5037480" progId="">
                  <p:embed/>
                </p:oleObj>
              </mc:Choice>
              <mc:Fallback>
                <p:oleObj r:id="rId3" imgW="5178600" imgH="5037480" progId="">
                  <p:embed/>
                  <p:pic>
                    <p:nvPicPr>
                      <p:cNvPr id="2253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002" y="128565"/>
                        <a:ext cx="1349383" cy="13119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Объект 2"/>
          <p:cNvSpPr txBox="1">
            <a:spLocks/>
          </p:cNvSpPr>
          <p:nvPr/>
        </p:nvSpPr>
        <p:spPr>
          <a:xfrm>
            <a:off x="900879" y="1477948"/>
            <a:ext cx="9071610" cy="54769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77979" indent="-377979" defTabSz="100794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Консультирование секретарей приемных комиссий по вопросам приема абитуриентов из числа лиц с ОВЗ и инвалидностью.</a:t>
            </a:r>
          </a:p>
          <a:p>
            <a:pPr marL="377979" indent="-377979" defTabSz="100794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Сбор информации от приемных комиссий ПОУ о количестве обращений и поданных заявлений о приеме на обучение от абитуриентов из числа лиц с ОВЗ и инвалидностью. </a:t>
            </a:r>
          </a:p>
          <a:p>
            <a:pPr marL="377979" indent="-377979" defTabSz="1007943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Сопровождение работы приемной комиссии колледжа по приему абитуриентов из числа лиц с ОВЗ и инвалидностью. </a:t>
            </a:r>
            <a:endParaRPr lang="en-US" sz="2205" dirty="0">
              <a:solidFill>
                <a:srgbClr val="004D69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979" indent="-377979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Консультирование абитуриентов и их родителей по вопросам поступления в ПОУ: проведение </a:t>
            </a:r>
            <a:r>
              <a:rPr lang="ru-RU" sz="2205" dirty="0" err="1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профдиагностики</a:t>
            </a:r>
            <a:r>
              <a:rPr lang="ru-RU" sz="2205" dirty="0">
                <a:solidFill>
                  <a:srgbClr val="004D6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консультирование педагогом-психологом колледжа по профессиональной ориентации абитуриента, консультирование заведующим и методистом отделения инклюзивного образования по имеющимся специальностям и профессиям в ПОУ Новосибирской области, правилам приема на обучение, особенностям вступительных испытаний и обучения лиц с ОВЗ и инвалидностью. </a:t>
            </a:r>
            <a:endParaRPr lang="ru-RU" sz="2205" dirty="0"/>
          </a:p>
        </p:txBody>
      </p:sp>
    </p:spTree>
    <p:extLst>
      <p:ext uri="{BB962C8B-B14F-4D97-AF65-F5344CB8AC3E}">
        <p14:creationId xmlns:p14="http://schemas.microsoft.com/office/powerpoint/2010/main" val="306128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Прямая соединительная линия 24"/>
          <p:cNvCxnSpPr/>
          <p:nvPr/>
        </p:nvCxnSpPr>
        <p:spPr>
          <a:xfrm>
            <a:off x="306123" y="1070953"/>
            <a:ext cx="10079567" cy="0"/>
          </a:xfrm>
          <a:prstGeom prst="line">
            <a:avLst/>
          </a:prstGeom>
          <a:ln w="57150">
            <a:solidFill>
              <a:srgbClr val="3661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Заголовок 7"/>
          <p:cNvSpPr txBox="1">
            <a:spLocks/>
          </p:cNvSpPr>
          <p:nvPr/>
        </p:nvSpPr>
        <p:spPr bwMode="auto">
          <a:xfrm>
            <a:off x="2196041" y="-1"/>
            <a:ext cx="8016406" cy="102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2205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Формирование единой информационной среды </a:t>
            </a:r>
            <a:br>
              <a:rPr lang="ru-RU" sz="2205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</a:br>
            <a:r>
              <a:rPr lang="ru-RU" sz="2205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с применением электронных ресурсов </a:t>
            </a:r>
            <a:br>
              <a:rPr lang="ru-RU" sz="2205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</a:br>
            <a:r>
              <a:rPr lang="ru-RU" sz="2205" b="1" dirty="0">
                <a:solidFill>
                  <a:schemeClr val="accent4">
                    <a:lumMod val="75000"/>
                  </a:schemeClr>
                </a:solidFill>
                <a:cs typeface="Arial" charset="0"/>
              </a:rPr>
              <a:t>для коллективного пользования обучающихся инвалидов </a:t>
            </a:r>
            <a:endParaRPr lang="en-US" sz="2205" b="1" i="1" dirty="0">
              <a:solidFill>
                <a:schemeClr val="accent4">
                  <a:lumMod val="75000"/>
                </a:schemeClr>
              </a:solidFill>
              <a:ea typeface="+mj-ea"/>
              <a:cs typeface="Arial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306123" y="1160200"/>
            <a:ext cx="9960572" cy="0"/>
          </a:xfrm>
          <a:prstGeom prst="line">
            <a:avLst/>
          </a:prstGeom>
          <a:ln w="57150">
            <a:solidFill>
              <a:schemeClr val="accent6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3" name="Рисунок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118" y="1398190"/>
            <a:ext cx="5237525" cy="37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3140" y="3144615"/>
            <a:ext cx="4642550" cy="396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67"/>
          <p:cNvGrpSpPr>
            <a:grpSpLocks/>
          </p:cNvGrpSpPr>
          <p:nvPr/>
        </p:nvGrpSpPr>
        <p:grpSpPr bwMode="auto">
          <a:xfrm>
            <a:off x="425118" y="5288273"/>
            <a:ext cx="5158778" cy="1587182"/>
            <a:chOff x="464560" y="1733657"/>
            <a:chExt cx="4357580" cy="1441549"/>
          </a:xfrm>
        </p:grpSpPr>
        <p:grpSp>
          <p:nvGrpSpPr>
            <p:cNvPr id="3" name="Группа 39"/>
            <p:cNvGrpSpPr>
              <a:grpSpLocks/>
            </p:cNvGrpSpPr>
            <p:nvPr/>
          </p:nvGrpSpPr>
          <p:grpSpPr bwMode="auto">
            <a:xfrm flipH="1">
              <a:off x="464560" y="1805768"/>
              <a:ext cx="4357580" cy="1369438"/>
              <a:chOff x="3945174" y="2317472"/>
              <a:chExt cx="3380401" cy="1043245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086215" y="2481689"/>
                <a:ext cx="3239360" cy="87902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661A6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39683" tIns="39683" rIns="39683" bIns="39683" anchor="ctr"/>
              <a:lstStyle/>
              <a:p>
                <a:pPr algn="ctr" eaLnBrk="1" hangingPunct="1">
                  <a:defRPr/>
                </a:pPr>
                <a:r>
                  <a:rPr lang="ru-RU" sz="1653" b="1" noProof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Электронные образовательные ресурсы </a:t>
                </a:r>
              </a:p>
              <a:p>
                <a:pPr algn="just" eaLnBrk="1" hangingPunct="1">
                  <a:defRPr/>
                </a:pPr>
                <a:r>
                  <a:rPr lang="ru-RU" sz="1764" b="1" noProof="1">
                    <a:solidFill>
                      <a:srgbClr val="C00000"/>
                    </a:solidFill>
                  </a:rPr>
                  <a:t>            по адаптационным циклам дисциплин</a:t>
                </a:r>
                <a:endParaRPr lang="en-GB" sz="1764" b="1" noProof="1">
                  <a:solidFill>
                    <a:srgbClr val="C00000"/>
                  </a:solidFill>
                </a:endParaRPr>
              </a:p>
            </p:txBody>
          </p:sp>
          <p:sp>
            <p:nvSpPr>
              <p:cNvPr id="18" name="Выноска со стрелкой влево 17"/>
              <p:cNvSpPr/>
              <p:nvPr/>
            </p:nvSpPr>
            <p:spPr>
              <a:xfrm>
                <a:off x="3945174" y="2317023"/>
                <a:ext cx="3380401" cy="164666"/>
              </a:xfrm>
              <a:prstGeom prst="leftArrowCallout">
                <a:avLst>
                  <a:gd name="adj1" fmla="val 50000"/>
                  <a:gd name="adj2" fmla="val 25000"/>
                  <a:gd name="adj3" fmla="val 41455"/>
                  <a:gd name="adj4" fmla="val 95310"/>
                </a:avLst>
              </a:prstGeom>
              <a:solidFill>
                <a:srgbClr val="3661A6"/>
              </a:solidFill>
              <a:ln w="19050">
                <a:solidFill>
                  <a:srgbClr val="3661A6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39683" tIns="39683" rIns="39683" bIns="39683" anchor="ctr"/>
              <a:lstStyle/>
              <a:p>
                <a:pPr algn="ctr" eaLnBrk="1" hangingPunct="1">
                  <a:defRPr/>
                </a:pPr>
                <a:endParaRPr lang="ru-RU" sz="1984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219056" y="1733657"/>
              <a:ext cx="424229" cy="392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ru-RU" sz="2205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sp>
        <p:nvSpPr>
          <p:cNvPr id="19" name="Выноска со стрелкой влево 18"/>
          <p:cNvSpPr/>
          <p:nvPr/>
        </p:nvSpPr>
        <p:spPr bwMode="auto">
          <a:xfrm rot="10800000" flipH="1">
            <a:off x="5743140" y="1240697"/>
            <a:ext cx="4642550" cy="316736"/>
          </a:xfrm>
          <a:prstGeom prst="leftArrowCallout">
            <a:avLst>
              <a:gd name="adj1" fmla="val 50000"/>
              <a:gd name="adj2" fmla="val 25000"/>
              <a:gd name="adj3" fmla="val 41455"/>
              <a:gd name="adj4" fmla="val 95310"/>
            </a:avLst>
          </a:prstGeom>
          <a:solidFill>
            <a:srgbClr val="3661A6"/>
          </a:solidFill>
          <a:ln w="19050">
            <a:solidFill>
              <a:srgbClr val="3661A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3" tIns="39683" rIns="39683" bIns="39683" anchor="ctr"/>
          <a:lstStyle/>
          <a:p>
            <a:pPr algn="ctr" eaLnBrk="1" hangingPunct="1">
              <a:defRPr/>
            </a:pPr>
            <a:endParaRPr lang="ru-RU" sz="1984"/>
          </a:p>
        </p:txBody>
      </p:sp>
      <p:sp>
        <p:nvSpPr>
          <p:cNvPr id="21" name="Прямоугольник 20"/>
          <p:cNvSpPr/>
          <p:nvPr/>
        </p:nvSpPr>
        <p:spPr bwMode="auto">
          <a:xfrm flipH="1">
            <a:off x="5902382" y="1636180"/>
            <a:ext cx="4285566" cy="1270445"/>
          </a:xfrm>
          <a:prstGeom prst="rect">
            <a:avLst/>
          </a:prstGeom>
          <a:solidFill>
            <a:schemeClr val="bg1"/>
          </a:solidFill>
          <a:ln w="19050">
            <a:solidFill>
              <a:srgbClr val="3661A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9683" tIns="39683" rIns="39683" bIns="39683" anchor="ctr"/>
          <a:lstStyle/>
          <a:p>
            <a:pPr algn="ctr" eaLnBrk="1" hangingPunct="1">
              <a:defRPr/>
            </a:pPr>
            <a:r>
              <a:rPr lang="ru-RU" sz="1653" b="1" noProof="1">
                <a:solidFill>
                  <a:schemeClr val="tx1">
                    <a:lumMod val="85000"/>
                    <a:lumOff val="15000"/>
                  </a:schemeClr>
                </a:solidFill>
              </a:rPr>
              <a:t>Электронные образовательные ресурсы </a:t>
            </a:r>
          </a:p>
          <a:p>
            <a:pPr algn="just" eaLnBrk="1" hangingPunct="1">
              <a:defRPr/>
            </a:pPr>
            <a:r>
              <a:rPr lang="ru-RU" sz="1764" b="1" noProof="1">
                <a:solidFill>
                  <a:srgbClr val="C00000"/>
                </a:solidFill>
              </a:rPr>
              <a:t>по адаптированным основным профессиональным образовательным программам СПО</a:t>
            </a:r>
            <a:endParaRPr lang="en-GB" sz="1764" b="1" noProof="1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5902383" y="1160200"/>
            <a:ext cx="502229" cy="431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205" b="1" dirty="0">
                <a:solidFill>
                  <a:schemeClr val="bg1"/>
                </a:solidFill>
              </a:rPr>
              <a:t>01</a:t>
            </a:r>
          </a:p>
        </p:txBody>
      </p:sp>
      <p:graphicFrame>
        <p:nvGraphicFramePr>
          <p:cNvPr id="18434" name="Object 8"/>
          <p:cNvGraphicFramePr>
            <a:graphicFrameLocks noChangeAspect="1"/>
          </p:cNvGraphicFramePr>
          <p:nvPr/>
        </p:nvGraphicFramePr>
        <p:xfrm>
          <a:off x="306123" y="0"/>
          <a:ext cx="1070954" cy="1041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4" r:id="rId6" imgW="5178600" imgH="5037480" progId="">
                  <p:embed/>
                </p:oleObj>
              </mc:Choice>
              <mc:Fallback>
                <p:oleObj r:id="rId6" imgW="5178600" imgH="5037480" progId="">
                  <p:embed/>
                  <p:pic>
                    <p:nvPicPr>
                      <p:cNvPr id="1843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23" y="0"/>
                        <a:ext cx="1070954" cy="1041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544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402152" y="67452"/>
            <a:ext cx="6940296" cy="1172625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54961"/>
                </a:solidFill>
                <a:latin typeface="Trebuchet MS" panose="020B0603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ПРОФОРИЕНТАЦИОННАЯ РАБОТА И ПСИХОЛОГО-ПЕДАГОГИЧЕСКОЕ  СОПРОВОЖДЕНИЕ ИНКЛЮЗИВНОГО ПРОФЕССИОНАЛЬНОГО ОБРАЗОВАНИЯ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2451641" y="1517047"/>
            <a:ext cx="52623" cy="4367712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2" descr="C:\Users\Сартакова\Desktop\Волонтеский корпус НАШЕ ДЕЛО\Я и мой компьют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226" y="1674917"/>
            <a:ext cx="2262791" cy="202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Рисунок 42" descr="Y:\Секретарь руководителя\НА СОГЛАСОВАНИЕ\IMG_18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0168" y="1674916"/>
            <a:ext cx="2210168" cy="205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Рисунок 43" descr="Y:\Секретарь руководителя\НА СОГЛАСОВАНИЕ\фото -нагр-1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6227" y="3832461"/>
            <a:ext cx="2262789" cy="184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Рисунок 44" descr="Y:\Секретарь руководителя\НА СОГЛАСОВАНИЕ\фот-0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6887" y="3832461"/>
            <a:ext cx="2368035" cy="1841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264" y="1674916"/>
            <a:ext cx="2368037" cy="2052299"/>
          </a:xfrm>
          <a:prstGeom prst="rect">
            <a:avLst/>
          </a:prstGeom>
        </p:spPr>
      </p:pic>
      <p:cxnSp>
        <p:nvCxnSpPr>
          <p:cNvPr id="50" name="Прямая соединительная линия 49"/>
          <p:cNvCxnSpPr/>
          <p:nvPr/>
        </p:nvCxnSpPr>
        <p:spPr>
          <a:xfrm>
            <a:off x="4924923" y="1464424"/>
            <a:ext cx="52623" cy="4367712"/>
          </a:xfrm>
          <a:prstGeom prst="line">
            <a:avLst/>
          </a:prstGeom>
          <a:ln w="28575">
            <a:solidFill>
              <a:srgbClr val="0549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169" y="3832461"/>
            <a:ext cx="2257330" cy="1841806"/>
          </a:xfrm>
          <a:prstGeom prst="rect">
            <a:avLst/>
          </a:prstGeom>
        </p:spPr>
      </p:pic>
      <p:sp>
        <p:nvSpPr>
          <p:cNvPr id="55" name="Прямоугольник 54"/>
          <p:cNvSpPr/>
          <p:nvPr/>
        </p:nvSpPr>
        <p:spPr>
          <a:xfrm>
            <a:off x="7264934" y="902971"/>
            <a:ext cx="3398854" cy="1169547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just"/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ИНФОРМИРОВАНИЕ </a:t>
            </a:r>
          </a:p>
          <a:p>
            <a:pPr algn="just"/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инвалидов и лиц с </a:t>
            </a:r>
            <a:r>
              <a:rPr lang="ru-RU" sz="14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ОВЗ о </a:t>
            </a:r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возможности получения </a:t>
            </a:r>
            <a:r>
              <a:rPr lang="ru-RU" sz="14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профессионального образования в </a:t>
            </a:r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инклюзивной форме</a:t>
            </a:r>
            <a:endParaRPr lang="en-US" sz="14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200900" y="1965960"/>
            <a:ext cx="3473359" cy="1169547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just"/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КОНСУЛЬТИРОВАНИЕ специалистов профессиональных образовательных </a:t>
            </a:r>
            <a:r>
              <a:rPr lang="ru-RU" sz="1400" b="1" dirty="0" smtClean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организаций </a:t>
            </a:r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по вопросам приема и обучения абитуриентов из числа  лиц </a:t>
            </a:r>
            <a:r>
              <a:rPr lang="ru-RU" sz="1400" b="1" dirty="0" smtClean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с </a:t>
            </a:r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ОВЗ и инвалидностью</a:t>
            </a:r>
            <a:endParaRPr lang="en-US" sz="1400" b="1" dirty="0">
              <a:ln w="1905"/>
              <a:solidFill>
                <a:schemeClr val="tx2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7280910" y="5579319"/>
            <a:ext cx="3402128" cy="954103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r>
              <a:rPr lang="ru-RU" sz="14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ДОПОЛНИТЕЛЬНОЕ ОБРАЗОВАНИЕ</a:t>
            </a:r>
          </a:p>
          <a:p>
            <a:r>
              <a:rPr lang="ru-RU" sz="14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для обучающихся и взрослых-инвалидов по подготовке к Чемпионату «</a:t>
            </a:r>
            <a:r>
              <a:rPr lang="ru-RU" sz="1400" b="1" dirty="0" err="1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Абилимпикс</a:t>
            </a:r>
            <a:r>
              <a:rPr lang="ru-RU" sz="1400" b="1" dirty="0" smtClean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»</a:t>
            </a:r>
            <a:endParaRPr lang="en-US" sz="14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flipV="1">
            <a:off x="7411661" y="1988625"/>
            <a:ext cx="3052136" cy="20330"/>
          </a:xfrm>
          <a:prstGeom prst="line">
            <a:avLst/>
          </a:prstGeom>
          <a:ln w="28575">
            <a:solidFill>
              <a:srgbClr val="0854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7380535" y="3128394"/>
            <a:ext cx="3240985" cy="0"/>
          </a:xfrm>
          <a:prstGeom prst="line">
            <a:avLst/>
          </a:prstGeom>
          <a:ln w="28575">
            <a:solidFill>
              <a:srgbClr val="004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7200900" y="4237670"/>
            <a:ext cx="3507141" cy="1384990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just"/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РАБОТА с </a:t>
            </a:r>
            <a:r>
              <a:rPr lang="ru-RU" sz="1400" b="1" dirty="0" smtClean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педагогами, обучающимися </a:t>
            </a:r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с </a:t>
            </a:r>
            <a:r>
              <a:rPr lang="ru-RU" sz="1400" b="1" dirty="0" smtClean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инвалидностью и </a:t>
            </a:r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ОВЗ, их родителями по вопросам адаптации к учебному </a:t>
            </a:r>
            <a:r>
              <a:rPr lang="ru-RU" sz="1400" b="1" dirty="0" smtClean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процессу, профессиональной </a:t>
            </a:r>
            <a:r>
              <a:rPr lang="ru-RU" sz="1400" b="1" dirty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и личностной самореализации</a:t>
            </a:r>
            <a:endParaRPr lang="en-US" sz="1400" b="1" dirty="0">
              <a:ln w="1905"/>
              <a:solidFill>
                <a:schemeClr val="tx2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V="1">
            <a:off x="7438293" y="4209902"/>
            <a:ext cx="3052136" cy="20330"/>
          </a:xfrm>
          <a:prstGeom prst="line">
            <a:avLst/>
          </a:prstGeom>
          <a:ln w="28575">
            <a:solidFill>
              <a:srgbClr val="004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Объект 19"/>
          <p:cNvGraphicFramePr>
            <a:graphicFrameLocks noChangeAspect="1"/>
          </p:cNvGraphicFramePr>
          <p:nvPr>
            <p:extLst/>
          </p:nvPr>
        </p:nvGraphicFramePr>
        <p:xfrm>
          <a:off x="136227" y="115892"/>
          <a:ext cx="1181287" cy="1012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CorelDRAW" r:id="rId9" imgW="5178600" imgH="5037480" progId="">
                  <p:embed/>
                </p:oleObj>
              </mc:Choice>
              <mc:Fallback>
                <p:oleObj name="CorelDRAW" r:id="rId9" imgW="5178600" imgH="503748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27" y="115892"/>
                        <a:ext cx="1181287" cy="10122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Рисунок 21" descr="lPdzQE4OdD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760" y="67452"/>
            <a:ext cx="1026235" cy="92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7246620" y="3121373"/>
            <a:ext cx="3374900" cy="1169547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ПРОФДИАГНОСТИКА </a:t>
            </a:r>
            <a:b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И ПРОФКОСУЛЬТИРОВАНИЕ, </a:t>
            </a:r>
            <a:b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</a:br>
            <a:r>
              <a:rPr lang="ru-RU" sz="1400" b="1" dirty="0">
                <a:ln w="1905"/>
                <a:solidFill>
                  <a:srgbClr val="1B996C"/>
                </a:solidFill>
                <a:latin typeface="Trebuchet MS" panose="020B0603020202020204" pitchFamily="34" charset="0"/>
                <a:cs typeface="Times New Roman" pitchFamily="18" charset="0"/>
              </a:rPr>
              <a:t>в том числе взрослых инвалидов  желающих получить среднее профессиональное образование</a:t>
            </a:r>
            <a:endParaRPr lang="en-US" sz="1400" b="1" dirty="0">
              <a:ln w="1905"/>
              <a:solidFill>
                <a:srgbClr val="1B996C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7448648" y="5510031"/>
            <a:ext cx="3052136" cy="20330"/>
          </a:xfrm>
          <a:prstGeom prst="line">
            <a:avLst/>
          </a:prstGeom>
          <a:ln w="28575">
            <a:solidFill>
              <a:srgbClr val="004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7434180" y="6458747"/>
            <a:ext cx="3052136" cy="20330"/>
          </a:xfrm>
          <a:prstGeom prst="line">
            <a:avLst/>
          </a:prstGeom>
          <a:ln w="28575">
            <a:solidFill>
              <a:srgbClr val="004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7287498" y="6487539"/>
            <a:ext cx="3425943" cy="954103"/>
          </a:xfrm>
          <a:prstGeom prst="rect">
            <a:avLst/>
          </a:prstGeom>
        </p:spPr>
        <p:txBody>
          <a:bodyPr wrap="square" lIns="91435" tIns="45718" rIns="91435" bIns="45718">
            <a:spAutoFit/>
          </a:bodyPr>
          <a:lstStyle/>
          <a:p>
            <a:pPr algn="just"/>
            <a:r>
              <a:rPr lang="ru-RU" sz="1400" b="1" dirty="0" smtClean="0">
                <a:ln w="1905"/>
                <a:solidFill>
                  <a:schemeClr val="tx2"/>
                </a:solidFill>
                <a:latin typeface="Trebuchet MS" panose="020B0603020202020204" pitchFamily="34" charset="0"/>
                <a:cs typeface="Times New Roman" pitchFamily="18" charset="0"/>
              </a:rPr>
              <a:t>МАСТЕР-КЛАССЫ для школьников с ОВЗ и инвалидностью общеобразовательных и специальных (коррекционных) школ  </a:t>
            </a:r>
            <a:endParaRPr lang="en-US" sz="1400" b="1" dirty="0">
              <a:ln w="1905"/>
              <a:solidFill>
                <a:schemeClr val="tx2"/>
              </a:solidFill>
              <a:latin typeface="Trebuchet MS" panose="020B0603020202020204" pitchFamily="34" charset="0"/>
              <a:cs typeface="Times New Roman" pitchFamily="18" charset="0"/>
            </a:endParaRPr>
          </a:p>
        </p:txBody>
      </p:sp>
      <p:pic>
        <p:nvPicPr>
          <p:cNvPr id="26" name="Picture 2" descr="E:\НППК2017\ПРОФОРИЕНТАЦИОННЫЕ МЕРОПРИЯТИЯ\2017\путешествие от 2D к 3D 141217\На сайт 15.12 Квест 3Д\14.12.2017 Профориентационный квест Путешествие из 2D в 3D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3" y="5799433"/>
            <a:ext cx="2447261" cy="163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E:\НППК2017\АБИЛИМПИУС\2017\Абилимпикс,2017\IMG_264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545" y="5747850"/>
            <a:ext cx="2309953" cy="16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 descr="E:\НППК2017\АБИЛИМПИУС\2017\Абилимпикс,2017\IMG_266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261" y="5832137"/>
            <a:ext cx="2414881" cy="1466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541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W:\Секретарь руководителя\Отделение Инклюзии\ФОТО ОТЧЕТ 2017\фотовыставка Строим мосты вместе 2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2360" y="5039792"/>
            <a:ext cx="3007051" cy="1889906"/>
          </a:xfrm>
          <a:prstGeom prst="rect">
            <a:avLst/>
          </a:prstGeom>
          <a:noFill/>
        </p:spPr>
      </p:pic>
      <p:pic>
        <p:nvPicPr>
          <p:cNvPr id="16388" name="Picture 4" descr="W:\Секретарь руководителя\Отделение Инклюзии\ФОТО ОТЧЕТ 2017\7.12.2016 конкурс Мой компьюте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6514" y="2834874"/>
            <a:ext cx="3007044" cy="1889901"/>
          </a:xfrm>
          <a:prstGeom prst="rect">
            <a:avLst/>
          </a:prstGeom>
          <a:noFill/>
        </p:spPr>
      </p:pic>
      <p:pic>
        <p:nvPicPr>
          <p:cNvPr id="16391" name="Picture 7" descr="W:\Секретарь руководителя\Отделение Инклюзии\ФОТО ОТЧЕТ 2017\15.06.2017 Профориентационная встреча с выпускниками из средней общеобразовательной школы «Перспектива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738" y="2834872"/>
            <a:ext cx="2965328" cy="1863684"/>
          </a:xfrm>
          <a:prstGeom prst="rect">
            <a:avLst/>
          </a:prstGeom>
          <a:noFill/>
        </p:spPr>
      </p:pic>
      <p:pic>
        <p:nvPicPr>
          <p:cNvPr id="16394" name="Picture 10" descr="W:\Секретарь руководителя\Отделение Инклюзии\ФОТО ОТЧЕТ 2017\WorldSkill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76738" y="2834872"/>
            <a:ext cx="2789154" cy="1889932"/>
          </a:xfrm>
          <a:prstGeom prst="rect">
            <a:avLst/>
          </a:prstGeom>
          <a:noFill/>
        </p:spPr>
      </p:pic>
      <p:pic>
        <p:nvPicPr>
          <p:cNvPr id="16395" name="Picture 11" descr="W:\Секретарь руководителя\Отделение Инклюзии\ФОТО ОТЧЕТ 2017\АБИЛИМПИКС 20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9421" y="866192"/>
            <a:ext cx="2822788" cy="1732438"/>
          </a:xfrm>
          <a:prstGeom prst="rect">
            <a:avLst/>
          </a:prstGeom>
          <a:noFill/>
        </p:spPr>
      </p:pic>
      <p:pic>
        <p:nvPicPr>
          <p:cNvPr id="16396" name="Picture 12" descr="W:\Секретарь руководителя\Отделение Инклюзии\ФОТО ОТЧЕТ 2017\волонтеры 20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1736" y="866192"/>
            <a:ext cx="3007093" cy="1781361"/>
          </a:xfrm>
          <a:prstGeom prst="rect">
            <a:avLst/>
          </a:prstGeom>
          <a:noFill/>
        </p:spPr>
      </p:pic>
      <p:pic>
        <p:nvPicPr>
          <p:cNvPr id="16400" name="Picture 16" descr="E:\НППК2017\КОНФЕРЕНЦИИ СЕМИНАРЫ\2017 год\22.11. на сайт\IMG_31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6514" y="866193"/>
            <a:ext cx="3007093" cy="179027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839995" y="393711"/>
            <a:ext cx="5930657" cy="382299"/>
          </a:xfrm>
          <a:prstGeom prst="rect">
            <a:avLst/>
          </a:prstGeom>
          <a:noFill/>
        </p:spPr>
        <p:txBody>
          <a:bodyPr wrap="square" lIns="104282" tIns="52141" rIns="104282" bIns="52141" rtlCol="0">
            <a:spAutoFit/>
          </a:bodyPr>
          <a:lstStyle/>
          <a:p>
            <a:r>
              <a:rPr lang="ru-RU" b="1" dirty="0" err="1" smtClean="0">
                <a:solidFill>
                  <a:srgbClr val="00B050"/>
                </a:solidFill>
              </a:rPr>
              <a:t>Профориентационные</a:t>
            </a:r>
            <a:r>
              <a:rPr lang="ru-RU" b="1" dirty="0" smtClean="0">
                <a:solidFill>
                  <a:srgbClr val="00B050"/>
                </a:solidFill>
              </a:rPr>
              <a:t> мероприятия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2" name="Picture 13" descr="W:\Секретарь руководителя\Отделение Инклюзии\ФОТО ОТЧЕТ 2017\зал ЛФК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9278" y="4891095"/>
            <a:ext cx="2840034" cy="2047426"/>
          </a:xfrm>
          <a:prstGeom prst="rect">
            <a:avLst/>
          </a:prstGeom>
          <a:noFill/>
        </p:spPr>
      </p:pic>
      <p:pic>
        <p:nvPicPr>
          <p:cNvPr id="13" name="Picture 8" descr="W:\Секретарь руководителя\Отделение Инклюзии\ФОТО ОТЧЕТ 2017\23.08.2017Круглый стол «Актуальные вопросы организации инклюзивного профессионального образования лиц с инвалидностью и ограниченными возможностями здоровья»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29843" y="4970472"/>
            <a:ext cx="3053846" cy="1919040"/>
          </a:xfrm>
          <a:prstGeom prst="rect">
            <a:avLst/>
          </a:prstGeom>
          <a:noFill/>
        </p:spPr>
      </p:pic>
      <p:graphicFrame>
        <p:nvGraphicFramePr>
          <p:cNvPr id="21506" name="Object 8"/>
          <p:cNvGraphicFramePr>
            <a:graphicFrameLocks noChangeAspect="1"/>
          </p:cNvGraphicFramePr>
          <p:nvPr/>
        </p:nvGraphicFramePr>
        <p:xfrm>
          <a:off x="0" y="0"/>
          <a:ext cx="1136005" cy="104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4" r:id="rId12" imgW="5178600" imgH="5037480" progId="">
                  <p:embed/>
                </p:oleObj>
              </mc:Choice>
              <mc:Fallback>
                <p:oleObj r:id="rId12" imgW="5178600" imgH="503748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136005" cy="10412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4698</TotalTime>
  <Words>1629</Words>
  <Application>Microsoft Office PowerPoint</Application>
  <PresentationFormat>Произвольный</PresentationFormat>
  <Paragraphs>197</Paragraphs>
  <Slides>21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Tahoma</vt:lpstr>
      <vt:lpstr>Times New Roman</vt:lpstr>
      <vt:lpstr>Trebuchet MS</vt:lpstr>
      <vt:lpstr>Тема Office</vt:lpstr>
      <vt:lpstr>CorelDRAW</vt:lpstr>
      <vt:lpstr>Презентация PowerPoint</vt:lpstr>
      <vt:lpstr>Модель функционирования региональной системы  инклюзивного профессионального образования</vt:lpstr>
      <vt:lpstr>Региональная базовая организация инклюзивного профессионального образования  - ГБПОУ  НСО  «Новосибирский профессионально-педагогический колледж» </vt:lpstr>
      <vt:lpstr>Презентация PowerPoint</vt:lpstr>
      <vt:lpstr>УСЛОВИЯ ДОСТУПНОСТИ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РЕГИОНАЛЬНЫЙ ЧЕМПИОНАТ «АБИЛИМПИКС» НОВОСИБИРСКОЙ ОБЛАСТИ – 2019 16-19 апреля 2019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Мероприятия  базовой профессиональной образовательной организации, обеспечивающей  поддержку региональной системы  инклюзивного образования инвалидов и лиц с ОВЗ Новосибирской области </vt:lpstr>
      <vt:lpstr>Презентация PowerPoint</vt:lpstr>
      <vt:lpstr>ИНКЛЮЗИВНОЕ ПРОФЕССИОНАЛЬНОЕ ОБРАЗОВАНИЕ НОВОСИБИРСКОЙ ОБЛАСТИ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Гаркуша Н.С.</dc:creator>
  <cp:lastModifiedBy>Библиотека</cp:lastModifiedBy>
  <cp:revision>469</cp:revision>
  <cp:lastPrinted>2018-02-14T11:54:04Z</cp:lastPrinted>
  <dcterms:created xsi:type="dcterms:W3CDTF">2017-10-02T07:24:18Z</dcterms:created>
  <dcterms:modified xsi:type="dcterms:W3CDTF">2020-10-20T04:28:33Z</dcterms:modified>
</cp:coreProperties>
</file>