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5" r:id="rId4"/>
    <p:sldId id="258" r:id="rId5"/>
    <p:sldId id="261" r:id="rId6"/>
    <p:sldId id="262" r:id="rId7"/>
    <p:sldId id="263" r:id="rId8"/>
    <p:sldId id="264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png"/><Relationship Id="rId1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836854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effectLst/>
              </a:rPr>
              <a:t>Муниципальное бюджетное учреждение города Новосибирска </a:t>
            </a:r>
            <a:br>
              <a:rPr lang="ru-RU" sz="1600" b="1" dirty="0" smtClean="0">
                <a:solidFill>
                  <a:schemeClr val="tx1"/>
                </a:solidFill>
                <a:effectLst/>
              </a:rPr>
            </a:br>
            <a:r>
              <a:rPr lang="ru-RU" sz="1600" b="1" dirty="0" smtClean="0">
                <a:solidFill>
                  <a:schemeClr val="tx1"/>
                </a:solidFill>
                <a:effectLst/>
              </a:rPr>
              <a:t>«Городской центр психолого-педагогической поддержки молодёжи «Родник»</a:t>
            </a:r>
            <a:endParaRPr lang="ru-RU" sz="1600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348880"/>
            <a:ext cx="7406640" cy="17526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«Использование активизирующих методов работы в процессе профессионального самоопределения  молодёжи»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427984" y="5013176"/>
            <a:ext cx="4563616" cy="836854"/>
          </a:xfrm>
          <a:prstGeom prst="rect">
            <a:avLst/>
          </a:prstGeom>
        </p:spPr>
        <p:txBody>
          <a:bodyPr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Кротова Ольга Николаевна, </a:t>
            </a:r>
          </a:p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начальник отдела профориентации, </a:t>
            </a:r>
          </a:p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педагог-психолог </a:t>
            </a:r>
          </a:p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первой квалификационной категории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1589"/>
            <a:ext cx="1096199" cy="1152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563441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1588675798_26-p-foni-s-nebom-i-solntsem-9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4682" y="836712"/>
            <a:ext cx="7949683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435608" y="692696"/>
            <a:ext cx="7498080" cy="1296144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Спасибо за внимание!</a:t>
            </a:r>
            <a:endParaRPr lang="ru-RU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1462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/>
          <p:cNvSpPr/>
          <p:nvPr/>
        </p:nvSpPr>
        <p:spPr>
          <a:xfrm>
            <a:off x="250825" y="4581525"/>
            <a:ext cx="1489751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chemeClr val="tx1"/>
                </a:solidFill>
                <a:latin typeface="Franklin Gothic Book" pitchFamily="34" charset="0"/>
              </a:rPr>
              <a:t>«Единство»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tx1"/>
                </a:solidFill>
                <a:latin typeface="Franklin Gothic Book" pitchFamily="34" charset="0"/>
              </a:rPr>
              <a:t>   Калининский район </a:t>
            </a:r>
            <a:endParaRPr lang="ru-RU" sz="1000" dirty="0">
              <a:solidFill>
                <a:schemeClr val="tx1"/>
              </a:solidFill>
              <a:latin typeface="Franklin Gothic Book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chemeClr val="tx1"/>
                </a:solidFill>
                <a:latin typeface="Franklin Gothic Book" pitchFamily="34" charset="0"/>
              </a:rPr>
              <a:t>201-50-09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403224" y="161139"/>
            <a:ext cx="8740775" cy="6553200"/>
            <a:chOff x="179388" y="0"/>
            <a:chExt cx="8964612" cy="6742113"/>
          </a:xfrm>
        </p:grpSpPr>
        <p:pic>
          <p:nvPicPr>
            <p:cNvPr id="5122" name="Рисунок 12" descr="iUF6yd0W9Cs.jp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9338" y="0"/>
              <a:ext cx="1116012" cy="1116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3" name="Рисунок 5" descr="алиса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6752" r="2112" b="12224"/>
            <a:stretch>
              <a:fillRect/>
            </a:stretch>
          </p:blipFill>
          <p:spPr bwMode="auto">
            <a:xfrm>
              <a:off x="333375" y="61913"/>
              <a:ext cx="1217613" cy="1116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403225" y="1268413"/>
              <a:ext cx="1368425" cy="4318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chemeClr val="tx1"/>
                  </a:solidFill>
                  <a:latin typeface="Franklin Gothic Book" pitchFamily="34" charset="0"/>
                </a:rPr>
                <a:t>«Алиса»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dirty="0">
                  <a:solidFill>
                    <a:schemeClr val="tx1"/>
                  </a:solidFill>
                  <a:latin typeface="Franklin Gothic Book" pitchFamily="34" charset="0"/>
                </a:rPr>
                <a:t>Октябрьский район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dirty="0">
                  <a:solidFill>
                    <a:schemeClr val="tx1"/>
                  </a:solidFill>
                  <a:latin typeface="Franklin Gothic Book" pitchFamily="34" charset="0"/>
                </a:rPr>
                <a:t>266-63-48</a:t>
              </a: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714500" y="1231900"/>
              <a:ext cx="1368425" cy="43338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chemeClr val="tx1"/>
                  </a:solidFill>
                  <a:latin typeface="Franklin Gothic Book" pitchFamily="34" charset="0"/>
                </a:rPr>
                <a:t>«Апрель»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dirty="0">
                  <a:solidFill>
                    <a:schemeClr val="tx1"/>
                  </a:solidFill>
                  <a:latin typeface="Franklin Gothic Book" pitchFamily="34" charset="0"/>
                </a:rPr>
                <a:t>Дзержинский район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dirty="0">
                  <a:solidFill>
                    <a:schemeClr val="tx1"/>
                  </a:solidFill>
                  <a:latin typeface="Franklin Gothic Book" pitchFamily="34" charset="0"/>
                </a:rPr>
                <a:t>278-5918</a:t>
              </a:r>
            </a:p>
          </p:txBody>
        </p:sp>
        <p:pic>
          <p:nvPicPr>
            <p:cNvPr id="5126" name="Рисунок 8" descr="SJ5TnnhMZLk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3100" y="44450"/>
              <a:ext cx="1103313" cy="1116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Прямоугольник 9"/>
            <p:cNvSpPr/>
            <p:nvPr/>
          </p:nvSpPr>
          <p:spPr>
            <a:xfrm>
              <a:off x="3082925" y="1244600"/>
              <a:ext cx="1633538" cy="4318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chemeClr val="tx1"/>
                  </a:solidFill>
                  <a:latin typeface="Franklin Gothic Book" pitchFamily="34" charset="0"/>
                </a:rPr>
                <a:t>«</a:t>
              </a:r>
              <a:r>
                <a:rPr lang="ru-RU" sz="1000" b="1" dirty="0" err="1">
                  <a:solidFill>
                    <a:schemeClr val="tx1"/>
                  </a:solidFill>
                  <a:latin typeface="Franklin Gothic Book" pitchFamily="34" charset="0"/>
                </a:rPr>
                <a:t>Ассоль</a:t>
              </a:r>
              <a:r>
                <a:rPr lang="ru-RU" sz="1000" b="1" dirty="0">
                  <a:solidFill>
                    <a:schemeClr val="tx1"/>
                  </a:solidFill>
                  <a:latin typeface="Franklin Gothic Book" pitchFamily="34" charset="0"/>
                </a:rPr>
                <a:t>»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dirty="0">
                  <a:solidFill>
                    <a:schemeClr val="tx1"/>
                  </a:solidFill>
                  <a:latin typeface="Franklin Gothic Book" pitchFamily="34" charset="0"/>
                </a:rPr>
                <a:t>Первомайский район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dirty="0">
                  <a:solidFill>
                    <a:schemeClr val="tx1"/>
                  </a:solidFill>
                  <a:latin typeface="Franklin Gothic Book" pitchFamily="34" charset="0"/>
                </a:rPr>
                <a:t>337-02-51</a:t>
              </a: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4787900" y="1196975"/>
              <a:ext cx="1368425" cy="4318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chemeClr val="tx1"/>
                  </a:solidFill>
                  <a:latin typeface="Franklin Gothic Book" pitchFamily="34" charset="0"/>
                </a:rPr>
                <a:t>«Вита»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dirty="0" err="1">
                  <a:solidFill>
                    <a:schemeClr val="tx1"/>
                  </a:solidFill>
                  <a:latin typeface="Franklin Gothic Book" pitchFamily="34" charset="0"/>
                </a:rPr>
                <a:t>Заельцовский</a:t>
              </a:r>
              <a:r>
                <a:rPr lang="ru-RU" sz="1000" dirty="0">
                  <a:solidFill>
                    <a:schemeClr val="tx1"/>
                  </a:solidFill>
                  <a:latin typeface="Franklin Gothic Book" pitchFamily="34" charset="0"/>
                </a:rPr>
                <a:t> район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dirty="0">
                  <a:solidFill>
                    <a:schemeClr val="tx1"/>
                  </a:solidFill>
                  <a:latin typeface="Franklin Gothic Book" pitchFamily="34" charset="0"/>
                </a:rPr>
                <a:t>225-98-11</a:t>
              </a: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6156325" y="1196975"/>
              <a:ext cx="1368425" cy="4318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chemeClr val="tx1"/>
                  </a:solidFill>
                  <a:latin typeface="Franklin Gothic Book" pitchFamily="34" charset="0"/>
                </a:rPr>
                <a:t>«Диалог»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dirty="0">
                  <a:solidFill>
                    <a:schemeClr val="tx1"/>
                  </a:solidFill>
                  <a:latin typeface="Franklin Gothic Book" pitchFamily="34" charset="0"/>
                </a:rPr>
                <a:t>Калининский  район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dirty="0">
                  <a:solidFill>
                    <a:schemeClr val="tx1"/>
                  </a:solidFill>
                  <a:latin typeface="Franklin Gothic Book" pitchFamily="34" charset="0"/>
                </a:rPr>
                <a:t>276 – 53 -53</a:t>
              </a:r>
            </a:p>
          </p:txBody>
        </p:sp>
        <p:pic>
          <p:nvPicPr>
            <p:cNvPr id="5130" name="Рисунок 14" descr="ZHhk6pgRspU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800" y="0"/>
              <a:ext cx="927100" cy="1116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Прямоугольник 15"/>
            <p:cNvSpPr/>
            <p:nvPr/>
          </p:nvSpPr>
          <p:spPr>
            <a:xfrm>
              <a:off x="7415213" y="1412875"/>
              <a:ext cx="1728787" cy="4318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chemeClr val="tx1"/>
                  </a:solidFill>
                  <a:latin typeface="Franklin Gothic Book" pitchFamily="34" charset="0"/>
                </a:rPr>
                <a:t>«Коралл»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dirty="0">
                  <a:solidFill>
                    <a:schemeClr val="tx1"/>
                  </a:solidFill>
                  <a:latin typeface="Franklin Gothic Book" pitchFamily="34" charset="0"/>
                </a:rPr>
                <a:t>Железнодорожный  район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dirty="0">
                  <a:solidFill>
                    <a:schemeClr val="tx1"/>
                  </a:solidFill>
                  <a:latin typeface="Franklin Gothic Book" pitchFamily="34" charset="0"/>
                </a:rPr>
                <a:t>223-49-50</a:t>
              </a: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7596188" y="3141663"/>
              <a:ext cx="1368425" cy="4318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chemeClr val="tx1"/>
                  </a:solidFill>
                  <a:latin typeface="Franklin Gothic Book" pitchFamily="34" charset="0"/>
                </a:rPr>
                <a:t>«Лад»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dirty="0">
                  <a:solidFill>
                    <a:schemeClr val="tx1"/>
                  </a:solidFill>
                  <a:latin typeface="Franklin Gothic Book" pitchFamily="34" charset="0"/>
                </a:rPr>
                <a:t>Ленинский район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dirty="0">
                  <a:solidFill>
                    <a:schemeClr val="tx1"/>
                  </a:solidFill>
                  <a:latin typeface="Franklin Gothic Book" pitchFamily="34" charset="0"/>
                </a:rPr>
                <a:t>301-26-74</a:t>
              </a: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323850" y="2997200"/>
              <a:ext cx="1368425" cy="4318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chemeClr val="tx1"/>
                  </a:solidFill>
                  <a:latin typeface="Franklin Gothic Book" pitchFamily="34" charset="0"/>
                </a:rPr>
                <a:t>«Ника»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dirty="0">
                  <a:solidFill>
                    <a:schemeClr val="tx1"/>
                  </a:solidFill>
                  <a:latin typeface="Franklin Gothic Book" pitchFamily="34" charset="0"/>
                </a:rPr>
                <a:t>Центральный район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dirty="0">
                  <a:solidFill>
                    <a:schemeClr val="tx1"/>
                  </a:solidFill>
                  <a:latin typeface="Franklin Gothic Book" pitchFamily="34" charset="0"/>
                </a:rPr>
                <a:t>220-15-00</a:t>
              </a:r>
            </a:p>
          </p:txBody>
        </p:sp>
        <p:pic>
          <p:nvPicPr>
            <p:cNvPr id="5134" name="Рисунок 19" descr="KClxzCnj4R0.jp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12088" y="188913"/>
              <a:ext cx="1044575" cy="1116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35" name="Рисунок 20" descr="XRAyU7PRnxY.jp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12088" y="2067577"/>
              <a:ext cx="1044576" cy="980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36" name="Рисунок 21" descr="QA1j1POU4B4.jp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288" y="1755775"/>
              <a:ext cx="1211262" cy="1116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37" name="Рисунок 22" descr="edinstvo_logotip_2_0.png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225" y="3400424"/>
              <a:ext cx="1073149" cy="1073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38" name="Рисунок 23" descr="_GRcNmVK4QY.jpg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b="21609"/>
            <a:stretch>
              <a:fillRect/>
            </a:stretch>
          </p:blipFill>
          <p:spPr bwMode="auto">
            <a:xfrm>
              <a:off x="500402" y="5180805"/>
              <a:ext cx="883556" cy="890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Прямоугольник 26"/>
            <p:cNvSpPr/>
            <p:nvPr/>
          </p:nvSpPr>
          <p:spPr>
            <a:xfrm>
              <a:off x="7604125" y="4826000"/>
              <a:ext cx="1368425" cy="4318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chemeClr val="tx1"/>
                  </a:solidFill>
                  <a:latin typeface="Franklin Gothic Book" pitchFamily="34" charset="0"/>
                </a:rPr>
                <a:t>«Пеликан»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dirty="0">
                  <a:solidFill>
                    <a:schemeClr val="tx1"/>
                  </a:solidFill>
                  <a:latin typeface="Franklin Gothic Book" pitchFamily="34" charset="0"/>
                </a:rPr>
                <a:t>Кировский район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dirty="0">
                  <a:solidFill>
                    <a:schemeClr val="tx1"/>
                  </a:solidFill>
                  <a:latin typeface="Franklin Gothic Book" pitchFamily="34" charset="0"/>
                </a:rPr>
                <a:t>342-26-90</a:t>
              </a: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7524750" y="6308725"/>
              <a:ext cx="1368425" cy="43338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chemeClr val="tx1"/>
                  </a:solidFill>
                  <a:latin typeface="Franklin Gothic Book" pitchFamily="34" charset="0"/>
                </a:rPr>
                <a:t>«Прометей»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dirty="0">
                  <a:solidFill>
                    <a:schemeClr val="tx1"/>
                  </a:solidFill>
                  <a:latin typeface="Franklin Gothic Book" pitchFamily="34" charset="0"/>
                </a:rPr>
                <a:t>Ленинский район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dirty="0">
                  <a:solidFill>
                    <a:schemeClr val="tx1"/>
                  </a:solidFill>
                  <a:latin typeface="Franklin Gothic Book" pitchFamily="34" charset="0"/>
                </a:rPr>
                <a:t>341-11-74</a:t>
              </a: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179388" y="6237288"/>
              <a:ext cx="1584325" cy="4318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chemeClr val="tx1"/>
                  </a:solidFill>
                  <a:latin typeface="Franklin Gothic Book" pitchFamily="34" charset="0"/>
                </a:rPr>
                <a:t>«Ювентус - Н»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dirty="0">
                  <a:solidFill>
                    <a:schemeClr val="tx1"/>
                  </a:solidFill>
                  <a:latin typeface="Franklin Gothic Book" pitchFamily="34" charset="0"/>
                </a:rPr>
                <a:t>Информационный отдел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dirty="0">
                  <a:solidFill>
                    <a:schemeClr val="tx1"/>
                  </a:solidFill>
                  <a:latin typeface="Franklin Gothic Book" pitchFamily="34" charset="0"/>
                </a:rPr>
                <a:t>266-11-06</a:t>
              </a:r>
            </a:p>
          </p:txBody>
        </p:sp>
        <p:sp>
          <p:nvSpPr>
            <p:cNvPr id="31" name="WordArt 8"/>
            <p:cNvSpPr>
              <a:spLocks noChangeArrowheads="1" noChangeShapeType="1" noTextEdit="1"/>
            </p:cNvSpPr>
            <p:nvPr/>
          </p:nvSpPr>
          <p:spPr bwMode="auto">
            <a:xfrm>
              <a:off x="2195736" y="5257800"/>
              <a:ext cx="4752528" cy="864096"/>
            </a:xfrm>
            <a:prstGeom prst="rect">
              <a:avLst/>
            </a:prstGeom>
          </p:spPr>
          <p:txBody>
            <a:bodyPr wrap="none" fromWordArt="1">
              <a:prstTxWarp prst="textPlain">
                <a:avLst/>
              </a:prstTxWarp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contourClr>
                  <a:srgbClr val="DDDDDD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5400" b="1" spc="150" dirty="0" smtClean="0">
                  <a:ln w="11430"/>
                  <a:solidFill>
                    <a:srgbClr val="002060"/>
                  </a:solidFill>
                  <a:latin typeface="Franklin Gothic Book" pitchFamily="34" charset="0"/>
                  <a:cs typeface="+mn-cs"/>
                </a:rPr>
                <a:t>Основные отделы </a:t>
              </a:r>
              <a:endParaRPr lang="ru-RU" sz="5400" b="1" spc="150" dirty="0">
                <a:ln w="11430"/>
                <a:solidFill>
                  <a:srgbClr val="002060"/>
                </a:solidFill>
                <a:latin typeface="Franklin Gothic Book" pitchFamily="34" charset="0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5400" b="1" spc="150" dirty="0" smtClean="0">
                  <a:ln w="11430"/>
                  <a:solidFill>
                    <a:srgbClr val="002060"/>
                  </a:solidFill>
                  <a:latin typeface="Franklin Gothic Book" pitchFamily="34" charset="0"/>
                  <a:cs typeface="+mn-cs"/>
                </a:rPr>
                <a:t>МБУ </a:t>
              </a:r>
              <a:r>
                <a:rPr lang="ru-RU" sz="5400" b="1" spc="150" dirty="0">
                  <a:ln w="11430"/>
                  <a:solidFill>
                    <a:srgbClr val="002060"/>
                  </a:solidFill>
                  <a:latin typeface="Franklin Gothic Book" pitchFamily="34" charset="0"/>
                  <a:cs typeface="+mn-cs"/>
                </a:rPr>
                <a:t>Центр «</a:t>
              </a:r>
              <a:r>
                <a:rPr lang="ru-RU" sz="5400" b="1" spc="150" dirty="0" smtClean="0">
                  <a:ln w="11430"/>
                  <a:solidFill>
                    <a:srgbClr val="002060"/>
                  </a:solidFill>
                  <a:latin typeface="Franklin Gothic Book" pitchFamily="34" charset="0"/>
                  <a:cs typeface="+mn-cs"/>
                </a:rPr>
                <a:t>РОДНИК</a:t>
              </a:r>
              <a:r>
                <a:rPr lang="ru-RU" sz="5400" b="1" spc="150" dirty="0">
                  <a:ln w="11430"/>
                  <a:solidFill>
                    <a:srgbClr val="002060"/>
                  </a:solidFill>
                  <a:latin typeface="Franklin Gothic Book" pitchFamily="34" charset="0"/>
                  <a:cs typeface="+mn-cs"/>
                </a:rPr>
                <a:t>» </a:t>
              </a:r>
            </a:p>
          </p:txBody>
        </p:sp>
        <p:pic>
          <p:nvPicPr>
            <p:cNvPr id="5144" name="Рисунок 33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5375" y="55563"/>
              <a:ext cx="571500" cy="1163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45" name="Рисунок 34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188" y="3690938"/>
              <a:ext cx="1296987" cy="1033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46" name="Рисунок 7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2830" y="1840496"/>
              <a:ext cx="3243495" cy="3417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47" name="Рисунок 1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1590" t="23065" r="25954" b="29472"/>
            <a:stretch>
              <a:fillRect/>
            </a:stretch>
          </p:blipFill>
          <p:spPr bwMode="auto">
            <a:xfrm>
              <a:off x="7524750" y="5257800"/>
              <a:ext cx="1431925" cy="1050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2" name="WordArt 8"/>
          <p:cNvSpPr>
            <a:spLocks noChangeArrowheads="1" noChangeShapeType="1" noTextEdit="1"/>
          </p:cNvSpPr>
          <p:nvPr/>
        </p:nvSpPr>
        <p:spPr bwMode="auto">
          <a:xfrm>
            <a:off x="3479700" y="6293093"/>
            <a:ext cx="2339938" cy="366095"/>
          </a:xfrm>
          <a:prstGeom prst="rect">
            <a:avLst/>
          </a:prstGeom>
        </p:spPr>
        <p:txBody>
          <a:bodyPr wrap="none" fromWordArt="1">
            <a:prstTxWarp prst="textPlain">
              <a:avLst/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spc="150" dirty="0" smtClean="0">
                <a:ln w="11430"/>
                <a:solidFill>
                  <a:srgbClr val="002060"/>
                </a:solidFill>
                <a:latin typeface="Franklin Gothic Book" pitchFamily="34" charset="0"/>
                <a:cs typeface="+mn-cs"/>
              </a:rPr>
              <a:t>276-02-11</a:t>
            </a:r>
            <a:endParaRPr lang="ru-RU" sz="3000" b="1" spc="150" dirty="0">
              <a:ln w="11430"/>
              <a:solidFill>
                <a:srgbClr val="002060"/>
              </a:solidFill>
              <a:latin typeface="Franklin Gothic Book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332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</p:spPr>
        <p:txBody>
          <a:bodyPr>
            <a:normAutofit/>
          </a:bodyPr>
          <a:lstStyle/>
          <a:p>
            <a:pPr algn="r"/>
            <a:r>
              <a:rPr lang="ru-RU" sz="2800" b="1" dirty="0" smtClean="0">
                <a:solidFill>
                  <a:srgbClr val="C00000"/>
                </a:solidFill>
                <a:effectLst/>
              </a:rPr>
              <a:t>О Призвании в профессии…</a:t>
            </a:r>
            <a:endParaRPr lang="ru-RU" sz="2800" b="1" dirty="0">
              <a:solidFill>
                <a:srgbClr val="C00000"/>
              </a:solidFill>
              <a:effectLst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627784" y="944724"/>
            <a:ext cx="6305904" cy="5724636"/>
          </a:xfrm>
        </p:spPr>
        <p:txBody>
          <a:bodyPr>
            <a:normAutofit fontScale="92500" lnSpcReduction="20000"/>
          </a:bodyPr>
          <a:lstStyle/>
          <a:p>
            <a:r>
              <a:rPr lang="ru-RU" sz="1800" b="1" dirty="0" smtClean="0"/>
              <a:t>Умение слушать себя, свою интуицию.</a:t>
            </a:r>
          </a:p>
          <a:p>
            <a:r>
              <a:rPr lang="ru-RU" sz="1800" b="1" dirty="0" smtClean="0"/>
              <a:t>Призвание – это то, что получается лучше всего, это состояние радости и удовольствия.</a:t>
            </a:r>
          </a:p>
          <a:p>
            <a:r>
              <a:rPr lang="ru-RU" sz="1800" b="1" dirty="0" smtClean="0"/>
              <a:t>Это может быть умение организовывать, обучать людей, вести фоторепортажи, отлично готовить, программировать, изобретать и др. </a:t>
            </a:r>
            <a:endParaRPr lang="ru-RU" sz="1800" b="1" dirty="0"/>
          </a:p>
          <a:p>
            <a:r>
              <a:rPr lang="ru-RU" sz="1800" b="1" dirty="0" smtClean="0"/>
              <a:t>Это стремление преобразовывать мир.</a:t>
            </a:r>
          </a:p>
          <a:p>
            <a:pPr marL="82296" indent="0" algn="ctr">
              <a:buNone/>
            </a:pPr>
            <a:endParaRPr lang="ru-RU" sz="800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82296" indent="0" algn="ctr">
              <a:buNone/>
            </a:pPr>
            <a:r>
              <a:rPr lang="ru-RU" sz="1800" b="1" i="1" dirty="0" smtClean="0">
                <a:solidFill>
                  <a:schemeClr val="accent2">
                    <a:lumMod val="75000"/>
                  </a:schemeClr>
                </a:solidFill>
              </a:rPr>
              <a:t>Важно создавать условия, </a:t>
            </a:r>
            <a:r>
              <a:rPr lang="ru-RU" sz="1800" b="1" i="1" u="sng" dirty="0" smtClean="0">
                <a:solidFill>
                  <a:schemeClr val="accent2">
                    <a:lumMod val="75000"/>
                  </a:schemeClr>
                </a:solidFill>
              </a:rPr>
              <a:t>которые:</a:t>
            </a:r>
          </a:p>
          <a:p>
            <a:pPr marL="82296" indent="0">
              <a:buNone/>
            </a:pPr>
            <a:r>
              <a:rPr lang="ru-RU" sz="1800" b="1" i="1" dirty="0" smtClean="0">
                <a:solidFill>
                  <a:schemeClr val="accent2">
                    <a:lumMod val="75000"/>
                  </a:schemeClr>
                </a:solidFill>
              </a:rPr>
              <a:t>-будут способствовать развитию способностей и талантов.</a:t>
            </a:r>
          </a:p>
          <a:p>
            <a:pPr marL="82296" indent="0">
              <a:buNone/>
            </a:pPr>
            <a:r>
              <a:rPr lang="ru-RU" sz="1800" b="1" i="1" dirty="0" smtClean="0">
                <a:solidFill>
                  <a:schemeClr val="accent2">
                    <a:lumMod val="75000"/>
                  </a:schemeClr>
                </a:solidFill>
              </a:rPr>
              <a:t>-Создают положительный эмоциональный фон в жизни.</a:t>
            </a:r>
          </a:p>
          <a:p>
            <a:pPr marL="82296" indent="0">
              <a:buNone/>
            </a:pPr>
            <a:r>
              <a:rPr lang="ru-RU" sz="1800" b="1" i="1" dirty="0" smtClean="0">
                <a:solidFill>
                  <a:schemeClr val="accent2">
                    <a:lumMod val="75000"/>
                  </a:schemeClr>
                </a:solidFill>
              </a:rPr>
              <a:t>-Помогут привлечь новых людей в жизнь (единомышленников).</a:t>
            </a:r>
          </a:p>
          <a:p>
            <a:pPr marL="82296" indent="0">
              <a:buNone/>
            </a:pPr>
            <a:r>
              <a:rPr lang="ru-RU" sz="1800" b="1" i="1" dirty="0" smtClean="0">
                <a:solidFill>
                  <a:schemeClr val="accent2">
                    <a:lumMod val="75000"/>
                  </a:schemeClr>
                </a:solidFill>
              </a:rPr>
              <a:t>-Оградят от эмоционального выгорания.</a:t>
            </a:r>
          </a:p>
          <a:p>
            <a:pPr marL="82296" indent="0">
              <a:buNone/>
            </a:pPr>
            <a:endParaRPr lang="ru-RU" sz="1800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82296" indent="0" algn="just">
              <a:buNone/>
            </a:pPr>
            <a:r>
              <a:rPr lang="en-US" sz="1800" dirty="0" smtClean="0"/>
              <a:t>*</a:t>
            </a:r>
            <a:r>
              <a:rPr lang="ru-RU" sz="1800" dirty="0" smtClean="0"/>
              <a:t>При </a:t>
            </a:r>
            <a:r>
              <a:rPr lang="ru-RU" sz="1800" dirty="0"/>
              <a:t>выборе профессии помогает вопрос: </a:t>
            </a:r>
            <a:r>
              <a:rPr lang="ru-RU" sz="1800" b="1" i="1" dirty="0"/>
              <a:t>"Чем я буду полезен людям?".</a:t>
            </a:r>
            <a:r>
              <a:rPr lang="ru-RU" sz="1800" dirty="0"/>
              <a:t> Кажется, что этот альтруистский подход не имеет ничего общего с реальным миром, где люди идут на работу, чтобы заработать деньги. Но исследования показывают, что более счастливы представители тех профессий, которые своей работой </a:t>
            </a:r>
            <a:r>
              <a:rPr lang="ru-RU" sz="1800" b="1" dirty="0"/>
              <a:t>приносят пользу обществу</a:t>
            </a:r>
            <a:r>
              <a:rPr lang="ru-RU" sz="1000" dirty="0" smtClean="0"/>
              <a:t>.(заметка с сайта </a:t>
            </a:r>
            <a:r>
              <a:rPr lang="en-US" sz="1000" dirty="0" smtClean="0"/>
              <a:t>proforientator.ru)</a:t>
            </a:r>
            <a:endParaRPr lang="ru-RU" sz="1000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82296" indent="0">
              <a:buNone/>
            </a:pPr>
            <a:endParaRPr lang="ru-RU" sz="1800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82296" indent="0">
              <a:buNone/>
            </a:pPr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dirty="0"/>
          </a:p>
        </p:txBody>
      </p:sp>
      <p:pic>
        <p:nvPicPr>
          <p:cNvPr id="5126" name="Picture 6" descr="https://sun9-7.userapi.com/c837434/v837434097/346bf/IFQRP4cwC1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9404" y="2564904"/>
            <a:ext cx="2309333" cy="1538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139501" y="692696"/>
            <a:ext cx="2345153" cy="5448587"/>
            <a:chOff x="139501" y="692696"/>
            <a:chExt cx="2345153" cy="5448587"/>
          </a:xfrm>
        </p:grpSpPr>
        <p:pic>
          <p:nvPicPr>
            <p:cNvPr id="5124" name="Picture 4" descr="https://sun9-5.userapi.com/c837434/v837434097/346b5/UWbaGa1Agq8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501" y="692696"/>
              <a:ext cx="2269138" cy="151216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8" name="Picture 8" descr="https://sun9-19.userapi.com/c837434/v837434097/3474b/YAXNglIHN_U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3508" y="4581128"/>
              <a:ext cx="2341146" cy="15601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1006268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818072" cy="792088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При организации работы по профессиональному самоопределению </a:t>
            </a:r>
            <a:r>
              <a:rPr lang="ru-RU" sz="2000" b="1" u="sng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важно: </a:t>
            </a:r>
            <a:endParaRPr lang="ru-RU" sz="2000" b="1" u="sng" dirty="0"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836712"/>
            <a:ext cx="8064896" cy="5832648"/>
          </a:xfrm>
        </p:spPr>
        <p:txBody>
          <a:bodyPr>
            <a:normAutofit/>
          </a:bodyPr>
          <a:lstStyle/>
          <a:p>
            <a:pPr marL="82296" indent="0">
              <a:spcBef>
                <a:spcPts val="0"/>
              </a:spcBef>
              <a:buNone/>
            </a:pPr>
            <a:r>
              <a:rPr lang="ru-RU" sz="1800" dirty="0" smtClean="0"/>
              <a:t>Учитывать и развивать </a:t>
            </a:r>
            <a:r>
              <a:rPr lang="ru-RU" sz="1800" b="1" i="1" u="sng" dirty="0" smtClean="0">
                <a:solidFill>
                  <a:schemeClr val="accent1">
                    <a:lumMod val="50000"/>
                  </a:schemeClr>
                </a:solidFill>
              </a:rPr>
              <a:t>готовность  личности к профессиональному самоопределению. </a:t>
            </a:r>
          </a:p>
          <a:p>
            <a:pPr marL="82296" indent="0" algn="ctr">
              <a:spcBef>
                <a:spcPts val="0"/>
              </a:spcBef>
              <a:buNone/>
            </a:pPr>
            <a:r>
              <a:rPr lang="ru-RU" sz="2000" b="1" i="1" u="sng" dirty="0" smtClean="0">
                <a:solidFill>
                  <a:schemeClr val="accent1">
                    <a:lumMod val="50000"/>
                  </a:schemeClr>
                </a:solidFill>
              </a:rPr>
              <a:t>Готовность личности включает:</a:t>
            </a:r>
          </a:p>
          <a:p>
            <a:pPr marL="82296" indent="0" algn="just">
              <a:spcBef>
                <a:spcPts val="0"/>
              </a:spcBef>
              <a:buNone/>
            </a:pPr>
            <a:r>
              <a:rPr lang="ru-RU" sz="1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Мотивацонно-ценностный, эмоционально-волевой, когнитивный компоненты, позволяющий субъекту осуществлять </a:t>
            </a:r>
            <a:r>
              <a:rPr lang="ru-RU" sz="1900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сознательное и самостоятельное</a:t>
            </a:r>
            <a:r>
              <a:rPr lang="ru-RU" sz="1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конструирование личного профессионального плана.</a:t>
            </a:r>
          </a:p>
          <a:p>
            <a:pPr marL="82296" indent="0">
              <a:buNone/>
            </a:pPr>
            <a:endParaRPr lang="ru-RU" sz="2000" b="1" i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AutoShape 2" descr="https://atrachi.tukalinsklib.ru/files/2020/05/sm-1024x102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575" y="160338"/>
            <a:ext cx="994597" cy="996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74518306"/>
              </p:ext>
            </p:extLst>
          </p:nvPr>
        </p:nvGraphicFramePr>
        <p:xfrm>
          <a:off x="1150172" y="2564904"/>
          <a:ext cx="7670301" cy="42062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556767"/>
                <a:gridCol w="2556767"/>
                <a:gridCol w="2556767"/>
              </a:tblGrid>
              <a:tr h="876619">
                <a:tc>
                  <a:txBody>
                    <a:bodyPr/>
                    <a:lstStyle/>
                    <a:p>
                      <a:pPr algn="ctr"/>
                      <a:r>
                        <a:rPr lang="ru-RU" sz="18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Когнитивный</a:t>
                      </a:r>
                      <a:r>
                        <a:rPr lang="ru-RU" sz="1800" i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компонент (познавательный)</a:t>
                      </a:r>
                      <a:endParaRPr lang="ru-RU" sz="1800" i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Мотивационно-ценностный компонент</a:t>
                      </a:r>
                      <a:endParaRPr lang="ru-RU" i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Эмоционально-волевой </a:t>
                      </a:r>
                    </a:p>
                    <a:p>
                      <a:pPr algn="ctr"/>
                      <a:r>
                        <a:rPr lang="ru-RU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компонент</a:t>
                      </a:r>
                      <a:endParaRPr lang="ru-RU" i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155829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b="1" dirty="0" smtClean="0"/>
                        <a:t>Владение знаниями                       о профессиях, о содержании профессии.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b="1" dirty="0" smtClean="0"/>
                        <a:t>Знание своих профессионально-важных качеств, индивидуальных особенностей.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b="1" dirty="0" smtClean="0"/>
                        <a:t>Умение соотнести себя с различными типами профессий.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Желание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</a:rPr>
                        <a:t> работать и строить карьеру.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</a:rPr>
                        <a:t>Творческое отношение к деятельности, желание познавать профессию.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</a:rPr>
                        <a:t>Оценка своих действий на разных этапах построения карьеры, анализ результатов.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Умение регулировать своё эмоциональное состояние, наличие волевых качеств. </a:t>
                      </a:r>
                      <a:endParaRPr lang="ru-RU" sz="16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678859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7036" y="404664"/>
            <a:ext cx="749808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>
                <a:effectLst/>
              </a:rPr>
              <a:t>Направления работы по профориентации: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pSp>
        <p:nvGrpSpPr>
          <p:cNvPr id="11" name="Группа 10"/>
          <p:cNvGrpSpPr/>
          <p:nvPr/>
        </p:nvGrpSpPr>
        <p:grpSpPr>
          <a:xfrm>
            <a:off x="1727684" y="1259025"/>
            <a:ext cx="7056784" cy="5266319"/>
            <a:chOff x="1655676" y="1259025"/>
            <a:chExt cx="7056784" cy="5266319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1655676" y="4869160"/>
              <a:ext cx="7056784" cy="1656184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spcBef>
                  <a:spcPts val="0"/>
                </a:spcBef>
              </a:pPr>
              <a:r>
                <a:rPr lang="ru-RU" b="1" i="1" dirty="0" smtClean="0">
                  <a:solidFill>
                    <a:schemeClr val="accent1">
                      <a:lumMod val="50000"/>
                    </a:schemeClr>
                  </a:solidFill>
                </a:rPr>
                <a:t>к</a:t>
              </a:r>
              <a:r>
                <a:rPr lang="ru-RU" b="1" i="1" dirty="0" smtClean="0">
                  <a:solidFill>
                    <a:schemeClr val="accent1">
                      <a:lumMod val="50000"/>
                    </a:schemeClr>
                  </a:solidFill>
                </a:rPr>
                <a:t>омплексная диагностическая оценка</a:t>
              </a:r>
            </a:p>
            <a:p>
              <a:pPr algn="ctr">
                <a:spcBef>
                  <a:spcPts val="0"/>
                </a:spcBef>
              </a:pPr>
              <a:r>
                <a:rPr lang="ru-RU" b="1" dirty="0" smtClean="0"/>
                <a:t> </a:t>
              </a:r>
              <a:r>
                <a:rPr lang="ru-RU" b="1" dirty="0"/>
                <a:t>(преимущественно исходя из характера </a:t>
              </a:r>
              <a:endParaRPr lang="ru-RU" b="1" dirty="0" smtClean="0"/>
            </a:p>
            <a:p>
              <a:pPr algn="ctr">
                <a:spcBef>
                  <a:spcPts val="0"/>
                </a:spcBef>
              </a:pPr>
              <a:r>
                <a:rPr lang="ru-RU" b="1" dirty="0" smtClean="0"/>
                <a:t>клинико-функциональных </a:t>
              </a:r>
              <a:r>
                <a:rPr lang="ru-RU" b="1" dirty="0"/>
                <a:t>и психологических параметров) </a:t>
              </a:r>
              <a:endParaRPr lang="ru-RU" b="1" dirty="0" smtClean="0"/>
            </a:p>
            <a:p>
              <a:pPr algn="ctr">
                <a:spcBef>
                  <a:spcPts val="0"/>
                </a:spcBef>
              </a:pPr>
              <a:r>
                <a:rPr lang="ru-RU" b="1" dirty="0" smtClean="0"/>
                <a:t>возможностей </a:t>
              </a:r>
              <a:r>
                <a:rPr lang="ru-RU" b="1" dirty="0"/>
                <a:t>ребенка овладеть теми или иными видами </a:t>
              </a:r>
            </a:p>
            <a:p>
              <a:pPr marL="82296" indent="0" algn="ctr">
                <a:spcBef>
                  <a:spcPts val="0"/>
                </a:spcBef>
                <a:buNone/>
              </a:pPr>
              <a:r>
                <a:rPr lang="ru-RU" b="1" dirty="0"/>
                <a:t>профессиональной </a:t>
              </a:r>
              <a:r>
                <a:rPr lang="ru-RU" b="1" dirty="0" smtClean="0"/>
                <a:t>деятельности</a:t>
              </a:r>
              <a:r>
                <a:rPr lang="ru-RU" b="1" dirty="0"/>
                <a:t>.</a:t>
              </a:r>
            </a:p>
            <a:p>
              <a:pPr algn="ctr">
                <a:spcBef>
                  <a:spcPts val="0"/>
                </a:spcBef>
                <a:buFontTx/>
                <a:buChar char="-"/>
              </a:pPr>
              <a:endParaRPr lang="ru-RU" b="1" dirty="0"/>
            </a:p>
          </p:txBody>
        </p:sp>
        <p:sp>
          <p:nvSpPr>
            <p:cNvPr id="7" name="Стрелка вверх 6"/>
            <p:cNvSpPr/>
            <p:nvPr/>
          </p:nvSpPr>
          <p:spPr>
            <a:xfrm>
              <a:off x="4758002" y="4278726"/>
              <a:ext cx="504056" cy="576064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1979712" y="3067367"/>
              <a:ext cx="6048672" cy="1211359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spcBef>
                  <a:spcPts val="0"/>
                </a:spcBef>
              </a:pPr>
              <a:r>
                <a:rPr lang="ru-RU" b="1" i="1" dirty="0" smtClean="0">
                  <a:solidFill>
                    <a:schemeClr val="accent1">
                      <a:lumMod val="50000"/>
                    </a:schemeClr>
                  </a:solidFill>
                </a:rPr>
                <a:t>развитие </a:t>
              </a:r>
              <a:r>
                <a:rPr lang="ru-RU" b="1" i="1" dirty="0">
                  <a:solidFill>
                    <a:schemeClr val="accent1">
                      <a:lumMod val="50000"/>
                    </a:schemeClr>
                  </a:solidFill>
                </a:rPr>
                <a:t>наиболее универсальных умений, </a:t>
              </a:r>
              <a:endParaRPr lang="ru-RU" b="1" i="1" dirty="0" smtClean="0">
                <a:solidFill>
                  <a:schemeClr val="accent1">
                    <a:lumMod val="50000"/>
                  </a:schemeClr>
                </a:solidFill>
              </a:endParaRPr>
            </a:p>
            <a:p>
              <a:pPr algn="ctr">
                <a:spcBef>
                  <a:spcPts val="0"/>
                </a:spcBef>
              </a:pPr>
              <a:r>
                <a:rPr lang="ru-RU" b="1" dirty="0" smtClean="0"/>
                <a:t>навыков </a:t>
              </a:r>
              <a:r>
                <a:rPr lang="ru-RU" b="1" dirty="0"/>
                <a:t>и качеств, которые необходимы для профессиональной (трудовой) самореализации; </a:t>
              </a:r>
            </a:p>
          </p:txBody>
        </p:sp>
        <p:sp>
          <p:nvSpPr>
            <p:cNvPr id="9" name="Стрелка вверх 8"/>
            <p:cNvSpPr/>
            <p:nvPr/>
          </p:nvSpPr>
          <p:spPr>
            <a:xfrm>
              <a:off x="4752020" y="2491303"/>
              <a:ext cx="504056" cy="576064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2411760" y="1259025"/>
              <a:ext cx="5334574" cy="1211359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spcBef>
                  <a:spcPts val="0"/>
                </a:spcBef>
              </a:pPr>
              <a:r>
                <a:rPr lang="ru-RU" b="1" i="1" dirty="0" smtClean="0">
                  <a:solidFill>
                    <a:schemeClr val="accent1">
                      <a:lumMod val="50000"/>
                    </a:schemeClr>
                  </a:solidFill>
                </a:rPr>
                <a:t>формирование </a:t>
              </a:r>
              <a:r>
                <a:rPr lang="ru-RU" b="1" i="1" dirty="0" smtClean="0">
                  <a:solidFill>
                    <a:schemeClr val="accent1">
                      <a:lumMod val="50000"/>
                    </a:schemeClr>
                  </a:solidFill>
                </a:rPr>
                <a:t>таких </a:t>
              </a:r>
              <a:r>
                <a:rPr lang="ru-RU" b="1" i="1" dirty="0">
                  <a:solidFill>
                    <a:schemeClr val="accent1">
                      <a:lumMod val="50000"/>
                    </a:schemeClr>
                  </a:solidFill>
                </a:rPr>
                <a:t>интересов и установок</a:t>
              </a:r>
              <a:r>
                <a:rPr lang="ru-RU" b="1" i="1" dirty="0" smtClean="0">
                  <a:solidFill>
                    <a:schemeClr val="accent1">
                      <a:lumMod val="50000"/>
                    </a:schemeClr>
                  </a:solidFill>
                </a:rPr>
                <a:t>,</a:t>
              </a:r>
            </a:p>
            <a:p>
              <a:pPr algn="ctr">
                <a:spcBef>
                  <a:spcPts val="0"/>
                </a:spcBef>
              </a:pPr>
              <a:r>
                <a:rPr lang="ru-RU" b="1" dirty="0" smtClean="0"/>
                <a:t>к</a:t>
              </a:r>
              <a:r>
                <a:rPr lang="ru-RU" b="1" dirty="0" smtClean="0"/>
                <a:t>оторые ориентируют </a:t>
              </a:r>
              <a:endParaRPr lang="ru-RU" b="1" dirty="0" smtClean="0"/>
            </a:p>
            <a:p>
              <a:pPr algn="ctr">
                <a:spcBef>
                  <a:spcPts val="0"/>
                </a:spcBef>
              </a:pPr>
              <a:r>
                <a:rPr lang="ru-RU" b="1" dirty="0" smtClean="0"/>
                <a:t>на </a:t>
              </a:r>
              <a:r>
                <a:rPr lang="ru-RU" b="1" dirty="0"/>
                <a:t>показанные профессии</a:t>
              </a:r>
              <a:r>
                <a:rPr lang="ru-RU" dirty="0"/>
                <a:t>.</a:t>
              </a:r>
              <a:endParaRPr lang="ru-RU" b="1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859562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2" name="Picture 14" descr="https://sun9-18.userapi.com/c855332/v855332706/1692d6/7Lmm_oXE-i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78465" y="3744397"/>
            <a:ext cx="2258031" cy="30107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Группа 9"/>
          <p:cNvGrpSpPr/>
          <p:nvPr/>
        </p:nvGrpSpPr>
        <p:grpSpPr>
          <a:xfrm>
            <a:off x="250510" y="59353"/>
            <a:ext cx="8179010" cy="6480720"/>
            <a:chOff x="240414" y="116632"/>
            <a:chExt cx="8179010" cy="6480720"/>
          </a:xfrm>
        </p:grpSpPr>
        <p:pic>
          <p:nvPicPr>
            <p:cNvPr id="2052" name="Picture 4" descr="https://sun9-35.userapi.com/c855332/v855332706/169273/PmqjVkp8gy4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8904" y="4176444"/>
              <a:ext cx="2808312" cy="2363629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4" name="Picture 6" descr="https://sun9-29.userapi.com/c855332/v855332706/1692fa/yT5vT4CyuSE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414" y="4149080"/>
              <a:ext cx="3264363" cy="2448272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Шестиугольник 15"/>
            <p:cNvSpPr/>
            <p:nvPr/>
          </p:nvSpPr>
          <p:spPr>
            <a:xfrm>
              <a:off x="5467096" y="1052736"/>
              <a:ext cx="2952328" cy="1928360"/>
            </a:xfrm>
            <a:prstGeom prst="hexagon">
              <a:avLst/>
            </a:prstGeom>
            <a:blipFill>
              <a:blip r:embed="rId5"/>
              <a:tile tx="0" ty="0" sx="100000" sy="100000" flip="none" algn="tl"/>
            </a:blip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b="1" dirty="0" smtClean="0">
                  <a:solidFill>
                    <a:schemeClr val="tx1"/>
                  </a:solidFill>
                </a:rPr>
                <a:t>Участие </a:t>
              </a:r>
            </a:p>
            <a:p>
              <a:pPr algn="ctr"/>
              <a:r>
                <a:rPr lang="ru-RU" sz="1400" b="1" dirty="0" smtClean="0">
                  <a:solidFill>
                    <a:schemeClr val="tx1"/>
                  </a:solidFill>
                </a:rPr>
                <a:t>в </a:t>
              </a:r>
            </a:p>
            <a:p>
              <a:pPr algn="ctr"/>
              <a:r>
                <a:rPr lang="ru-RU" sz="1400" b="1" dirty="0" smtClean="0">
                  <a:solidFill>
                    <a:schemeClr val="tx1"/>
                  </a:solidFill>
                </a:rPr>
                <a:t>мастер-классах </a:t>
              </a:r>
            </a:p>
            <a:p>
              <a:pPr algn="ctr"/>
              <a:r>
                <a:rPr lang="ru-RU" sz="1400" b="1" dirty="0" smtClean="0">
                  <a:solidFill>
                    <a:schemeClr val="tx1"/>
                  </a:solidFill>
                </a:rPr>
                <a:t>от специалистов (профессиональные пробы)</a:t>
              </a:r>
              <a:endParaRPr lang="ru-RU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7" name="Шестиугольник 16"/>
            <p:cNvSpPr/>
            <p:nvPr/>
          </p:nvSpPr>
          <p:spPr>
            <a:xfrm>
              <a:off x="552449" y="1052736"/>
              <a:ext cx="2952328" cy="1944216"/>
            </a:xfrm>
            <a:prstGeom prst="hexagon">
              <a:avLst/>
            </a:prstGeom>
            <a:blipFill>
              <a:blip r:embed="rId5"/>
              <a:tile tx="0" ty="0" sx="100000" sy="100000" flip="none" algn="tl"/>
            </a:blip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b="1" dirty="0" smtClean="0">
                  <a:solidFill>
                    <a:schemeClr val="tx1"/>
                  </a:solidFill>
                </a:rPr>
                <a:t>Знакомство </a:t>
              </a:r>
            </a:p>
            <a:p>
              <a:pPr algn="ctr"/>
              <a:r>
                <a:rPr lang="ru-RU" sz="1400" b="1" dirty="0" smtClean="0">
                  <a:solidFill>
                    <a:schemeClr val="tx1"/>
                  </a:solidFill>
                </a:rPr>
                <a:t>с работой предприятия, работой представителей </a:t>
              </a:r>
            </a:p>
            <a:p>
              <a:pPr algn="ctr"/>
              <a:r>
                <a:rPr lang="ru-RU" sz="1400" b="1" dirty="0">
                  <a:solidFill>
                    <a:schemeClr val="tx1"/>
                  </a:solidFill>
                </a:rPr>
                <a:t>р</a:t>
              </a:r>
              <a:r>
                <a:rPr lang="ru-RU" sz="1400" b="1" dirty="0" smtClean="0">
                  <a:solidFill>
                    <a:schemeClr val="tx1"/>
                  </a:solidFill>
                </a:rPr>
                <a:t>азных</a:t>
              </a:r>
            </a:p>
            <a:p>
              <a:pPr algn="ctr"/>
              <a:r>
                <a:rPr lang="ru-RU" sz="1400" b="1" dirty="0" smtClean="0">
                  <a:solidFill>
                    <a:schemeClr val="tx1"/>
                  </a:solidFill>
                </a:rPr>
                <a:t> профессий</a:t>
              </a:r>
              <a:endParaRPr lang="ru-RU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8" name="Шестиугольник 17"/>
            <p:cNvSpPr/>
            <p:nvPr/>
          </p:nvSpPr>
          <p:spPr>
            <a:xfrm>
              <a:off x="3018824" y="116632"/>
              <a:ext cx="2952328" cy="1872208"/>
            </a:xfrm>
            <a:prstGeom prst="hexagon">
              <a:avLst/>
            </a:prstGeom>
            <a:blipFill>
              <a:blip r:embed="rId5"/>
              <a:tile tx="0" ty="0" sx="100000" sy="100000" flip="none" algn="tl"/>
            </a:blip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b="1" dirty="0" smtClean="0">
                  <a:solidFill>
                    <a:schemeClr val="tx1"/>
                  </a:solidFill>
                </a:rPr>
                <a:t>Знакомство </a:t>
              </a:r>
            </a:p>
            <a:p>
              <a:pPr algn="ctr"/>
              <a:r>
                <a:rPr lang="ru-RU" sz="1400" b="1" dirty="0" smtClean="0">
                  <a:solidFill>
                    <a:schemeClr val="tx1"/>
                  </a:solidFill>
                </a:rPr>
                <a:t>с техникой, технологиями производства</a:t>
              </a:r>
              <a:endParaRPr lang="ru-RU" sz="1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1" name="Прямоугольник 10"/>
          <p:cNvSpPr/>
          <p:nvPr/>
        </p:nvSpPr>
        <p:spPr>
          <a:xfrm>
            <a:off x="2038709" y="3140967"/>
            <a:ext cx="5081656" cy="60342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Профориентационные экскурсии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3035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11282" y="674550"/>
            <a:ext cx="5637181" cy="117027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Участие в тематических 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профориентационных Конкурсах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07904" y="2204864"/>
            <a:ext cx="5225784" cy="4043536"/>
          </a:xfrm>
        </p:spPr>
        <p:txBody>
          <a:bodyPr/>
          <a:lstStyle/>
          <a:p>
            <a:r>
              <a:rPr lang="ru-RU" sz="2400" b="1" dirty="0" smtClean="0"/>
              <a:t>Развитие творческой активности.</a:t>
            </a:r>
          </a:p>
          <a:p>
            <a:r>
              <a:rPr lang="ru-RU" sz="2400" b="1" dirty="0" smtClean="0"/>
              <a:t>Формирование положительного отношения к труду.</a:t>
            </a:r>
          </a:p>
          <a:p>
            <a:r>
              <a:rPr lang="ru-RU" sz="2400" b="1" dirty="0" smtClean="0"/>
              <a:t>Создание условий для возможности рассказать о своих успехах и достижениях.</a:t>
            </a:r>
          </a:p>
          <a:p>
            <a:endParaRPr lang="ru-RU" sz="2400" b="1" dirty="0" smtClean="0"/>
          </a:p>
          <a:p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6096" y="275827"/>
            <a:ext cx="5818417" cy="6536314"/>
            <a:chOff x="6096" y="275827"/>
            <a:chExt cx="5818417" cy="6536314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6096" y="275827"/>
              <a:ext cx="3617799" cy="6536314"/>
              <a:chOff x="6096" y="275827"/>
              <a:chExt cx="3617799" cy="6536314"/>
            </a:xfrm>
          </p:grpSpPr>
          <p:pic>
            <p:nvPicPr>
              <p:cNvPr id="3074" name="Picture 2" descr="https://sun9-67.userapi.com/c855616/v855616216/23bfca/MGSh-7eM2ew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7505" y="3645024"/>
                <a:ext cx="1824202" cy="136815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6" name="Picture 4" descr="https://sun9-33.userapi.com/s1ppqc_WZT4DS0LwPlStZOADI_0YLdY_xLiJuQ/_E-cnSbE9cs.jp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01039" y="275827"/>
                <a:ext cx="1728192" cy="252563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8" name="Picture 6" descr="https://sun9-54.userapi.com/c848628/v848628480/1715c2/89-I7INxhSY.jp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26443"/>
              <a:stretch/>
            </p:blipFill>
            <p:spPr bwMode="auto">
              <a:xfrm>
                <a:off x="6096" y="5155957"/>
                <a:ext cx="1624993" cy="165618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80" name="Picture 8" descr="https://sun9-35.userapi.com/c850720/v850720354/107f9d/jRtgRvOO7c4.jp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t="27830"/>
              <a:stretch/>
            </p:blipFill>
            <p:spPr bwMode="auto">
              <a:xfrm>
                <a:off x="1741006" y="5044452"/>
                <a:ext cx="1713172" cy="16485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82" name="Picture 10" descr="https://sun9-69.userapi.com/c846520/v846520606/1e69f8/-TkHEi3GQH8.jpg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179" y="1957908"/>
                <a:ext cx="1124744" cy="168711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84" name="Picture 12" descr="https://sun9-39.userapi.com/c846520/v846520606/1e6a16/1gF5CdUSeRU.jpg"/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t="24936" b="29314"/>
              <a:stretch/>
            </p:blipFill>
            <p:spPr bwMode="auto">
              <a:xfrm>
                <a:off x="1967711" y="2996952"/>
                <a:ext cx="1656184" cy="15889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86" name="Picture 14" descr="https://sun9-45.userapi.com/c846520/v846520606/1e6a20/NUHQeicEUv8.jp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3253"/>
            <a:stretch/>
          </p:blipFill>
          <p:spPr bwMode="auto">
            <a:xfrm>
              <a:off x="3707904" y="4972088"/>
              <a:ext cx="2116609" cy="17581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088" name="Picture 16" descr="https://sun9-72.userapi.com/c834401/v834401732/117315/o17Hz2tut24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946635"/>
            <a:ext cx="2880320" cy="1809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672156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498080" cy="63408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Профориентационные игры, квесты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96136" y="2420888"/>
            <a:ext cx="3137552" cy="3827512"/>
          </a:xfrm>
        </p:spPr>
        <p:txBody>
          <a:bodyPr/>
          <a:lstStyle/>
          <a:p>
            <a:pPr marL="282575" indent="-282575"/>
            <a:r>
              <a:rPr lang="ru-RU" sz="2000" b="1" dirty="0" smtClean="0"/>
              <a:t>Активизация интереса к профессии</a:t>
            </a:r>
            <a:r>
              <a:rPr lang="en-US" sz="2000" b="1" dirty="0" smtClean="0"/>
              <a:t> </a:t>
            </a:r>
            <a:r>
              <a:rPr lang="ru-RU" sz="2000" b="1" dirty="0" smtClean="0"/>
              <a:t>через высокую эмоциональную отзывчивость.</a:t>
            </a:r>
          </a:p>
          <a:p>
            <a:pPr marL="282575" indent="-282575"/>
            <a:r>
              <a:rPr lang="ru-RU" sz="2000" b="1" dirty="0" smtClean="0"/>
              <a:t>Возможность понять специфику профессии.</a:t>
            </a:r>
          </a:p>
          <a:p>
            <a:pPr marL="282575" indent="-282575"/>
            <a:r>
              <a:rPr lang="ru-RU" sz="2000" b="1" dirty="0" smtClean="0"/>
              <a:t>Создание атмосферы творчества и сотрудничества.</a:t>
            </a:r>
            <a:endParaRPr lang="en-US" sz="2000" b="1" dirty="0" smtClean="0"/>
          </a:p>
          <a:p>
            <a:pPr marL="282575" indent="-282575"/>
            <a:endParaRPr lang="ru-RU" sz="2000" b="1" dirty="0" smtClean="0"/>
          </a:p>
          <a:p>
            <a:pPr marL="282575" indent="-282575"/>
            <a:endParaRPr lang="ru-RU" sz="2000" b="1" dirty="0" smtClean="0"/>
          </a:p>
          <a:p>
            <a:pPr marL="282575" indent="-282575"/>
            <a:endParaRPr lang="ru-RU" sz="2000" b="1" dirty="0" smtClean="0"/>
          </a:p>
          <a:p>
            <a:pPr marL="282575" indent="-282575"/>
            <a:endParaRPr lang="ru-RU" sz="2000" b="1" dirty="0" smtClean="0"/>
          </a:p>
          <a:p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127072" y="980728"/>
            <a:ext cx="5741072" cy="5760640"/>
            <a:chOff x="127072" y="980728"/>
            <a:chExt cx="5741072" cy="5760640"/>
          </a:xfrm>
        </p:grpSpPr>
        <p:pic>
          <p:nvPicPr>
            <p:cNvPr id="4098" name="Picture 2" descr="https://sun9-66.userapi.com/c840720/v840720240/4fa05/pwr6l3h-PW8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7072" y="3978314"/>
              <a:ext cx="3039587" cy="195289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0" name="Picture 4" descr="https://sun9-76.userapi.com/c840721/v840721191/31fa7/JmdDJcy_NuA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1720" y="1542883"/>
              <a:ext cx="2880319" cy="216024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2" name="Picture 6" descr="https://sun9-39.userapi.com/c840125/v840125764/5ea3c/Cr_T47OJd7U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3347" y="980728"/>
              <a:ext cx="1641783" cy="273630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4" name="Picture 8" descr="https://sun9-76.userapi.com/c636829/v636829550/6e2d8/q6BlJZyIhzE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5856" y="4797152"/>
              <a:ext cx="2592288" cy="194421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Горизонтальный свиток 4"/>
          <p:cNvSpPr/>
          <p:nvPr/>
        </p:nvSpPr>
        <p:spPr>
          <a:xfrm>
            <a:off x="5220072" y="965752"/>
            <a:ext cx="3672408" cy="1080120"/>
          </a:xfrm>
          <a:prstGeom prst="horizontalScroll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b="1" dirty="0" smtClean="0"/>
              <a:t>Игра-высшая форма познания. </a:t>
            </a:r>
          </a:p>
          <a:p>
            <a:pPr algn="ctr"/>
            <a:r>
              <a:rPr lang="ru-RU" b="1" dirty="0" smtClean="0"/>
              <a:t>                                    А.Энштейн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0286347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60648"/>
            <a:ext cx="7962088" cy="6768752"/>
          </a:xfrm>
        </p:spPr>
        <p:txBody>
          <a:bodyPr>
            <a:normAutofit fontScale="32500" lnSpcReduction="20000"/>
          </a:bodyPr>
          <a:lstStyle/>
          <a:p>
            <a:pPr marL="82296" indent="0" algn="ctr">
              <a:buNone/>
            </a:pPr>
            <a:r>
              <a:rPr lang="ru-RU" sz="6200" b="1" i="1" dirty="0" smtClean="0">
                <a:solidFill>
                  <a:schemeClr val="accent4">
                    <a:lumMod val="50000"/>
                  </a:schemeClr>
                </a:solidFill>
              </a:rPr>
              <a:t>Из опыта работы:</a:t>
            </a:r>
          </a:p>
          <a:p>
            <a:pPr marL="82296" indent="0" algn="ctr">
              <a:buNone/>
            </a:pPr>
            <a:endParaRPr lang="ru-RU" sz="4500" i="1" dirty="0">
              <a:solidFill>
                <a:schemeClr val="accent4">
                  <a:lumMod val="50000"/>
                </a:schemeClr>
              </a:solidFill>
            </a:endParaRPr>
          </a:p>
          <a:p>
            <a:pPr marL="82296" indent="0">
              <a:buNone/>
            </a:pPr>
            <a:r>
              <a:rPr lang="ru-RU" b="1" dirty="0" smtClean="0"/>
              <a:t> </a:t>
            </a:r>
            <a:r>
              <a:rPr lang="ru-RU" sz="5500" b="1" dirty="0">
                <a:solidFill>
                  <a:schemeClr val="accent4">
                    <a:lumMod val="50000"/>
                  </a:schemeClr>
                </a:solidFill>
              </a:rPr>
              <a:t>1. </a:t>
            </a:r>
            <a:r>
              <a:rPr lang="ru-RU" sz="5500" b="1" dirty="0" smtClean="0">
                <a:solidFill>
                  <a:schemeClr val="accent4">
                    <a:lumMod val="50000"/>
                  </a:schemeClr>
                </a:solidFill>
              </a:rPr>
              <a:t>Обсуждайте с ребёнком выбранную профессию.</a:t>
            </a:r>
            <a:endParaRPr lang="ru-RU" sz="5500" dirty="0">
              <a:solidFill>
                <a:schemeClr val="accent4">
                  <a:lumMod val="50000"/>
                </a:schemeClr>
              </a:solidFill>
            </a:endParaRPr>
          </a:p>
          <a:p>
            <a:pPr marL="82296" indent="0">
              <a:buNone/>
            </a:pPr>
            <a:r>
              <a:rPr lang="ru-RU" sz="5500" dirty="0" smtClean="0"/>
              <a:t>Если </a:t>
            </a:r>
            <a:r>
              <a:rPr lang="ru-RU" sz="5500" dirty="0"/>
              <a:t>ребенок получит профессию, которая не соответствует его индивидуальным особенностям, он не станет хорошим специалистом, кроме того, неправильно выбранная профессия может навредить ребенку, как психически, так и физически</a:t>
            </a:r>
            <a:r>
              <a:rPr lang="ru-RU" sz="5500" dirty="0" smtClean="0"/>
              <a:t>.</a:t>
            </a:r>
          </a:p>
          <a:p>
            <a:pPr marL="82296" indent="0">
              <a:buNone/>
            </a:pPr>
            <a:r>
              <a:rPr lang="ru-RU" sz="5500" dirty="0"/>
              <a:t/>
            </a:r>
            <a:br>
              <a:rPr lang="ru-RU" sz="5500" dirty="0"/>
            </a:br>
            <a:r>
              <a:rPr lang="ru-RU" sz="5500" b="1" dirty="0"/>
              <a:t>  </a:t>
            </a:r>
            <a:r>
              <a:rPr lang="ru-RU" sz="5500" b="1" dirty="0">
                <a:solidFill>
                  <a:schemeClr val="accent4">
                    <a:lumMod val="50000"/>
                  </a:schemeClr>
                </a:solidFill>
              </a:rPr>
              <a:t>2. Учитывайте состояние здоровья ребенка.</a:t>
            </a:r>
            <a:r>
              <a:rPr lang="ru-RU" sz="5500" dirty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55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5500" dirty="0"/>
              <a:t>         Если у Вашего ребенка есть какие-то </a:t>
            </a:r>
            <a:r>
              <a:rPr lang="ru-RU" sz="5500" dirty="0" smtClean="0"/>
              <a:t>особенности </a:t>
            </a:r>
            <a:r>
              <a:rPr lang="ru-RU" sz="5500" dirty="0"/>
              <a:t>здоровья, заболевания, обязательно проконсультируйтесь с врачом, не будет ли это заболевание препятствовать в выборе той или иной профессии</a:t>
            </a:r>
            <a:r>
              <a:rPr lang="ru-RU" sz="5500" dirty="0" smtClean="0"/>
              <a:t>.</a:t>
            </a:r>
          </a:p>
          <a:p>
            <a:pPr marL="82296" indent="0">
              <a:buNone/>
            </a:pPr>
            <a:r>
              <a:rPr lang="ru-RU" sz="5500" dirty="0"/>
              <a:t/>
            </a:r>
            <a:br>
              <a:rPr lang="ru-RU" sz="5500" dirty="0"/>
            </a:br>
            <a:r>
              <a:rPr lang="ru-RU" sz="5500" b="1" dirty="0"/>
              <a:t>  </a:t>
            </a:r>
            <a:r>
              <a:rPr lang="ru-RU" sz="5500" b="1" dirty="0">
                <a:solidFill>
                  <a:schemeClr val="accent4">
                    <a:lumMod val="50000"/>
                  </a:schemeClr>
                </a:solidFill>
              </a:rPr>
              <a:t>3. Не навязывайте свою точку зрения: обсудите с ребенком все "за" и "против" выбранной профессии.</a:t>
            </a:r>
            <a:r>
              <a:rPr lang="ru-RU" sz="5500" dirty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55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5500" dirty="0"/>
              <a:t>        В разговоре важно осознать, по каким критериям он выбрал ту или иную профессию, как он ее представляет, какой карьерный рост он видит в ней</a:t>
            </a:r>
            <a:r>
              <a:rPr lang="ru-RU" sz="5500" dirty="0" smtClean="0"/>
              <a:t>.</a:t>
            </a:r>
          </a:p>
          <a:p>
            <a:pPr marL="82296" indent="0">
              <a:buNone/>
            </a:pPr>
            <a:r>
              <a:rPr lang="ru-RU" sz="5500" dirty="0"/>
              <a:t/>
            </a:r>
            <a:br>
              <a:rPr lang="ru-RU" sz="5500" dirty="0"/>
            </a:br>
            <a:r>
              <a:rPr lang="ru-RU" sz="5500" b="1" dirty="0"/>
              <a:t>  </a:t>
            </a:r>
            <a:r>
              <a:rPr lang="ru-RU" sz="5500" b="1" dirty="0">
                <a:solidFill>
                  <a:schemeClr val="accent4">
                    <a:lumMod val="50000"/>
                  </a:schemeClr>
                </a:solidFill>
              </a:rPr>
              <a:t>4. Учитывайте при выборе профессии  потребность рынка труда в кадрах.</a:t>
            </a:r>
            <a:r>
              <a:rPr lang="ru-RU" sz="5500" dirty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55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5500" dirty="0"/>
              <a:t>        Необходимо узнать, какие профессии более востребованы на данный момент на рынке труда нашего региона, а какими профессиями рынок перенасыщен</a:t>
            </a:r>
            <a:r>
              <a:rPr lang="ru-RU" sz="5500" dirty="0" smtClean="0"/>
              <a:t>.</a:t>
            </a:r>
          </a:p>
          <a:p>
            <a:pPr marL="82296" indent="0">
              <a:buNone/>
            </a:pPr>
            <a:r>
              <a:rPr lang="ru-RU" sz="5500" dirty="0"/>
              <a:t/>
            </a:r>
            <a:br>
              <a:rPr lang="ru-RU" sz="5500" dirty="0"/>
            </a:br>
            <a:r>
              <a:rPr lang="ru-RU" sz="5500" b="1" dirty="0"/>
              <a:t>  </a:t>
            </a:r>
            <a:r>
              <a:rPr lang="ru-RU" sz="5500" b="1" dirty="0">
                <a:solidFill>
                  <a:schemeClr val="accent4">
                    <a:lumMod val="50000"/>
                  </a:schemeClr>
                </a:solidFill>
              </a:rPr>
              <a:t>5.  Будущая профессия должна быть </a:t>
            </a:r>
            <a:r>
              <a:rPr lang="ru-RU" sz="5500" dirty="0"/>
              <a:t>не только хорошо оплачиваемой, но и морально удовлетворять</a:t>
            </a:r>
            <a:r>
              <a:rPr lang="ru-RU" sz="5500" dirty="0" smtClean="0"/>
              <a:t>.</a:t>
            </a:r>
          </a:p>
          <a:p>
            <a:pPr marL="82296" indent="0" algn="r">
              <a:buNone/>
            </a:pPr>
            <a:r>
              <a:rPr lang="ru-RU" sz="4500" dirty="0"/>
              <a:t/>
            </a:r>
            <a:br>
              <a:rPr lang="ru-RU" sz="4500" dirty="0"/>
            </a:br>
            <a:r>
              <a:rPr lang="ru-RU" sz="4500" b="1" dirty="0"/>
              <a:t>  </a:t>
            </a:r>
            <a:r>
              <a:rPr lang="ru-RU" sz="2500" b="1" dirty="0"/>
              <a:t> </a:t>
            </a:r>
            <a:r>
              <a:rPr lang="en-US" sz="2500" b="1" dirty="0"/>
              <a:t>https://www.sites.google.com/</a:t>
            </a:r>
            <a:endParaRPr lang="ru-RU" sz="2500" dirty="0"/>
          </a:p>
        </p:txBody>
      </p:sp>
    </p:spTree>
    <p:extLst>
      <p:ext uri="{BB962C8B-B14F-4D97-AF65-F5344CB8AC3E}">
        <p14:creationId xmlns:p14="http://schemas.microsoft.com/office/powerpoint/2010/main" xmlns="" val="17166093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302</TotalTime>
  <Words>555</Words>
  <Application>Microsoft Office PowerPoint</Application>
  <PresentationFormat>Экран (4:3)</PresentationFormat>
  <Paragraphs>121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Муниципальное бюджетное учреждение города Новосибирска  «Городской центр психолого-педагогической поддержки молодёжи «Родник»</vt:lpstr>
      <vt:lpstr>Слайд 2</vt:lpstr>
      <vt:lpstr>О Призвании в профессии…</vt:lpstr>
      <vt:lpstr>При организации работы по профессиональному самоопределению важно: </vt:lpstr>
      <vt:lpstr>Направления работы по профориентации:  </vt:lpstr>
      <vt:lpstr>Слайд 6</vt:lpstr>
      <vt:lpstr>Участие в тематических  профориентационных Конкурсах</vt:lpstr>
      <vt:lpstr>Профориентационные игры, квесты</vt:lpstr>
      <vt:lpstr>Слайд 9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43</cp:revision>
  <dcterms:created xsi:type="dcterms:W3CDTF">2020-10-10T14:55:39Z</dcterms:created>
  <dcterms:modified xsi:type="dcterms:W3CDTF">2020-10-12T03:12:39Z</dcterms:modified>
</cp:coreProperties>
</file>