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92" r:id="rId5"/>
  </p:sldMasterIdLst>
  <p:notesMasterIdLst>
    <p:notesMasterId r:id="rId31"/>
  </p:notesMasterIdLst>
  <p:sldIdLst>
    <p:sldId id="257" r:id="rId6"/>
    <p:sldId id="261" r:id="rId7"/>
    <p:sldId id="296" r:id="rId8"/>
    <p:sldId id="297" r:id="rId9"/>
    <p:sldId id="298" r:id="rId10"/>
    <p:sldId id="263" r:id="rId11"/>
    <p:sldId id="301" r:id="rId12"/>
    <p:sldId id="302" r:id="rId13"/>
    <p:sldId id="264" r:id="rId14"/>
    <p:sldId id="290" r:id="rId15"/>
    <p:sldId id="291" r:id="rId16"/>
    <p:sldId id="292" r:id="rId17"/>
    <p:sldId id="293" r:id="rId18"/>
    <p:sldId id="294" r:id="rId19"/>
    <p:sldId id="304" r:id="rId20"/>
    <p:sldId id="303" r:id="rId21"/>
    <p:sldId id="295" r:id="rId22"/>
    <p:sldId id="272" r:id="rId23"/>
    <p:sldId id="273" r:id="rId24"/>
    <p:sldId id="274" r:id="rId25"/>
    <p:sldId id="266" r:id="rId26"/>
    <p:sldId id="281" r:id="rId27"/>
    <p:sldId id="277" r:id="rId28"/>
    <p:sldId id="278" r:id="rId29"/>
    <p:sldId id="28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E7C4EC-4B8E-45B8-A9C5-0969CAF4EC5D}" type="datetimeFigureOut">
              <a:rPr lang="ru-RU" smtClean="0"/>
              <a:t>15.10.2020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56C33-DF60-4FF5-8E3F-B6F2498DC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50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026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508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553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584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879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226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458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4796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4282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214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24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4529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6157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38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72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7998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606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9073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9435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7609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6080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601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8777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0575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397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4067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3941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7272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8698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8714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0763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7632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894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1678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928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825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768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7410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2266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5157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3614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698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0798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167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0118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816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543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0258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0922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222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714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877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785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211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41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55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986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05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15.10.2020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69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7.pn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5" Type="http://schemas.openxmlformats.org/officeDocument/2006/relationships/image" Target="../media/image6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Relationship Id="rId14" Type="http://schemas.openxmlformats.org/officeDocument/2006/relationships/image" Target="../media/image6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g"/><Relationship Id="rId4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g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59632" y="1844824"/>
            <a:ext cx="7198568" cy="3312368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2800" spc="-80" dirty="0">
                <a:latin typeface="Times New Roman"/>
                <a:ea typeface="Times New Roman"/>
                <a:cs typeface="Times New Roman"/>
              </a:rPr>
              <a:t>Опыт, проблемы и перспективы образовательной интеграции и социальной-психологической адаптации подростков с ОВЗ и </a:t>
            </a:r>
            <a:r>
              <a:rPr lang="ru-RU" sz="2800" spc="-80" dirty="0" smtClean="0">
                <a:latin typeface="Times New Roman"/>
                <a:ea typeface="Times New Roman"/>
                <a:cs typeface="Times New Roman"/>
              </a:rPr>
              <a:t>инвалидностью в</a:t>
            </a:r>
            <a:r>
              <a:rPr lang="ru-RU" sz="2800" dirty="0">
                <a:ea typeface="Times New Roman"/>
                <a:cs typeface="Times New Roman"/>
              </a:rPr>
              <a:t/>
            </a:r>
            <a:br>
              <a:rPr lang="ru-RU" sz="2800" dirty="0">
                <a:ea typeface="Times New Roman"/>
                <a:cs typeface="Times New Roman"/>
              </a:rPr>
            </a:br>
            <a:r>
              <a:rPr lang="ru-RU" sz="2800" spc="-80" dirty="0">
                <a:latin typeface="Times New Roman"/>
                <a:ea typeface="Times New Roman"/>
                <a:cs typeface="Times New Roman"/>
              </a:rPr>
              <a:t>ГБПОУ НСО «</a:t>
            </a:r>
            <a:r>
              <a:rPr lang="ru-RU" sz="2800" spc="-80" dirty="0" err="1">
                <a:latin typeface="Times New Roman"/>
                <a:ea typeface="Times New Roman"/>
                <a:cs typeface="Times New Roman"/>
              </a:rPr>
              <a:t>Искитимский</a:t>
            </a:r>
            <a:r>
              <a:rPr lang="ru-RU" sz="2800" spc="-80" dirty="0">
                <a:latin typeface="Times New Roman"/>
                <a:ea typeface="Times New Roman"/>
                <a:cs typeface="Times New Roman"/>
              </a:rPr>
              <a:t> центр профессионального обучения</a:t>
            </a:r>
            <a:r>
              <a:rPr lang="ru-RU" sz="2800" spc="-80" dirty="0" smtClean="0">
                <a:latin typeface="Times New Roman"/>
                <a:ea typeface="Times New Roman"/>
                <a:cs typeface="Times New Roman"/>
              </a:rPr>
              <a:t>»</a:t>
            </a: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1224136"/>
          </a:xfrm>
        </p:spPr>
        <p:txBody>
          <a:bodyPr/>
          <a:lstStyle/>
          <a:p>
            <a:pPr lvl="0" algn="r"/>
            <a:r>
              <a:rPr lang="ru-RU" sz="2800" dirty="0">
                <a:solidFill>
                  <a:prstClr val="black"/>
                </a:solidFill>
              </a:rPr>
              <a:t>педагог-психолог </a:t>
            </a:r>
          </a:p>
          <a:p>
            <a:pPr lvl="0" algn="r"/>
            <a:r>
              <a:rPr lang="ru-RU" sz="2800" dirty="0">
                <a:solidFill>
                  <a:prstClr val="black"/>
                </a:solidFill>
              </a:rPr>
              <a:t>Шушакова Татьяна </a:t>
            </a:r>
            <a:r>
              <a:rPr lang="ru-RU" sz="2800" dirty="0" smtClean="0">
                <a:solidFill>
                  <a:prstClr val="black"/>
                </a:solidFill>
              </a:rPr>
              <a:t>Владимировна</a:t>
            </a:r>
            <a:endParaRPr lang="ru-RU" sz="2800" dirty="0">
              <a:solidFill>
                <a:prstClr val="black"/>
              </a:solidFill>
            </a:endParaRPr>
          </a:p>
        </p:txBody>
      </p:sp>
      <p:pic>
        <p:nvPicPr>
          <p:cNvPr id="6" name="Picture 2" descr="E:\ЯПапко\эмблема Центр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4" y="3"/>
            <a:ext cx="2027965" cy="221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86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Психологическая </a:t>
            </a:r>
            <a:r>
              <a:rPr lang="ru-RU" dirty="0">
                <a:latin typeface="Times New Roman"/>
                <a:ea typeface="Calibri"/>
              </a:rPr>
              <a:t>адаптация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00200"/>
            <a:ext cx="7355160" cy="4525963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Цель программы</a:t>
            </a:r>
            <a:r>
              <a:rPr lang="ru-RU" sz="18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 – создание условий для успешной социально-психологической адаптации и гармоничного развития личности студента.</a:t>
            </a:r>
            <a:r>
              <a:rPr lang="ru-RU" sz="1800" b="1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 </a:t>
            </a:r>
            <a:endParaRPr lang="ru-RU" sz="1800" dirty="0">
              <a:latin typeface="+mj-lt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Задачи:</a:t>
            </a:r>
            <a:endParaRPr lang="ru-RU" sz="1800" dirty="0"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Разработка и проведение </a:t>
            </a:r>
            <a:r>
              <a:rPr lang="ru-RU" sz="1800" dirty="0" err="1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психокоррекционных</a:t>
            </a:r>
            <a:r>
              <a:rPr lang="ru-RU" sz="18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 мероприятий.</a:t>
            </a:r>
            <a:endParaRPr lang="ru-RU" sz="18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Развитие позитивной самооценки, творческих способностей учащихся, способности к рефлексии.</a:t>
            </a:r>
            <a:endParaRPr lang="ru-RU" sz="18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Развитие навыков эффективного межличностного взаимодействия, повышения уверенности в себе.</a:t>
            </a:r>
            <a:endParaRPr lang="ru-RU" sz="18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Развитие групповой сплоченности, навыков работы в команде, принятие решений.</a:t>
            </a:r>
            <a:endParaRPr lang="ru-RU" sz="18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Создание благоприятного психологического климата в коллективе</a:t>
            </a:r>
            <a:r>
              <a:rPr lang="ru-RU" sz="1800" dirty="0" smtClean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.</a:t>
            </a:r>
            <a:endParaRPr lang="ru-RU" sz="18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246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183А группа</a:t>
            </a:r>
            <a:endParaRPr lang="ru-RU" dirty="0"/>
          </a:p>
        </p:txBody>
      </p:sp>
      <p:pic>
        <p:nvPicPr>
          <p:cNvPr id="3074" name="Picture 2" descr="E:\ЯПапко\Татьяна психолог\клуб общения\IMG_20190417_1154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44" y="204781"/>
            <a:ext cx="4032447" cy="286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ЯПапко\Татьяна психолог\клуб общения\IMG_20190417_1147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372" y="205469"/>
            <a:ext cx="4282804" cy="285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ЯПапко\Татьяна психолог\клуб общения\IMG_20190417_1147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7" y="3429000"/>
            <a:ext cx="428094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ЯПапко\Татьяна психолог\клуб общения\IMG_20190417_1148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429000"/>
            <a:ext cx="412017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50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183Б группа</a:t>
            </a:r>
            <a:endParaRPr lang="ru-RU" dirty="0"/>
          </a:p>
        </p:txBody>
      </p:sp>
      <p:pic>
        <p:nvPicPr>
          <p:cNvPr id="4098" name="Picture 2" descr="E:\ЯПапко\Татьяна психолог\АДАПТАЦИЯ 1 КУРС ОВЗ\ОДАРЕНЫШИ\9ab31e9ab0200aae5668f8d48fcd2d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58266"/>
            <a:ext cx="2592288" cy="353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ЯПапко\Татьяна психолог\АДАПТАЦИЯ 1 КУРС ОВЗ\ОДАРЕНЫШИ\hello_html_d7efc2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121248"/>
            <a:ext cx="2944540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ЯПапко\Татьяна психолог\АДАПТАЦИЯ 1 КУРС ОВЗ\ОДАРЕНЫШИ\Propisi-dlya-razvitiya-melkoy-motoriki_45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424" y="1395069"/>
            <a:ext cx="3816034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Психолог\Pictures\одареныши\IMG-20190415-WA005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03536"/>
            <a:ext cx="3217850" cy="53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Психолог\Pictures\одареныши\IMG-20190415-WA005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03537"/>
            <a:ext cx="3158000" cy="53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Психолог\Pictures\одареныши\IMG-20190415-WA012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03536"/>
            <a:ext cx="3217850" cy="532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Психолог\Pictures\одареныши\IMG-20190415-WA013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421793"/>
            <a:ext cx="3215372" cy="529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358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Учебная адаптация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600200"/>
            <a:ext cx="7427168" cy="4525963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Цель программы</a:t>
            </a:r>
            <a:r>
              <a:rPr lang="ru-RU" sz="20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 – создание условий для успешной адаптации студентов к учебной деятельности. </a:t>
            </a:r>
            <a:endParaRPr lang="ru-RU" sz="2000" dirty="0">
              <a:latin typeface="+mj-lt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Задачи:</a:t>
            </a:r>
            <a:endParaRPr lang="ru-RU" sz="2000" dirty="0"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Разработка и проведение </a:t>
            </a:r>
            <a:r>
              <a:rPr lang="ru-RU" sz="2000" dirty="0" err="1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психокоррекционных</a:t>
            </a:r>
            <a:r>
              <a:rPr lang="ru-RU" sz="20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 мероприятий;</a:t>
            </a:r>
            <a:endParaRPr lang="ru-RU" sz="20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Формирование представлений о структуре учебного процесса, о </a:t>
            </a:r>
            <a:r>
              <a:rPr lang="ru-RU" sz="2000" dirty="0" err="1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внеучебной</a:t>
            </a:r>
            <a:r>
              <a:rPr lang="ru-RU" sz="20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 деятельности;</a:t>
            </a:r>
            <a:endParaRPr lang="ru-RU" sz="20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Обучение методам самостоятельной учебной деятельности;</a:t>
            </a:r>
            <a:endParaRPr lang="ru-RU" sz="20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Формирование мотивации к учению</a:t>
            </a:r>
            <a:r>
              <a:rPr lang="ru-RU" sz="2000" dirty="0" smtClean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.</a:t>
            </a:r>
            <a:endParaRPr lang="ru-RU" sz="2000" dirty="0">
              <a:solidFill>
                <a:srgbClr val="000000"/>
              </a:solidFill>
              <a:latin typeface="+mj-lt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0147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183А группа</a:t>
            </a:r>
            <a:endParaRPr lang="ru-RU" dirty="0"/>
          </a:p>
        </p:txBody>
      </p:sp>
      <p:pic>
        <p:nvPicPr>
          <p:cNvPr id="5122" name="Picture 2" descr="E:\ЯПапко\Татьяна психолог\АДАПТАЦИЯ 1 КУРС ОВЗ\УЧЕБНАЯ АДАПТАЦИЯ\Kartinki_pro_drudly_2_0104460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816424" cy="3672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ЯПапко\Татьяна психолог\АДАПТАЦИЯ 1 КУРС ОВЗ\УЧЕБНАЯ АДАПТАЦИЯ\img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24744"/>
            <a:ext cx="3319512" cy="437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ЯПапко\Татьяна психолог\18.04.19 дискуссионанная площадка\IMG_20190417_1209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872206" cy="516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ЯПапко\Татьяна психолог\18.04.19 дискуссионанная площадка\IMG_20190417_1209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24745"/>
            <a:ext cx="3747988" cy="516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E:\ЯПапко\Татьяна психолог\18.04.19 дискуссионанная площадка\IMG_20190417_1035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960440" cy="513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E:\ЯПапко\Татьяна психолог\18.04.19 дискуссионанная площадка\IMG_20190417_1035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1124745"/>
            <a:ext cx="3603972" cy="513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E:\ЯПапко\Татьяна психолог\18.04.19 дискуссионанная площадка\IMG_20190417_10354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32" y="1124744"/>
            <a:ext cx="4098841" cy="546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19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922113"/>
          </a:xfrm>
        </p:spPr>
        <p:txBody>
          <a:bodyPr/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Темы проектов обучающихся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052737"/>
            <a:ext cx="7355160" cy="5073428"/>
          </a:xfrm>
        </p:spPr>
        <p:txBody>
          <a:bodyPr/>
          <a:lstStyle/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dirty="0" err="1">
                <a:solidFill>
                  <a:prstClr val="black"/>
                </a:solidFill>
                <a:latin typeface="Georgia"/>
              </a:rPr>
              <a:t>Лемиш</a:t>
            </a:r>
            <a:r>
              <a:rPr lang="ru-RU" sz="2800" dirty="0">
                <a:solidFill>
                  <a:prstClr val="black"/>
                </a:solidFill>
                <a:latin typeface="Georgia"/>
              </a:rPr>
              <a:t> Людмила</a:t>
            </a:r>
          </a:p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i="1" dirty="0">
                <a:solidFill>
                  <a:prstClr val="black"/>
                </a:solidFill>
                <a:latin typeface="Georgia"/>
              </a:rPr>
              <a:t>«Бойцовские собаки породы «доберман»</a:t>
            </a:r>
          </a:p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dirty="0" err="1">
                <a:solidFill>
                  <a:prstClr val="black"/>
                </a:solidFill>
                <a:latin typeface="Georgia"/>
              </a:rPr>
              <a:t>Лямкина</a:t>
            </a:r>
            <a:r>
              <a:rPr lang="ru-RU" sz="2800" dirty="0">
                <a:solidFill>
                  <a:prstClr val="black"/>
                </a:solidFill>
                <a:latin typeface="Georgia"/>
              </a:rPr>
              <a:t> Юлия </a:t>
            </a:r>
          </a:p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i="1" dirty="0">
                <a:solidFill>
                  <a:prstClr val="black"/>
                </a:solidFill>
                <a:latin typeface="Georgia"/>
              </a:rPr>
              <a:t>«Происхождение имени Юлия»</a:t>
            </a:r>
          </a:p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dirty="0">
                <a:solidFill>
                  <a:prstClr val="black"/>
                </a:solidFill>
                <a:latin typeface="Georgia"/>
              </a:rPr>
              <a:t>Трубачев Андрей</a:t>
            </a:r>
          </a:p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i="1" dirty="0">
                <a:solidFill>
                  <a:prstClr val="black"/>
                </a:solidFill>
                <a:latin typeface="Georgia"/>
              </a:rPr>
              <a:t>«Линии метрополитена г. Москвы»</a:t>
            </a:r>
          </a:p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i="1" dirty="0">
                <a:solidFill>
                  <a:prstClr val="black"/>
                </a:solidFill>
                <a:latin typeface="Georgia"/>
              </a:rPr>
              <a:t>Щелконогов Виктор</a:t>
            </a:r>
          </a:p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i="1" dirty="0">
                <a:solidFill>
                  <a:prstClr val="black"/>
                </a:solidFill>
                <a:latin typeface="Georgia"/>
              </a:rPr>
              <a:t>«Трактор МТЗ-82»</a:t>
            </a:r>
          </a:p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dirty="0" err="1">
                <a:solidFill>
                  <a:prstClr val="black"/>
                </a:solidFill>
                <a:latin typeface="Georgia"/>
              </a:rPr>
              <a:t>Юркова</a:t>
            </a:r>
            <a:r>
              <a:rPr lang="ru-RU" sz="2800" dirty="0">
                <a:solidFill>
                  <a:prstClr val="black"/>
                </a:solidFill>
                <a:latin typeface="Georgia"/>
              </a:rPr>
              <a:t> Дарья</a:t>
            </a:r>
          </a:p>
          <a:p>
            <a:pPr marL="0" lvl="0" indent="0" fontAlgn="auto">
              <a:spcAft>
                <a:spcPts val="0"/>
              </a:spcAft>
              <a:buClr>
                <a:srgbClr val="D16349"/>
              </a:buClr>
              <a:buSzPct val="85000"/>
              <a:buNone/>
            </a:pPr>
            <a:r>
              <a:rPr lang="ru-RU" sz="2800" i="1" dirty="0">
                <a:solidFill>
                  <a:prstClr val="black"/>
                </a:solidFill>
                <a:latin typeface="Georgia"/>
              </a:rPr>
              <a:t>«</a:t>
            </a:r>
            <a:r>
              <a:rPr lang="ru-RU" sz="2800" i="1" dirty="0" smtClean="0">
                <a:solidFill>
                  <a:prstClr val="black"/>
                </a:solidFill>
                <a:latin typeface="Georgia"/>
              </a:rPr>
              <a:t>Происхождение имени </a:t>
            </a:r>
            <a:r>
              <a:rPr lang="ru-RU" sz="2800" i="1" dirty="0">
                <a:solidFill>
                  <a:prstClr val="black"/>
                </a:solidFill>
                <a:latin typeface="Georgia"/>
              </a:rPr>
              <a:t>Дарья»</a:t>
            </a:r>
          </a:p>
        </p:txBody>
      </p:sp>
    </p:spTree>
    <p:extLst>
      <p:ext uri="{BB962C8B-B14F-4D97-AF65-F5344CB8AC3E}">
        <p14:creationId xmlns:p14="http://schemas.microsoft.com/office/powerpoint/2010/main" val="145562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проектов на ученической конференции</a:t>
            </a:r>
            <a:endParaRPr lang="ru-RU" dirty="0"/>
          </a:p>
        </p:txBody>
      </p:sp>
      <p:pic>
        <p:nvPicPr>
          <p:cNvPr id="4" name="Picture 2" descr="C:\Users\Психолог\Pictures\183\20200218_1020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66" y="1711591"/>
            <a:ext cx="8390606" cy="5018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Психолог\Pictures\183\20200218_1039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64096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сихолог\Pictures\183\20200218_1010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71" y="1700808"/>
            <a:ext cx="8679729" cy="510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сихолог\Pictures\183\20200218_1010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784976" cy="510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Психолог\Pictures\183\20200218_1052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784976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84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183 Б группа</a:t>
            </a:r>
            <a:endParaRPr lang="ru-RU" dirty="0"/>
          </a:p>
        </p:txBody>
      </p:sp>
      <p:pic>
        <p:nvPicPr>
          <p:cNvPr id="1026" name="Picture 2" descr="C:\Users\Психолог\Pictures\одареныши\IMG-20190415-WA00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254585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сихолог\Pictures\одареныши\IMG-20190415-WA00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755" y="1268760"/>
            <a:ext cx="467459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сихолог\Pictures\одареныши\IMG-20190415-WA01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035" y="3874547"/>
            <a:ext cx="4694312" cy="264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сихолог\Pictures\одареныши\IMG-20190415-WA009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64904"/>
            <a:ext cx="5054352" cy="284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456" y="1569562"/>
            <a:ext cx="7492008" cy="460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471669" y="1569562"/>
            <a:ext cx="802866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C:\Users\Психолог\Pictures\одареныши\IMG_20190417_1109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8" y="1447252"/>
            <a:ext cx="3470176" cy="462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C:\Users\Психолог\Pictures\одареныши\IMG_20190417_11100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706" y="1502807"/>
            <a:ext cx="3428510" cy="457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C:\Users\Психолог\Pictures\одареныши\IMG-20190415-WA0053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69" y="1198477"/>
            <a:ext cx="7267575" cy="512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3" descr="C:\Users\Психолог\Pictures\одареныши\IMG-20190415-WA0054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192" y="980728"/>
            <a:ext cx="3298276" cy="552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4" descr="C:\Users\Психолог\Pictures\одареныши\IMG-20190415-WA0106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85511"/>
            <a:ext cx="7718648" cy="434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" descr="C:\Users\Психолог\Pictures\одареныши\IMG-20190415-WA0118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74" y="1227779"/>
            <a:ext cx="7821283" cy="439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 descr="C:\Users\Психолог\Pictures\одареныши\IMG-20190415-WA0067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74" y="1227779"/>
            <a:ext cx="7999784" cy="449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7" descr="E:\ЯПапко\Татьяна психолог\АДАПТАЦИЯ 1 КУРС ОВЗ\ОДАРЕНЫШИ\РАЗДАТОЧНЫЙ МАТЕРИАЛ\РАСКРАСКИ ОВОЩИ\4 лишний\e744b4846b8a8873349e0084abc5a8c5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452522" cy="553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69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700" y="502028"/>
            <a:ext cx="6457950" cy="910749"/>
          </a:xfrm>
        </p:spPr>
        <p:txBody>
          <a:bodyPr/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СЮН (станция юных натуралистов)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620" y="1534348"/>
            <a:ext cx="6552728" cy="49507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34345"/>
            <a:ext cx="6552728" cy="50650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069" y="1556793"/>
            <a:ext cx="6306671" cy="50426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065" y="1534348"/>
            <a:ext cx="6552728" cy="51233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56792"/>
            <a:ext cx="7056784" cy="5181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56792"/>
            <a:ext cx="7741035" cy="504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7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705" y="374073"/>
            <a:ext cx="6893329" cy="110559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на мемориал </a:t>
            </a:r>
            <a:b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«Памятник погибшим односельчанам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40769"/>
            <a:ext cx="5688632" cy="48644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40768"/>
            <a:ext cx="6983544" cy="48650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42080"/>
            <a:ext cx="7127560" cy="503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818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1116405"/>
              </p:ext>
            </p:extLst>
          </p:nvPr>
        </p:nvGraphicFramePr>
        <p:xfrm>
          <a:off x="1331645" y="1412776"/>
          <a:ext cx="7560839" cy="4896544"/>
        </p:xfrm>
        <a:graphic>
          <a:graphicData uri="http://schemas.openxmlformats.org/drawingml/2006/table">
            <a:tbl>
              <a:tblPr firstRow="1" bandRow="1"/>
              <a:tblGrid>
                <a:gridCol w="1512004"/>
                <a:gridCol w="1512004"/>
                <a:gridCol w="1512004"/>
                <a:gridCol w="1512004"/>
                <a:gridCol w="1512823"/>
              </a:tblGrid>
              <a:tr h="35479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 обучающихся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4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Обучающихся из числа          детей-сирот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4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Обучающихся с ОВЗ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4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Обучающихся 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 малообеспеченных семей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4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Обучающихся проживающих 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общежитии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4E8"/>
                    </a:solidFill>
                  </a:tcPr>
                </a:tc>
              </a:tr>
              <a:tr h="1348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220</a:t>
                      </a:r>
                      <a:endParaRPr lang="ru-RU" sz="4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8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4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8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4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8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4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8C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4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E8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09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705" y="207821"/>
            <a:ext cx="6824749" cy="980903"/>
          </a:xfrm>
        </p:spPr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в библиотеке</a:t>
            </a:r>
            <a:endParaRPr lang="ru-RU" sz="3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57717"/>
            <a:ext cx="3744416" cy="39994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252" y="1188726"/>
            <a:ext cx="3925685" cy="3968468"/>
          </a:xfrm>
          <a:prstGeom prst="rect">
            <a:avLst/>
          </a:prstGeom>
        </p:spPr>
      </p:pic>
      <p:pic>
        <p:nvPicPr>
          <p:cNvPr id="12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79059"/>
            <a:ext cx="4032448" cy="3978135"/>
          </a:xfrm>
          <a:prstGeom prst="rect">
            <a:avLst/>
          </a:prstGeom>
        </p:spPr>
      </p:pic>
      <p:pic>
        <p:nvPicPr>
          <p:cNvPr id="11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" y="1124744"/>
            <a:ext cx="8219365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643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485" y="1437845"/>
            <a:ext cx="6552727" cy="45259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37846"/>
            <a:ext cx="6264696" cy="44057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96752"/>
            <a:ext cx="6552728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9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Клуб общения</a:t>
            </a:r>
            <a:endParaRPr lang="ru-RU" dirty="0"/>
          </a:p>
        </p:txBody>
      </p:sp>
      <p:pic>
        <p:nvPicPr>
          <p:cNvPr id="2050" name="Picture 2" descr="E:\ЯПапко\Татьяна психолог\клуб общения\фото КО 27.09.18\IMG-20180927-WA005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ЯПапко\Татьяна психолог\клуб общения\фото КО 27.09.18\IMG-20180927-WA00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3426768" cy="4569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ЯПапко\Татьяна психолог\клуб общения\фото КО 27.09.18\IMG_20180927_1637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4042321" cy="538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ЯПапко\Татьяна психолог\клуб общения\фото КО 27.09.18\IMG_20180927_1642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4049684" cy="539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ЯПапко\Татьяна психолог\клуб общения\03.10.2018\IMG-20181003-WA004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85" y="1052736"/>
            <a:ext cx="7449344" cy="558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E:\ЯПапко\Татьяна психолог\клуб общения\10.10.2018\IMG_20181010_1618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58" y="910926"/>
            <a:ext cx="7591836" cy="569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ЯПапко\Татьяна психолог\клуб общения\17.10.18\IMG_20181017_15271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85" y="1073254"/>
            <a:ext cx="7436472" cy="5577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ЯПапко\Татьяна психолог\клуб общения\21.11.18\IMG-20181121-WA001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90" y="1340768"/>
            <a:ext cx="7790656" cy="464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ЯПапко\Татьяна психолог\клуб общения\21.11.18\IMG-20181121-WA003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31" y="1146126"/>
            <a:ext cx="8942784" cy="503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46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«Открытое образование» «вырастает» из «открытого общества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5184576" cy="53285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180861"/>
            <a:ext cx="2893198" cy="45450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08104" y="1124744"/>
            <a:ext cx="2854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ИЦПО - </a:t>
            </a:r>
            <a:r>
              <a:rPr lang="en-U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http://icovt.ru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60232" y="1664100"/>
            <a:ext cx="2266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 ИЦПО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89" y="1412776"/>
            <a:ext cx="4680519" cy="50405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980728"/>
            <a:ext cx="39489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«ИЦПО» в ВК - </a:t>
            </a:r>
            <a:r>
              <a:rPr lang="en-US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https://vk.com/icovt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492896"/>
            <a:ext cx="4207049" cy="432453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876965" y="1908121"/>
            <a:ext cx="39435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«Библиотека ИЦПО» в ВК  -</a:t>
            </a:r>
            <a:r>
              <a:rPr lang="en-US" sz="1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https://vk.com/club161184378</a:t>
            </a:r>
            <a:endParaRPr lang="ru-RU" sz="1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69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8000" i="1" dirty="0" smtClean="0">
                <a:solidFill>
                  <a:schemeClr val="tx2"/>
                </a:solidFill>
              </a:rPr>
              <a:t>Спасибо за внимание!</a:t>
            </a:r>
          </a:p>
          <a:p>
            <a:pPr marL="0" indent="0" algn="ctr">
              <a:buNone/>
            </a:pPr>
            <a:endParaRPr lang="ru-RU" sz="8000" i="1" dirty="0"/>
          </a:p>
        </p:txBody>
      </p:sp>
    </p:spTree>
    <p:extLst>
      <p:ext uri="{BB962C8B-B14F-4D97-AF65-F5344CB8AC3E}">
        <p14:creationId xmlns:p14="http://schemas.microsoft.com/office/powerpoint/2010/main" val="154278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82" y="764705"/>
            <a:ext cx="8121977" cy="53614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64704"/>
            <a:ext cx="8136904" cy="5400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64704"/>
            <a:ext cx="8136904" cy="5400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6" y="764704"/>
            <a:ext cx="8157699" cy="5400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71" y="764704"/>
            <a:ext cx="8179397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5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447004"/>
            <a:ext cx="4646601" cy="3203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9"/>
            <a:ext cx="4248472" cy="318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37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25" y="1340768"/>
            <a:ext cx="8024757" cy="47853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7" y="1118984"/>
            <a:ext cx="8208913" cy="49743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7" y="1145293"/>
            <a:ext cx="8208913" cy="50704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02" y="1162724"/>
            <a:ext cx="8212857" cy="51465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7" y="1145293"/>
            <a:ext cx="8208913" cy="5164027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7" y="1145293"/>
            <a:ext cx="8208913" cy="5164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7" y="1111013"/>
            <a:ext cx="8208911" cy="51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47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7"/>
            <a:ext cx="7787208" cy="1570187"/>
          </a:xfrm>
        </p:spPr>
        <p:txBody>
          <a:bodyPr/>
          <a:lstStyle/>
          <a:p>
            <a:r>
              <a:rPr lang="ru-RU" sz="3600" b="1" dirty="0" smtClean="0">
                <a:solidFill>
                  <a:srgbClr val="333333"/>
                </a:solidFill>
                <a:latin typeface="Times New Roman"/>
              </a:rPr>
              <a:t>П</a:t>
            </a:r>
            <a:r>
              <a:rPr lang="ru-RU" sz="3600" b="1" dirty="0" smtClean="0">
                <a:latin typeface="Times New Roman"/>
                <a:ea typeface="Calibri"/>
              </a:rPr>
              <a:t>рофессиональная </a:t>
            </a:r>
            <a:r>
              <a:rPr lang="ru-RU" sz="3600" b="1" dirty="0">
                <a:latin typeface="Times New Roman"/>
                <a:ea typeface="Calibri"/>
              </a:rPr>
              <a:t>образовательная </a:t>
            </a:r>
            <a:r>
              <a:rPr lang="ru-RU" sz="3600" b="1" dirty="0" smtClean="0">
                <a:latin typeface="Times New Roman"/>
                <a:ea typeface="Calibri"/>
              </a:rPr>
              <a:t>программа </a:t>
            </a:r>
            <a:br>
              <a:rPr lang="ru-RU" sz="3600" b="1" dirty="0" smtClean="0">
                <a:latin typeface="Times New Roman"/>
                <a:ea typeface="Calibri"/>
              </a:rPr>
            </a:b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3600" dirty="0" err="1">
                <a:latin typeface="Times New Roman"/>
                <a:ea typeface="Times New Roman"/>
                <a:cs typeface="Times New Roman"/>
              </a:rPr>
              <a:t>Плодоовощевод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, цветовод»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2060849"/>
            <a:ext cx="7355160" cy="4065315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/>
                <a:ea typeface="Calibri"/>
              </a:rPr>
              <a:t>общепрофессиональный цикл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профессиональный </a:t>
            </a:r>
            <a:r>
              <a:rPr lang="ru-RU" dirty="0" smtClean="0">
                <a:latin typeface="Times New Roman"/>
                <a:ea typeface="Calibri"/>
              </a:rPr>
              <a:t>цикл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/>
                <a:ea typeface="Calibri"/>
              </a:rPr>
              <a:t>специальный </a:t>
            </a:r>
            <a:r>
              <a:rPr lang="ru-RU" dirty="0">
                <a:latin typeface="Times New Roman"/>
                <a:ea typeface="Calibri"/>
              </a:rPr>
              <a:t>(адаптированный) курс</a:t>
            </a:r>
            <a:r>
              <a:rPr lang="ru-RU" b="1" dirty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по профессиональной подготовке обучающихся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97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6511" y="1844830"/>
            <a:ext cx="5040559" cy="4176465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24" y="1412776"/>
            <a:ext cx="5597152" cy="38164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6"/>
            <a:ext cx="6768752" cy="49685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9"/>
            <a:ext cx="7416824" cy="51125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44" y="1425355"/>
            <a:ext cx="8372719" cy="51879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0016" y="1352348"/>
            <a:ext cx="5711470" cy="42481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86679" y="1342012"/>
            <a:ext cx="5699763" cy="42571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70" y="548680"/>
            <a:ext cx="8490857" cy="569975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49" y="548680"/>
            <a:ext cx="8429897" cy="5699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4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1700" y="382390"/>
            <a:ext cx="6457950" cy="922713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289861"/>
            <a:ext cx="7056784" cy="53254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28909"/>
            <a:ext cx="7238202" cy="51845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12" y="1328909"/>
            <a:ext cx="7238202" cy="50405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912" y="1328909"/>
            <a:ext cx="7238202" cy="528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7271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Специальный </a:t>
            </a:r>
            <a:r>
              <a:rPr lang="ru-RU" sz="3600" b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(адаптированный) курс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600201"/>
            <a:ext cx="7355160" cy="4525963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  <a:tabLst>
                <a:tab pos="-800100" algn="l"/>
                <a:tab pos="180340" algn="l"/>
              </a:tabLst>
            </a:pPr>
            <a:r>
              <a:rPr lang="ru-RU" dirty="0">
                <a:latin typeface="Times New Roman"/>
                <a:ea typeface="Calibri"/>
              </a:rPr>
              <a:t>- психологическая адаптация;</a:t>
            </a:r>
            <a:endParaRPr lang="ru-RU" dirty="0"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  <a:tabLst>
                <a:tab pos="-800100" algn="l"/>
                <a:tab pos="180340" algn="l"/>
              </a:tabLst>
            </a:pPr>
            <a:r>
              <a:rPr lang="ru-RU" dirty="0">
                <a:latin typeface="Times New Roman"/>
                <a:ea typeface="Calibri"/>
              </a:rPr>
              <a:t>- социальная адаптация;</a:t>
            </a:r>
            <a:endParaRPr lang="ru-RU" dirty="0"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  <a:tabLst>
                <a:tab pos="-800100" algn="l"/>
                <a:tab pos="180340" algn="l"/>
              </a:tabLst>
            </a:pPr>
            <a:r>
              <a:rPr lang="ru-RU" dirty="0">
                <a:latin typeface="Times New Roman"/>
                <a:ea typeface="Calibri"/>
              </a:rPr>
              <a:t>- адаптация к учебной деятельности;</a:t>
            </a:r>
            <a:endParaRPr lang="ru-RU" dirty="0"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  <a:tabLst>
                <a:tab pos="-800100" algn="l"/>
                <a:tab pos="180340" algn="l"/>
              </a:tabLst>
            </a:pPr>
            <a:r>
              <a:rPr lang="ru-RU" dirty="0" smtClean="0">
                <a:latin typeface="Times New Roman"/>
                <a:ea typeface="Calibri"/>
              </a:rPr>
              <a:t>- адаптация </a:t>
            </a:r>
            <a:r>
              <a:rPr lang="ru-RU" dirty="0">
                <a:latin typeface="Times New Roman"/>
                <a:ea typeface="Calibri"/>
              </a:rPr>
              <a:t>к производственной деятельности;</a:t>
            </a:r>
            <a:endParaRPr lang="ru-RU" dirty="0"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  <a:tabLst>
                <a:tab pos="-800100" algn="l"/>
                <a:tab pos="180340" algn="l"/>
              </a:tabLst>
            </a:pPr>
            <a:r>
              <a:rPr lang="ru-RU" dirty="0">
                <a:latin typeface="Times New Roman"/>
                <a:ea typeface="Calibri"/>
              </a:rPr>
              <a:t>- адаптированная физическая культура.</a:t>
            </a: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93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Шаблон презентации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Шаблон презентации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Шаблон презентации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Шаблон презентации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0_Шаблон презентации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презентации4</Template>
  <TotalTime>688</TotalTime>
  <Words>213</Words>
  <Application>Microsoft Office PowerPoint</Application>
  <PresentationFormat>Экран (4:3)</PresentationFormat>
  <Paragraphs>64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1_Шаблон презентации4</vt:lpstr>
      <vt:lpstr>2_Шаблон презентации4</vt:lpstr>
      <vt:lpstr>3_Шаблон презентации4</vt:lpstr>
      <vt:lpstr>Шаблон презентации4</vt:lpstr>
      <vt:lpstr>10_Шаблон презентации4</vt:lpstr>
      <vt:lpstr>Опыт, проблемы и перспективы образовательной интеграции и социальной-психологической адаптации подростков с ОВЗ и инвалидностью в ГБПОУ НСО «Искитимский центр профессионального обучения»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Профессиональная образовательная программа  «Плодоовощевод, цветовод» </vt:lpstr>
      <vt:lpstr>Презентация PowerPoint</vt:lpstr>
      <vt:lpstr>Презентация PowerPoint</vt:lpstr>
      <vt:lpstr>Специальный (адаптированный) курс</vt:lpstr>
      <vt:lpstr>Психологическая адаптация</vt:lpstr>
      <vt:lpstr>183А группа</vt:lpstr>
      <vt:lpstr>183Б группа</vt:lpstr>
      <vt:lpstr>Учебная адаптация</vt:lpstr>
      <vt:lpstr>183А группа</vt:lpstr>
      <vt:lpstr>Темы проектов обучающихся</vt:lpstr>
      <vt:lpstr>Защита проектов на ученической конференции</vt:lpstr>
      <vt:lpstr>183 Б группа</vt:lpstr>
      <vt:lpstr>Экскурсия в СЮН (станция юных натуралистов)</vt:lpstr>
      <vt:lpstr>Экскурсия на мемориал  «Памятник погибшим односельчанам»</vt:lpstr>
      <vt:lpstr>Занятия в библиотеке</vt:lpstr>
      <vt:lpstr>Презентация PowerPoint</vt:lpstr>
      <vt:lpstr>Клуб общения</vt:lpstr>
      <vt:lpstr>«Открытое образование» «вырастает» из «открытого общества»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Психолог</dc:creator>
  <cp:lastModifiedBy>Психолог</cp:lastModifiedBy>
  <cp:revision>30</cp:revision>
  <dcterms:created xsi:type="dcterms:W3CDTF">2019-05-17T08:28:09Z</dcterms:created>
  <dcterms:modified xsi:type="dcterms:W3CDTF">2020-10-15T07:29:52Z</dcterms:modified>
</cp:coreProperties>
</file>