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2" r:id="rId6"/>
    <p:sldId id="261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0342-C94D-4401-B223-008E0C35DDEE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5BA4B-CD9C-480A-9515-465426129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2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5BA4B-CD9C-480A-9515-465426129D4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9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9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83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3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223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09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672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90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8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325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64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0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89160-5E52-4633-BD2C-8FFFBCD9C1EB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A2939-62B9-460F-BEA9-94BD4B903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0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1663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«методы выявления профессиональной направленности личности в рамках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профдиагностики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учащихся»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42509" y="4653136"/>
            <a:ext cx="41982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Центр психолого-педагогической помощи молодежи «Радуга»</a:t>
            </a:r>
          </a:p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 А.К. Леонова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9" y="1412776"/>
            <a:ext cx="8633242" cy="299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314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accent5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6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Содействие </a:t>
            </a:r>
            <a:r>
              <a:rPr lang="ru-RU" sz="3600" b="1" i="1" dirty="0">
                <a:solidFill>
                  <a:srgbClr val="0070C0"/>
                </a:solidFill>
              </a:rPr>
              <a:t>в выборе профессии и ориентировании на рынке </a:t>
            </a:r>
            <a:r>
              <a:rPr lang="ru-RU" sz="3600" b="1" i="1" dirty="0" smtClean="0">
                <a:solidFill>
                  <a:srgbClr val="0070C0"/>
                </a:solidFill>
              </a:rPr>
              <a:t>труда</a:t>
            </a:r>
          </a:p>
          <a:p>
            <a:pPr algn="ctr"/>
            <a:endParaRPr lang="ru-RU" sz="3600" b="1" i="1" dirty="0" smtClean="0">
              <a:solidFill>
                <a:srgbClr val="0070C0"/>
              </a:solidFill>
            </a:endParaRPr>
          </a:p>
          <a:p>
            <a:pPr algn="ctr"/>
            <a:endParaRPr lang="ru-RU" sz="3600" b="1" i="1" dirty="0" smtClean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89159" y="0"/>
            <a:ext cx="4365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Направление 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820" y="2564904"/>
            <a:ext cx="88156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Профориентация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sz="2400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/>
              <a:t>Социально-психологическое консультирование </a:t>
            </a:r>
            <a:r>
              <a:rPr lang="ru-RU" sz="2400" b="1" dirty="0" smtClean="0"/>
              <a:t>молодёжи </a:t>
            </a:r>
            <a:r>
              <a:rPr lang="ru-RU" sz="2400" b="1" dirty="0"/>
              <a:t>по вопросам трудоустройства</a:t>
            </a:r>
            <a:r>
              <a:rPr lang="ru-RU" sz="2400" b="1" dirty="0" smtClean="0"/>
              <a:t>, содействие </a:t>
            </a:r>
            <a:r>
              <a:rPr lang="ru-RU" sz="2400" b="1" dirty="0"/>
              <a:t>в профессиональном росте </a:t>
            </a:r>
            <a:r>
              <a:rPr lang="ru-RU" sz="2400" b="1" dirty="0" smtClean="0"/>
              <a:t>молодёжи </a:t>
            </a:r>
            <a:r>
              <a:rPr lang="ru-RU" sz="2400" dirty="0"/>
              <a:t>(поддержка молодых специалистов и карьерного роста)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009412"/>
            <a:ext cx="3359618" cy="1576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04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bg1"/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1955" y="260648"/>
            <a:ext cx="66325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Актуальность  направления 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9946" y="1052736"/>
            <a:ext cx="9036496" cy="324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Возраст выпускников благоприятен для самоопределения, обозначения своих целей и выбора пути в жизни. На профессиональный выбор выпускников школ, кроме личных предпочтений, влияют условия быстро меняющегося мира, появление новых профессий, нестабильность экономической ситуации. При отсутствии </a:t>
            </a:r>
            <a:r>
              <a:rPr lang="ru-RU" sz="2200" dirty="0" smtClean="0"/>
              <a:t>чёткого </a:t>
            </a:r>
            <a:r>
              <a:rPr lang="ru-RU" sz="2200" dirty="0"/>
              <a:t>самоопределения, адекватной оценке себя и своих личностных качеств подросток рискует выбрать специальность «не по душе». Личность эффективна в деятельности, когда склонности, интересы, способности совпадают с выбранной профессией.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293096"/>
            <a:ext cx="2692506" cy="2273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22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bg1"/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59046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центре проводятся: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/>
              <a:t>Индивидуальные консультации и диагностика, направленные на определение интересов, склонностей, целей и мотивов человека, актуализацию ресурсов и </a:t>
            </a:r>
            <a:r>
              <a:rPr lang="ru-RU" sz="2400" dirty="0" smtClean="0"/>
              <a:t>возможностей.</a:t>
            </a:r>
          </a:p>
          <a:p>
            <a:pPr marL="285750" lvl="0" indent="-285750" algn="just">
              <a:buFont typeface="Wingdings" pitchFamily="2" charset="2"/>
              <a:buChar char="v"/>
            </a:pPr>
            <a:endParaRPr lang="ru-RU" sz="2400" dirty="0" smtClean="0"/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400" dirty="0" smtClean="0"/>
              <a:t>Информирование </a:t>
            </a:r>
            <a:r>
              <a:rPr lang="ru-RU" sz="2400" dirty="0"/>
              <a:t>об ошибках в выборе профессии, характеристиках профессий, оценка перспективности выбираемой профессии с учётом потребностей Сибирского региона, психологическая поддержка.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315748"/>
            <a:ext cx="2811233" cy="2069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207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bg1"/>
            </a:gs>
            <a:gs pos="5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2440" y="913225"/>
            <a:ext cx="899998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342900" indent="-342900" algn="just">
              <a:buAutoNum type="arabicPeriod"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Сбор информации: </a:t>
            </a:r>
            <a:r>
              <a:rPr lang="ru-RU" sz="2400" b="1" i="1" dirty="0" smtClean="0"/>
              <a:t>выявление потребностей  человека, его интересов</a:t>
            </a:r>
          </a:p>
          <a:p>
            <a:pPr marL="342900" indent="-342900" algn="just">
              <a:buAutoNum type="arabicPeriod"/>
            </a:pPr>
            <a:endParaRPr lang="ru-RU" sz="2400" b="1" i="1" dirty="0" smtClean="0"/>
          </a:p>
          <a:p>
            <a:pPr marL="342900" indent="-342900" algn="just">
              <a:buAutoNum type="arabicPeriod"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Исследование личностных особенносте</a:t>
            </a:r>
            <a:r>
              <a:rPr lang="ru-RU" sz="2400" b="1" i="1" dirty="0" smtClean="0"/>
              <a:t>й (темперамент, характер)</a:t>
            </a:r>
          </a:p>
          <a:p>
            <a:pPr algn="just"/>
            <a:endParaRPr lang="ru-RU" sz="2400" b="1" i="1" dirty="0"/>
          </a:p>
          <a:p>
            <a:pPr algn="just"/>
            <a:r>
              <a:rPr lang="ru-RU" sz="2400" b="1" i="1" dirty="0" smtClean="0"/>
              <a:t>3.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Исследование профессиональных склонностей личности </a:t>
            </a:r>
          </a:p>
          <a:p>
            <a:pPr algn="just"/>
            <a:endParaRPr lang="ru-RU" sz="2400" b="1" i="1" dirty="0"/>
          </a:p>
          <a:p>
            <a:pPr algn="just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4.Написание заключения </a:t>
            </a:r>
            <a:r>
              <a:rPr lang="ru-RU" sz="2400" b="1" i="1" dirty="0" smtClean="0"/>
              <a:t>(подбор профессии  исходя из личностных особенностей человека, подбор рекомендаций)</a:t>
            </a:r>
          </a:p>
          <a:p>
            <a:pPr marL="342900" indent="-342900" algn="just">
              <a:buAutoNum type="arabicPeriod"/>
            </a:pPr>
            <a:endParaRPr lang="ru-RU" sz="2400" i="1" dirty="0" smtClean="0"/>
          </a:p>
          <a:p>
            <a:pPr marL="342900" indent="-342900" algn="just">
              <a:buAutoNum type="arabicPeriod"/>
            </a:pPr>
            <a:endParaRPr lang="ru-RU" sz="2000" i="1" dirty="0" smtClean="0"/>
          </a:p>
          <a:p>
            <a:pPr marL="342900" indent="-342900" algn="just">
              <a:buAutoNum type="arabicPeriod"/>
            </a:pPr>
            <a:endParaRPr lang="ru-RU" sz="2000" i="1" dirty="0" smtClean="0"/>
          </a:p>
          <a:p>
            <a:pPr marL="342900" indent="-342900">
              <a:buAutoNum type="arabicPeriod"/>
            </a:pPr>
            <a:endParaRPr lang="ru-RU" i="1" dirty="0" smtClean="0"/>
          </a:p>
          <a:p>
            <a:pPr marL="342900" indent="-342900">
              <a:buAutoNum type="arabicPeriod"/>
            </a:pPr>
            <a:endParaRPr lang="ru-RU" i="1" dirty="0"/>
          </a:p>
        </p:txBody>
      </p:sp>
      <p:pic>
        <p:nvPicPr>
          <p:cNvPr id="1026" name="Picture 2" descr="http://www.eduportal44.ru/Makariev_EDU/yurovo/OF/SiteAssets/SitePages/%D0%9F%D1%80%D0%BE%D1%84%D0%BE%D1%80%D0%B8%D0%B5%D0%BD%D1%82%D0%B0%D1%86%D0%B8%D1%8F/67cd93caa731f8fa9eeaf85d2a85b47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2600657" cy="1733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1844101" y="260647"/>
            <a:ext cx="52536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Специфика работы </a:t>
            </a:r>
            <a:endParaRPr lang="ru-RU" sz="4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496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941220" cy="5955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234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bg1"/>
            </a:gs>
            <a:gs pos="50000">
              <a:schemeClr val="bg1"/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51720" y="116632"/>
            <a:ext cx="7381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В Центре проводятся: </a:t>
            </a:r>
            <a:endParaRPr lang="ru-RU" sz="4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824518"/>
            <a:ext cx="91450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Индивидуальное  психологическое консультирование  по заявленным проблемам клиента (детей, подростков, взрослых)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Групповое психологическое консультирование 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Психотерапия  с использованием специализированных методик и технологий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</a:rPr>
              <a:t>Психологическая диагностика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/>
              <a:t>Готовность к школе</a:t>
            </a:r>
            <a:endParaRPr lang="ru-RU" sz="2000" dirty="0"/>
          </a:p>
          <a:p>
            <a:pPr marL="342900" indent="-342900" algn="just">
              <a:buFontTx/>
              <a:buChar char="-"/>
            </a:pPr>
            <a:r>
              <a:rPr lang="ru-RU" sz="2000" dirty="0" smtClean="0"/>
              <a:t>Профориентация </a:t>
            </a:r>
          </a:p>
          <a:p>
            <a:pPr marL="342900" indent="-342900" algn="just">
              <a:buFontTx/>
              <a:buChar char="-"/>
            </a:pPr>
            <a:r>
              <a:rPr lang="ru-RU" sz="2000" dirty="0" err="1" smtClean="0"/>
              <a:t>Патохарактерологическое</a:t>
            </a:r>
            <a:r>
              <a:rPr lang="ru-RU" sz="2000" dirty="0" smtClean="0"/>
              <a:t> исследование личности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/>
              <a:t>Исследование психических процессов</a:t>
            </a:r>
            <a:endParaRPr lang="ru-RU" sz="2000" dirty="0"/>
          </a:p>
          <a:p>
            <a:pPr marL="342900" indent="-342900" algn="just">
              <a:buFontTx/>
              <a:buChar char="-"/>
            </a:pPr>
            <a:r>
              <a:rPr lang="ru-RU" sz="2000" dirty="0"/>
              <a:t>П</a:t>
            </a:r>
            <a:r>
              <a:rPr lang="ru-RU" sz="2000" dirty="0" smtClean="0"/>
              <a:t>сихологические особенности личности</a:t>
            </a:r>
          </a:p>
          <a:p>
            <a:pPr marL="342900" indent="-342900" algn="just">
              <a:buFontTx/>
              <a:buChar char="-"/>
            </a:pPr>
            <a:r>
              <a:rPr lang="ru-RU" sz="2000" dirty="0"/>
              <a:t>О</a:t>
            </a:r>
            <a:r>
              <a:rPr lang="ru-RU" sz="2000" dirty="0" smtClean="0"/>
              <a:t>ценка последствий </a:t>
            </a:r>
            <a:r>
              <a:rPr lang="ru-RU" sz="2000" dirty="0" err="1" smtClean="0"/>
              <a:t>психотравмы</a:t>
            </a:r>
            <a:r>
              <a:rPr lang="ru-RU" sz="2000" dirty="0" smtClean="0"/>
              <a:t> 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5.Психологическое сопровождение судебного процесса (проведение психологической диагностики по запросу суда)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6. Консультирование специалистов (</a:t>
            </a:r>
            <a:r>
              <a:rPr lang="ru-RU" sz="2000" b="1" dirty="0" err="1" smtClean="0">
                <a:solidFill>
                  <a:srgbClr val="0070C0"/>
                </a:solidFill>
              </a:rPr>
              <a:t>супервизия</a:t>
            </a:r>
            <a:r>
              <a:rPr lang="ru-RU" sz="2000" b="1" dirty="0" smtClean="0">
                <a:solidFill>
                  <a:srgbClr val="0070C0"/>
                </a:solidFill>
              </a:rPr>
              <a:t>)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7. Организация и проведение практики студентов </a:t>
            </a:r>
          </a:p>
          <a:p>
            <a:pPr marL="342900" indent="-342900" algn="just">
              <a:buAutoNum type="arabicPeriod"/>
            </a:pPr>
            <a:endParaRPr lang="ru-RU" sz="2000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276872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2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accent5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01187" y="219282"/>
            <a:ext cx="56886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МБУ ЦЕНТР «РАДУГА»</a:t>
            </a:r>
          </a:p>
          <a:p>
            <a:pPr algn="ctr"/>
            <a:r>
              <a:rPr lang="ru-RU" sz="36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6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Рисунок 3" descr="Логоти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915" y="1394956"/>
            <a:ext cx="2103752" cy="1560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688" y="1419611"/>
            <a:ext cx="6120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/>
              <a:t>ул. </a:t>
            </a:r>
            <a:r>
              <a:rPr lang="ru-RU" sz="2800" dirty="0" err="1" smtClean="0"/>
              <a:t>Кутателадзе</a:t>
            </a:r>
            <a:r>
              <a:rPr lang="ru-RU" sz="2800" dirty="0" smtClean="0"/>
              <a:t>, 16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 smtClean="0"/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b="1" dirty="0" smtClean="0"/>
              <a:t>тел</a:t>
            </a:r>
            <a:r>
              <a:rPr lang="ru-RU" sz="2800" b="1" dirty="0"/>
              <a:t>. (383) 204-90-73, </a:t>
            </a:r>
            <a:r>
              <a:rPr lang="ru-RU" sz="2800" b="1" dirty="0" smtClean="0"/>
              <a:t>204-90-78</a:t>
            </a:r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r>
              <a:rPr lang="en-US" sz="2800" dirty="0" smtClean="0"/>
              <a:t>E</a:t>
            </a:r>
            <a:r>
              <a:rPr lang="ru-RU" sz="2800" dirty="0"/>
              <a:t>- </a:t>
            </a:r>
            <a:r>
              <a:rPr lang="en-US" sz="2800" dirty="0"/>
              <a:t>mail</a:t>
            </a:r>
            <a:r>
              <a:rPr lang="ru-RU" sz="2800" dirty="0"/>
              <a:t>: </a:t>
            </a:r>
            <a:r>
              <a:rPr lang="en-US" sz="2800" b="1" dirty="0" err="1">
                <a:solidFill>
                  <a:srgbClr val="00B0F0"/>
                </a:solidFill>
              </a:rPr>
              <a:t>psy</a:t>
            </a:r>
            <a:r>
              <a:rPr lang="ru-RU" sz="2800" b="1" dirty="0">
                <a:solidFill>
                  <a:srgbClr val="00B0F0"/>
                </a:solidFill>
              </a:rPr>
              <a:t>_</a:t>
            </a:r>
            <a:r>
              <a:rPr lang="en-US" sz="2800" b="1" dirty="0" err="1">
                <a:solidFill>
                  <a:srgbClr val="00B0F0"/>
                </a:solidFill>
              </a:rPr>
              <a:t>raduga</a:t>
            </a:r>
            <a:r>
              <a:rPr lang="ru-RU" sz="2800" b="1" dirty="0">
                <a:solidFill>
                  <a:srgbClr val="00B0F0"/>
                </a:solidFill>
              </a:rPr>
              <a:t>@</a:t>
            </a:r>
            <a:r>
              <a:rPr lang="en-US" sz="2800" b="1" dirty="0">
                <a:solidFill>
                  <a:srgbClr val="00B0F0"/>
                </a:solidFill>
              </a:rPr>
              <a:t>mail</a:t>
            </a:r>
            <a:r>
              <a:rPr lang="ru-RU" sz="2800" b="1" dirty="0">
                <a:solidFill>
                  <a:srgbClr val="00B0F0"/>
                </a:solidFill>
              </a:rPr>
              <a:t>.</a:t>
            </a:r>
            <a:r>
              <a:rPr lang="en-US" sz="2800" b="1" dirty="0" err="1" smtClean="0">
                <a:solidFill>
                  <a:srgbClr val="00B0F0"/>
                </a:solidFill>
              </a:rPr>
              <a:t>ru</a:t>
            </a:r>
            <a:endParaRPr lang="ru-RU" sz="2800" b="1" dirty="0" smtClean="0">
              <a:solidFill>
                <a:srgbClr val="00B0F0"/>
              </a:solidFill>
            </a:endParaRPr>
          </a:p>
          <a:p>
            <a:pPr marL="457200" indent="-457200" algn="just">
              <a:buFont typeface="Wingdings" pitchFamily="2" charset="2"/>
              <a:buChar char="v"/>
            </a:pPr>
            <a:endParaRPr lang="ru-RU" sz="2800" dirty="0"/>
          </a:p>
          <a:p>
            <a:pPr marL="457200" indent="-457200" algn="just">
              <a:buFont typeface="Wingdings" pitchFamily="2" charset="2"/>
              <a:buChar char="v"/>
            </a:pPr>
            <a:r>
              <a:rPr lang="en-US" sz="2800" u="sng" dirty="0" smtClean="0"/>
              <a:t>www</a:t>
            </a:r>
            <a:r>
              <a:rPr lang="ru-RU" sz="2800" u="sng" dirty="0"/>
              <a:t>.</a:t>
            </a:r>
            <a:r>
              <a:rPr lang="en-US" sz="2800" u="sng" dirty="0" err="1"/>
              <a:t>psy</a:t>
            </a:r>
            <a:r>
              <a:rPr lang="ru-RU" sz="2800" u="sng" dirty="0"/>
              <a:t>-</a:t>
            </a:r>
            <a:r>
              <a:rPr lang="en-US" sz="2800" u="sng" dirty="0" err="1"/>
              <a:t>raduga</a:t>
            </a:r>
            <a:r>
              <a:rPr lang="ru-RU" sz="2800" u="sng" dirty="0"/>
              <a:t>.</a:t>
            </a:r>
            <a:r>
              <a:rPr lang="en-US" sz="2800" u="sng" dirty="0" err="1"/>
              <a:t>ru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9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400">
              <a:schemeClr val="bg1"/>
            </a:gs>
            <a:gs pos="0">
              <a:schemeClr val="accent5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2348880"/>
            <a:ext cx="8036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9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335</Words>
  <Application>Microsoft Office PowerPoint</Application>
  <PresentationFormat>Экран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2020-10-16T04:00:22Z</dcterms:created>
  <dcterms:modified xsi:type="dcterms:W3CDTF">2020-10-16T09:43:11Z</dcterms:modified>
</cp:coreProperties>
</file>