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3F57E-C1BC-4FE9-BA64-F83DC9FC759F}" v="16" dt="2021-04-19T06:17:45.144"/>
    <p1510:client id="{D1FBF629-CF4D-41DE-98F1-D4B71727CEAB}" v="1146" dt="2021-04-19T09:44:45.568"/>
    <p1510:client id="{D805796D-9CD9-44CE-9045-2CE37F820A3D}" v="88" dt="2021-04-19T05:57:37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1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3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24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736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3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69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60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10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0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5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5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5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8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8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3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3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1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L2ur3EFSOJQ?feature=oembed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L2ur3EFSOJQ?feature=oembed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D67CA421-FA2B-47ED-A101-F8BBEBB2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00279" y="1325880"/>
            <a:ext cx="3344020" cy="30665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 b="0" dirty="0">
                <a:solidFill>
                  <a:srgbClr val="EBEBEB"/>
                </a:solidFill>
                <a:latin typeface="Times New Roman"/>
                <a:ea typeface="+mj-lt"/>
                <a:cs typeface="+mj-lt"/>
              </a:rPr>
              <a:t>«</a:t>
            </a:r>
            <a:r>
              <a:rPr lang="ru-RU" sz="3000" b="0" err="1">
                <a:solidFill>
                  <a:srgbClr val="EBEBEB"/>
                </a:solidFill>
                <a:latin typeface="Times New Roman"/>
                <a:ea typeface="+mj-lt"/>
                <a:cs typeface="+mj-lt"/>
              </a:rPr>
              <a:t>Абилимпикс</a:t>
            </a:r>
            <a:r>
              <a:rPr lang="ru-RU" sz="3000" b="0" dirty="0">
                <a:solidFill>
                  <a:srgbClr val="EBEBEB"/>
                </a:solidFill>
                <a:latin typeface="Times New Roman"/>
                <a:ea typeface="+mj-lt"/>
                <a:cs typeface="+mj-lt"/>
              </a:rPr>
              <a:t>» как актуальный инструмент </a:t>
            </a:r>
            <a:r>
              <a:rPr lang="ru-RU" sz="3000" b="0">
                <a:solidFill>
                  <a:srgbClr val="EBEBEB"/>
                </a:solidFill>
                <a:latin typeface="Times New Roman"/>
                <a:ea typeface="+mj-lt"/>
                <a:cs typeface="+mj-lt"/>
              </a:rPr>
              <a:t>социализации </a:t>
            </a:r>
            <a:r>
              <a:rPr lang="ru-RU" sz="3000">
                <a:solidFill>
                  <a:srgbClr val="EBEBEB"/>
                </a:solidFill>
                <a:latin typeface="Times New Roman"/>
                <a:ea typeface="+mj-lt"/>
                <a:cs typeface="+mj-lt"/>
              </a:rPr>
              <a:t>детей с ограниченными возможностями</a:t>
            </a:r>
            <a:endParaRPr lang="ru-RU" sz="3000">
              <a:solidFill>
                <a:srgbClr val="EBEBEB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00279" y="4588329"/>
            <a:ext cx="3933490" cy="1621970"/>
          </a:xfrm>
        </p:spPr>
        <p:txBody>
          <a:bodyPr>
            <a:normAutofit/>
          </a:bodyPr>
          <a:lstStyle/>
          <a:p>
            <a:r>
              <a:rPr lang="ru-RU">
                <a:latin typeface="Times New Roman"/>
                <a:cs typeface="Times New Roman"/>
              </a:rPr>
              <a:t>Выполнила: Терновая В.В., преподаватель</a:t>
            </a: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2425D82-CD5E-45A4-9542-70951E59F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1DB897-A621-4D5F-AC81-91199AC4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68763-A425-4F8F-9F33-BE5936DA8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" r="4" b="4"/>
          <a:stretch/>
        </p:blipFill>
        <p:spPr>
          <a:xfrm>
            <a:off x="1199807" y="1148915"/>
            <a:ext cx="6031169" cy="4047777"/>
          </a:xfrm>
          <a:prstGeom prst="rect">
            <a:avLst/>
          </a:prstGeom>
          <a:effectLst/>
        </p:spPr>
      </p:pic>
      <p:pic>
        <p:nvPicPr>
          <p:cNvPr id="5" name="Рисунок 5">
            <a:hlinkClick r:id="" action="ppaction://media"/>
            <a:extLst>
              <a:ext uri="{FF2B5EF4-FFF2-40B4-BE49-F238E27FC236}">
                <a16:creationId xmlns:a16="http://schemas.microsoft.com/office/drawing/2014/main" id="{6C21F08E-A71C-4391-A435-62F3F483933A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201286" y="460976"/>
            <a:ext cx="7878788" cy="59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2">
            <a:extLst>
              <a:ext uri="{FF2B5EF4-FFF2-40B4-BE49-F238E27FC236}">
                <a16:creationId xmlns:a16="http://schemas.microsoft.com/office/drawing/2014/main" id="{C26F8F60-A698-4F35-BD9B-92F7D1B75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6" r="10616"/>
          <a:stretch/>
        </p:blipFill>
        <p:spPr>
          <a:xfrm>
            <a:off x="4613644" y="609368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3" name="Рисунок 14">
            <a:extLst>
              <a:ext uri="{FF2B5EF4-FFF2-40B4-BE49-F238E27FC236}">
                <a16:creationId xmlns:a16="http://schemas.microsoft.com/office/drawing/2014/main" id="{6A3FB809-737D-4F76-8768-AAF45C36B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0" r="11812"/>
          <a:stretch/>
        </p:blipFill>
        <p:spPr>
          <a:xfrm>
            <a:off x="8135262" y="609601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14BD1E-91A7-41D1-9044-F3806B1C8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804" y="-2738"/>
            <a:ext cx="4537361" cy="68549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>
                <a:latin typeface="Times New Roman"/>
                <a:ea typeface="+mj-lt"/>
                <a:cs typeface="+mj-lt"/>
              </a:rPr>
              <a:t>За период участия в чемпионате «Абилимпикс» мы определили для себя что лучшей практики и технологии  в обучении людей с ограниченными возможностями нет: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ru-RU" sz="2400">
                <a:latin typeface="Times New Roman"/>
                <a:ea typeface="+mj-lt"/>
                <a:cs typeface="+mj-lt"/>
              </a:rPr>
              <a:t> − вхождение молодого специалиста в профессиональную среду, усвоение им профессионального опыта, овладение стандартами и ценностями профессионального сообщества;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ru-RU" sz="2400">
                <a:latin typeface="Times New Roman"/>
                <a:ea typeface="+mj-lt"/>
                <a:cs typeface="+mj-lt"/>
              </a:rPr>
              <a:t> − активную реализацию им профессионального поведения, непрерывного профессионального саморазвития.</a:t>
            </a:r>
            <a:br>
              <a:rPr lang="ru-RU" sz="2400" dirty="0">
                <a:latin typeface="Times New Roman"/>
                <a:ea typeface="+mj-lt"/>
                <a:cs typeface="+mj-lt"/>
              </a:rPr>
            </a:br>
            <a:endParaRPr lang="ru-RU" sz="2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143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8" descr="Изображение выглядит как текст, внутренний, человек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75DDC25B-3CAA-47AA-8E51-1BE0B71F2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01" r="39313"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43" name="Rectangle 43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39CB99-3277-4D20-A463-43D5BD611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86" y="1201949"/>
            <a:ext cx="4494891" cy="531961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sz="2800">
                <a:latin typeface="Times New Roman"/>
                <a:ea typeface="+mj-lt"/>
                <a:cs typeface="+mj-lt"/>
              </a:rPr>
              <a:t>Участие в «Абилимпиксе» может обеспечить более высокий уровень профессиональной адаптации выпускников в социуме посредством тесной связи с региональными работодателями и мониторинга их потребностей в профессиональной подготовке специалистов.</a:t>
            </a:r>
            <a:br>
              <a:rPr lang="ru-RU" sz="2800" dirty="0">
                <a:latin typeface="Times New Roman"/>
                <a:ea typeface="+mj-lt"/>
                <a:cs typeface="+mj-lt"/>
              </a:rPr>
            </a:br>
            <a:r>
              <a:rPr lang="ru-RU" sz="2800" dirty="0">
                <a:latin typeface="Times New Roman"/>
                <a:ea typeface="+mj-lt"/>
                <a:cs typeface="+mj-lt"/>
              </a:rPr>
              <a:t> </a:t>
            </a:r>
            <a:br>
              <a:rPr lang="ru-RU" sz="2800" dirty="0">
                <a:latin typeface="Times New Roman"/>
                <a:ea typeface="+mj-lt"/>
                <a:cs typeface="+mj-lt"/>
              </a:rPr>
            </a:br>
            <a:br>
              <a:rPr lang="ru-RU" sz="1700" dirty="0">
                <a:ea typeface="+mj-lt"/>
                <a:cs typeface="+mj-lt"/>
              </a:rPr>
            </a:br>
            <a:endParaRPr lang="ru-RU" sz="17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62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D67CA421-FA2B-47ED-A101-F8BBEBB2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00279" y="1325880"/>
            <a:ext cx="3344020" cy="30665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 b="0">
                <a:solidFill>
                  <a:srgbClr val="EBEBEB"/>
                </a:solidFill>
                <a:ea typeface="+mj-lt"/>
                <a:cs typeface="+mj-lt"/>
              </a:rPr>
              <a:t>«Абилимпикс» как актуальный инструмент социализации </a:t>
            </a:r>
            <a:r>
              <a:rPr lang="ru-RU" sz="3000">
                <a:solidFill>
                  <a:srgbClr val="EBEBEB"/>
                </a:solidFill>
                <a:ea typeface="+mj-lt"/>
                <a:cs typeface="+mj-lt"/>
              </a:rPr>
              <a:t>детей с ограниченными возможностями</a:t>
            </a:r>
            <a:endParaRPr lang="ru-RU" sz="3000">
              <a:solidFill>
                <a:srgbClr val="EBEBE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00279" y="4588329"/>
            <a:ext cx="3775340" cy="1621970"/>
          </a:xfrm>
        </p:spPr>
        <p:txBody>
          <a:bodyPr>
            <a:normAutofit/>
          </a:bodyPr>
          <a:lstStyle/>
          <a:p>
            <a:r>
              <a:rPr lang="ru-RU" sz="1800"/>
              <a:t>Выполнила: Терновая В.В., преподаватель</a:t>
            </a: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2425D82-CD5E-45A4-9542-70951E59F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1DB897-A621-4D5F-AC81-91199AC4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68763-A425-4F8F-9F33-BE5936DA8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" r="4" b="4"/>
          <a:stretch/>
        </p:blipFill>
        <p:spPr>
          <a:xfrm>
            <a:off x="1199807" y="1148915"/>
            <a:ext cx="6031169" cy="4047777"/>
          </a:xfrm>
          <a:prstGeom prst="rect">
            <a:avLst/>
          </a:prstGeom>
          <a:effectLst/>
        </p:spPr>
      </p:pic>
      <p:pic>
        <p:nvPicPr>
          <p:cNvPr id="5" name="Рисунок 5">
            <a:hlinkClick r:id="" action="ppaction://media"/>
            <a:extLst>
              <a:ext uri="{FF2B5EF4-FFF2-40B4-BE49-F238E27FC236}">
                <a16:creationId xmlns:a16="http://schemas.microsoft.com/office/drawing/2014/main" id="{6C21F08E-A71C-4391-A435-62F3F483933A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201286" y="460976"/>
            <a:ext cx="7893165" cy="59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28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8C426-5F31-4E97-A8D2-657F94F7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597" y="254481"/>
            <a:ext cx="7465192" cy="6550107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rgbClr val="EBEBEB"/>
                </a:solidFill>
                <a:latin typeface="Times New Roman"/>
                <a:cs typeface="Times New Roman"/>
              </a:rPr>
              <a:t>Актуальность темы </a:t>
            </a:r>
          </a:p>
          <a:p>
            <a:pPr>
              <a:lnSpc>
                <a:spcPct val="90000"/>
              </a:lnSpc>
            </a:pPr>
            <a:r>
              <a:rPr lang="en-US" sz="3200">
                <a:solidFill>
                  <a:srgbClr val="EBEBEB"/>
                </a:solidFill>
                <a:latin typeface="Times New Roman"/>
                <a:cs typeface="Times New Roman"/>
              </a:rPr>
              <a:t>Одной из  проблем, решение которой создает необходимые стартовые условия для формирования дальнейшей достойной жизни молодого трудоспособного инвалида, является обеспечение профессиональной деятельностью, адекватной потребностям и возможностям индивида, способствующей его социальной, физической и нравственной реабилитации, восстановлению его социальных связей, повышению качества жизни. </a:t>
            </a:r>
          </a:p>
        </p:txBody>
      </p:sp>
      <p:sp>
        <p:nvSpPr>
          <p:cNvPr id="99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текс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315909CC-8476-4891-9F14-3BF268D822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862"/>
          <a:stretch/>
        </p:blipFill>
        <p:spPr>
          <a:xfrm>
            <a:off x="-57510" y="10"/>
            <a:ext cx="4634681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11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4" name="Picture 4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3EC1D-9D34-43DB-B694-F97412CA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016479"/>
            <a:ext cx="7019494" cy="61619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EBEBEB"/>
                </a:solidFill>
                <a:latin typeface="Times New Roman"/>
                <a:cs typeface="Times New Roman"/>
              </a:rPr>
              <a:t>Другой проблемой социализации молодежи, имеющей ограниченные возможности здоровья, является проблема установления межличностных отношений или контактов.</a:t>
            </a:r>
            <a:br>
              <a:rPr lang="en-US" sz="3600" dirty="0">
                <a:latin typeface="Times New Roman"/>
              </a:rPr>
            </a:br>
            <a:r>
              <a:rPr lang="en-US" sz="3600">
                <a:solidFill>
                  <a:srgbClr val="EBEBEB"/>
                </a:solidFill>
                <a:latin typeface="Times New Roman"/>
                <a:cs typeface="Times New Roman"/>
              </a:rPr>
              <a:t> Во время учебы в колледже общение межличностного характера возможно не только в процессе аудиторного изучения какой-то учебной дисциплины, но и на неформальном уровне, вне занятий.</a:t>
            </a:r>
            <a:br>
              <a:rPr lang="en-US" sz="3600" dirty="0">
                <a:latin typeface="Times New Roman"/>
              </a:rPr>
            </a:br>
            <a:r>
              <a:rPr lang="en-US" sz="2800" dirty="0">
                <a:solidFill>
                  <a:srgbClr val="EBEBEB"/>
                </a:solidFill>
                <a:latin typeface="Times New Roman"/>
                <a:cs typeface="Times New Roman"/>
              </a:rPr>
              <a:t> </a:t>
            </a:r>
            <a:br>
              <a:rPr lang="en-US" sz="2800" dirty="0">
                <a:latin typeface="Times New Roman"/>
              </a:rPr>
            </a:br>
            <a:endParaRPr lang="en-US" sz="2800">
              <a:solidFill>
                <a:srgbClr val="EBEBEB"/>
              </a:solidFill>
              <a:latin typeface="Times New Roman"/>
              <a:cs typeface="Times New Roman"/>
            </a:endParaRPr>
          </a:p>
        </p:txBody>
      </p:sp>
      <p:sp>
        <p:nvSpPr>
          <p:cNvPr id="59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EB7BE13-0BBF-485F-9C94-0DA334399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1393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46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9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3" name="Picture 11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4" name="Oval 13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5" name="Picture 15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6" name="Picture 17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7" name="Rectangle 19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21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5" name="Oval 13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2EB2E-0044-47EC-A44D-205F3B40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483" y="412632"/>
            <a:ext cx="7278284" cy="695267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400" dirty="0">
                <a:ea typeface="+mj-lt"/>
                <a:cs typeface="+mj-lt"/>
              </a:rPr>
            </a:br>
            <a:endParaRPr lang="en-US" sz="7200">
              <a:ea typeface="+mj-lt"/>
              <a:cs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AF3925-FC06-44AB-8F7B-CE7A18FD9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428" y="1269304"/>
            <a:ext cx="7565834" cy="53183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>
                <a:latin typeface="Times New Roman"/>
                <a:ea typeface="+mj-lt"/>
                <a:cs typeface="Times New Roman"/>
              </a:rPr>
              <a:t>Цель-</a:t>
            </a:r>
            <a:r>
              <a:rPr lang="ru-RU" sz="2800">
                <a:ea typeface="+mj-lt"/>
                <a:cs typeface="+mj-lt"/>
              </a:rPr>
              <a:t>о</a:t>
            </a:r>
            <a:r>
              <a:rPr lang="ru-RU" sz="2800">
                <a:latin typeface="Times New Roman"/>
                <a:ea typeface="+mj-lt"/>
                <a:cs typeface="+mj-lt"/>
              </a:rPr>
              <a:t>беспечение эффективной профессиональной ориентации и мотивации людей с инвалидностью к получению профессионального образования.</a:t>
            </a:r>
            <a:br>
              <a:rPr lang="ru-RU" sz="3200" dirty="0">
                <a:latin typeface="Times New Roman"/>
                <a:ea typeface="Times New Roman"/>
                <a:cs typeface="Times New Roman"/>
              </a:rPr>
            </a:br>
            <a:r>
              <a:rPr lang="ru-RU" sz="2800">
                <a:latin typeface="Times New Roman"/>
                <a:ea typeface="Times New Roman"/>
                <a:cs typeface="Times New Roman"/>
              </a:rPr>
              <a:t> Задачи: проведение адаптации детей с ограниченными возможностями здоровья в процессе социализации, </a:t>
            </a:r>
            <a:endParaRPr lang="ru-RU"/>
          </a:p>
          <a:p>
            <a:pPr algn="just"/>
            <a:r>
              <a:rPr lang="ru-RU" sz="2800">
                <a:latin typeface="Times New Roman"/>
                <a:ea typeface="Times New Roman"/>
                <a:cs typeface="Times New Roman"/>
              </a:rPr>
              <a:t>обеспечение комфортного состояния их родителей, </a:t>
            </a:r>
          </a:p>
          <a:p>
            <a:r>
              <a:rPr lang="ru-RU" sz="2800">
                <a:latin typeface="Times New Roman"/>
                <a:ea typeface="Times New Roman"/>
                <a:cs typeface="Times New Roman"/>
              </a:rPr>
              <a:t>формирование у населения адекватного отношения к детям-инвалидам и интеграции этих детей в современное общество.</a:t>
            </a:r>
            <a:br>
              <a:rPr lang="ru-RU" sz="2800" dirty="0">
                <a:latin typeface="Times New Roman"/>
                <a:ea typeface="Times New Roman"/>
                <a:cs typeface="Times New Roman"/>
              </a:rPr>
            </a:br>
            <a:endParaRPr lang="en-US" sz="2800" cap="all"/>
          </a:p>
        </p:txBody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е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CD024D6-0DEB-4207-A35A-FD7645C927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102"/>
          <a:stretch/>
        </p:blipFill>
        <p:spPr>
          <a:xfrm>
            <a:off x="2" y="1"/>
            <a:ext cx="4480787" cy="3428997"/>
          </a:xfrm>
          <a:custGeom>
            <a:avLst/>
            <a:gdLst/>
            <a:ahLst/>
            <a:cxnLst/>
            <a:rect l="l" t="t" r="r" b="b"/>
            <a:pathLst>
              <a:path w="4480787" h="3428997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28997"/>
                </a:lnTo>
                <a:lnTo>
                  <a:pt x="0" y="3428997"/>
                </a:lnTo>
                <a:close/>
              </a:path>
            </a:pathLst>
          </a:custGeom>
        </p:spPr>
      </p:pic>
      <p:sp>
        <p:nvSpPr>
          <p:cNvPr id="50" name="Rectangle 25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Рисунок 5" descr="Изображение выглядит как человек, стоит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B5E77E4-B431-4C5B-AC80-4F7B485ECB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" b="5548"/>
          <a:stretch/>
        </p:blipFill>
        <p:spPr>
          <a:xfrm>
            <a:off x="-1" y="3428999"/>
            <a:ext cx="4481964" cy="3429003"/>
          </a:xfrm>
          <a:custGeom>
            <a:avLst/>
            <a:gdLst/>
            <a:ahLst/>
            <a:cxnLst/>
            <a:rect l="l" t="t" r="r" b="b"/>
            <a:pathLst>
              <a:path w="4481964" h="3429003">
                <a:moveTo>
                  <a:pt x="0" y="0"/>
                </a:moveTo>
                <a:lnTo>
                  <a:pt x="4229830" y="0"/>
                </a:lnTo>
                <a:lnTo>
                  <a:pt x="4229830" y="56238"/>
                </a:lnTo>
                <a:lnTo>
                  <a:pt x="4231847" y="196141"/>
                </a:lnTo>
                <a:lnTo>
                  <a:pt x="4234872" y="333301"/>
                </a:lnTo>
                <a:lnTo>
                  <a:pt x="4237730" y="469090"/>
                </a:lnTo>
                <a:lnTo>
                  <a:pt x="4240924" y="602135"/>
                </a:lnTo>
                <a:lnTo>
                  <a:pt x="4245798" y="734494"/>
                </a:lnTo>
                <a:lnTo>
                  <a:pt x="4251009" y="864796"/>
                </a:lnTo>
                <a:lnTo>
                  <a:pt x="4255715" y="992355"/>
                </a:lnTo>
                <a:lnTo>
                  <a:pt x="4268995" y="1241301"/>
                </a:lnTo>
                <a:lnTo>
                  <a:pt x="4283114" y="1479959"/>
                </a:lnTo>
                <a:lnTo>
                  <a:pt x="4297906" y="1709016"/>
                </a:lnTo>
                <a:lnTo>
                  <a:pt x="4314211" y="1925729"/>
                </a:lnTo>
                <a:lnTo>
                  <a:pt x="4331188" y="2132841"/>
                </a:lnTo>
                <a:lnTo>
                  <a:pt x="4349509" y="2324865"/>
                </a:lnTo>
                <a:lnTo>
                  <a:pt x="4367495" y="2505230"/>
                </a:lnTo>
                <a:lnTo>
                  <a:pt x="4385480" y="2671194"/>
                </a:lnTo>
                <a:lnTo>
                  <a:pt x="4402457" y="2823441"/>
                </a:lnTo>
                <a:lnTo>
                  <a:pt x="4418594" y="2958544"/>
                </a:lnTo>
                <a:lnTo>
                  <a:pt x="4433890" y="3080616"/>
                </a:lnTo>
                <a:lnTo>
                  <a:pt x="4446665" y="3183486"/>
                </a:lnTo>
                <a:lnTo>
                  <a:pt x="4458767" y="3269897"/>
                </a:lnTo>
                <a:lnTo>
                  <a:pt x="4476081" y="3388541"/>
                </a:lnTo>
                <a:lnTo>
                  <a:pt x="4481964" y="3429003"/>
                </a:lnTo>
                <a:lnTo>
                  <a:pt x="3577807" y="3429003"/>
                </a:lnTo>
                <a:lnTo>
                  <a:pt x="0" y="342900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681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70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9" name="Picture 72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0" name="Oval 74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2" name="Picture 76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4" name="Picture 78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6" name="Rectangle 80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82">
            <a:extLst>
              <a:ext uri="{FF2B5EF4-FFF2-40B4-BE49-F238E27FC236}">
                <a16:creationId xmlns:a16="http://schemas.microsoft.com/office/drawing/2014/main" id="{3D15A6F9-32E7-4EA5-A1BE-A2636DA69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1B9047A0-D508-41B4-9987-A03A1C314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307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B679C71C-F606-4D18-A66B-277C1FD5C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1307" y="0"/>
            <a:ext cx="7790693" cy="6858003"/>
          </a:xfrm>
          <a:custGeom>
            <a:avLst/>
            <a:gdLst>
              <a:gd name="connsiteX0" fmla="*/ 6960957 w 7790693"/>
              <a:gd name="connsiteY0" fmla="*/ 0 h 6858003"/>
              <a:gd name="connsiteX1" fmla="*/ 7790693 w 7790693"/>
              <a:gd name="connsiteY1" fmla="*/ 0 h 6858003"/>
              <a:gd name="connsiteX2" fmla="*/ 7790693 w 7790693"/>
              <a:gd name="connsiteY2" fmla="*/ 6858002 h 6858003"/>
              <a:gd name="connsiteX3" fmla="*/ 6995919 w 7790693"/>
              <a:gd name="connsiteY3" fmla="*/ 6858002 h 6858003"/>
              <a:gd name="connsiteX4" fmla="*/ 6995919 w 7790693"/>
              <a:gd name="connsiteY4" fmla="*/ 6858003 h 6858003"/>
              <a:gd name="connsiteX5" fmla="*/ 905354 w 7790693"/>
              <a:gd name="connsiteY5" fmla="*/ 6858003 h 6858003"/>
              <a:gd name="connsiteX6" fmla="*/ 905354 w 7790693"/>
              <a:gd name="connsiteY6" fmla="*/ 6858002 h 6858003"/>
              <a:gd name="connsiteX7" fmla="*/ 0 w 7790693"/>
              <a:gd name="connsiteY7" fmla="*/ 6858002 h 6858003"/>
              <a:gd name="connsiteX8" fmla="*/ 5883 w 7790693"/>
              <a:gd name="connsiteY8" fmla="*/ 6817540 h 6858003"/>
              <a:gd name="connsiteX9" fmla="*/ 23197 w 7790693"/>
              <a:gd name="connsiteY9" fmla="*/ 6698896 h 6858003"/>
              <a:gd name="connsiteX10" fmla="*/ 35299 w 7790693"/>
              <a:gd name="connsiteY10" fmla="*/ 6612485 h 6858003"/>
              <a:gd name="connsiteX11" fmla="*/ 48074 w 7790693"/>
              <a:gd name="connsiteY11" fmla="*/ 6509615 h 6858003"/>
              <a:gd name="connsiteX12" fmla="*/ 63370 w 7790693"/>
              <a:gd name="connsiteY12" fmla="*/ 6387543 h 6858003"/>
              <a:gd name="connsiteX13" fmla="*/ 79507 w 7790693"/>
              <a:gd name="connsiteY13" fmla="*/ 6252440 h 6858003"/>
              <a:gd name="connsiteX14" fmla="*/ 96484 w 7790693"/>
              <a:gd name="connsiteY14" fmla="*/ 6100193 h 6858003"/>
              <a:gd name="connsiteX15" fmla="*/ 114469 w 7790693"/>
              <a:gd name="connsiteY15" fmla="*/ 5934229 h 6858003"/>
              <a:gd name="connsiteX16" fmla="*/ 132455 w 7790693"/>
              <a:gd name="connsiteY16" fmla="*/ 5753864 h 6858003"/>
              <a:gd name="connsiteX17" fmla="*/ 150776 w 7790693"/>
              <a:gd name="connsiteY17" fmla="*/ 5561840 h 6858003"/>
              <a:gd name="connsiteX18" fmla="*/ 167753 w 7790693"/>
              <a:gd name="connsiteY18" fmla="*/ 5354728 h 6858003"/>
              <a:gd name="connsiteX19" fmla="*/ 184058 w 7790693"/>
              <a:gd name="connsiteY19" fmla="*/ 5138015 h 6858003"/>
              <a:gd name="connsiteX20" fmla="*/ 198850 w 7790693"/>
              <a:gd name="connsiteY20" fmla="*/ 4908958 h 6858003"/>
              <a:gd name="connsiteX21" fmla="*/ 212969 w 7790693"/>
              <a:gd name="connsiteY21" fmla="*/ 4670300 h 6858003"/>
              <a:gd name="connsiteX22" fmla="*/ 226249 w 7790693"/>
              <a:gd name="connsiteY22" fmla="*/ 4421354 h 6858003"/>
              <a:gd name="connsiteX23" fmla="*/ 230955 w 7790693"/>
              <a:gd name="connsiteY23" fmla="*/ 4293795 h 6858003"/>
              <a:gd name="connsiteX24" fmla="*/ 236166 w 7790693"/>
              <a:gd name="connsiteY24" fmla="*/ 4163494 h 6858003"/>
              <a:gd name="connsiteX25" fmla="*/ 241040 w 7790693"/>
              <a:gd name="connsiteY25" fmla="*/ 4031135 h 6858003"/>
              <a:gd name="connsiteX26" fmla="*/ 244234 w 7790693"/>
              <a:gd name="connsiteY26" fmla="*/ 3898089 h 6858003"/>
              <a:gd name="connsiteX27" fmla="*/ 247092 w 7790693"/>
              <a:gd name="connsiteY27" fmla="*/ 3762301 h 6858003"/>
              <a:gd name="connsiteX28" fmla="*/ 250117 w 7790693"/>
              <a:gd name="connsiteY28" fmla="*/ 3625141 h 6858003"/>
              <a:gd name="connsiteX29" fmla="*/ 252134 w 7790693"/>
              <a:gd name="connsiteY29" fmla="*/ 3485238 h 6858003"/>
              <a:gd name="connsiteX30" fmla="*/ 252134 w 7790693"/>
              <a:gd name="connsiteY30" fmla="*/ 3343963 h 6858003"/>
              <a:gd name="connsiteX31" fmla="*/ 253143 w 7790693"/>
              <a:gd name="connsiteY31" fmla="*/ 3201317 h 6858003"/>
              <a:gd name="connsiteX32" fmla="*/ 252134 w 7790693"/>
              <a:gd name="connsiteY32" fmla="*/ 3057299 h 6858003"/>
              <a:gd name="connsiteX33" fmla="*/ 250117 w 7790693"/>
              <a:gd name="connsiteY33" fmla="*/ 2911223 h 6858003"/>
              <a:gd name="connsiteX34" fmla="*/ 248268 w 7790693"/>
              <a:gd name="connsiteY34" fmla="*/ 2765148 h 6858003"/>
              <a:gd name="connsiteX35" fmla="*/ 244234 w 7790693"/>
              <a:gd name="connsiteY35" fmla="*/ 2617015 h 6858003"/>
              <a:gd name="connsiteX36" fmla="*/ 240032 w 7790693"/>
              <a:gd name="connsiteY36" fmla="*/ 2467511 h 6858003"/>
              <a:gd name="connsiteX37" fmla="*/ 235157 w 7790693"/>
              <a:gd name="connsiteY37" fmla="*/ 2318006 h 6858003"/>
              <a:gd name="connsiteX38" fmla="*/ 228266 w 7790693"/>
              <a:gd name="connsiteY38" fmla="*/ 2167130 h 6858003"/>
              <a:gd name="connsiteX39" fmla="*/ 220029 w 7790693"/>
              <a:gd name="connsiteY39" fmla="*/ 2014883 h 6858003"/>
              <a:gd name="connsiteX40" fmla="*/ 212129 w 7790693"/>
              <a:gd name="connsiteY40" fmla="*/ 1861949 h 6858003"/>
              <a:gd name="connsiteX41" fmla="*/ 202044 w 7790693"/>
              <a:gd name="connsiteY41" fmla="*/ 1709016 h 6858003"/>
              <a:gd name="connsiteX42" fmla="*/ 189941 w 7790693"/>
              <a:gd name="connsiteY42" fmla="*/ 1554025 h 6858003"/>
              <a:gd name="connsiteX43" fmla="*/ 177839 w 7790693"/>
              <a:gd name="connsiteY43" fmla="*/ 1401092 h 6858003"/>
              <a:gd name="connsiteX44" fmla="*/ 163887 w 7790693"/>
              <a:gd name="connsiteY44" fmla="*/ 1245415 h 6858003"/>
              <a:gd name="connsiteX45" fmla="*/ 148591 w 7790693"/>
              <a:gd name="connsiteY45" fmla="*/ 1089053 h 6858003"/>
              <a:gd name="connsiteX46" fmla="*/ 132455 w 7790693"/>
              <a:gd name="connsiteY46" fmla="*/ 934748 h 6858003"/>
              <a:gd name="connsiteX47" fmla="*/ 113629 w 7790693"/>
              <a:gd name="connsiteY47" fmla="*/ 778385 h 6858003"/>
              <a:gd name="connsiteX48" fmla="*/ 93458 w 7790693"/>
              <a:gd name="connsiteY48" fmla="*/ 622709 h 6858003"/>
              <a:gd name="connsiteX49" fmla="*/ 73455 w 7790693"/>
              <a:gd name="connsiteY49" fmla="*/ 466346 h 6858003"/>
              <a:gd name="connsiteX50" fmla="*/ 50091 w 7790693"/>
              <a:gd name="connsiteY50" fmla="*/ 310670 h 6858003"/>
              <a:gd name="connsiteX51" fmla="*/ 26222 w 7790693"/>
              <a:gd name="connsiteY51" fmla="*/ 155679 h 6858003"/>
              <a:gd name="connsiteX52" fmla="*/ 1177 w 7790693"/>
              <a:gd name="connsiteY52" fmla="*/ 2 h 6858003"/>
              <a:gd name="connsiteX53" fmla="*/ 1344715 w 7790693"/>
              <a:gd name="connsiteY53" fmla="*/ 2 h 6858003"/>
              <a:gd name="connsiteX54" fmla="*/ 1344715 w 7790693"/>
              <a:gd name="connsiteY54" fmla="*/ 3 h 6858003"/>
              <a:gd name="connsiteX55" fmla="*/ 6960957 w 7790693"/>
              <a:gd name="connsiteY55" fmla="*/ 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790693" h="6858003">
                <a:moveTo>
                  <a:pt x="6960957" y="0"/>
                </a:moveTo>
                <a:lnTo>
                  <a:pt x="7790693" y="0"/>
                </a:lnTo>
                <a:lnTo>
                  <a:pt x="7790693" y="6858002"/>
                </a:lnTo>
                <a:lnTo>
                  <a:pt x="6995919" y="6858002"/>
                </a:lnTo>
                <a:lnTo>
                  <a:pt x="6995919" y="6858003"/>
                </a:lnTo>
                <a:lnTo>
                  <a:pt x="905354" y="6858003"/>
                </a:lnTo>
                <a:lnTo>
                  <a:pt x="905354" y="6858002"/>
                </a:lnTo>
                <a:lnTo>
                  <a:pt x="0" y="6858002"/>
                </a:lnTo>
                <a:lnTo>
                  <a:pt x="5883" y="6817540"/>
                </a:lnTo>
                <a:lnTo>
                  <a:pt x="23197" y="6698896"/>
                </a:lnTo>
                <a:lnTo>
                  <a:pt x="35299" y="6612485"/>
                </a:lnTo>
                <a:lnTo>
                  <a:pt x="48074" y="6509615"/>
                </a:lnTo>
                <a:lnTo>
                  <a:pt x="63370" y="6387543"/>
                </a:lnTo>
                <a:lnTo>
                  <a:pt x="79507" y="6252440"/>
                </a:lnTo>
                <a:lnTo>
                  <a:pt x="96484" y="6100193"/>
                </a:lnTo>
                <a:lnTo>
                  <a:pt x="114469" y="5934229"/>
                </a:lnTo>
                <a:lnTo>
                  <a:pt x="132455" y="5753864"/>
                </a:lnTo>
                <a:lnTo>
                  <a:pt x="150776" y="5561840"/>
                </a:lnTo>
                <a:lnTo>
                  <a:pt x="167753" y="5354728"/>
                </a:lnTo>
                <a:lnTo>
                  <a:pt x="184058" y="5138015"/>
                </a:lnTo>
                <a:lnTo>
                  <a:pt x="198850" y="4908958"/>
                </a:lnTo>
                <a:lnTo>
                  <a:pt x="212969" y="4670300"/>
                </a:lnTo>
                <a:lnTo>
                  <a:pt x="226249" y="4421354"/>
                </a:lnTo>
                <a:lnTo>
                  <a:pt x="230955" y="4293795"/>
                </a:lnTo>
                <a:lnTo>
                  <a:pt x="236166" y="4163494"/>
                </a:lnTo>
                <a:lnTo>
                  <a:pt x="241040" y="4031135"/>
                </a:lnTo>
                <a:lnTo>
                  <a:pt x="244234" y="3898089"/>
                </a:lnTo>
                <a:lnTo>
                  <a:pt x="247092" y="3762301"/>
                </a:lnTo>
                <a:lnTo>
                  <a:pt x="250117" y="3625141"/>
                </a:lnTo>
                <a:lnTo>
                  <a:pt x="252134" y="3485238"/>
                </a:lnTo>
                <a:lnTo>
                  <a:pt x="252134" y="3343963"/>
                </a:lnTo>
                <a:lnTo>
                  <a:pt x="253143" y="3201317"/>
                </a:lnTo>
                <a:lnTo>
                  <a:pt x="252134" y="3057299"/>
                </a:lnTo>
                <a:lnTo>
                  <a:pt x="250117" y="2911223"/>
                </a:lnTo>
                <a:lnTo>
                  <a:pt x="248268" y="2765148"/>
                </a:lnTo>
                <a:lnTo>
                  <a:pt x="244234" y="2617015"/>
                </a:lnTo>
                <a:lnTo>
                  <a:pt x="240032" y="2467511"/>
                </a:lnTo>
                <a:lnTo>
                  <a:pt x="235157" y="2318006"/>
                </a:lnTo>
                <a:lnTo>
                  <a:pt x="228266" y="2167130"/>
                </a:lnTo>
                <a:lnTo>
                  <a:pt x="220029" y="2014883"/>
                </a:lnTo>
                <a:lnTo>
                  <a:pt x="212129" y="1861949"/>
                </a:lnTo>
                <a:lnTo>
                  <a:pt x="202044" y="1709016"/>
                </a:lnTo>
                <a:lnTo>
                  <a:pt x="189941" y="1554025"/>
                </a:lnTo>
                <a:lnTo>
                  <a:pt x="177839" y="1401092"/>
                </a:lnTo>
                <a:lnTo>
                  <a:pt x="163887" y="1245415"/>
                </a:lnTo>
                <a:lnTo>
                  <a:pt x="148591" y="1089053"/>
                </a:lnTo>
                <a:lnTo>
                  <a:pt x="132455" y="934748"/>
                </a:lnTo>
                <a:lnTo>
                  <a:pt x="113629" y="778385"/>
                </a:lnTo>
                <a:lnTo>
                  <a:pt x="93458" y="622709"/>
                </a:lnTo>
                <a:lnTo>
                  <a:pt x="73455" y="466346"/>
                </a:lnTo>
                <a:lnTo>
                  <a:pt x="50091" y="310670"/>
                </a:lnTo>
                <a:lnTo>
                  <a:pt x="26222" y="155679"/>
                </a:lnTo>
                <a:lnTo>
                  <a:pt x="1177" y="2"/>
                </a:lnTo>
                <a:lnTo>
                  <a:pt x="1344715" y="2"/>
                </a:lnTo>
                <a:lnTo>
                  <a:pt x="1344715" y="3"/>
                </a:lnTo>
                <a:lnTo>
                  <a:pt x="6960957" y="3"/>
                </a:lnTo>
                <a:close/>
              </a:path>
            </a:pathLst>
          </a:custGeom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A350F-2B6C-4518-AD31-66C92934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456" y="151682"/>
            <a:ext cx="7020333" cy="64252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latin typeface="Times New Roman"/>
                <a:ea typeface="+mj-lt"/>
                <a:cs typeface="+mj-lt"/>
              </a:rPr>
              <a:t>Созданная в Российской Федерации система конкурсов профессионального мастерства для людей с инвалидностью и ограниченными возможностями здоровья «Абилимпикс», позволила обеспечить формирование эффективной профессиональной ориентации и мотивации людей с инвалидностью к получению профессионального образования. </a:t>
            </a: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B63335A4-0EDF-417A-9907-6A7A7B64E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911" y="1137250"/>
            <a:ext cx="4540369" cy="449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7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331F6A-DA09-422D-8CED-00C0B458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7C2F65-00C4-451C-8BFA-E765DEC1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9EEC7-DBB0-4377-9D80-7E8C90C6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69" y="1447799"/>
            <a:ext cx="4039797" cy="4766734"/>
          </a:xfrm>
        </p:spPr>
        <p:txBody>
          <a:bodyPr anchor="t">
            <a:normAutofit/>
          </a:bodyPr>
          <a:lstStyle/>
          <a:p>
            <a:endParaRPr lang="ru-RU" sz="40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DDF752-B2A6-49DC-B474-8E1F71AF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4859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01473-37DC-4B4B-8089-F2ABFAFA1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37" y="901459"/>
            <a:ext cx="7203134" cy="5859413"/>
          </a:xfrm>
        </p:spPr>
        <p:txBody>
          <a:bodyPr anchor="t">
            <a:noAutofit/>
          </a:bodyPr>
          <a:lstStyle/>
          <a:p>
            <a:r>
              <a:rPr lang="ru-RU" sz="2800">
                <a:latin typeface="Times New Roman"/>
                <a:ea typeface="+mj-lt"/>
                <a:cs typeface="+mj-lt"/>
              </a:rPr>
              <a:t>Конкурсы профессионального мастерства, как форма внеурочной деятельности, помогают успешно решать задачи повышения качества подготовки специалистов, позволяют создать благоприятную среду для развития интеллекта, совершенствования профессиональных умений и навыков, развития профессионального и креативного мышления обучающихся, способствуют формированию опыта творческой деятельности в профессиональной сфере.</a:t>
            </a:r>
            <a:endParaRPr lang="ru-RU" sz="2800">
              <a:latin typeface="Times New Roman"/>
              <a:cs typeface="Times New Roman"/>
            </a:endParaRPr>
          </a:p>
        </p:txBody>
      </p:sp>
      <p:pic>
        <p:nvPicPr>
          <p:cNvPr id="4" name="Рисунок 4" descr="Изображение выглядит как человек, внутренний, кухня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17349EA0-6770-4249-845B-38A8CDDEF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627" y="378126"/>
            <a:ext cx="4497236" cy="60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3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D1A48-4278-4AE1-95F7-5EC18B6AB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" y="741872"/>
            <a:ext cx="7841583" cy="5338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>
                <a:solidFill>
                  <a:srgbClr val="EBEBEB"/>
                </a:solidFill>
                <a:latin typeface="Times New Roman"/>
                <a:cs typeface="Times New Roman"/>
              </a:rPr>
              <a:t>Одну из главных ролей в форммировании личности играет осуществление трудовой деятельности.</a:t>
            </a:r>
            <a:r>
              <a:rPr lang="ru-RU" sz="2800" dirty="0">
                <a:solidFill>
                  <a:srgbClr val="EBEBEB"/>
                </a:solidFill>
                <a:latin typeface="Times New Roman"/>
                <a:cs typeface="Times New Roman"/>
              </a:rPr>
              <a:t> </a:t>
            </a:r>
            <a:endParaRPr lang="ru-RU" sz="2800" dirty="0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r>
              <a:rPr lang="ru-RU" sz="2800">
                <a:solidFill>
                  <a:srgbClr val="FFFFFF"/>
                </a:solidFill>
                <a:latin typeface="Times New Roman"/>
                <a:cs typeface="Times New Roman"/>
              </a:rPr>
              <a:t>Это обусловлено как творческим характером труда, так и способностью его субъектов участвовать в формировании новой социальной реальности. </a:t>
            </a:r>
            <a:endParaRPr lang="ru-RU"/>
          </a:p>
        </p:txBody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мужчина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73D96764-4A4A-426D-8D6E-D8209A376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82" r="1" b="1194"/>
          <a:stretch/>
        </p:blipFill>
        <p:spPr>
          <a:xfrm>
            <a:off x="7703627" y="1"/>
            <a:ext cx="4488793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839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10" descr="Изображение выглядит как внутренний, человек, кухня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374D971E-1B09-415B-A823-5D9B4A2F1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3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656624-EBF2-4246-88E6-239C1C3C9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1276541"/>
            <a:ext cx="5975997" cy="49718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4000">
                <a:latin typeface="Times New Roman"/>
                <a:ea typeface="+mj-lt"/>
                <a:cs typeface="+mj-lt"/>
              </a:rPr>
              <a:t>Таким образом, в ходе подготовки мы способствовали социальной и профессиональной адаптации студентов с ограниченными возможностями здоровья.</a:t>
            </a:r>
            <a:endParaRPr lang="ru-RU" sz="4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842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911D73B-2FA3-4930-B1D4-0A2AF22C5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r="7677" b="2"/>
          <a:stretch/>
        </p:blipFill>
        <p:spPr>
          <a:xfrm rot="5400000">
            <a:off x="-1111661" y="1111660"/>
            <a:ext cx="6858000" cy="463468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5C8772B-834C-43D9-AB06-D77CD602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720" y="1489494"/>
            <a:ext cx="6535885" cy="49745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>
                <a:latin typeface="Times New Roman"/>
                <a:ea typeface="+mj-lt"/>
                <a:cs typeface="+mj-lt"/>
              </a:rPr>
              <a:t>Самое главное, готовясь и участвуя в конкурсе, студенты научились работать в команде, преодолевать трудности в общении, четко формулировать и выполнять поставленные перед собой задачи. </a:t>
            </a:r>
            <a:br>
              <a:rPr lang="ru-RU" sz="3600" dirty="0">
                <a:latin typeface="Times New Roman"/>
                <a:ea typeface="+mj-lt"/>
                <a:cs typeface="+mj-lt"/>
              </a:rPr>
            </a:br>
            <a:endParaRPr lang="ru-RU" sz="2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2932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Ion</vt:lpstr>
      <vt:lpstr>«Абилимпикс» как актуальный инструмент социализации детей с ограниченными возможностями</vt:lpstr>
      <vt:lpstr>Актуальность темы  Одной из  проблем, решение которой создает необходимые стартовые условия для формирования дальнейшей достойной жизни молодого трудоспособного инвалида, является обеспечение профессиональной деятельностью, адекватной потребностям и возможностям индивида, способствующей его социальной, физической и нравственной реабилитации, восстановлению его социальных связей, повышению качества жизни. </vt:lpstr>
      <vt:lpstr>Другой проблемой социализации молодежи, имеющей ограниченные возможности здоровья, является проблема установления межличностных отношений или контактов.  Во время учебы в колледже общение межличностного характера возможно не только в процессе аудиторного изучения какой-то учебной дисциплины, но и на неформальном уровне, вне занятий.   </vt:lpstr>
      <vt:lpstr> </vt:lpstr>
      <vt:lpstr>Созданная в Российской Федерации система конкурсов профессионального мастерства для людей с инвалидностью и ограниченными возможностями здоровья «Абилимпикс», позволила обеспечить формирование эффективной профессиональной ориентации и мотивации людей с инвалидностью к получению профессионального образования.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«Абилимпикс» как актуальный инструмент социализации детей с ограниченными возможностями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434</cp:revision>
  <dcterms:created xsi:type="dcterms:W3CDTF">2021-04-17T03:45:29Z</dcterms:created>
  <dcterms:modified xsi:type="dcterms:W3CDTF">2021-04-19T09:44:58Z</dcterms:modified>
</cp:coreProperties>
</file>