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56" r:id="rId2"/>
    <p:sldId id="331" r:id="rId3"/>
    <p:sldId id="346" r:id="rId4"/>
    <p:sldId id="353" r:id="rId5"/>
    <p:sldId id="354" r:id="rId6"/>
    <p:sldId id="345" r:id="rId7"/>
    <p:sldId id="257" r:id="rId8"/>
    <p:sldId id="340" r:id="rId9"/>
    <p:sldId id="334" r:id="rId10"/>
    <p:sldId id="348" r:id="rId11"/>
    <p:sldId id="349" r:id="rId12"/>
    <p:sldId id="350" r:id="rId13"/>
    <p:sldId id="351" r:id="rId14"/>
    <p:sldId id="342" r:id="rId15"/>
    <p:sldId id="344" r:id="rId16"/>
    <p:sldId id="338" r:id="rId17"/>
    <p:sldId id="31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uilenko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EDC"/>
    <a:srgbClr val="FFCC66"/>
    <a:srgbClr val="FF9933"/>
    <a:srgbClr val="E4A9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accent2">
            <a:tint val="20000"/>
          </a:schemeClr>
        </a:solidFill>
        <a:ln w="9525" cap="flat" cmpd="sng" algn="ctr">
          <a:solidFill>
            <a:schemeClr val="dk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dk1">
              <a:tint val="75000"/>
              <a:shade val="95000"/>
              <a:satMod val="105000"/>
            </a:schemeClr>
          </a:contourClr>
        </a:sp3d>
      </c:spPr>
    </c:floor>
    <c:sideWall>
      <c:thickness val="0"/>
      <c:spPr>
        <a:solidFill>
          <a:schemeClr val="accent2">
            <a:tint val="20000"/>
          </a:schemeClr>
        </a:solidFill>
        <a:ln>
          <a:noFill/>
        </a:ln>
        <a:effectLst/>
        <a:sp3d/>
      </c:spPr>
    </c:sideWall>
    <c:backWall>
      <c:thickness val="0"/>
      <c:spPr>
        <a:solidFill>
          <a:schemeClr val="accent2">
            <a:tint val="20000"/>
          </a:schemeClr>
        </a:solidFill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680857539866341"/>
          <c:y val="6.095034500777901E-2"/>
          <c:w val="0.88319142460133659"/>
          <c:h val="0.7818752746404437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solidFill>
                <a:schemeClr val="accent2">
                  <a:shade val="50000"/>
                  <a:shade val="95000"/>
                  <a:satMod val="105000"/>
                </a:schemeClr>
              </a:solidFill>
              <a:prstDash val="solid"/>
              <a:round/>
            </a:ln>
            <a:effectLst/>
            <a:sp3d contourW="9525">
              <a:contourClr>
                <a:schemeClr val="accent2">
                  <a:shade val="50000"/>
                  <a:shade val="95000"/>
                  <a:satMod val="105000"/>
                </a:schemeClr>
              </a:contourClr>
            </a:sp3d>
          </c:spPr>
          <c:invertIfNegative val="0"/>
          <c:dLbls>
            <c:spPr>
              <a:noFill/>
              <a:ln w="25389"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17480</c:v>
                </c:pt>
                <c:pt idx="1">
                  <c:v>17897</c:v>
                </c:pt>
                <c:pt idx="2">
                  <c:v>19326</c:v>
                </c:pt>
                <c:pt idx="3">
                  <c:v>17652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621126448"/>
        <c:axId val="-1621129712"/>
        <c:axId val="0"/>
      </c:bar3DChart>
      <c:catAx>
        <c:axId val="-1621126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621129712"/>
        <c:crosses val="autoZero"/>
        <c:auto val="1"/>
        <c:lblAlgn val="ctr"/>
        <c:lblOffset val="100"/>
        <c:noMultiLvlLbl val="0"/>
      </c:catAx>
      <c:valAx>
        <c:axId val="-162112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621126448"/>
        <c:crosses val="autoZero"/>
        <c:crossBetween val="between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tint val="75000"/>
          <a:shade val="95000"/>
          <a:satMod val="105000"/>
        </a:schemeClr>
      </a:solidFill>
      <a:prstDash val="solid"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Инициаторы направления на ПМПК (%)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МСЭ</c:v>
                </c:pt>
                <c:pt idx="1">
                  <c:v>здравоохранение</c:v>
                </c:pt>
                <c:pt idx="2">
                  <c:v>ОО</c:v>
                </c:pt>
                <c:pt idx="3">
                  <c:v>соцзащита</c:v>
                </c:pt>
                <c:pt idx="4">
                  <c:v>КДНиЗП</c:v>
                </c:pt>
                <c:pt idx="5">
                  <c:v>родители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1</c:v>
                </c:pt>
                <c:pt idx="2">
                  <c:v>81</c:v>
                </c:pt>
                <c:pt idx="3">
                  <c:v>0.6</c:v>
                </c:pt>
                <c:pt idx="4">
                  <c:v>0.1</c:v>
                </c:pt>
                <c:pt idx="5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МСЭ</c:v>
                </c:pt>
                <c:pt idx="1">
                  <c:v>здравоохранение</c:v>
                </c:pt>
                <c:pt idx="2">
                  <c:v>ОО</c:v>
                </c:pt>
                <c:pt idx="3">
                  <c:v>соцзащита</c:v>
                </c:pt>
                <c:pt idx="4">
                  <c:v>КДНиЗП</c:v>
                </c:pt>
                <c:pt idx="5">
                  <c:v>родители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</c:v>
                </c:pt>
                <c:pt idx="1">
                  <c:v>2</c:v>
                </c:pt>
                <c:pt idx="2">
                  <c:v>79</c:v>
                </c:pt>
                <c:pt idx="3">
                  <c:v>1.3</c:v>
                </c:pt>
                <c:pt idx="4">
                  <c:v>0.1</c:v>
                </c:pt>
                <c:pt idx="5">
                  <c:v>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МСЭ</c:v>
                </c:pt>
                <c:pt idx="1">
                  <c:v>здравоохранение</c:v>
                </c:pt>
                <c:pt idx="2">
                  <c:v>ОО</c:v>
                </c:pt>
                <c:pt idx="3">
                  <c:v>соцзащита</c:v>
                </c:pt>
                <c:pt idx="4">
                  <c:v>КДНиЗП</c:v>
                </c:pt>
                <c:pt idx="5">
                  <c:v>родители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2</c:v>
                </c:pt>
                <c:pt idx="1">
                  <c:v>1</c:v>
                </c:pt>
                <c:pt idx="2">
                  <c:v>80</c:v>
                </c:pt>
                <c:pt idx="3">
                  <c:v>1</c:v>
                </c:pt>
                <c:pt idx="4">
                  <c:v>0.1</c:v>
                </c:pt>
                <c:pt idx="5">
                  <c:v>16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665200368"/>
        <c:axId val="-1621128624"/>
      </c:barChart>
      <c:catAx>
        <c:axId val="-166520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621128624"/>
        <c:crosses val="autoZero"/>
        <c:auto val="1"/>
        <c:lblAlgn val="ctr"/>
        <c:lblOffset val="100"/>
        <c:noMultiLvlLbl val="0"/>
      </c:catAx>
      <c:valAx>
        <c:axId val="-1621128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665200368"/>
        <c:crosses val="autoZero"/>
        <c:crossBetween val="between"/>
      </c:valAx>
      <c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150943396226415"/>
          <c:y val="3.9946857718456831E-2"/>
          <c:w val="0.75641025641025639"/>
          <c:h val="0.723684210526315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2017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2018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135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155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Sheet1!$B$5:$E$5</c:f>
              <c:numCache>
                <c:formatCode>General</c:formatCode>
                <c:ptCount val="4"/>
                <c:pt idx="0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-1621131344"/>
        <c:axId val="-1621137328"/>
      </c:barChart>
      <c:catAx>
        <c:axId val="-1621131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621137328"/>
        <c:crosses val="autoZero"/>
        <c:auto val="1"/>
        <c:lblAlgn val="ctr"/>
        <c:lblOffset val="100"/>
        <c:noMultiLvlLbl val="0"/>
      </c:catAx>
      <c:valAx>
        <c:axId val="-16211373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621131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39">
  <cs:axisTitle>
    <cs:lnRef idx="0"/>
    <cs:fillRef idx="0"/>
    <cs:effectRef idx="0"/>
    <cs:fontRef idx="minor">
      <a:schemeClr val="dk1"/>
    </cs:fontRef>
    <cs:defRPr sz="1000" b="1" kern="1200"/>
  </cs:axisTitle>
  <cs:categoryAxis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  <cs:defRPr sz="1000" kern="1200"/>
  </cs:categoryAxis>
  <cs:chartArea>
    <cs:lnRef idx="1">
      <a:schemeClr val="dk1">
        <a:tint val="75000"/>
      </a:schemeClr>
    </cs:lnRef>
    <cs:fillRef idx="1">
      <a:schemeClr val="lt1"/>
    </cs:fillRef>
    <cs:effectRef idx="0"/>
    <cs:fontRef idx="minor">
      <a:schemeClr val="dk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dk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 mods="ignoreCSTransforms">
      <cs:styleClr val="0">
        <a:shade val="50000"/>
      </cs:styleClr>
    </cs:lnRef>
    <cs:fillRef idx="1">
      <cs:styleClr val="auto"/>
    </cs:fillRef>
    <cs:effectRef idx="0"/>
    <cs:fontRef idx="minor">
      <a:schemeClr val="dk1"/>
    </cs:fontRef>
    <cs:spPr>
      <a:ln>
        <a:round/>
      </a:ln>
    </cs:spPr>
  </cs:dataPoint>
  <cs:dataPoint3D>
    <cs:lnRef idx="1" mods="ignoreCSTransforms">
      <cs:styleClr val="0">
        <a:shade val="50000"/>
      </cs:styleClr>
    </cs:lnRef>
    <cs:fillRef idx="1">
      <cs:styleClr val="auto"/>
    </cs:fillRef>
    <cs:effectRef idx="0"/>
    <cs:fontRef idx="minor">
      <a:schemeClr val="dk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dk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dk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dk1"/>
    </cs:fontRef>
    <cs:spPr>
      <a:ln>
        <a:round/>
      </a:ln>
    </cs:spPr>
  </cs:dataPointWireframe>
  <cs:dataTable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  <cs:defRPr sz="1000" kern="1200"/>
  </cs:dataTable>
  <cs:downBar>
    <cs:lnRef idx="1" mods="ignoreCSTransforms">
      <cs:styleClr val="0">
        <a:shade val="25000"/>
      </cs:styleClr>
    </cs:lnRef>
    <cs:fillRef idx="1" mods="ignoreCSTransforms">
      <cs:styleClr val="0">
        <a:shade val="25000"/>
      </cs:styleClr>
    </cs:fillRef>
    <cs:effectRef idx="0"/>
    <cs:fontRef idx="minor">
      <a:schemeClr val="dk1"/>
    </cs:fontRef>
    <cs:spPr>
      <a:ln>
        <a:round/>
      </a:ln>
    </cs:spPr>
  </cs:downBar>
  <cs:dropLine>
    <cs:lnRef idx="1">
      <a:schemeClr val="dk1"/>
    </cs:lnRef>
    <cs:fillRef idx="0"/>
    <cs:effectRef idx="0"/>
    <cs:fontRef idx="minor">
      <a:schemeClr val="dk1"/>
    </cs:fontRef>
    <cs:spPr>
      <a:ln>
        <a:round/>
      </a:ln>
    </cs:spPr>
  </cs:dropLine>
  <cs:errorBar>
    <cs:lnRef idx="1">
      <a:schemeClr val="dk1"/>
    </cs:lnRef>
    <cs:fillRef idx="1">
      <a:schemeClr val="dk1"/>
    </cs:fillRef>
    <cs:effectRef idx="0"/>
    <cs:fontRef idx="minor">
      <a:schemeClr val="dk1"/>
    </cs:fontRef>
    <cs:spPr>
      <a:ln>
        <a:round/>
      </a:ln>
    </cs:spPr>
  </cs:errorBar>
  <cs:floor>
    <cs:lnRef idx="1">
      <a:schemeClr val="dk1">
        <a:tint val="75000"/>
      </a:schemeClr>
    </cs:lnRef>
    <cs:fillRef idx="1" mods="ignoreCSTransforms">
      <cs:styleClr val="0">
        <a:tint val="20000"/>
      </cs:styleClr>
    </cs:fillRef>
    <cs:effectRef idx="0"/>
    <cs:fontRef idx="minor">
      <a:schemeClr val="dk1"/>
    </cs:fontRef>
    <cs:spPr>
      <a:ln>
        <a:round/>
      </a:ln>
    </cs:spPr>
  </cs:floor>
  <cs:gridlineMajor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</cs:gridlineMajor>
  <cs:gridlineMinor>
    <cs:lnRef idx="1">
      <a:schemeClr val="dk1">
        <a:tint val="50000"/>
      </a:schemeClr>
    </cs:lnRef>
    <cs:fillRef idx="0"/>
    <cs:effectRef idx="0"/>
    <cs:fontRef idx="minor">
      <a:schemeClr val="dk1"/>
    </cs:fontRef>
    <cs:spPr>
      <a:ln>
        <a:round/>
      </a:ln>
    </cs:spPr>
  </cs:gridlineMinor>
  <cs:hiLoLine>
    <cs:lnRef idx="1">
      <a:schemeClr val="dk1"/>
    </cs:lnRef>
    <cs:fillRef idx="0"/>
    <cs:effectRef idx="0"/>
    <cs:fontRef idx="minor">
      <a:schemeClr val="dk1"/>
    </cs:fontRef>
    <cs:spPr>
      <a:ln>
        <a:round/>
      </a:ln>
    </cs:spPr>
  </cs:hiLoLine>
  <cs:leaderLine>
    <cs:lnRef idx="1">
      <a:schemeClr val="dk1"/>
    </cs:lnRef>
    <cs:fillRef idx="0"/>
    <cs:effectRef idx="0"/>
    <cs:fontRef idx="minor">
      <a:schemeClr val="dk1"/>
    </cs:fontRef>
    <cs:spPr>
      <a:ln>
        <a:round/>
      </a:ln>
    </cs:spPr>
  </cs:leaderLine>
  <cs:legend>
    <cs:lnRef idx="0"/>
    <cs:fillRef idx="0"/>
    <cs:effectRef idx="0"/>
    <cs:fontRef idx="minor">
      <a:schemeClr val="dk1"/>
    </cs:fontRef>
    <cs:defRPr sz="1000" kern="1200"/>
  </cs:legend>
  <cs:plotArea>
    <cs:lnRef idx="0"/>
    <cs:fillRef idx="1" mods="ignoreCSTransforms">
      <cs:styleClr val="0">
        <a:tint val="20000"/>
      </cs:styleClr>
    </cs:fillRef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  <cs:defRPr sz="1000" kern="1200"/>
  </cs:seriesAxis>
  <cs:seriesLine>
    <cs:lnRef idx="1">
      <a:schemeClr val="dk1"/>
    </cs:lnRef>
    <cs:fillRef idx="0"/>
    <cs:effectRef idx="0"/>
    <cs:fontRef idx="minor">
      <a:schemeClr val="dk1"/>
    </cs:fontRef>
    <cs:spPr>
      <a:ln>
        <a:round/>
      </a:ln>
    </cs:spPr>
  </cs:seriesLine>
  <cs:title>
    <cs:lnRef idx="0"/>
    <cs:fillRef idx="0"/>
    <cs:effectRef idx="0"/>
    <cs:fontRef idx="minor">
      <a:schemeClr val="dk1"/>
    </cs:fontRef>
    <cs:defRPr sz="1800" b="1" kern="1200"/>
  </cs:title>
  <cs:trendline>
    <cs:lnRef idx="1">
      <a:schemeClr val="dk1"/>
    </cs:lnRef>
    <cs:fillRef idx="0"/>
    <cs:effectRef idx="0"/>
    <cs:fontRef idx="minor">
      <a:schemeClr val="dk1"/>
    </cs:fontRef>
    <cs:spPr>
      <a:ln cap="rnd">
        <a:round/>
      </a:ln>
    </cs:spPr>
  </cs:trendline>
  <cs:trendlineLabel>
    <cs:lnRef idx="0"/>
    <cs:fillRef idx="0"/>
    <cs:effectRef idx="0"/>
    <cs:fontRef idx="minor">
      <a:schemeClr val="dk1"/>
    </cs:fontRef>
    <cs:defRPr sz="1000" kern="1200"/>
  </cs:trendlineLabel>
  <cs:upBar>
    <cs:lnRef idx="1" mods="ignoreCSTransforms">
      <cs:styleClr val="0">
        <a:shade val="25000"/>
      </cs:styleClr>
    </cs:lnRef>
    <cs:fillRef idx="1">
      <a:schemeClr val="lt1"/>
    </cs:fillRef>
    <cs:effectRef idx="0"/>
    <cs:fontRef idx="minor">
      <a:schemeClr val="dk1"/>
    </cs:fontRef>
    <cs:spPr>
      <a:ln>
        <a:round/>
      </a:ln>
    </cs:spPr>
  </cs:upBar>
  <cs:valueAxis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  <cs:defRPr sz="1000" kern="1200"/>
  </cs:valueAxis>
  <cs:wall>
    <cs:lnRef idx="0"/>
    <cs:fillRef idx="1" mods="ignoreCSTransforms">
      <cs:styleClr val="0">
        <a:tint val="20000"/>
      </cs:styleClr>
    </cs:fillRef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56850-F5CC-4DA9-B029-5900AF5138F1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5CBC8-11E4-4843-892C-1EEC0034C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128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5CBC8-11E4-4843-892C-1EEC0034C9F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572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259 человек входят в состав ПМПК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5CBC8-11E4-4843-892C-1EEC0034C9F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285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5CBC8-11E4-4843-892C-1EEC0034C9F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57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701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77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0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08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916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23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67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82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03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05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316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5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404664"/>
            <a:ext cx="7543800" cy="32403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/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/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Деятельность ПМПК по обследованию абитуриентов профессиональных образовательных организаций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445224"/>
            <a:ext cx="8305800" cy="792088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rgbClr val="C00000"/>
                </a:solidFill>
              </a:rPr>
              <a:t>Наталья </a:t>
            </a:r>
            <a:r>
              <a:rPr lang="ru-RU" sz="1800" dirty="0">
                <a:solidFill>
                  <a:srgbClr val="C00000"/>
                </a:solidFill>
              </a:rPr>
              <a:t>А</a:t>
            </a:r>
            <a:r>
              <a:rPr lang="ru-RU" sz="1800" dirty="0" smtClean="0">
                <a:solidFill>
                  <a:srgbClr val="C00000"/>
                </a:solidFill>
              </a:rPr>
              <a:t>лександровна Богданова</a:t>
            </a:r>
          </a:p>
          <a:p>
            <a:pPr algn="r"/>
            <a:r>
              <a:rPr lang="ru-RU" sz="1800" dirty="0" smtClean="0">
                <a:solidFill>
                  <a:srgbClr val="C00000"/>
                </a:solidFill>
              </a:rPr>
              <a:t>ГБУ НСО «ОЦДК»</a:t>
            </a:r>
          </a:p>
          <a:p>
            <a:pPr algn="r"/>
            <a:r>
              <a:rPr lang="ru-RU" sz="1800" dirty="0" smtClean="0">
                <a:solidFill>
                  <a:srgbClr val="C00000"/>
                </a:solidFill>
              </a:rPr>
              <a:t>Руководитель ЦПМПК</a:t>
            </a: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4" name="Picture 6" descr="F:\ОЦСППО\ОЦДиК-общее\логотип исп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232248" cy="189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369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Готовность специалистов ПМПК к приему обучающихся по программам ПО</a:t>
            </a:r>
            <a:endParaRPr lang="ru-RU" sz="3600" i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" t="11311" r="31192" b="4588"/>
          <a:stretch/>
        </p:blipFill>
        <p:spPr bwMode="auto">
          <a:xfrm>
            <a:off x="1907704" y="1628800"/>
            <a:ext cx="5305591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953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>
                <a:solidFill>
                  <a:srgbClr val="C00000"/>
                </a:solidFill>
              </a:rPr>
              <a:t>Готовность специалистов ПМПК к приему обучающихся по программам ПО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9" t="14319" r="10543" b="6131"/>
          <a:stretch/>
        </p:blipFill>
        <p:spPr bwMode="auto">
          <a:xfrm>
            <a:off x="1979712" y="1700808"/>
            <a:ext cx="532859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969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C00000"/>
                </a:solidFill>
              </a:rPr>
              <a:t>Приказ Министерства образования и науки РФ № 1082 от 20.09.2013 г.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328592"/>
          </a:xfrm>
        </p:spPr>
        <p:txBody>
          <a:bodyPr>
            <a:normAutofit fontScale="85000" lnSpcReduction="20000"/>
          </a:bodyPr>
          <a:lstStyle/>
          <a:p>
            <a:pPr algn="just" fontAlgn="base"/>
            <a:r>
              <a:rPr lang="ru-RU" sz="2800" dirty="0"/>
              <a:t>10. Основными направлениями деятельности комиссии </a:t>
            </a:r>
            <a:r>
              <a:rPr lang="ru-RU" sz="2800" dirty="0" smtClean="0"/>
              <a:t>являются: а</a:t>
            </a:r>
            <a:r>
              <a:rPr lang="ru-RU" sz="2800" dirty="0"/>
              <a:t>) проведение обследования </a:t>
            </a:r>
            <a:r>
              <a:rPr lang="ru-RU" sz="2800" dirty="0">
                <a:solidFill>
                  <a:srgbClr val="FF0000"/>
                </a:solidFill>
              </a:rPr>
              <a:t>детей в возрасте от 0 до 18 лет </a:t>
            </a:r>
            <a:r>
              <a:rPr lang="ru-RU" sz="2800" dirty="0"/>
              <a:t>в целях своевременного выявления особенностей в физическом и (или) психическом развитии и (или) отклонений в поведении детей</a:t>
            </a:r>
            <a:r>
              <a:rPr lang="ru-RU" sz="2800" dirty="0" smtClean="0"/>
              <a:t>;</a:t>
            </a:r>
          </a:p>
          <a:p>
            <a:pPr marL="0" indent="0" algn="just" fontAlgn="base">
              <a:buNone/>
            </a:pPr>
            <a:endParaRPr lang="ru-RU" sz="2800" dirty="0"/>
          </a:p>
          <a:p>
            <a:pPr algn="just"/>
            <a:r>
              <a:rPr lang="ru-RU" sz="2800" dirty="0" smtClean="0"/>
              <a:t>14. Обследование </a:t>
            </a:r>
            <a:r>
              <a:rPr lang="ru-RU" sz="2800" dirty="0"/>
              <a:t>детей, в том числе обучающихся с ограниченными возможностями здоровья, детей-инвалидов </a:t>
            </a:r>
            <a:r>
              <a:rPr lang="ru-RU" sz="2800" dirty="0">
                <a:solidFill>
                  <a:srgbClr val="FF0000"/>
                </a:solidFill>
              </a:rPr>
              <a:t>до окончания ими образовательных организаций, реализующих основные или адаптированные общеобразовательные программы</a:t>
            </a:r>
            <a:r>
              <a:rPr lang="ru-RU" sz="2800" dirty="0"/>
              <a:t>, осуществляется в комиссии по письменному заявлению родителей (законных представителей) или по направлению образовательных организаций, организаций, осуществляющих социальное обслуживание, медицинских организаций, других организаций с письменного согласия их родителей (законных представителей).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6095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27584" y="1268760"/>
            <a:ext cx="7344816" cy="48574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Обучающиеся по адаптированной образовательной программе основного общего образования для </a:t>
            </a:r>
            <a:r>
              <a:rPr lang="ru-RU" sz="2800" dirty="0" smtClean="0">
                <a:solidFill>
                  <a:srgbClr val="FF0000"/>
                </a:solidFill>
              </a:rPr>
              <a:t>обучающихся с ЗПР </a:t>
            </a:r>
            <a:r>
              <a:rPr lang="ru-RU" sz="2800" dirty="0" smtClean="0"/>
              <a:t>обучаются в организациях профессионального образования на общих основаниях</a:t>
            </a:r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r>
              <a:rPr lang="ru-RU" sz="2800" dirty="0" smtClean="0"/>
              <a:t>Обследование на ПМПК абитуриентов или обучающихся в профессиональных образовательных организациях </a:t>
            </a:r>
            <a:r>
              <a:rPr lang="ru-RU" sz="2800" dirty="0"/>
              <a:t>(</a:t>
            </a:r>
            <a:r>
              <a:rPr lang="ru-RU" sz="2800" dirty="0">
                <a:solidFill>
                  <a:srgbClr val="FF0000"/>
                </a:solidFill>
              </a:rPr>
              <a:t>не старше 18 лет</a:t>
            </a:r>
            <a:r>
              <a:rPr lang="ru-RU" sz="2800" dirty="0"/>
              <a:t>) </a:t>
            </a:r>
            <a:r>
              <a:rPr lang="ru-RU" sz="2800" dirty="0" smtClean="0"/>
              <a:t>в порядке очередности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55684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Как получить заключение </a:t>
            </a:r>
            <a:r>
              <a:rPr lang="ru-RU" sz="2800" i="1" smtClean="0">
                <a:solidFill>
                  <a:srgbClr val="C00000"/>
                </a:solidFill>
              </a:rPr>
              <a:t>ПМПК </a:t>
            </a:r>
            <a:br>
              <a:rPr lang="ru-RU" sz="2800" i="1" smtClean="0">
                <a:solidFill>
                  <a:srgbClr val="C00000"/>
                </a:solidFill>
              </a:rPr>
            </a:br>
            <a:r>
              <a:rPr lang="ru-RU" sz="2800" i="1" smtClean="0">
                <a:solidFill>
                  <a:srgbClr val="C00000"/>
                </a:solidFill>
              </a:rPr>
              <a:t>«без головной боли»?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Категории обратившихся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348879"/>
            <a:ext cx="4040188" cy="377728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Дети-инвалиды, инвалиды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>
                <a:solidFill>
                  <a:srgbClr val="FF0000"/>
                </a:solidFill>
              </a:rPr>
              <a:t>старше 18 лет, если обучаются в школе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Обучающиеся по АООП УО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 smtClean="0">
                <a:solidFill>
                  <a:srgbClr val="FF0000"/>
                </a:solidFill>
              </a:rPr>
              <a:t>старше 18 лет, если обучаются в школе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Обращаться на ПМПК в период обучения в школе (декабрь – май)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2267428"/>
            <a:ext cx="4464496" cy="368185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Разработка рекомендаций по организации ГИА + </a:t>
            </a:r>
            <a:r>
              <a:rPr lang="ru-RU" dirty="0" smtClean="0">
                <a:solidFill>
                  <a:srgbClr val="C00000"/>
                </a:solidFill>
              </a:rPr>
              <a:t>рекомендации СОУ при переходе на следующий уровень образования</a:t>
            </a:r>
          </a:p>
          <a:p>
            <a:pPr marL="0" indent="0">
              <a:buNone/>
            </a:pPr>
            <a:r>
              <a:rPr lang="ru-RU" dirty="0" smtClean="0"/>
              <a:t>(одним пакетом документов)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рекомендации СОУ при переходе на следующий уровень </a:t>
            </a:r>
            <a:r>
              <a:rPr lang="ru-RU" dirty="0" smtClean="0"/>
              <a:t>образования (профессиональное)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262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Ответственность образовательной организации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Информирование родителей (законных представителей) о необходимости пройти ПМПК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Подготовить педагогические документы – характеристика, табель отметок, тетради с работами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Ответственность родителей (законных представителей)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Обратиться на ПМПК для записи на прием не позднее апреля, </a:t>
            </a:r>
          </a:p>
          <a:p>
            <a:pPr marL="0" indent="0" algn="just">
              <a:buNone/>
            </a:pPr>
            <a:r>
              <a:rPr lang="ru-RU" dirty="0" smtClean="0"/>
              <a:t>собрать медицинские документы – выписка из мед. карты; заключения врачей: ЛОР, окулист, невролог, хирург, психиатр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196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478" y="-31541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833" t="14951" r="50233" b="8681"/>
          <a:stretch/>
        </p:blipFill>
        <p:spPr>
          <a:xfrm>
            <a:off x="1691680" y="827584"/>
            <a:ext cx="5040560" cy="490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537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900" dirty="0" smtClean="0">
                <a:solidFill>
                  <a:srgbClr val="FF0000"/>
                </a:solidFill>
              </a:rPr>
              <a:t>Спасибо за внимание!</a:t>
            </a:r>
            <a:br>
              <a:rPr lang="ru-RU" sz="4900" dirty="0" smtClean="0">
                <a:solidFill>
                  <a:srgbClr val="FF0000"/>
                </a:solidFill>
              </a:rPr>
            </a:br>
            <a:r>
              <a:rPr lang="ru-RU" sz="4900" dirty="0" smtClean="0">
                <a:solidFill>
                  <a:srgbClr val="FF0000"/>
                </a:solidFill>
              </a:rPr>
              <a:t/>
            </a:r>
            <a:br>
              <a:rPr lang="ru-RU" sz="49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276-21-51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cpmpk.54@mail.ru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6" descr="F:\ОЦСППО\ОЦДиК-общее\логотип исп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73016"/>
            <a:ext cx="3240360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830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Приказ Министерства образования и науки РФ № 1082 от 20.09.2013 г.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Комиссия создается в целях своевременного выявления детей с особенностями в физическом и (или) психическом развитии и (или) отклонениями в поведении, проведения их комплексного психолого-медико-педагогического обследования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по результатам обследования рекомендаций по оказанию им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психолого-медико-педагогической помощи и организации их обучения и воспитания,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также подтверждения, уточнения или изменения ранее данных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0111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832648"/>
          </a:xfrm>
        </p:spPr>
        <p:txBody>
          <a:bodyPr>
            <a:normAutofit fontScale="92500" lnSpcReduction="20000"/>
          </a:bodyPr>
          <a:lstStyle/>
          <a:p>
            <a:pPr algn="just" fontAlgn="base"/>
            <a:r>
              <a:rPr lang="ru-RU" sz="2800" dirty="0"/>
              <a:t>10. Основными направлениями деятельности комиссии </a:t>
            </a:r>
            <a:r>
              <a:rPr lang="ru-RU" sz="2800" dirty="0" smtClean="0"/>
              <a:t>являются: а</a:t>
            </a:r>
            <a:r>
              <a:rPr lang="ru-RU" sz="2800" dirty="0"/>
              <a:t>) проведение обследования </a:t>
            </a:r>
            <a:r>
              <a:rPr lang="ru-RU" sz="2800" dirty="0">
                <a:solidFill>
                  <a:srgbClr val="FF0000"/>
                </a:solidFill>
              </a:rPr>
              <a:t>детей в возрасте от 0 до 18 лет </a:t>
            </a:r>
            <a:r>
              <a:rPr lang="ru-RU" sz="2800" dirty="0"/>
              <a:t>в целях своевременного выявления особенностей в физическом и (или) психическом развитии и (или) отклонений в поведении детей</a:t>
            </a:r>
            <a:r>
              <a:rPr lang="ru-RU" sz="2800" dirty="0" smtClean="0"/>
              <a:t>;</a:t>
            </a:r>
          </a:p>
          <a:p>
            <a:pPr marL="0" indent="0" algn="just" fontAlgn="base">
              <a:buNone/>
            </a:pPr>
            <a:endParaRPr lang="ru-RU" sz="2800" dirty="0"/>
          </a:p>
          <a:p>
            <a:pPr algn="just"/>
            <a:r>
              <a:rPr lang="ru-RU" sz="2800" dirty="0" smtClean="0"/>
              <a:t>14. Обследование </a:t>
            </a:r>
            <a:r>
              <a:rPr lang="ru-RU" sz="2800" dirty="0"/>
              <a:t>детей, в том числе обучающихся с ограниченными возможностями здоровья, детей-инвалидов </a:t>
            </a:r>
            <a:r>
              <a:rPr lang="ru-RU" sz="2800" dirty="0">
                <a:solidFill>
                  <a:srgbClr val="FF0000"/>
                </a:solidFill>
              </a:rPr>
              <a:t>до окончания ими образовательных организаций, реализующих основные или адаптированные общеобразовательные программы</a:t>
            </a:r>
            <a:r>
              <a:rPr lang="ru-RU" sz="2800" dirty="0"/>
              <a:t>, осуществляется в комиссии по письменному заявлению родителей (законных представителей) или по направлению образовательных организаций, организаций, осуществляющих социальное обслуживание, медицинских организаций, других организаций с письменного согласия их родителей (законных представителей).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98513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Обучающийся с ограниченными возможностями здоровья (ОВЗ)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О</a:t>
            </a:r>
            <a:r>
              <a:rPr lang="ru-RU" sz="2400" dirty="0" smtClean="0"/>
              <a:t>бучающийся </a:t>
            </a:r>
            <a:r>
              <a:rPr lang="ru-RU" sz="2400" dirty="0"/>
              <a:t>с ограниченными возможностями здоровья - физическое лицо, имеющее недостатки в физическом и (или) психологическом развитии, подтвержденные психолого-медико-педагогической комиссией и </a:t>
            </a:r>
            <a:r>
              <a:rPr lang="ru-RU" sz="2400" b="1" dirty="0"/>
              <a:t>препятствующие</a:t>
            </a:r>
            <a:r>
              <a:rPr lang="ru-RU" sz="2400" dirty="0"/>
              <a:t> получению образования без создания специальных условий;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Закон «Об образовании в РФ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 smtClean="0">
                <a:solidFill>
                  <a:srgbClr val="FF0000"/>
                </a:solidFill>
              </a:rPr>
              <a:t>от 29.12.2012 г</a:t>
            </a:r>
            <a:r>
              <a:rPr lang="ru-RU" sz="2400" dirty="0">
                <a:solidFill>
                  <a:srgbClr val="FF0000"/>
                </a:solidFill>
              </a:rPr>
              <a:t>., № 273 ст</a:t>
            </a:r>
            <a:r>
              <a:rPr lang="ru-RU" sz="2400" dirty="0" smtClean="0">
                <a:solidFill>
                  <a:srgbClr val="FF0000"/>
                </a:solidFill>
              </a:rPr>
              <a:t>. 2 п. 16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7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Адаптированные основные общеобразовательные программы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для глухих, слабослышащих, позднооглохших, слепых, слабовидящих, с тяжелыми нарушениями речи, с нарушениями опорно-двигательного аппарата, с задержкой психического развития, с умственной отсталостью, с расстройствами аутистического спектра, со сложными дефектами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845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Востребованность услуги ПМПК</a:t>
            </a:r>
            <a:endParaRPr lang="ru-RU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095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332656"/>
            <a:ext cx="6781800" cy="144016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Доступность услуги ПМПК на   территории Новосибирской области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119864" cy="380729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25 муниципальных районов Новосибирской области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4 города (Бердск, </a:t>
            </a:r>
            <a:r>
              <a:rPr lang="ru-RU" sz="2800" dirty="0" err="1" smtClean="0">
                <a:solidFill>
                  <a:srgbClr val="002060"/>
                </a:solidFill>
              </a:rPr>
              <a:t>Искитим</a:t>
            </a:r>
            <a:r>
              <a:rPr lang="ru-RU" sz="2800" dirty="0" smtClean="0">
                <a:solidFill>
                  <a:srgbClr val="002060"/>
                </a:solidFill>
              </a:rPr>
              <a:t>, Новосибирск, Обь)</a:t>
            </a:r>
          </a:p>
          <a:p>
            <a:pPr marL="0" indent="0" algn="just">
              <a:buNone/>
            </a:pPr>
            <a:endParaRPr lang="ru-RU" sz="28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ru-RU" sz="28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Отсутствуют ПМПК </a:t>
            </a:r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 err="1" smtClean="0">
                <a:solidFill>
                  <a:srgbClr val="002060"/>
                </a:solidFill>
              </a:rPr>
              <a:t>Доволенском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Здвинском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</a:rPr>
              <a:t>Колыванском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</a:rPr>
              <a:t>Кочковском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</a:rPr>
              <a:t>Усть-Таркском</a:t>
            </a:r>
            <a:r>
              <a:rPr lang="ru-RU" sz="2800" dirty="0" smtClean="0">
                <a:solidFill>
                  <a:srgbClr val="002060"/>
                </a:solidFill>
              </a:rPr>
              <a:t> районах. </a:t>
            </a:r>
          </a:p>
          <a:p>
            <a:pPr marL="0" indent="0" algn="just"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Обучающиеся обслуживаются ЦПМПК и филиалами ГБУ НСО «ОЦДК»</a:t>
            </a:r>
            <a:endParaRPr lang="ru-RU" sz="2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98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Инициаторы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i="1" dirty="0" smtClean="0">
                <a:solidFill>
                  <a:srgbClr val="C00000"/>
                </a:solidFill>
              </a:rPr>
              <a:t>обращения на ПМПК</a:t>
            </a:r>
            <a:endParaRPr lang="ru-RU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93722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3043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Обращение на ПМПК за рекомендациями по программам ПО 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2017 г. - 28 чел. (0,3%)</a:t>
            </a:r>
          </a:p>
          <a:p>
            <a:pPr marL="0" indent="0" algn="just">
              <a:buNone/>
            </a:pPr>
            <a:r>
              <a:rPr lang="ru-RU" dirty="0" smtClean="0"/>
              <a:t>2018 г. – 135 чел. (0,8%)</a:t>
            </a:r>
          </a:p>
          <a:p>
            <a:pPr marL="0" indent="0" algn="just">
              <a:buNone/>
            </a:pPr>
            <a:r>
              <a:rPr lang="ru-RU" dirty="0" smtClean="0"/>
              <a:t>2019 г. – 155 чел. (0,8%)</a:t>
            </a:r>
          </a:p>
          <a:p>
            <a:pPr marL="0" indent="0" algn="just">
              <a:buNone/>
            </a:pPr>
            <a:r>
              <a:rPr lang="ru-RU" dirty="0" smtClean="0"/>
              <a:t>2020 г. – 200 чел. (1,1%)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13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29767942"/>
              </p:ext>
            </p:extLst>
          </p:nvPr>
        </p:nvGraphicFramePr>
        <p:xfrm>
          <a:off x="4645025" y="2174875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70284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1290</TotalTime>
  <Words>720</Words>
  <Application>Microsoft Office PowerPoint</Application>
  <PresentationFormat>Экран (4:3)</PresentationFormat>
  <Paragraphs>72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      Деятельность ПМПК по обследованию абитуриентов профессиональных образовательных организаций</vt:lpstr>
      <vt:lpstr>Приказ Министерства образования и науки РФ № 1082 от 20.09.2013 г.</vt:lpstr>
      <vt:lpstr>Презентация PowerPoint</vt:lpstr>
      <vt:lpstr>Обучающийся с ограниченными возможностями здоровья (ОВЗ)</vt:lpstr>
      <vt:lpstr>Адаптированные основные общеобразовательные программы</vt:lpstr>
      <vt:lpstr>Востребованность услуги ПМПК</vt:lpstr>
      <vt:lpstr>Доступность услуги ПМПК на   территории Новосибирской области</vt:lpstr>
      <vt:lpstr>Инициаторы обращения на ПМПК</vt:lpstr>
      <vt:lpstr>Обращение на ПМПК за рекомендациями по программам ПО </vt:lpstr>
      <vt:lpstr>Готовность специалистов ПМПК к приему обучающихся по программам ПО</vt:lpstr>
      <vt:lpstr>Готовность специалистов ПМПК к приему обучающихся по программам ПО</vt:lpstr>
      <vt:lpstr>Приказ Министерства образования и науки РФ № 1082 от 20.09.2013 г.</vt:lpstr>
      <vt:lpstr>Презентация PowerPoint</vt:lpstr>
      <vt:lpstr>Как получить заключение ПМПК  «без головной боли»?</vt:lpstr>
      <vt:lpstr>Презентация PowerPoint</vt:lpstr>
      <vt:lpstr>Презентация PowerPoint</vt:lpstr>
      <vt:lpstr>    Спасибо за внимание!  276-21-51 cpmpk.54@mail.ru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деятельности психолого-медико-педагогических комиссий в Новосибирской области за 2014 год</dc:title>
  <dc:creator>Наталья</dc:creator>
  <cp:lastModifiedBy>Пользователь Windows</cp:lastModifiedBy>
  <cp:revision>251</cp:revision>
  <dcterms:created xsi:type="dcterms:W3CDTF">2015-04-15T04:39:30Z</dcterms:created>
  <dcterms:modified xsi:type="dcterms:W3CDTF">2021-06-17T02:21:13Z</dcterms:modified>
</cp:coreProperties>
</file>