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80" r:id="rId2"/>
    <p:sldId id="282" r:id="rId3"/>
    <p:sldId id="297" r:id="rId4"/>
    <p:sldId id="298" r:id="rId5"/>
    <p:sldId id="302" r:id="rId6"/>
    <p:sldId id="309" r:id="rId7"/>
    <p:sldId id="308" r:id="rId8"/>
    <p:sldId id="307" r:id="rId9"/>
    <p:sldId id="300" r:id="rId10"/>
    <p:sldId id="316" r:id="rId11"/>
    <p:sldId id="271" r:id="rId12"/>
    <p:sldId id="293" r:id="rId13"/>
    <p:sldId id="306" r:id="rId14"/>
    <p:sldId id="318" r:id="rId15"/>
    <p:sldId id="311" r:id="rId16"/>
    <p:sldId id="310" r:id="rId17"/>
    <p:sldId id="312" r:id="rId18"/>
    <p:sldId id="320" r:id="rId19"/>
    <p:sldId id="313" r:id="rId20"/>
    <p:sldId id="322" r:id="rId21"/>
    <p:sldId id="278" r:id="rId22"/>
    <p:sldId id="294" r:id="rId23"/>
    <p:sldId id="315" r:id="rId24"/>
    <p:sldId id="319" r:id="rId25"/>
    <p:sldId id="332" r:id="rId26"/>
    <p:sldId id="317" r:id="rId27"/>
    <p:sldId id="335" r:id="rId28"/>
    <p:sldId id="333" r:id="rId29"/>
    <p:sldId id="334" r:id="rId30"/>
    <p:sldId id="321" r:id="rId31"/>
    <p:sldId id="337" r:id="rId32"/>
    <p:sldId id="326" r:id="rId33"/>
    <p:sldId id="328" r:id="rId34"/>
    <p:sldId id="330" r:id="rId35"/>
    <p:sldId id="295" r:id="rId36"/>
    <p:sldId id="287" r:id="rId37"/>
    <p:sldId id="296" r:id="rId38"/>
    <p:sldId id="331" r:id="rId39"/>
    <p:sldId id="323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ya" initials="D" lastIdx="1" clrIdx="0">
    <p:extLst>
      <p:ext uri="{19B8F6BF-5375-455C-9EA6-DF929625EA0E}">
        <p15:presenceInfo xmlns:p15="http://schemas.microsoft.com/office/powerpoint/2012/main" userId="Dar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99"/>
    <a:srgbClr val="B03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162" autoAdjust="0"/>
  </p:normalViewPr>
  <p:slideViewPr>
    <p:cSldViewPr snapToGrid="0">
      <p:cViewPr varScale="1">
        <p:scale>
          <a:sx n="63" d="100"/>
          <a:sy n="63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64690159887673"/>
          <c:y val="0.13275466084240414"/>
          <c:w val="0.67999094312516839"/>
          <c:h val="0.66423600512487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ED-4FD6-9568-8D996D1036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ED-4FD6-9568-8D996D1036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ED-4FD6-9568-8D996D1036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ED-4FD6-9568-8D996D1036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ED-4FD6-9568-8D996D1036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ED-4FD6-9568-8D996D1036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ED-4FD6-9568-8D996D1036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DED-4FD6-9568-8D996D1036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DED-4FD6-9568-8D996D1036BC}"/>
              </c:ext>
            </c:extLst>
          </c:dPt>
          <c:dLbls>
            <c:dLbl>
              <c:idx val="0"/>
              <c:layout>
                <c:manualLayout>
                  <c:x val="-1.9831432821021379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26194017517766E-2"/>
                  <c:y val="-5.01819094216535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3667162452487E-2"/>
                  <c:y val="-9.2836532430058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84052222773095E-2"/>
                  <c:y val="4.01455275373227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76364320662400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13667162452487E-2"/>
                  <c:y val="4.76728139505708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526194017517765E-3"/>
                  <c:y val="-7.025467319031489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20723847297969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DED-4FD6-9568-8D996D1036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всего!$A$1:$A$8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всего!$B$1:$B$8</c:f>
              <c:numCache>
                <c:formatCode>#,##0</c:formatCode>
                <c:ptCount val="8"/>
                <c:pt idx="0" formatCode="General">
                  <c:v>893</c:v>
                </c:pt>
                <c:pt idx="1">
                  <c:v>4511</c:v>
                </c:pt>
                <c:pt idx="2">
                  <c:v>1885</c:v>
                </c:pt>
                <c:pt idx="3">
                  <c:v>1601</c:v>
                </c:pt>
                <c:pt idx="4">
                  <c:v>2818</c:v>
                </c:pt>
                <c:pt idx="5">
                  <c:v>1617</c:v>
                </c:pt>
                <c:pt idx="6">
                  <c:v>5677</c:v>
                </c:pt>
                <c:pt idx="7">
                  <c:v>2094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DED-4FD6-9568-8D996D1036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'повыш квал'!$B$1</c:f>
              <c:strCache>
                <c:ptCount val="1"/>
                <c:pt idx="0">
                  <c:v>Руководящие работники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'повыш квал'!$A$2:$A$13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'повыш квал'!$B$2:$B$13</c:f>
              <c:numCache>
                <c:formatCode>General</c:formatCode>
                <c:ptCount val="12"/>
                <c:pt idx="0">
                  <c:v>17</c:v>
                </c:pt>
                <c:pt idx="1">
                  <c:v>0</c:v>
                </c:pt>
                <c:pt idx="2">
                  <c:v>40</c:v>
                </c:pt>
                <c:pt idx="3">
                  <c:v>6</c:v>
                </c:pt>
                <c:pt idx="4">
                  <c:v>6</c:v>
                </c:pt>
                <c:pt idx="5">
                  <c:v>18</c:v>
                </c:pt>
                <c:pt idx="6">
                  <c:v>8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5E-4290-91EA-FD17D35DD5A4}"/>
            </c:ext>
          </c:extLst>
        </c:ser>
        <c:ser>
          <c:idx val="1"/>
          <c:order val="1"/>
          <c:tx>
            <c:strRef>
              <c:f>'повыш квал'!$C$1</c:f>
              <c:strCache>
                <c:ptCount val="1"/>
                <c:pt idx="0">
                  <c:v>Педагогические работники –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'повыш квал'!$A$2:$A$13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'повыш квал'!$C$2:$C$13</c:f>
              <c:numCache>
                <c:formatCode>General</c:formatCode>
                <c:ptCount val="12"/>
                <c:pt idx="0">
                  <c:v>59</c:v>
                </c:pt>
                <c:pt idx="1">
                  <c:v>7</c:v>
                </c:pt>
                <c:pt idx="2">
                  <c:v>120</c:v>
                </c:pt>
                <c:pt idx="3">
                  <c:v>37</c:v>
                </c:pt>
                <c:pt idx="4">
                  <c:v>41</c:v>
                </c:pt>
                <c:pt idx="5">
                  <c:v>158</c:v>
                </c:pt>
                <c:pt idx="6">
                  <c:v>36</c:v>
                </c:pt>
                <c:pt idx="7">
                  <c:v>6</c:v>
                </c:pt>
                <c:pt idx="8">
                  <c:v>32</c:v>
                </c:pt>
                <c:pt idx="9">
                  <c:v>9</c:v>
                </c:pt>
                <c:pt idx="10">
                  <c:v>35</c:v>
                </c:pt>
                <c:pt idx="1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5E-4290-91EA-FD17D35DD5A4}"/>
            </c:ext>
          </c:extLst>
        </c:ser>
        <c:ser>
          <c:idx val="2"/>
          <c:order val="2"/>
          <c:tx>
            <c:strRef>
              <c:f>'повыш квал'!$D$1</c:f>
              <c:strCache>
                <c:ptCount val="1"/>
                <c:pt idx="0">
                  <c:v>Учебно-вспомогат. персонал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'повыш квал'!$A$2:$A$13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'повыш квал'!$D$2:$D$13</c:f>
              <c:numCache>
                <c:formatCode>General</c:formatCode>
                <c:ptCount val="12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5E-4290-91EA-FD17D35DD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2902288"/>
        <c:axId val="-22897936"/>
      </c:barChart>
      <c:catAx>
        <c:axId val="-2290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897936"/>
        <c:crosses val="autoZero"/>
        <c:auto val="1"/>
        <c:lblAlgn val="ctr"/>
        <c:lblOffset val="100"/>
        <c:noMultiLvlLbl val="0"/>
      </c:catAx>
      <c:valAx>
        <c:axId val="-228979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90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2966028112273"/>
          <c:y val="8.330288133872768E-2"/>
          <c:w val="0.71047859329493079"/>
          <c:h val="0.697786248749293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'кол-во АОП'!$B$1</c:f>
              <c:strCache>
                <c:ptCount val="1"/>
                <c:pt idx="0">
                  <c:v>для лиц с нарушениями зрения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'кол-во АОП'!$A$2:$A$13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'кол-во АОП'!$B$2:$B$13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  <c:pt idx="5">
                  <c:v>20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7-413F-802F-0A0BB4E41631}"/>
            </c:ext>
          </c:extLst>
        </c:ser>
        <c:ser>
          <c:idx val="1"/>
          <c:order val="1"/>
          <c:tx>
            <c:strRef>
              <c:f>'кол-во АОП'!$C$1</c:f>
              <c:strCache>
                <c:ptCount val="1"/>
                <c:pt idx="0">
                  <c:v>для лиц с нарушениями слуха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'кол-во АОП'!$A$2:$A$13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'кол-во АОП'!$C$2:$C$13</c:f>
              <c:numCache>
                <c:formatCode>General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28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87-413F-802F-0A0BB4E41631}"/>
            </c:ext>
          </c:extLst>
        </c:ser>
        <c:ser>
          <c:idx val="2"/>
          <c:order val="2"/>
          <c:tx>
            <c:strRef>
              <c:f>'кол-во АОП'!$D$1</c:f>
              <c:strCache>
                <c:ptCount val="1"/>
                <c:pt idx="0">
                  <c:v>для лиц с нарушениями опорно-двигательного аппарата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'кол-во АОП'!$A$2:$A$13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'кол-во АОП'!$D$2:$D$13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31</c:v>
                </c:pt>
                <c:pt idx="4">
                  <c:v>6</c:v>
                </c:pt>
                <c:pt idx="5">
                  <c:v>16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87-413F-802F-0A0BB4E41631}"/>
            </c:ext>
          </c:extLst>
        </c:ser>
        <c:ser>
          <c:idx val="3"/>
          <c:order val="3"/>
          <c:tx>
            <c:strRef>
              <c:f>'кол-во АОП'!$E$1</c:f>
              <c:strCache>
                <c:ptCount val="1"/>
                <c:pt idx="0">
                  <c:v>для лиц с другими видами нарушений здоровья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'кол-во АОП'!$A$2:$A$13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'кол-во АОП'!$E$2:$E$13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7</c:v>
                </c:pt>
                <c:pt idx="5">
                  <c:v>23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7-413F-802F-0A0BB4E41631}"/>
            </c:ext>
          </c:extLst>
        </c:ser>
        <c:ser>
          <c:idx val="4"/>
          <c:order val="4"/>
          <c:tx>
            <c:strRef>
              <c:f>'кол-во АОП'!$F$1</c:f>
              <c:strCache>
                <c:ptCount val="1"/>
                <c:pt idx="0">
                  <c:v>для лиц со сложными дефектами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'кол-во АОП'!$A$2:$A$13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'кол-во АОП'!$F$2:$F$13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87-413F-802F-0A0BB4E4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2907728"/>
        <c:axId val="-22907184"/>
      </c:barChart>
      <c:catAx>
        <c:axId val="-22907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907184"/>
        <c:crosses val="autoZero"/>
        <c:auto val="1"/>
        <c:lblAlgn val="ctr"/>
        <c:lblOffset val="100"/>
        <c:noMultiLvlLbl val="0"/>
      </c:catAx>
      <c:valAx>
        <c:axId val="-22907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90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49224258120832E-2"/>
          <c:y val="0.78108913008802072"/>
          <c:w val="0.95872864663183632"/>
          <c:h val="0.20509871521584663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'труд-во'!$B$16</c:f>
              <c:strCache>
                <c:ptCount val="1"/>
                <c:pt idx="0">
                  <c:v>Сумма Итого_СПО_Выпуск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'труд-во'!$A$17:$A$28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'труд-во'!$B$17:$B$28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5-46D1-8E94-4EB1C2B18545}"/>
            </c:ext>
          </c:extLst>
        </c:ser>
        <c:ser>
          <c:idx val="1"/>
          <c:order val="1"/>
          <c:tx>
            <c:strRef>
              <c:f>'труд-во'!$C$16</c:f>
              <c:strCache>
                <c:ptCount val="1"/>
                <c:pt idx="0">
                  <c:v>трудоустроены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'труд-во'!$A$17:$A$28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'труд-во'!$C$17:$C$28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95-46D1-8E94-4EB1C2B18545}"/>
            </c:ext>
          </c:extLst>
        </c:ser>
        <c:ser>
          <c:idx val="2"/>
          <c:order val="2"/>
          <c:tx>
            <c:strRef>
              <c:f>'труд-во'!$D$16</c:f>
              <c:strCache>
                <c:ptCount val="1"/>
                <c:pt idx="0">
                  <c:v>трудоустроены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'труд-во'!$A$17:$A$28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'труд-во'!$D$17:$D$28</c:f>
              <c:numCache>
                <c:formatCode>0.0%</c:formatCode>
                <c:ptCount val="12"/>
                <c:pt idx="0">
                  <c:v>0.74683544303797467</c:v>
                </c:pt>
                <c:pt idx="1">
                  <c:v>8.6206896551724144E-2</c:v>
                </c:pt>
                <c:pt idx="2">
                  <c:v>0.5161290322580645</c:v>
                </c:pt>
                <c:pt idx="3">
                  <c:v>0.48062015503875971</c:v>
                </c:pt>
                <c:pt idx="4">
                  <c:v>0.79518072289156627</c:v>
                </c:pt>
                <c:pt idx="5">
                  <c:v>0.37349397590361444</c:v>
                </c:pt>
                <c:pt idx="6">
                  <c:v>0.27272727272727271</c:v>
                </c:pt>
                <c:pt idx="7">
                  <c:v>0.5</c:v>
                </c:pt>
                <c:pt idx="8">
                  <c:v>0.38095238095238093</c:v>
                </c:pt>
                <c:pt idx="9">
                  <c:v>6.9767441860465115E-2</c:v>
                </c:pt>
                <c:pt idx="10">
                  <c:v>0.36363636363636365</c:v>
                </c:pt>
                <c:pt idx="11">
                  <c:v>0.60526315789473684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95-46D1-8E94-4EB1C2B18545}"/>
            </c:ext>
          </c:extLst>
        </c:ser>
        <c:ser>
          <c:idx val="3"/>
          <c:order val="3"/>
          <c:tx>
            <c:strRef>
              <c:f>'труд-во'!$E$16</c:f>
              <c:strCache>
                <c:ptCount val="1"/>
                <c:pt idx="0">
                  <c:v>продолжили образование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'труд-во'!$A$17:$A$28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'труд-во'!$E$17:$E$28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95-46D1-8E94-4EB1C2B18545}"/>
            </c:ext>
          </c:extLst>
        </c:ser>
        <c:ser>
          <c:idx val="4"/>
          <c:order val="4"/>
          <c:tx>
            <c:strRef>
              <c:f>'труд-во'!$F$16</c:f>
              <c:strCache>
                <c:ptCount val="1"/>
                <c:pt idx="0">
                  <c:v>продолжили образование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'труд-во'!$A$17:$A$28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'труд-во'!$F$17:$F$28</c:f>
              <c:numCache>
                <c:formatCode>0.0%</c:formatCode>
                <c:ptCount val="12"/>
                <c:pt idx="0">
                  <c:v>0.15189873417721519</c:v>
                </c:pt>
                <c:pt idx="1">
                  <c:v>0.21551724137931033</c:v>
                </c:pt>
                <c:pt idx="2">
                  <c:v>0.20430107526881722</c:v>
                </c:pt>
                <c:pt idx="3">
                  <c:v>0.11627906976744186</c:v>
                </c:pt>
                <c:pt idx="4">
                  <c:v>9.6385542168674704E-2</c:v>
                </c:pt>
                <c:pt idx="5">
                  <c:v>0.16867469879518071</c:v>
                </c:pt>
                <c:pt idx="6">
                  <c:v>0.27272727272727271</c:v>
                </c:pt>
                <c:pt idx="7">
                  <c:v>0.5</c:v>
                </c:pt>
                <c:pt idx="8">
                  <c:v>0.14285714285714285</c:v>
                </c:pt>
                <c:pt idx="9">
                  <c:v>0.2558139534883721</c:v>
                </c:pt>
                <c:pt idx="10">
                  <c:v>0.36363636363636365</c:v>
                </c:pt>
                <c:pt idx="11">
                  <c:v>7.8947368421052627E-2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95-46D1-8E94-4EB1C2B18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2898480"/>
        <c:axId val="-22897392"/>
      </c:barChart>
      <c:catAx>
        <c:axId val="-2289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897392"/>
        <c:crosses val="autoZero"/>
        <c:auto val="1"/>
        <c:lblAlgn val="ctr"/>
        <c:lblOffset val="100"/>
        <c:noMultiLvlLbl val="0"/>
      </c:catAx>
      <c:valAx>
        <c:axId val="-2289739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89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'вып-труд ПО'!$B$1</c:f>
              <c:strCache>
                <c:ptCount val="1"/>
                <c:pt idx="0">
                  <c:v>выпущено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'вып-труд ПО'!$A$2:$A$12</c:f>
              <c:strCache>
                <c:ptCount val="11"/>
                <c:pt idx="0">
                  <c:v>Республика Бурятия</c:v>
                </c:pt>
                <c:pt idx="1">
                  <c:v>Красноярский край</c:v>
                </c:pt>
                <c:pt idx="2">
                  <c:v>Новосибирская область</c:v>
                </c:pt>
                <c:pt idx="3">
                  <c:v>Республика Хакасия</c:v>
                </c:pt>
                <c:pt idx="4">
                  <c:v>Республика Тыва</c:v>
                </c:pt>
                <c:pt idx="5">
                  <c:v>Омская область</c:v>
                </c:pt>
                <c:pt idx="6">
                  <c:v>Алтайский край</c:v>
                </c:pt>
                <c:pt idx="7">
                  <c:v>Забайкальский край</c:v>
                </c:pt>
                <c:pt idx="8">
                  <c:v>Иркутская область</c:v>
                </c:pt>
                <c:pt idx="9">
                  <c:v>Кемеровская область</c:v>
                </c:pt>
                <c:pt idx="10">
                  <c:v>Томская область</c:v>
                </c:pt>
              </c:strCache>
            </c:strRef>
          </c:cat>
          <c:val>
            <c:numRef>
              <c:f>'вып-труд ПО'!$B$2:$B$12</c:f>
              <c:numCache>
                <c:formatCode>General</c:formatCode>
                <c:ptCount val="11"/>
                <c:pt idx="0">
                  <c:v>65</c:v>
                </c:pt>
                <c:pt idx="1">
                  <c:v>707</c:v>
                </c:pt>
                <c:pt idx="2">
                  <c:v>232</c:v>
                </c:pt>
                <c:pt idx="3">
                  <c:v>176</c:v>
                </c:pt>
                <c:pt idx="4">
                  <c:v>0</c:v>
                </c:pt>
                <c:pt idx="5">
                  <c:v>237</c:v>
                </c:pt>
                <c:pt idx="6">
                  <c:v>263</c:v>
                </c:pt>
                <c:pt idx="7">
                  <c:v>26</c:v>
                </c:pt>
                <c:pt idx="8">
                  <c:v>773</c:v>
                </c:pt>
                <c:pt idx="9">
                  <c:v>299</c:v>
                </c:pt>
                <c:pt idx="10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49-4B17-AEC5-BC9FB4C0D3E4}"/>
            </c:ext>
          </c:extLst>
        </c:ser>
        <c:ser>
          <c:idx val="1"/>
          <c:order val="1"/>
          <c:tx>
            <c:strRef>
              <c:f>'вып-труд ПО'!$C$1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'вып-труд ПО'!$A$2:$A$12</c:f>
              <c:strCache>
                <c:ptCount val="11"/>
                <c:pt idx="0">
                  <c:v>Республика Бурятия</c:v>
                </c:pt>
                <c:pt idx="1">
                  <c:v>Красноярский край</c:v>
                </c:pt>
                <c:pt idx="2">
                  <c:v>Новосибирская область</c:v>
                </c:pt>
                <c:pt idx="3">
                  <c:v>Республика Хакасия</c:v>
                </c:pt>
                <c:pt idx="4">
                  <c:v>Республика Тыва</c:v>
                </c:pt>
                <c:pt idx="5">
                  <c:v>Омская область</c:v>
                </c:pt>
                <c:pt idx="6">
                  <c:v>Алтайский край</c:v>
                </c:pt>
                <c:pt idx="7">
                  <c:v>Забайкальский край</c:v>
                </c:pt>
                <c:pt idx="8">
                  <c:v>Иркутская область</c:v>
                </c:pt>
                <c:pt idx="9">
                  <c:v>Кемеровская область</c:v>
                </c:pt>
                <c:pt idx="10">
                  <c:v>Томская область</c:v>
                </c:pt>
              </c:strCache>
            </c:strRef>
          </c:cat>
          <c:val>
            <c:numRef>
              <c:f>'вып-труд ПО'!$C$2:$C$12</c:f>
              <c:numCache>
                <c:formatCode>General</c:formatCode>
                <c:ptCount val="11"/>
                <c:pt idx="0">
                  <c:v>0</c:v>
                </c:pt>
                <c:pt idx="1">
                  <c:v>352</c:v>
                </c:pt>
                <c:pt idx="2">
                  <c:v>149</c:v>
                </c:pt>
                <c:pt idx="3">
                  <c:v>68</c:v>
                </c:pt>
                <c:pt idx="4">
                  <c:v>0</c:v>
                </c:pt>
                <c:pt idx="5">
                  <c:v>172</c:v>
                </c:pt>
                <c:pt idx="6">
                  <c:v>215</c:v>
                </c:pt>
                <c:pt idx="7">
                  <c:v>3</c:v>
                </c:pt>
                <c:pt idx="8">
                  <c:v>450</c:v>
                </c:pt>
                <c:pt idx="9">
                  <c:v>189</c:v>
                </c:pt>
                <c:pt idx="10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49-4B17-AEC5-BC9FB4C0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-20044256"/>
        <c:axId val="-20043168"/>
      </c:barChart>
      <c:catAx>
        <c:axId val="-2004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043168"/>
        <c:crosses val="autoZero"/>
        <c:auto val="1"/>
        <c:lblAlgn val="ctr"/>
        <c:lblOffset val="100"/>
        <c:noMultiLvlLbl val="0"/>
      </c:catAx>
      <c:valAx>
        <c:axId val="-20043168"/>
        <c:scaling>
          <c:orientation val="minMax"/>
          <c:max val="8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0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67695767983199"/>
          <c:y val="0.16699231463242969"/>
          <c:w val="0.68707776139683274"/>
          <c:h val="0.673429790128530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3-4ED0-81C3-91455EC141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3-4ED0-81C3-91455EC141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63-4ED0-81C3-91455EC1415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63-4ED0-81C3-91455EC1415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63-4ED0-81C3-91455EC14150}"/>
              </c:ext>
            </c:extLst>
          </c:dPt>
          <c:dLbls>
            <c:dLbl>
              <c:idx val="0"/>
              <c:layout>
                <c:manualLayout>
                  <c:x val="8.1795052696623793E-2"/>
                  <c:y val="-5.19214295780439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63-4ED0-81C3-91455EC141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1921429578044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63-4ED0-81C3-91455EC141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80051901434237E-2"/>
                  <c:y val="9.38644597805395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63-4ED0-81C3-91455EC141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18679045782042E-3"/>
                  <c:y val="0.1385311357830756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63-4ED0-81C3-91455EC141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5265893541765262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63-4ED0-81C3-91455EC141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'otchet (63)'!$B$1:$F$1</c:f>
              <c:strCache>
                <c:ptCount val="5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  <c:pt idx="3">
                  <c:v>другие виды нарушений</c:v>
                </c:pt>
                <c:pt idx="4">
                  <c:v>сложные дефекты</c:v>
                </c:pt>
              </c:strCache>
            </c:strRef>
          </c:cat>
          <c:val>
            <c:numRef>
              <c:f>'otchet (63)'!$B$11:$F$11</c:f>
              <c:numCache>
                <c:formatCode>General</c:formatCode>
                <c:ptCount val="5"/>
                <c:pt idx="0">
                  <c:v>2055</c:v>
                </c:pt>
                <c:pt idx="1">
                  <c:v>2708</c:v>
                </c:pt>
                <c:pt idx="2">
                  <c:v>3821</c:v>
                </c:pt>
                <c:pt idx="3">
                  <c:v>11365</c:v>
                </c:pt>
                <c:pt idx="4">
                  <c:v>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63-4ED0-81C3-91455EC1415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'otchet (74)'!$A$2:$A$13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'otchet (74)'!$D$2:$D$13</c:f>
              <c:numCache>
                <c:formatCode>0.0%</c:formatCode>
                <c:ptCount val="12"/>
                <c:pt idx="0">
                  <c:v>0.98630136986301364</c:v>
                </c:pt>
                <c:pt idx="1">
                  <c:v>0.65217391304347827</c:v>
                </c:pt>
                <c:pt idx="2">
                  <c:v>0.9017857142857143</c:v>
                </c:pt>
                <c:pt idx="3">
                  <c:v>1</c:v>
                </c:pt>
                <c:pt idx="4">
                  <c:v>0.5977653631284916</c:v>
                </c:pt>
                <c:pt idx="5">
                  <c:v>0.78350515463917525</c:v>
                </c:pt>
                <c:pt idx="6">
                  <c:v>0.91176470588235292</c:v>
                </c:pt>
                <c:pt idx="7">
                  <c:v>1</c:v>
                </c:pt>
                <c:pt idx="8">
                  <c:v>0.59183673469387754</c:v>
                </c:pt>
                <c:pt idx="9">
                  <c:v>0.94736842105263153</c:v>
                </c:pt>
                <c:pt idx="10">
                  <c:v>1</c:v>
                </c:pt>
                <c:pt idx="11">
                  <c:v>0.8571428571428571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0A-4EB2-B9A1-1616F543E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67862928"/>
        <c:axId val="-67858032"/>
      </c:barChart>
      <c:catAx>
        <c:axId val="-6786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58032"/>
        <c:crosses val="autoZero"/>
        <c:auto val="1"/>
        <c:lblAlgn val="ctr"/>
        <c:lblOffset val="100"/>
        <c:noMultiLvlLbl val="0"/>
      </c:catAx>
      <c:valAx>
        <c:axId val="-6785803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62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'виды программ'!$B$1</c:f>
              <c:strCache>
                <c:ptCount val="1"/>
                <c:pt idx="0">
                  <c:v>ППССЗ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'виды программ'!$A$2:$A$13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'виды программ'!$B$2:$B$13</c:f>
              <c:numCache>
                <c:formatCode>General</c:formatCode>
                <c:ptCount val="12"/>
                <c:pt idx="0">
                  <c:v>156</c:v>
                </c:pt>
                <c:pt idx="1">
                  <c:v>66</c:v>
                </c:pt>
                <c:pt idx="2">
                  <c:v>202</c:v>
                </c:pt>
                <c:pt idx="3">
                  <c:v>484</c:v>
                </c:pt>
                <c:pt idx="4">
                  <c:v>240</c:v>
                </c:pt>
                <c:pt idx="5">
                  <c:v>290</c:v>
                </c:pt>
                <c:pt idx="6">
                  <c:v>224</c:v>
                </c:pt>
                <c:pt idx="7">
                  <c:v>17</c:v>
                </c:pt>
                <c:pt idx="8">
                  <c:v>41</c:v>
                </c:pt>
                <c:pt idx="9">
                  <c:v>33</c:v>
                </c:pt>
                <c:pt idx="10">
                  <c:v>38</c:v>
                </c:pt>
                <c:pt idx="11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53-4889-8D98-D4346A21AFB1}"/>
            </c:ext>
          </c:extLst>
        </c:ser>
        <c:ser>
          <c:idx val="1"/>
          <c:order val="1"/>
          <c:tx>
            <c:strRef>
              <c:f>'виды программ'!$C$1</c:f>
              <c:strCache>
                <c:ptCount val="1"/>
                <c:pt idx="0">
                  <c:v>ППКРС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'виды программ'!$A$2:$A$13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'виды программ'!$C$2:$C$13</c:f>
              <c:numCache>
                <c:formatCode>General</c:formatCode>
                <c:ptCount val="12"/>
                <c:pt idx="0">
                  <c:v>102</c:v>
                </c:pt>
                <c:pt idx="1">
                  <c:v>142</c:v>
                </c:pt>
                <c:pt idx="2">
                  <c:v>117</c:v>
                </c:pt>
                <c:pt idx="3">
                  <c:v>165</c:v>
                </c:pt>
                <c:pt idx="4">
                  <c:v>142</c:v>
                </c:pt>
                <c:pt idx="5">
                  <c:v>49</c:v>
                </c:pt>
                <c:pt idx="6">
                  <c:v>35</c:v>
                </c:pt>
                <c:pt idx="7">
                  <c:v>5</c:v>
                </c:pt>
                <c:pt idx="8">
                  <c:v>22</c:v>
                </c:pt>
                <c:pt idx="9">
                  <c:v>44</c:v>
                </c:pt>
                <c:pt idx="10">
                  <c:v>12</c:v>
                </c:pt>
                <c:pt idx="1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53-4889-8D98-D4346A21A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67854768"/>
        <c:axId val="-67854224"/>
      </c:barChart>
      <c:catAx>
        <c:axId val="-67854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54224"/>
        <c:crosses val="autoZero"/>
        <c:auto val="1"/>
        <c:lblAlgn val="ctr"/>
        <c:lblOffset val="100"/>
        <c:noMultiLvlLbl val="0"/>
      </c:catAx>
      <c:valAx>
        <c:axId val="-678542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54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прием!$B$1</c:f>
              <c:strCache>
                <c:ptCount val="1"/>
                <c:pt idx="0">
                  <c:v>ППССЗ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прием!$A$2:$A$13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прием!$B$2:$B$13</c:f>
              <c:numCache>
                <c:formatCode>General</c:formatCode>
                <c:ptCount val="12"/>
                <c:pt idx="0">
                  <c:v>41</c:v>
                </c:pt>
                <c:pt idx="1">
                  <c:v>20</c:v>
                </c:pt>
                <c:pt idx="2">
                  <c:v>54</c:v>
                </c:pt>
                <c:pt idx="3">
                  <c:v>187</c:v>
                </c:pt>
                <c:pt idx="4">
                  <c:v>64</c:v>
                </c:pt>
                <c:pt idx="5">
                  <c:v>80</c:v>
                </c:pt>
                <c:pt idx="6">
                  <c:v>56</c:v>
                </c:pt>
                <c:pt idx="7">
                  <c:v>8</c:v>
                </c:pt>
                <c:pt idx="8">
                  <c:v>16</c:v>
                </c:pt>
                <c:pt idx="9">
                  <c:v>17</c:v>
                </c:pt>
                <c:pt idx="10">
                  <c:v>11</c:v>
                </c:pt>
                <c:pt idx="1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9B-4C8F-9984-16070B8B7345}"/>
            </c:ext>
          </c:extLst>
        </c:ser>
        <c:ser>
          <c:idx val="1"/>
          <c:order val="1"/>
          <c:tx>
            <c:strRef>
              <c:f>прием!$C$1</c:f>
              <c:strCache>
                <c:ptCount val="1"/>
                <c:pt idx="0">
                  <c:v>ППКРС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прием!$A$2:$A$13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прием!$C$2:$C$13</c:f>
              <c:numCache>
                <c:formatCode>General</c:formatCode>
                <c:ptCount val="12"/>
                <c:pt idx="0">
                  <c:v>40</c:v>
                </c:pt>
                <c:pt idx="1">
                  <c:v>6</c:v>
                </c:pt>
                <c:pt idx="2">
                  <c:v>58</c:v>
                </c:pt>
                <c:pt idx="3">
                  <c:v>75</c:v>
                </c:pt>
                <c:pt idx="4">
                  <c:v>55</c:v>
                </c:pt>
                <c:pt idx="5">
                  <c:v>17</c:v>
                </c:pt>
                <c:pt idx="6">
                  <c:v>14</c:v>
                </c:pt>
                <c:pt idx="7">
                  <c:v>3</c:v>
                </c:pt>
                <c:pt idx="8">
                  <c:v>16</c:v>
                </c:pt>
                <c:pt idx="9">
                  <c:v>42</c:v>
                </c:pt>
                <c:pt idx="10">
                  <c:v>9</c:v>
                </c:pt>
                <c:pt idx="1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9B-4C8F-9984-16070B8B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67858576"/>
        <c:axId val="-67852592"/>
      </c:barChart>
      <c:catAx>
        <c:axId val="-6785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52592"/>
        <c:crosses val="autoZero"/>
        <c:auto val="1"/>
        <c:lblAlgn val="ctr"/>
        <c:lblOffset val="100"/>
        <c:noMultiLvlLbl val="0"/>
      </c:catAx>
      <c:valAx>
        <c:axId val="-678525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858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02133850614869"/>
          <c:y val="0.93018729698265967"/>
          <c:w val="0.30595732298770256"/>
          <c:h val="6.9812703017340286E-2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'выпуск 17'!$B$2</c:f>
              <c:strCache>
                <c:ptCount val="1"/>
                <c:pt idx="0">
                  <c:v>ППССЗ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'выпуск 17'!$A$3:$A$14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'выпуск 17'!$B$3:$B$14</c:f>
              <c:numCache>
                <c:formatCode>General</c:formatCode>
                <c:ptCount val="12"/>
                <c:pt idx="0">
                  <c:v>73</c:v>
                </c:pt>
                <c:pt idx="1">
                  <c:v>24</c:v>
                </c:pt>
                <c:pt idx="2">
                  <c:v>116</c:v>
                </c:pt>
                <c:pt idx="3">
                  <c:v>279</c:v>
                </c:pt>
                <c:pt idx="4">
                  <c:v>98</c:v>
                </c:pt>
                <c:pt idx="5">
                  <c:v>104</c:v>
                </c:pt>
                <c:pt idx="6">
                  <c:v>83</c:v>
                </c:pt>
                <c:pt idx="7">
                  <c:v>5</c:v>
                </c:pt>
                <c:pt idx="8">
                  <c:v>13</c:v>
                </c:pt>
                <c:pt idx="9">
                  <c:v>12</c:v>
                </c:pt>
                <c:pt idx="10">
                  <c:v>18</c:v>
                </c:pt>
                <c:pt idx="1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FF-4718-A44A-E3F1EF1805F8}"/>
            </c:ext>
          </c:extLst>
        </c:ser>
        <c:ser>
          <c:idx val="1"/>
          <c:order val="1"/>
          <c:tx>
            <c:strRef>
              <c:f>'выпуск 17'!$C$2</c:f>
              <c:strCache>
                <c:ptCount val="1"/>
                <c:pt idx="0">
                  <c:v>ППКРС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1527777189201125E-2"/>
                  <c:y val="-2.17160966226929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FF-4718-A44A-E3F1EF1805F8}"/>
                </c:ext>
                <c:ext xmlns:c15="http://schemas.microsoft.com/office/drawing/2012/chart" uri="{CE6537A1-D6FC-4f65-9D91-7224C49458BB}">
                  <c15:layout>
                    <c:manualLayout>
                      <c:w val="2.349211622852555E-2"/>
                      <c:h val="4.363107363259900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'выпуск 17'!$A$3:$A$14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'выпуск 17'!$C$3:$C$14</c:f>
              <c:numCache>
                <c:formatCode>General</c:formatCode>
                <c:ptCount val="12"/>
                <c:pt idx="0">
                  <c:v>72</c:v>
                </c:pt>
                <c:pt idx="1">
                  <c:v>10</c:v>
                </c:pt>
                <c:pt idx="2">
                  <c:v>51</c:v>
                </c:pt>
                <c:pt idx="3">
                  <c:v>90</c:v>
                </c:pt>
                <c:pt idx="4">
                  <c:v>51</c:v>
                </c:pt>
                <c:pt idx="5">
                  <c:v>7</c:v>
                </c:pt>
                <c:pt idx="6">
                  <c:v>20</c:v>
                </c:pt>
                <c:pt idx="7">
                  <c:v>1</c:v>
                </c:pt>
                <c:pt idx="8">
                  <c:v>17</c:v>
                </c:pt>
                <c:pt idx="9">
                  <c:v>11</c:v>
                </c:pt>
                <c:pt idx="10">
                  <c:v>3</c:v>
                </c:pt>
                <c:pt idx="1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FF-4718-A44A-E3F1EF180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4114688"/>
        <c:axId val="-24113600"/>
      </c:barChart>
      <c:catAx>
        <c:axId val="-24114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113600"/>
        <c:crosses val="autoZero"/>
        <c:auto val="1"/>
        <c:lblAlgn val="ctr"/>
        <c:lblOffset val="100"/>
        <c:noMultiLvlLbl val="0"/>
      </c:catAx>
      <c:valAx>
        <c:axId val="-241136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11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3750517935405"/>
          <c:y val="7.1212836691652986E-2"/>
          <c:w val="0.70521663674839563"/>
          <c:h val="0.753720861175180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'наруш здор'!$B$1</c:f>
              <c:strCache>
                <c:ptCount val="1"/>
                <c:pt idx="0">
                  <c:v>нарушения зрения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'наруш здор'!$A$2:$A$13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'наруш здор'!$B$2:$B$13</c:f>
              <c:numCache>
                <c:formatCode>General</c:formatCode>
                <c:ptCount val="12"/>
                <c:pt idx="0">
                  <c:v>16</c:v>
                </c:pt>
                <c:pt idx="1">
                  <c:v>8</c:v>
                </c:pt>
                <c:pt idx="2">
                  <c:v>13</c:v>
                </c:pt>
                <c:pt idx="3">
                  <c:v>41</c:v>
                </c:pt>
                <c:pt idx="4">
                  <c:v>25</c:v>
                </c:pt>
                <c:pt idx="5">
                  <c:v>9</c:v>
                </c:pt>
                <c:pt idx="6">
                  <c:v>36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0E-42AF-B7E8-9DADD3959AFC}"/>
            </c:ext>
          </c:extLst>
        </c:ser>
        <c:ser>
          <c:idx val="1"/>
          <c:order val="1"/>
          <c:tx>
            <c:strRef>
              <c:f>'наруш здор'!$C$1</c:f>
              <c:strCache>
                <c:ptCount val="1"/>
                <c:pt idx="0">
                  <c:v>нарушения слуха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'наруш здор'!$A$2:$A$13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'наруш здор'!$C$2:$C$13</c:f>
              <c:numCache>
                <c:formatCode>General</c:formatCode>
                <c:ptCount val="12"/>
                <c:pt idx="0">
                  <c:v>37</c:v>
                </c:pt>
                <c:pt idx="1">
                  <c:v>9</c:v>
                </c:pt>
                <c:pt idx="2">
                  <c:v>31</c:v>
                </c:pt>
                <c:pt idx="3">
                  <c:v>86</c:v>
                </c:pt>
                <c:pt idx="4">
                  <c:v>130</c:v>
                </c:pt>
                <c:pt idx="5">
                  <c:v>139</c:v>
                </c:pt>
                <c:pt idx="6">
                  <c:v>17</c:v>
                </c:pt>
                <c:pt idx="7">
                  <c:v>0</c:v>
                </c:pt>
                <c:pt idx="8">
                  <c:v>13</c:v>
                </c:pt>
                <c:pt idx="9">
                  <c:v>7</c:v>
                </c:pt>
                <c:pt idx="10">
                  <c:v>8</c:v>
                </c:pt>
                <c:pt idx="1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0E-42AF-B7E8-9DADD3959AFC}"/>
            </c:ext>
          </c:extLst>
        </c:ser>
        <c:ser>
          <c:idx val="2"/>
          <c:order val="2"/>
          <c:tx>
            <c:strRef>
              <c:f>'наруш здор'!$D$1</c:f>
              <c:strCache>
                <c:ptCount val="1"/>
                <c:pt idx="0">
                  <c:v>нарушения опорно-двигательного аппарата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'наруш здор'!$A$2:$A$13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'наруш здор'!$D$2:$D$13</c:f>
              <c:numCache>
                <c:formatCode>General</c:formatCode>
                <c:ptCount val="12"/>
                <c:pt idx="0">
                  <c:v>86</c:v>
                </c:pt>
                <c:pt idx="1">
                  <c:v>23</c:v>
                </c:pt>
                <c:pt idx="2">
                  <c:v>74</c:v>
                </c:pt>
                <c:pt idx="3">
                  <c:v>247</c:v>
                </c:pt>
                <c:pt idx="4">
                  <c:v>65</c:v>
                </c:pt>
                <c:pt idx="5">
                  <c:v>67</c:v>
                </c:pt>
                <c:pt idx="6">
                  <c:v>51</c:v>
                </c:pt>
                <c:pt idx="7">
                  <c:v>2</c:v>
                </c:pt>
                <c:pt idx="8">
                  <c:v>5</c:v>
                </c:pt>
                <c:pt idx="9">
                  <c:v>9</c:v>
                </c:pt>
                <c:pt idx="10">
                  <c:v>15</c:v>
                </c:pt>
                <c:pt idx="1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0E-42AF-B7E8-9DADD3959AFC}"/>
            </c:ext>
          </c:extLst>
        </c:ser>
        <c:ser>
          <c:idx val="3"/>
          <c:order val="3"/>
          <c:tx>
            <c:strRef>
              <c:f>'наруш здор'!$E$1</c:f>
              <c:strCache>
                <c:ptCount val="1"/>
                <c:pt idx="0">
                  <c:v>другие виды нарушений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'наруш здор'!$A$2:$A$13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'наруш здор'!$E$2:$E$13</c:f>
              <c:numCache>
                <c:formatCode>General</c:formatCode>
                <c:ptCount val="12"/>
                <c:pt idx="0">
                  <c:v>119</c:v>
                </c:pt>
                <c:pt idx="1">
                  <c:v>42</c:v>
                </c:pt>
                <c:pt idx="2">
                  <c:v>197</c:v>
                </c:pt>
                <c:pt idx="3">
                  <c:v>263</c:v>
                </c:pt>
                <c:pt idx="4">
                  <c:v>151</c:v>
                </c:pt>
                <c:pt idx="5">
                  <c:v>118</c:v>
                </c:pt>
                <c:pt idx="6">
                  <c:v>116</c:v>
                </c:pt>
                <c:pt idx="7">
                  <c:v>17</c:v>
                </c:pt>
                <c:pt idx="8">
                  <c:v>34</c:v>
                </c:pt>
                <c:pt idx="9">
                  <c:v>20</c:v>
                </c:pt>
                <c:pt idx="10">
                  <c:v>26</c:v>
                </c:pt>
                <c:pt idx="1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0E-42AF-B7E8-9DADD3959AFC}"/>
            </c:ext>
          </c:extLst>
        </c:ser>
        <c:ser>
          <c:idx val="4"/>
          <c:order val="4"/>
          <c:tx>
            <c:strRef>
              <c:f>'наруш здор'!$F$1</c:f>
              <c:strCache>
                <c:ptCount val="1"/>
                <c:pt idx="0">
                  <c:v>сложные дефекты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cat>
            <c:strRef>
              <c:f>'наруш здор'!$A$2:$A$13</c:f>
              <c:strCache>
                <c:ptCount val="12"/>
                <c:pt idx="0">
                  <c:v>Алтайский край</c:v>
                </c:pt>
                <c:pt idx="1">
                  <c:v>Забайкальский край</c:v>
                </c:pt>
                <c:pt idx="2">
                  <c:v>Иркутская область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Новосибирская область</c:v>
                </c:pt>
                <c:pt idx="6">
                  <c:v>Омская область</c:v>
                </c:pt>
                <c:pt idx="7">
                  <c:v>Республика Алтай</c:v>
                </c:pt>
                <c:pt idx="8">
                  <c:v>Республика Бурятия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Томская область</c:v>
                </c:pt>
              </c:strCache>
            </c:strRef>
          </c:cat>
          <c:val>
            <c:numRef>
              <c:f>'наруш здор'!$F$2:$F$13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12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0E-42AF-B7E8-9DADD395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4110336"/>
        <c:axId val="-24116320"/>
      </c:barChart>
      <c:catAx>
        <c:axId val="-24110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116320"/>
        <c:crosses val="autoZero"/>
        <c:auto val="1"/>
        <c:lblAlgn val="ctr"/>
        <c:lblOffset val="100"/>
        <c:noMultiLvlLbl val="0"/>
      </c:catAx>
      <c:valAx>
        <c:axId val="-241163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11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562867597799777E-2"/>
          <c:y val="0.86335454828896196"/>
          <c:w val="0.92481951430642029"/>
          <c:h val="0.12408168689482266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22019322771229"/>
          <c:y val="0.18157387767334793"/>
          <c:w val="0.65382664115992051"/>
          <c:h val="0.63540463292760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2-4ABE-ACAF-464491437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A2-4ABE-ACAF-464491437A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A2-4ABE-ACAF-464491437A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2A2-4ABE-ACAF-464491437A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A2-4ABE-ACAF-464491437A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2A2-4ABE-ACAF-464491437A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A2-4ABE-ACAF-464491437A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2A2-4ABE-ACAF-464491437A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A2-4ABE-ACAF-464491437A39}"/>
              </c:ext>
            </c:extLst>
          </c:dPt>
          <c:dLbls>
            <c:dLbl>
              <c:idx val="0"/>
              <c:layout>
                <c:manualLayout>
                  <c:x val="2.5830474544715522E-2"/>
                  <c:y val="-7.75724426849593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673688521849703E-2"/>
                  <c:y val="-2.58574808949864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216069885670793E-2"/>
                  <c:y val="-4.137196943197833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300832613313093E-2"/>
                  <c:y val="8.01581907744581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432139771341825E-3"/>
                  <c:y val="3.36147251634823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1330589849108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720232952236383E-3"/>
                  <c:y val="-5.212620027434843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601665226626187E-2"/>
                  <c:y val="2.585748089498644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A2-4ABE-ACAF-464491437A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ПО!$A$2:$A$9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ПО!$B$2:$B$9</c:f>
              <c:numCache>
                <c:formatCode>#,##0</c:formatCode>
                <c:ptCount val="8"/>
                <c:pt idx="0">
                  <c:v>1810</c:v>
                </c:pt>
                <c:pt idx="1">
                  <c:v>5633</c:v>
                </c:pt>
                <c:pt idx="2">
                  <c:v>1783</c:v>
                </c:pt>
                <c:pt idx="3" formatCode="General">
                  <c:v>151</c:v>
                </c:pt>
                <c:pt idx="4">
                  <c:v>6861</c:v>
                </c:pt>
                <c:pt idx="5">
                  <c:v>2847</c:v>
                </c:pt>
                <c:pt idx="6">
                  <c:v>5343</c:v>
                </c:pt>
                <c:pt idx="7" formatCode="General">
                  <c:v>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A2-4ABE-ACAF-464491437A3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92619004924964E-2"/>
          <c:y val="8.9603205675663197E-2"/>
          <c:w val="0.73627414754723886"/>
          <c:h val="0.724700146943615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39-4B83-899C-75EF54692F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39-4B83-899C-75EF54692F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39-4B83-899C-75EF54692F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39-4B83-899C-75EF54692F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39-4B83-899C-75EF54692F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39-4B83-899C-75EF54692F8A}"/>
              </c:ext>
            </c:extLst>
          </c:dPt>
          <c:dLbls>
            <c:dLbl>
              <c:idx val="0"/>
              <c:layout>
                <c:manualLayout>
                  <c:x val="-3.22886941264637E-2"/>
                  <c:y val="-0.3055278659340309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966747430774209E-3"/>
                  <c:y val="-0.1576918017724030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031316452487497E-2"/>
                  <c:y val="-4.927868805387551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19977642122277E-2"/>
                  <c:y val="0.118268851329302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382708664003447E-2"/>
                  <c:y val="9.11655728996705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09988821061201E-3"/>
                  <c:y val="-3.695901604040699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D39-4B83-899C-75EF54692F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'нар.здор ПО'!$B$1:$G$1</c:f>
              <c:strCache>
                <c:ptCount val="6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  <c:pt idx="3">
                  <c:v>другие виды нарушений</c:v>
                </c:pt>
                <c:pt idx="4">
                  <c:v>сложные дефекты</c:v>
                </c:pt>
                <c:pt idx="5">
                  <c:v>нарушения интеллекта</c:v>
                </c:pt>
              </c:strCache>
            </c:strRef>
          </c:cat>
          <c:val>
            <c:numRef>
              <c:f>'нар.здор ПО'!$B$11:$G$11</c:f>
              <c:numCache>
                <c:formatCode>General</c:formatCode>
                <c:ptCount val="6"/>
                <c:pt idx="0">
                  <c:v>143</c:v>
                </c:pt>
                <c:pt idx="1">
                  <c:v>437</c:v>
                </c:pt>
                <c:pt idx="2">
                  <c:v>269</c:v>
                </c:pt>
                <c:pt idx="3">
                  <c:v>2443</c:v>
                </c:pt>
                <c:pt idx="4">
                  <c:v>583</c:v>
                </c:pt>
                <c:pt idx="5">
                  <c:v>21395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39-4B83-899C-75EF54692F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811B096-2F3C-4884-801F-224B2DC3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1AF52B-CC72-47FC-9760-C4A8298B4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C103-B5CA-4752-B551-A753711687C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2A298-E8E0-4A1A-9944-2A8D9ABF1D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C66869B-9152-4ECF-ACFF-ADFD25C4F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B298-995F-41A0-8570-FE95B5E87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0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4E7C2-F345-477C-95BF-D5C58EA4CA9C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FA80-F9F5-467D-8E45-9A2FB03C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0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9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9,5% обучаются по договорам об оказании платных образовательных услуг в СФО ( в РФ – 10,4%)</a:t>
            </a:r>
          </a:p>
          <a:p>
            <a:r>
              <a:rPr lang="ru-RU" dirty="0"/>
              <a:t>Лидеры по доли ПОО, обучающих инвалидов – Республика Хакассия, Кемеровская область, Томская область, Республика Тыва – более 66%.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Вопросы по структуре программ СПО к Забайкальскому краю, Республике Тыва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33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РФ доля принятых на обучение в контингенте обучающихся с инвалидностью и ОВЗ</a:t>
            </a:r>
            <a:r>
              <a:rPr lang="ru-RU" baseline="0" dirty="0"/>
              <a:t> – 33%, </a:t>
            </a:r>
          </a:p>
          <a:p>
            <a:r>
              <a:rPr lang="ru-RU" baseline="0" dirty="0"/>
              <a:t>по РФ</a:t>
            </a:r>
            <a:r>
              <a:rPr lang="en-US" baseline="0" dirty="0"/>
              <a:t> 6932 </a:t>
            </a:r>
            <a:r>
              <a:rPr lang="ru-RU" baseline="0" dirty="0"/>
              <a:t>чел. прием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7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Выпуск по РФ 8253 человека.</a:t>
            </a:r>
          </a:p>
          <a:p>
            <a:r>
              <a:rPr lang="ru-RU" dirty="0"/>
              <a:t>По РФ доля выпускников в контингенте обучающихся с инвалидностью и ОВЗ</a:t>
            </a:r>
            <a:r>
              <a:rPr lang="ru-RU" baseline="0" dirty="0"/>
              <a:t> – 39%, по СФО– 43,8%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98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4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8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78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РФ доля организаций, работники которых прошли подготовку по вопросам</a:t>
            </a:r>
            <a:r>
              <a:rPr lang="ru-RU" baseline="0" dirty="0"/>
              <a:t> обучения инвалидов в предыдущем учебном году, в общем числе ПОО составляет 14%. </a:t>
            </a:r>
            <a:r>
              <a:rPr lang="ru-RU" dirty="0"/>
              <a:t> В СФО – 15%.</a:t>
            </a:r>
          </a:p>
          <a:p>
            <a:r>
              <a:rPr lang="ru-RU" dirty="0"/>
              <a:t>Лидеры по количеству сотрудников, прошедших повышение квалификации по вопросам инклюзии (20 и более):</a:t>
            </a:r>
          </a:p>
          <a:p>
            <a:r>
              <a:rPr lang="ru-RU" dirty="0"/>
              <a:t>Частное образовательное учреждение высшего образования Центросоюза Российской Федерации «Сибирский университет потребительской кооперации» 53, «Новосибирский государственный университет экономики и управления «НИНХ» 42, «Новосибирский профессионально-педагогический колледж» 28, "Бурятский республиканский информационно - экономический техникум</a:t>
            </a:r>
            <a:r>
              <a:rPr lang="en-US" dirty="0"/>
              <a:t>”</a:t>
            </a:r>
            <a:r>
              <a:rPr lang="ru-RU" dirty="0"/>
              <a:t> 27, Государственное бюджетное профессиональное образовательное учреждение Иркутской области «Усть-Илимский техникум отраслевых технологий»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/>
              <a:t>, </a:t>
            </a:r>
            <a:r>
              <a:rPr lang="ru-RU" dirty="0"/>
              <a:t>"Омский автотранспортный колледж“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/>
              <a:t>, </a:t>
            </a:r>
            <a:r>
              <a:rPr lang="ru-RU" dirty="0"/>
              <a:t>«Норильский техникум промышленных технологий и сервиса»	22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91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76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Лидеры по количеству АОП </a:t>
            </a:r>
          </a:p>
          <a:p>
            <a:r>
              <a:rPr lang="ru-RU" dirty="0"/>
              <a:t>СФО: "Красноярский педагогический колледж №1 им М. </a:t>
            </a:r>
            <a:r>
              <a:rPr lang="ru-RU" dirty="0" err="1"/>
              <a:t>Горкого</a:t>
            </a:r>
            <a:r>
              <a:rPr lang="ru-RU" dirty="0"/>
              <a:t>«</a:t>
            </a:r>
            <a:r>
              <a:rPr lang="ru-RU" baseline="0" dirty="0"/>
              <a:t> </a:t>
            </a:r>
            <a:r>
              <a:rPr lang="ru-RU" dirty="0"/>
              <a:t>39, </a:t>
            </a:r>
          </a:p>
          <a:p>
            <a:r>
              <a:rPr lang="ru-RU" dirty="0"/>
              <a:t>"Профессиональный колледж г. Новокузнецка« 37, "Новосибирский промышленно-энергетический колледж« 25, Сибирский университет потребительской кооперации</a:t>
            </a:r>
            <a:r>
              <a:rPr lang="ru-RU" baseline="0" dirty="0"/>
              <a:t>  </a:t>
            </a:r>
            <a:r>
              <a:rPr lang="ru-RU" dirty="0"/>
              <a:t>11, Новосибирский государственный технический университет</a:t>
            </a:r>
            <a:r>
              <a:rPr lang="ru-RU" baseline="0" dirty="0"/>
              <a:t> </a:t>
            </a:r>
            <a:r>
              <a:rPr lang="ru-RU" dirty="0"/>
              <a:t>10, </a:t>
            </a:r>
            <a:r>
              <a:rPr lang="ru-RU" dirty="0" err="1"/>
              <a:t>Беловский</a:t>
            </a:r>
            <a:r>
              <a:rPr lang="ru-RU" dirty="0"/>
              <a:t> многопрофильный техникум</a:t>
            </a:r>
            <a:r>
              <a:rPr lang="ru-RU" baseline="0" dirty="0"/>
              <a:t> </a:t>
            </a:r>
            <a:r>
              <a:rPr lang="ru-RU" dirty="0"/>
              <a:t>7, Томский техникум социальных технологий</a:t>
            </a:r>
            <a:r>
              <a:rPr lang="ru-RU" baseline="0" dirty="0"/>
              <a:t> </a:t>
            </a:r>
            <a:r>
              <a:rPr lang="ru-RU" dirty="0"/>
              <a:t>6, </a:t>
            </a:r>
          </a:p>
          <a:p>
            <a:r>
              <a:rPr lang="ru-RU" dirty="0"/>
              <a:t>Республики Хакасия "Черногорский механико-технологический техникум» 5,"Томский лесотехнический техникум 5, Каменский агротехнический техникум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5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6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49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47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Всего 4789 </a:t>
            </a:r>
            <a:r>
              <a:rPr lang="ru-RU" dirty="0" smtClean="0"/>
              <a:t>выпускников.</a:t>
            </a:r>
            <a:endParaRPr lang="ru-RU" dirty="0"/>
          </a:p>
          <a:p>
            <a:r>
              <a:rPr lang="ru-RU" dirty="0"/>
              <a:t>2015/16 год (по данным СПО-1 2016 г.)</a:t>
            </a:r>
          </a:p>
          <a:p>
            <a:r>
              <a:rPr lang="ru-RU" dirty="0"/>
              <a:t>4887 выпускников из числа инвалидов и лиц с ОВЗ,  </a:t>
            </a:r>
            <a:endParaRPr lang="ru-RU" dirty="0" smtClean="0"/>
          </a:p>
          <a:p>
            <a:r>
              <a:rPr lang="ru-RU" dirty="0" smtClean="0"/>
              <a:t>СФО:</a:t>
            </a:r>
            <a:endParaRPr lang="ru-RU" dirty="0"/>
          </a:p>
          <a:p>
            <a:r>
              <a:rPr lang="ru-RU" dirty="0"/>
              <a:t>44,7% трудоустроены,</a:t>
            </a:r>
          </a:p>
          <a:p>
            <a:r>
              <a:rPr lang="ru-RU" dirty="0"/>
              <a:t>17,3% продолжили профессиональное образование.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33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77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25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0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16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СФО доля трудоустроенных выпускников</a:t>
            </a:r>
            <a:r>
              <a:rPr lang="ru-RU" baseline="0" dirty="0"/>
              <a:t> ПО составляет 56,8%. Данные в целом по РФ – 60,1%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44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06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29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89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90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0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54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42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14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3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70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3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8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3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5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7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FA80-F9F5-467D-8E45-9A2FB03C9B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040B-BC89-4C03-8A2E-989A5C95E0D1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6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401-E63A-44C4-8B25-AFCB0CF1A598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1BD9-6BEF-4811-8D46-8F82BCF4888D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07-D6D4-4045-A55D-B5F0998487C1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0CFC-79B3-4E8F-BBA7-4E285A80C8AB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3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445-E876-47C9-9B03-D5C25C4CB926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F2F1-0FDB-41C6-AA6E-D8D01ED01DB3}" type="datetime1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684B-BDB5-4166-B29F-2D3E67539B5C}" type="datetime1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A2E7-CA04-45B4-829F-D94C7C7B9C94}" type="datetime1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842-6CFA-4DF2-8F94-76D776079586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32E6-F494-41E6-9638-A4EAD12BBC7D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1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5E48-A9F5-43A9-923F-A5530D17E96D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7BA-5C28-4190-A453-7913E5758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roman@csu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4396620" cy="2130951"/>
          </a:xfrm>
          <a:custGeom>
            <a:avLst/>
            <a:gdLst>
              <a:gd name="connsiteX0" fmla="*/ 0 w 4396620"/>
              <a:gd name="connsiteY0" fmla="*/ 0 h 2130951"/>
              <a:gd name="connsiteX1" fmla="*/ 1667371 w 4396620"/>
              <a:gd name="connsiteY1" fmla="*/ 0 h 2130951"/>
              <a:gd name="connsiteX2" fmla="*/ 1822316 w 4396620"/>
              <a:gd name="connsiteY2" fmla="*/ 0 h 2130951"/>
              <a:gd name="connsiteX3" fmla="*/ 4396620 w 4396620"/>
              <a:gd name="connsiteY3" fmla="*/ 0 h 2130951"/>
              <a:gd name="connsiteX4" fmla="*/ 3412972 w 4396620"/>
              <a:gd name="connsiteY4" fmla="*/ 2130951 h 2130951"/>
              <a:gd name="connsiteX5" fmla="*/ 0 w 439662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6620" h="2130951">
                <a:moveTo>
                  <a:pt x="0" y="0"/>
                </a:moveTo>
                <a:lnTo>
                  <a:pt x="1667371" y="0"/>
                </a:lnTo>
                <a:lnTo>
                  <a:pt x="1822316" y="0"/>
                </a:lnTo>
                <a:lnTo>
                  <a:pt x="4396620" y="0"/>
                </a:lnTo>
                <a:lnTo>
                  <a:pt x="341297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25722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: Shape 1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2812" y="4682920"/>
            <a:ext cx="4401188" cy="2175080"/>
          </a:xfrm>
          <a:custGeom>
            <a:avLst/>
            <a:gdLst>
              <a:gd name="connsiteX0" fmla="*/ 1007347 w 4401188"/>
              <a:gd name="connsiteY0" fmla="*/ 0 h 2175080"/>
              <a:gd name="connsiteX1" fmla="*/ 4401188 w 4401188"/>
              <a:gd name="connsiteY1" fmla="*/ 0 h 2175080"/>
              <a:gd name="connsiteX2" fmla="*/ 4401188 w 4401188"/>
              <a:gd name="connsiteY2" fmla="*/ 2175080 h 2175080"/>
              <a:gd name="connsiteX3" fmla="*/ 0 w 4401188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188" h="2175080">
                <a:moveTo>
                  <a:pt x="1007347" y="0"/>
                </a:moveTo>
                <a:lnTo>
                  <a:pt x="4401188" y="0"/>
                </a:lnTo>
                <a:lnTo>
                  <a:pt x="4401188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3463" y="0"/>
            <a:ext cx="5590537" cy="2130952"/>
          </a:xfrm>
          <a:custGeom>
            <a:avLst/>
            <a:gdLst>
              <a:gd name="connsiteX0" fmla="*/ 4417853 w 5590537"/>
              <a:gd name="connsiteY0" fmla="*/ 0 h 2130952"/>
              <a:gd name="connsiteX1" fmla="*/ 5590537 w 5590537"/>
              <a:gd name="connsiteY1" fmla="*/ 0 h 2130952"/>
              <a:gd name="connsiteX2" fmla="*/ 5590537 w 5590537"/>
              <a:gd name="connsiteY2" fmla="*/ 2130952 h 2130952"/>
              <a:gd name="connsiteX3" fmla="*/ 2729249 w 5590537"/>
              <a:gd name="connsiteY3" fmla="*/ 2130952 h 2130952"/>
              <a:gd name="connsiteX4" fmla="*/ 2574304 w 5590537"/>
              <a:gd name="connsiteY4" fmla="*/ 2130952 h 2130952"/>
              <a:gd name="connsiteX5" fmla="*/ 0 w 5590537"/>
              <a:gd name="connsiteY5" fmla="*/ 2130952 h 2130952"/>
              <a:gd name="connsiteX6" fmla="*/ 983648 w 5590537"/>
              <a:gd name="connsiteY6" fmla="*/ 1 h 2130952"/>
              <a:gd name="connsiteX7" fmla="*/ 4417853 w 5590537"/>
              <a:gd name="connsiteY7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537" h="2130952">
                <a:moveTo>
                  <a:pt x="4417853" y="0"/>
                </a:moveTo>
                <a:lnTo>
                  <a:pt x="5590537" y="0"/>
                </a:lnTo>
                <a:lnTo>
                  <a:pt x="5590537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5590537" cy="2175080"/>
          </a:xfrm>
          <a:custGeom>
            <a:avLst/>
            <a:gdLst>
              <a:gd name="connsiteX0" fmla="*/ 0 w 5590537"/>
              <a:gd name="connsiteY0" fmla="*/ 0 h 2175080"/>
              <a:gd name="connsiteX1" fmla="*/ 5590537 w 5590537"/>
              <a:gd name="connsiteY1" fmla="*/ 0 h 2175080"/>
              <a:gd name="connsiteX2" fmla="*/ 4583190 w 5590537"/>
              <a:gd name="connsiteY2" fmla="*/ 2175080 h 2175080"/>
              <a:gd name="connsiteX3" fmla="*/ 0 w 5590537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537" h="2175080">
                <a:moveTo>
                  <a:pt x="0" y="0"/>
                </a:moveTo>
                <a:lnTo>
                  <a:pt x="5590537" y="0"/>
                </a:lnTo>
                <a:lnTo>
                  <a:pt x="4583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948"/>
            <a:ext cx="9144001" cy="255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обеспечению доступности среднего профессионального</a:t>
            </a:r>
            <a:b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профессионального обучения инвалидов и лиц с ограниченными</a:t>
            </a:r>
            <a:b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 здоровья и их последующему трудоустройству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243" y="4975022"/>
            <a:ext cx="4152961" cy="1508905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Романенкова Дарья Феликсовна, </a:t>
            </a:r>
            <a:r>
              <a:rPr lang="ru-RU" sz="1800" dirty="0"/>
              <a:t>начальник Регионального учебно-научного центра инклюзивного образования ФГБОУ ВО «Челябинский государственный университет»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2879" y="6385239"/>
            <a:ext cx="38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Иркутск, 18 сентября 2017 г.</a:t>
            </a:r>
          </a:p>
        </p:txBody>
      </p:sp>
      <p:pic>
        <p:nvPicPr>
          <p:cNvPr id="1026" name="Picture 2" descr="http://politehnikum-eng.ru/2016/30_09/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5" y="193027"/>
            <a:ext cx="3182593" cy="17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22960"/>
            <a:chOff x="0" y="0"/>
            <a:chExt cx="9144000" cy="82296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2296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образовательных организаций в мониторинге инклюзивного образования</a:t>
              </a:r>
            </a:p>
            <a:p>
              <a:pPr marL="1431925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5C81750-5A7A-4F9F-BFAE-92D2B9827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71743"/>
              </p:ext>
            </p:extLst>
          </p:nvPr>
        </p:nvGraphicFramePr>
        <p:xfrm>
          <a:off x="551621" y="1118695"/>
          <a:ext cx="7758126" cy="537971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865715038"/>
                    </a:ext>
                  </a:extLst>
                </a:gridCol>
                <a:gridCol w="1770042">
                  <a:extLst>
                    <a:ext uri="{9D8B030D-6E8A-4147-A177-3AD203B41FA5}">
                      <a16:colId xmlns:a16="http://schemas.microsoft.com/office/drawing/2014/main" xmlns="" val="1593264555"/>
                    </a:ext>
                  </a:extLst>
                </a:gridCol>
                <a:gridCol w="1770042">
                  <a:extLst>
                    <a:ext uri="{9D8B030D-6E8A-4147-A177-3AD203B41FA5}">
                      <a16:colId xmlns:a16="http://schemas.microsoft.com/office/drawing/2014/main" xmlns="" val="2152785339"/>
                    </a:ext>
                  </a:extLst>
                </a:gridCol>
                <a:gridCol w="1770042">
                  <a:extLst>
                    <a:ext uri="{9D8B030D-6E8A-4147-A177-3AD203B41FA5}">
                      <a16:colId xmlns:a16="http://schemas.microsoft.com/office/drawing/2014/main" xmlns="" val="3375519796"/>
                    </a:ext>
                  </a:extLst>
                </a:gridCol>
              </a:tblGrid>
              <a:tr h="4866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работе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отправлена на доработку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/>
                </a:tc>
                <a:extLst>
                  <a:ext uri="{0D108BD9-81ED-4DB2-BD59-A6C34878D82A}">
                    <a16:rowId xmlns:a16="http://schemas.microsoft.com/office/drawing/2014/main" xmlns="" val="1830475873"/>
                  </a:ext>
                </a:extLst>
              </a:tr>
              <a:tr h="247073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Алтайский край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70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899388724"/>
                  </a:ext>
                </a:extLst>
              </a:tr>
              <a:tr h="247073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Забайкальский край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18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705419471"/>
                  </a:ext>
                </a:extLst>
              </a:tr>
              <a:tr h="247073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Иркутская область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16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80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4274103542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Кемеровская область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97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310404273"/>
                  </a:ext>
                </a:extLst>
              </a:tr>
              <a:tr h="251687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Красноярский край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14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88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4118604077"/>
                  </a:ext>
                </a:extLst>
              </a:tr>
              <a:tr h="251687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Новосибирская область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13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62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661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Омская область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53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876365313"/>
                  </a:ext>
                </a:extLst>
              </a:tr>
              <a:tr h="257661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Республика Алтай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715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Республика Бурятия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18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743664241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Республика Тыва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12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6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469546717"/>
                  </a:ext>
                </a:extLst>
              </a:tr>
              <a:tr h="449579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Республика Хакасия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22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763712930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algn="l" fontAlgn="b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Томская область</a:t>
                      </a:r>
                    </a:p>
                  </a:txBody>
                  <a:tcPr marL="60960" marR="60960" marT="60960" marB="6096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>
                          <a:solidFill>
                            <a:srgbClr val="404040"/>
                          </a:solidFill>
                          <a:effectLst/>
                        </a:rPr>
                        <a:t>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>
                          <a:solidFill>
                            <a:srgbClr val="404040"/>
                          </a:solidFill>
                          <a:effectLst/>
                        </a:rPr>
                        <a:t>30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87269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477672"/>
            <a:chOff x="0" y="0"/>
            <a:chExt cx="9144000" cy="57393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инклюзивного образования (СПО)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07337"/>
              </p:ext>
            </p:extLst>
          </p:nvPr>
        </p:nvGraphicFramePr>
        <p:xfrm>
          <a:off x="0" y="655472"/>
          <a:ext cx="9008282" cy="580008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127395">
                  <a:extLst>
                    <a:ext uri="{9D8B030D-6E8A-4147-A177-3AD203B41FA5}">
                      <a16:colId xmlns:a16="http://schemas.microsoft.com/office/drawing/2014/main" xmlns="" val="27856682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3846702374"/>
                    </a:ext>
                  </a:extLst>
                </a:gridCol>
                <a:gridCol w="968830">
                  <a:extLst>
                    <a:ext uri="{9D8B030D-6E8A-4147-A177-3AD203B41FA5}">
                      <a16:colId xmlns:a16="http://schemas.microsoft.com/office/drawing/2014/main" xmlns="" val="75703108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128357965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92593572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xmlns="" val="4088751449"/>
                    </a:ext>
                  </a:extLst>
                </a:gridCol>
                <a:gridCol w="925285">
                  <a:extLst>
                    <a:ext uri="{9D8B030D-6E8A-4147-A177-3AD203B41FA5}">
                      <a16:colId xmlns:a16="http://schemas.microsoft.com/office/drawing/2014/main" xmlns="" val="36405687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485994835"/>
                    </a:ext>
                  </a:extLst>
                </a:gridCol>
              </a:tblGrid>
              <a:tr h="51746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обучающихся с ОВЗ и инвалидов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бюджетных ассигнований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договорам об оказании платных </a:t>
                      </a:r>
                      <a:r>
                        <a:rPr lang="ru-RU" sz="13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</a:t>
                      </a: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-тельных услуг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ОО, обучающих лиц с ОВЗ и инвалидов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ОО, обучаю-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инвалидов и лиц с ОВЗ</a:t>
                      </a:r>
                    </a:p>
                  </a:txBody>
                  <a:tcPr marL="6951" marR="6951" marT="6951" marB="4170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291587"/>
                  </a:ext>
                </a:extLst>
              </a:tr>
              <a:tr h="613805">
                <a:tc v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Федерал. бюджета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субъекта РФ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местного бюджета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41706" anchor="ctr"/>
                </a:tc>
                <a:extLst>
                  <a:ext uri="{0D108BD9-81ED-4DB2-BD59-A6C34878D82A}">
                    <a16:rowId xmlns:a16="http://schemas.microsoft.com/office/drawing/2014/main" xmlns="" val="3794983333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86223897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06326132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25277801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51308370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90453970"/>
                  </a:ext>
                </a:extLst>
              </a:tr>
              <a:tr h="539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18009177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01482852"/>
                  </a:ext>
                </a:extLst>
              </a:tr>
              <a:tr h="334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47688540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8329591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63607614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СФО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65822205"/>
                  </a:ext>
                </a:extLst>
              </a:tr>
              <a:tr h="27372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7106291"/>
                  </a:ext>
                </a:extLst>
              </a:tr>
              <a:tr h="435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РФ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2525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xmlns="" val="27271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62001"/>
            <a:chOff x="0" y="-1"/>
            <a:chExt cx="9144000" cy="859971"/>
          </a:xfrm>
        </p:grpSpPr>
        <p:sp>
          <p:nvSpPr>
            <p:cNvPr id="4" name="TextBox 3"/>
            <p:cNvSpPr txBox="1"/>
            <p:nvPr/>
          </p:nvSpPr>
          <p:spPr>
            <a:xfrm>
              <a:off x="0" y="-1"/>
              <a:ext cx="9144000" cy="8599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обучающихся с ОВЗ и инвалидов по программам СПО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73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12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2300" y="1704153"/>
            <a:ext cx="202930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 СФО </a:t>
            </a:r>
          </a:p>
          <a:p>
            <a:r>
              <a:rPr lang="ru-RU" b="1" dirty="0">
                <a:solidFill>
                  <a:srgbClr val="C00000"/>
                </a:solidFill>
              </a:rPr>
              <a:t>70% </a:t>
            </a:r>
            <a:r>
              <a:rPr lang="ru-RU" dirty="0"/>
              <a:t>ППССЗ</a:t>
            </a:r>
          </a:p>
          <a:p>
            <a:r>
              <a:rPr lang="ru-RU" b="1" dirty="0">
                <a:solidFill>
                  <a:srgbClr val="C00000"/>
                </a:solidFill>
              </a:rPr>
              <a:t>30%</a:t>
            </a:r>
            <a:r>
              <a:rPr lang="ru-RU" dirty="0"/>
              <a:t> ППКРС</a:t>
            </a:r>
          </a:p>
          <a:p>
            <a:r>
              <a:rPr lang="ru-RU" b="1" dirty="0"/>
              <a:t>В РФ</a:t>
            </a:r>
          </a:p>
          <a:p>
            <a:r>
              <a:rPr lang="ru-RU" b="1" dirty="0">
                <a:solidFill>
                  <a:srgbClr val="C00000"/>
                </a:solidFill>
              </a:rPr>
              <a:t>75% </a:t>
            </a:r>
            <a:r>
              <a:rPr lang="ru-RU" dirty="0"/>
              <a:t>ППССЗ</a:t>
            </a:r>
          </a:p>
          <a:p>
            <a:r>
              <a:rPr lang="ru-RU" b="1" dirty="0">
                <a:solidFill>
                  <a:srgbClr val="C00000"/>
                </a:solidFill>
              </a:rPr>
              <a:t>25% </a:t>
            </a:r>
            <a:r>
              <a:rPr lang="ru-RU" dirty="0"/>
              <a:t>ППКРС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925A771-AE64-4780-9A52-6B0A4F1C75A1}"/>
              </a:ext>
            </a:extLst>
          </p:cNvPr>
          <p:cNvCxnSpPr/>
          <p:nvPr/>
        </p:nvCxnSpPr>
        <p:spPr>
          <a:xfrm flipH="1">
            <a:off x="5618896" y="1201795"/>
            <a:ext cx="2996" cy="56112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C2C49F6-5F06-4F2B-9CD0-D51904386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936473"/>
              </p:ext>
            </p:extLst>
          </p:nvPr>
        </p:nvGraphicFramePr>
        <p:xfrm>
          <a:off x="482600" y="1201794"/>
          <a:ext cx="6489700" cy="561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62001"/>
            <a:chOff x="0" y="-1"/>
            <a:chExt cx="9144000" cy="859971"/>
          </a:xfrm>
        </p:grpSpPr>
        <p:sp>
          <p:nvSpPr>
            <p:cNvPr id="4" name="TextBox 3"/>
            <p:cNvSpPr txBox="1"/>
            <p:nvPr/>
          </p:nvSpPr>
          <p:spPr>
            <a:xfrm>
              <a:off x="0" y="-1"/>
              <a:ext cx="9144000" cy="8599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 лиц с ОВЗ и инвалидов на программы СПО (2016 год)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73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13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8757" y="6367544"/>
            <a:ext cx="149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Доля принятых в контингенте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03573C31-507F-44AD-BE5C-1E9EBF104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34553"/>
              </p:ext>
            </p:extLst>
          </p:nvPr>
        </p:nvGraphicFramePr>
        <p:xfrm>
          <a:off x="168965" y="841262"/>
          <a:ext cx="6407625" cy="58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9888748-EBAC-4913-A107-AAC00BF14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63868"/>
              </p:ext>
            </p:extLst>
          </p:nvPr>
        </p:nvGraphicFramePr>
        <p:xfrm>
          <a:off x="6408757" y="979620"/>
          <a:ext cx="609600" cy="5092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782927648"/>
                    </a:ext>
                  </a:extLst>
                </a:gridCol>
              </a:tblGrid>
              <a:tr h="443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034472"/>
                  </a:ext>
                </a:extLst>
              </a:tr>
              <a:tr h="53313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12,5%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281312"/>
                  </a:ext>
                </a:extLst>
              </a:tr>
              <a:tr h="443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28619"/>
                  </a:ext>
                </a:extLst>
              </a:tr>
              <a:tr h="48339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856840"/>
                  </a:ext>
                </a:extLst>
              </a:tr>
              <a:tr h="36202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445606"/>
                  </a:ext>
                </a:extLst>
              </a:tr>
              <a:tr h="3909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029970"/>
                  </a:ext>
                </a:extLst>
              </a:tr>
              <a:tr h="3909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969487"/>
                  </a:ext>
                </a:extLst>
              </a:tr>
              <a:tr h="443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317477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247454"/>
                  </a:ext>
                </a:extLst>
              </a:tr>
              <a:tr h="33306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76,6%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924908"/>
                  </a:ext>
                </a:extLst>
              </a:tr>
              <a:tr h="443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739191"/>
                  </a:ext>
                </a:extLst>
              </a:tr>
              <a:tr h="443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76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62001"/>
            <a:chOff x="0" y="-1"/>
            <a:chExt cx="9144000" cy="859971"/>
          </a:xfrm>
        </p:grpSpPr>
        <p:sp>
          <p:nvSpPr>
            <p:cNvPr id="4" name="TextBox 3"/>
            <p:cNvSpPr txBox="1"/>
            <p:nvPr/>
          </p:nvSpPr>
          <p:spPr>
            <a:xfrm>
              <a:off x="0" y="-1"/>
              <a:ext cx="9144000" cy="8599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лиц с ОВЗ и инвалидов по программам СПО (2017 год)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73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14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6429" y="6334780"/>
            <a:ext cx="17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Доля выпускников в контингенте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AA9AC215-155C-4831-82D6-D1991A70A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602538"/>
              </p:ext>
            </p:extLst>
          </p:nvPr>
        </p:nvGraphicFramePr>
        <p:xfrm>
          <a:off x="309716" y="1010264"/>
          <a:ext cx="7079226" cy="58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9A6D8BA-E3B0-4ED8-AB86-72C6597F8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49050"/>
              </p:ext>
            </p:extLst>
          </p:nvPr>
        </p:nvGraphicFramePr>
        <p:xfrm>
          <a:off x="7190070" y="1244112"/>
          <a:ext cx="609600" cy="495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992970619"/>
                    </a:ext>
                  </a:extLst>
                </a:gridCol>
              </a:tblGrid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B03E59"/>
                          </a:solidFill>
                          <a:effectLst/>
                        </a:rPr>
                        <a:t>56,2%</a:t>
                      </a:r>
                      <a:endParaRPr lang="ru-RU" sz="1400" b="1" i="0" u="none" strike="noStrike" dirty="0">
                        <a:solidFill>
                          <a:srgbClr val="B03E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108791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801967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B03E59"/>
                          </a:solidFill>
                          <a:effectLst/>
                        </a:rPr>
                        <a:t>52,4%</a:t>
                      </a:r>
                      <a:endParaRPr lang="ru-RU" sz="1400" b="1" i="0" u="none" strike="noStrike" dirty="0">
                        <a:solidFill>
                          <a:srgbClr val="B03E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908340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B03E59"/>
                          </a:solidFill>
                          <a:effectLst/>
                        </a:rPr>
                        <a:t>56,9%</a:t>
                      </a:r>
                      <a:endParaRPr lang="ru-RU" sz="1400" b="1" i="0" u="none" strike="noStrike" dirty="0">
                        <a:solidFill>
                          <a:srgbClr val="B03E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187754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38,5%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037444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576691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39,8%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174258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27,3%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219830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47,6%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953355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29,9%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178616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42,0%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340755"/>
                  </a:ext>
                </a:extLst>
              </a:tr>
              <a:tr h="412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288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713678"/>
            <a:chOff x="0" y="0"/>
            <a:chExt cx="9144000" cy="80543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805435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нарушений здоровья обучающихся по программам СПО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15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95F4070A-29CB-4B4B-8825-4C99FDED10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88531"/>
              </p:ext>
            </p:extLst>
          </p:nvPr>
        </p:nvGraphicFramePr>
        <p:xfrm>
          <a:off x="537954" y="792939"/>
          <a:ext cx="8068091" cy="606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84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3A70D4-058A-4464-B7E2-06BA504BEA4D}"/>
              </a:ext>
            </a:extLst>
          </p:cNvPr>
          <p:cNvSpPr txBox="1"/>
          <p:nvPr/>
        </p:nvSpPr>
        <p:spPr>
          <a:xfrm>
            <a:off x="0" y="0"/>
            <a:ext cx="9144000" cy="7136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990600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лиц с ОВЗ и инвалидов</a:t>
            </a:r>
          </a:p>
        </p:txBody>
      </p:sp>
      <p:sp>
        <p:nvSpPr>
          <p:cNvPr id="6" name="Блок-схема: сохраненные данные 5">
            <a:extLst>
              <a:ext uri="{FF2B5EF4-FFF2-40B4-BE49-F238E27FC236}">
                <a16:creationId xmlns:a16="http://schemas.microsoft.com/office/drawing/2014/main" xmlns="" id="{5FABAB15-1AEE-4939-9F53-8EE826D637ED}"/>
              </a:ext>
            </a:extLst>
          </p:cNvPr>
          <p:cNvSpPr/>
          <p:nvPr/>
        </p:nvSpPr>
        <p:spPr>
          <a:xfrm>
            <a:off x="245993" y="193912"/>
            <a:ext cx="765313" cy="325853"/>
          </a:xfrm>
          <a:prstGeom prst="flowChartOnlineStorag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8F35B1B-1059-4217-A3B4-3BD51840B1E3}"/>
              </a:ext>
            </a:extLst>
          </p:cNvPr>
          <p:cNvSpPr txBox="1">
            <a:spLocks/>
          </p:cNvSpPr>
          <p:nvPr/>
        </p:nvSpPr>
        <p:spPr>
          <a:xfrm>
            <a:off x="8619712" y="6492875"/>
            <a:ext cx="524288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16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18481D4-9179-4EFD-A405-36C645A29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24182"/>
              </p:ext>
            </p:extLst>
          </p:nvPr>
        </p:nvGraphicFramePr>
        <p:xfrm>
          <a:off x="753034" y="1112744"/>
          <a:ext cx="7866677" cy="491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5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3A70D4-058A-4464-B7E2-06BA504BEA4D}"/>
              </a:ext>
            </a:extLst>
          </p:cNvPr>
          <p:cNvSpPr txBox="1"/>
          <p:nvPr/>
        </p:nvSpPr>
        <p:spPr>
          <a:xfrm>
            <a:off x="0" y="0"/>
            <a:ext cx="9144000" cy="7136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990600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нарушений здоровья обучающихся по программам профессионального обучения (Российская Федерация)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сохраненные данные 5">
            <a:extLst>
              <a:ext uri="{FF2B5EF4-FFF2-40B4-BE49-F238E27FC236}">
                <a16:creationId xmlns:a16="http://schemas.microsoft.com/office/drawing/2014/main" xmlns="" id="{5FABAB15-1AEE-4939-9F53-8EE826D637ED}"/>
              </a:ext>
            </a:extLst>
          </p:cNvPr>
          <p:cNvSpPr/>
          <p:nvPr/>
        </p:nvSpPr>
        <p:spPr>
          <a:xfrm>
            <a:off x="245993" y="193912"/>
            <a:ext cx="765313" cy="325853"/>
          </a:xfrm>
          <a:prstGeom prst="flowChartOnlineStorag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15C390E-3D66-4DF4-8705-55A945211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29523"/>
              </p:ext>
            </p:extLst>
          </p:nvPr>
        </p:nvGraphicFramePr>
        <p:xfrm>
          <a:off x="628649" y="1008080"/>
          <a:ext cx="7455985" cy="51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8D5D333-B5F1-4758-A9ED-BA6960A45237}"/>
              </a:ext>
            </a:extLst>
          </p:cNvPr>
          <p:cNvSpPr txBox="1">
            <a:spLocks/>
          </p:cNvSpPr>
          <p:nvPr/>
        </p:nvSpPr>
        <p:spPr>
          <a:xfrm>
            <a:off x="8619712" y="6492875"/>
            <a:ext cx="524288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17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3A70D4-058A-4464-B7E2-06BA504BEA4D}"/>
              </a:ext>
            </a:extLst>
          </p:cNvPr>
          <p:cNvSpPr txBox="1"/>
          <p:nvPr/>
        </p:nvSpPr>
        <p:spPr>
          <a:xfrm>
            <a:off x="0" y="0"/>
            <a:ext cx="9144000" cy="7136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990600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профессионального обучения, на которых обучаются инвалиды и лица с ОВЗ (Российская Федерация)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сохраненные данные 5">
            <a:extLst>
              <a:ext uri="{FF2B5EF4-FFF2-40B4-BE49-F238E27FC236}">
                <a16:creationId xmlns:a16="http://schemas.microsoft.com/office/drawing/2014/main" xmlns="" id="{5FABAB15-1AEE-4939-9F53-8EE826D637ED}"/>
              </a:ext>
            </a:extLst>
          </p:cNvPr>
          <p:cNvSpPr/>
          <p:nvPr/>
        </p:nvSpPr>
        <p:spPr>
          <a:xfrm>
            <a:off x="245993" y="193912"/>
            <a:ext cx="765313" cy="325853"/>
          </a:xfrm>
          <a:prstGeom prst="flowChartOnlineStorag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8D5D333-B5F1-4758-A9ED-BA6960A45237}"/>
              </a:ext>
            </a:extLst>
          </p:cNvPr>
          <p:cNvSpPr txBox="1">
            <a:spLocks/>
          </p:cNvSpPr>
          <p:nvPr/>
        </p:nvSpPr>
        <p:spPr>
          <a:xfrm>
            <a:off x="8619712" y="6492875"/>
            <a:ext cx="524288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18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14737"/>
              </p:ext>
            </p:extLst>
          </p:nvPr>
        </p:nvGraphicFramePr>
        <p:xfrm>
          <a:off x="507694" y="728933"/>
          <a:ext cx="7920000" cy="595084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5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Код программы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Программма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Ко-во обучающихся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Кол-во ПОО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19727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Штукатур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3 648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19601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Швея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2 541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16675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Повар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2 389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13450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Маляр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1 638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18880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Столяр строительный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1 588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Маляр строительный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1 211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12680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Каменщик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1 040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16671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Плотник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18103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Садовник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741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16909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Портной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16185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Оператор швейного оборудования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0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18511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Слесарь по ремонту автомобилей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22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16199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Оператор электронно-вычислительных и вычислительных машин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18559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Слесарь-ремонтник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12901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Кондитер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3A70D4-058A-4464-B7E2-06BA504BEA4D}"/>
              </a:ext>
            </a:extLst>
          </p:cNvPr>
          <p:cNvSpPr txBox="1"/>
          <p:nvPr/>
        </p:nvSpPr>
        <p:spPr>
          <a:xfrm>
            <a:off x="0" y="0"/>
            <a:ext cx="9144000" cy="7136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990600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нарушений здоровья обучающихся по программам профессионального обучения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сохраненные данные 5">
            <a:extLst>
              <a:ext uri="{FF2B5EF4-FFF2-40B4-BE49-F238E27FC236}">
                <a16:creationId xmlns:a16="http://schemas.microsoft.com/office/drawing/2014/main" xmlns="" id="{5FABAB15-1AEE-4939-9F53-8EE826D637ED}"/>
              </a:ext>
            </a:extLst>
          </p:cNvPr>
          <p:cNvSpPr/>
          <p:nvPr/>
        </p:nvSpPr>
        <p:spPr>
          <a:xfrm>
            <a:off x="245993" y="193912"/>
            <a:ext cx="765313" cy="325853"/>
          </a:xfrm>
          <a:prstGeom prst="flowChartOnlineStorag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14A2A3C-985D-4FDC-A6FC-7A4D66D79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285832"/>
              </p:ext>
            </p:extLst>
          </p:nvPr>
        </p:nvGraphicFramePr>
        <p:xfrm>
          <a:off x="245993" y="845402"/>
          <a:ext cx="8694276" cy="54535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50956930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72525869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112469109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615864552"/>
                    </a:ext>
                  </a:extLst>
                </a:gridCol>
                <a:gridCol w="1098092">
                  <a:extLst>
                    <a:ext uri="{9D8B030D-6E8A-4147-A177-3AD203B41FA5}">
                      <a16:colId xmlns:a16="http://schemas.microsoft.com/office/drawing/2014/main" xmlns="" val="4220196754"/>
                    </a:ext>
                  </a:extLst>
                </a:gridCol>
                <a:gridCol w="1098092">
                  <a:extLst>
                    <a:ext uri="{9D8B030D-6E8A-4147-A177-3AD203B41FA5}">
                      <a16:colId xmlns:a16="http://schemas.microsoft.com/office/drawing/2014/main" xmlns="" val="2786708610"/>
                    </a:ext>
                  </a:extLst>
                </a:gridCol>
                <a:gridCol w="1098092">
                  <a:extLst>
                    <a:ext uri="{9D8B030D-6E8A-4147-A177-3AD203B41FA5}">
                      <a16:colId xmlns:a16="http://schemas.microsoft.com/office/drawing/2014/main" xmlns="" val="3499752769"/>
                    </a:ext>
                  </a:extLst>
                </a:gridCol>
              </a:tblGrid>
              <a:tr h="920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Субъект РФ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зрения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слуха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опорно-двигательного аппарата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нарушений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сложные дефекты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интеллекта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840463449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Алтайский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29662297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Забайкальский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5445335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Иркутская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362462988"/>
                  </a:ext>
                </a:extLst>
              </a:tr>
              <a:tr h="594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84309026"/>
                  </a:ext>
                </a:extLst>
              </a:tr>
              <a:tr h="389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1 639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3686002"/>
                  </a:ext>
                </a:extLst>
              </a:tr>
              <a:tr h="594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38980481"/>
                  </a:ext>
                </a:extLst>
              </a:tr>
              <a:tr h="357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Алтай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83955796"/>
                  </a:ext>
                </a:extLst>
              </a:tr>
              <a:tr h="393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Бурятия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Тыва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22107996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Хакасия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275100137"/>
                  </a:ext>
                </a:extLst>
              </a:tr>
              <a:tr h="30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Томская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56839869"/>
                  </a:ext>
                </a:extLst>
              </a:tr>
            </a:tbl>
          </a:graphicData>
        </a:graphic>
      </p:graphicFrame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99A3301-425A-4E63-8A1A-FAC09B86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19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1005840"/>
            <a:chOff x="-71120" y="0"/>
            <a:chExt cx="9215120" cy="1005840"/>
          </a:xfrm>
        </p:grpSpPr>
        <p:sp>
          <p:nvSpPr>
            <p:cNvPr id="6" name="TextBox 5"/>
            <p:cNvSpPr txBox="1"/>
            <p:nvPr/>
          </p:nvSpPr>
          <p:spPr>
            <a:xfrm>
              <a:off x="-71120" y="0"/>
              <a:ext cx="9215120" cy="100584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85838"/>
              <a:r>
                <a:rPr lang="ru-RU" sz="21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ориентиры в сфере инклюзивного профессионального образования и трудоустройства выпускников</a:t>
              </a:r>
            </a:p>
          </p:txBody>
        </p:sp>
        <p:sp>
          <p:nvSpPr>
            <p:cNvPr id="7" name="Блок-схема: сохраненные данные 6"/>
            <p:cNvSpPr/>
            <p:nvPr/>
          </p:nvSpPr>
          <p:spPr>
            <a:xfrm>
              <a:off x="168965" y="247926"/>
              <a:ext cx="765313" cy="509988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>
          <a:xfrm>
            <a:off x="8619712" y="6492875"/>
            <a:ext cx="524288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CE23AA-6776-4A33-AFA1-60D9CF7EC2D0}" type="slidenum">
              <a:rPr lang="ru-RU" sz="1400" b="1" smtClean="0">
                <a:solidFill>
                  <a:schemeClr val="tx1"/>
                </a:solidFill>
              </a:r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38232" y="1253766"/>
            <a:ext cx="8381480" cy="5592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Указы Президента РФ от 7 мая 2012 г. № 597, 599.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целевая программа развития образования на 2016-2020 годы, утвержденная постановлением Правительства Российской Федерации от 23 мая 2015 г. № 497.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помощи, утв. Приказом Министерства образования и науки РФ от 9 ноября 2015 г. № 1309.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(«дорожная карта») Министерства образования и науки Российской Федерации по повышению значений показателей доступности для инвалидов объектов и предоставляемых на них услуг в сфере образования, утв. Приказом Министерства образования и науки РФ от 2 декабря 2015 г. № 1399.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Российской Федерации «Доступная среда» на 2011-2020 годы, утвержденная постановлением Правительства Российской Федерации от 1 декабря 2015 г. № 1297. 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Межведомственный комплексный план мероприятий по обеспечению доступности профессионального образования для инвалидов на 2016-2018 годы (утв. зам. Председателя Правительства РФ О.Ю.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Голодец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23.05.2016 №3467п-П8).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на 2016-2020 гг. по реализации в субъектах РФ программ сопровождения инвалидов молодого возраста при получении ими профессионального образования и содействия в последующем трудоустройстве с использованием сведений, содержащихся в федеральной государственной информационной системе федерального реестра инвалидов (утв. Распоряжением Правительства РФ от 16 июля 2016 года №1507-р). 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повышению уровня занятости инвалидов на 2017 - 2020 годы (утв. распоряжением Правительства Российской Федерации от 10 мая 2017 г. № 893-р).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accent4">
                  <a:lumMod val="50000"/>
                </a:schemeClr>
              </a:buClr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925552"/>
            <a:chOff x="0" y="1"/>
            <a:chExt cx="9144000" cy="806682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80668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квалификации (или) переподготовка персонала по вопросам получения среднего профессионального образования инвалидами и лицами с ОВЗ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20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66555A96-9D59-4A0A-BDC1-A4F51C68C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438283"/>
              </p:ext>
            </p:extLst>
          </p:nvPr>
        </p:nvGraphicFramePr>
        <p:xfrm>
          <a:off x="374072" y="1350817"/>
          <a:ext cx="8245639" cy="514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23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685801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организации, обучающие наибольшее количество инвалидов и лиц с ОВЗ по программам СПО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21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30167"/>
              </p:ext>
            </p:extLst>
          </p:nvPr>
        </p:nvGraphicFramePr>
        <p:xfrm>
          <a:off x="140785" y="685800"/>
          <a:ext cx="8970430" cy="603674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868000">
                  <a:extLst>
                    <a:ext uri="{9D8B030D-6E8A-4147-A177-3AD203B41FA5}">
                      <a16:colId xmlns:a16="http://schemas.microsoft.com/office/drawing/2014/main" xmlns="" val="992134228"/>
                    </a:ext>
                  </a:extLst>
                </a:gridCol>
                <a:gridCol w="1914430">
                  <a:extLst>
                    <a:ext uri="{9D8B030D-6E8A-4147-A177-3AD203B41FA5}">
                      <a16:colId xmlns:a16="http://schemas.microsoft.com/office/drawing/2014/main" xmlns="" val="115661899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xmlns="" val="3967780195"/>
                    </a:ext>
                  </a:extLst>
                </a:gridCol>
              </a:tblGrid>
              <a:tr h="543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Название ОО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Субъект 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обучающихся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8631937"/>
                  </a:ext>
                </a:extLst>
              </a:tr>
              <a:tr h="35847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Новокузнецкий государственный гуманитарно-технический колледж-интернат Министерства труда и социальной защиты Российской Федерации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Кемеровская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219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4163132160"/>
                  </a:ext>
                </a:extLst>
              </a:tr>
              <a:tr h="36205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Новосибирский государственный технический университет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Новосибирская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187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2399432111"/>
                  </a:ext>
                </a:extLst>
              </a:tr>
              <a:tr h="25351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Забайкальский техникум профессиональных технологий и сервиса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Забайкальский край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123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281265532"/>
                  </a:ext>
                </a:extLst>
              </a:tr>
              <a:tr h="3863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Красноярский техникум социальных технологий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Красноярский край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82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2854049220"/>
                  </a:ext>
                </a:extLst>
              </a:tr>
              <a:tr h="3863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Сибирский государственный медицинский университет Министерства здравоохранения Российской Федерации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Томская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60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3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Бийский промышленно-технологический колледж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Алтайский край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59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51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Иркутский реабилитационный техникум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Иркутская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50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643741766"/>
                  </a:ext>
                </a:extLst>
              </a:tr>
              <a:tr h="1546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Профессиональный колледж г. Новокузнецка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Кемеровская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40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3356553889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rgbClr val="404040"/>
                          </a:solidFill>
                          <a:effectLst/>
                        </a:rPr>
                        <a:t>Купинский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 межрайонный аграрный лицей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Новосибирская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39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19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rgbClr val="404040"/>
                          </a:solidFill>
                          <a:effectLst/>
                        </a:rPr>
                        <a:t>Тулунский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 аграрный техникум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Иркутская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35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1006125582"/>
                  </a:ext>
                </a:extLst>
              </a:tr>
              <a:tr h="25351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rgbClr val="404040"/>
                          </a:solidFill>
                          <a:effectLst/>
                        </a:rPr>
                        <a:t>Прокопьевский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 электромашиностроительный техникум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</a:rPr>
                        <a:t>Кемеровская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33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xmlns="" val="3482273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адаптированных для обучения лиц с ОВЗ и инвалидов образовательных программ СПО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22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31104"/>
              </p:ext>
            </p:extLst>
          </p:nvPr>
        </p:nvGraphicFramePr>
        <p:xfrm>
          <a:off x="350520" y="1127760"/>
          <a:ext cx="8061960" cy="55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20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по адаптированным для обучения инвалидов и  лиц с ОВЗ образовательным программам СПО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23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57C1250-C1C4-4CC0-AACD-E5DA4A30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13630"/>
              </p:ext>
            </p:extLst>
          </p:nvPr>
        </p:nvGraphicFramePr>
        <p:xfrm>
          <a:off x="1343808" y="1021087"/>
          <a:ext cx="6901088" cy="527303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985088">
                  <a:extLst>
                    <a:ext uri="{9D8B030D-6E8A-4147-A177-3AD203B41FA5}">
                      <a16:colId xmlns:a16="http://schemas.microsoft.com/office/drawing/2014/main" xmlns="" val="2888183968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3120047122"/>
                    </a:ext>
                  </a:extLst>
                </a:gridCol>
              </a:tblGrid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 по АОП</a:t>
                      </a:r>
                    </a:p>
                  </a:txBody>
                  <a:tcPr marL="36000" marR="36000" marT="0" marB="0" anchor="b"/>
                </a:tc>
                <a:extLst>
                  <a:ext uri="{0D108BD9-81ED-4DB2-BD59-A6C34878D82A}">
                    <a16:rowId xmlns:a16="http://schemas.microsoft.com/office/drawing/2014/main" xmlns="" val="3345721955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42204607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23493526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7287989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9701499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26550569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1219048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970255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5134301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0011814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2661762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Сибирский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федеральный округ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extLst>
                  <a:ext uri="{0D108BD9-81ED-4DB2-BD59-A6C34878D82A}">
                    <a16:rowId xmlns:a16="http://schemas.microsoft.com/office/drawing/2014/main" xmlns="" val="1387614879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extLst>
                  <a:ext uri="{0D108BD9-81ED-4DB2-BD59-A6C34878D82A}">
                    <a16:rowId xmlns:a16="http://schemas.microsoft.com/office/drawing/2014/main" xmlns="" val="101141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7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«массовым» образовательным программам СПО (трудоустройство более 60%)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24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DEA17A-4551-4BE2-8688-8CE3E8298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18280"/>
              </p:ext>
            </p:extLst>
          </p:nvPr>
        </p:nvGraphicFramePr>
        <p:xfrm>
          <a:off x="579200" y="830097"/>
          <a:ext cx="8374656" cy="561787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0425">
                  <a:extLst>
                    <a:ext uri="{9D8B030D-6E8A-4147-A177-3AD203B41FA5}">
                      <a16:colId xmlns:a16="http://schemas.microsoft.com/office/drawing/2014/main" xmlns="" val="2688965039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xmlns="" val="348038101"/>
                    </a:ext>
                  </a:extLst>
                </a:gridCol>
                <a:gridCol w="764231">
                  <a:extLst>
                    <a:ext uri="{9D8B030D-6E8A-4147-A177-3AD203B41FA5}">
                      <a16:colId xmlns:a16="http://schemas.microsoft.com/office/drawing/2014/main" xmlns="" val="94075390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452836220"/>
                    </a:ext>
                  </a:extLst>
                </a:gridCol>
              </a:tblGrid>
              <a:tr h="146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трудоустроенных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880459657"/>
                  </a:ext>
                </a:extLst>
              </a:tr>
              <a:tr h="11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15.01.26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Токарь-универсал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93,2%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863274489"/>
                  </a:ext>
                </a:extLst>
              </a:tr>
              <a:tr h="11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31.02.01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Лечебное дело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81,3%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016605069"/>
                  </a:ext>
                </a:extLst>
              </a:tr>
              <a:tr h="5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34.02.02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Медицинский массаж (для обучения лиц с ограниченными возможностями здоровья по зрению)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78,6%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135199232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08.01.05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Мастер столярно-плотничных и паркетных работ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77,8%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988211898"/>
                  </a:ext>
                </a:extLst>
              </a:tr>
              <a:tr h="217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31.02.03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Лабораторная диагностика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77,6%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344154095"/>
                  </a:ext>
                </a:extLst>
              </a:tr>
              <a:tr h="11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34.02.01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Сестринское дело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195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75,4%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124491587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29.01.29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Мастер столярного и мебельного производства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74,5%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393260619"/>
                  </a:ext>
                </a:extLst>
              </a:tr>
              <a:tr h="430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19.02.10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Технология продукции общественного питания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73,5%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460633428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23.02.03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Техническое обслуживание и ремонт автомобильного транспорта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370111505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29.01.08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Оператор швейного оборудования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67,0%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588219727"/>
                  </a:ext>
                </a:extLst>
              </a:tr>
              <a:tr h="116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23.01.03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Автомеханик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64,0%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329838805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09.02.01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Компьютерные системы и комплексы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63,6%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02404390"/>
                  </a:ext>
                </a:extLst>
              </a:tr>
              <a:tr h="217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44.02.02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Преподавание в начальных классах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63,6%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541338893"/>
                  </a:ext>
                </a:extLst>
              </a:tr>
              <a:tr h="217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43.02.11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Гостиничный сервис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63,0%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194044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«массовым» образовательным программам СПО (трудоустройство 50% и менее)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25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DEA17A-4551-4BE2-8688-8CE3E8298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65758"/>
              </p:ext>
            </p:extLst>
          </p:nvPr>
        </p:nvGraphicFramePr>
        <p:xfrm>
          <a:off x="168965" y="928070"/>
          <a:ext cx="8726425" cy="459527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0425">
                  <a:extLst>
                    <a:ext uri="{9D8B030D-6E8A-4147-A177-3AD203B41FA5}">
                      <a16:colId xmlns:a16="http://schemas.microsoft.com/office/drawing/2014/main" xmlns="" val="2688965039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xmlns="" val="3480381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94075390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1452836220"/>
                    </a:ext>
                  </a:extLst>
                </a:gridCol>
              </a:tblGrid>
              <a:tr h="146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трудоустроенных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459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54.02.01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(по отраслям)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863274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40.02.01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016605069"/>
                  </a:ext>
                </a:extLst>
              </a:tr>
              <a:tr h="548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09.01.03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 по обработке цифровой информации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135199232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09.02.03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 в компьютерных системах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988211898"/>
                  </a:ext>
                </a:extLst>
              </a:tr>
              <a:tr h="217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46.02.01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Документационное обеспечение управления и архивоведение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344154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09.02.05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информатика (по отраслям)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46,5%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124491587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38.02.05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393260619"/>
                  </a:ext>
                </a:extLst>
              </a:tr>
              <a:tr h="430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 отделочных строительных работ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460633428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38.02.01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 и бухгалтерский учет (по отраслям)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37011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35620"/>
            <a:chOff x="0" y="0"/>
            <a:chExt cx="9144000" cy="714840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71484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Трудоустройство выпускников из числа инвалидов и лиц с ОВЗ по </a:t>
              </a: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программам </a:t>
              </a:r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  (2015/2016 год выпуска)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26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2649BA-5625-4245-BF1E-1849135C82D3}"/>
              </a:ext>
            </a:extLst>
          </p:cNvPr>
          <p:cNvSpPr txBox="1"/>
          <p:nvPr/>
        </p:nvSpPr>
        <p:spPr>
          <a:xfrm>
            <a:off x="6838924" y="1425086"/>
            <a:ext cx="2118167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 СФО </a:t>
            </a:r>
            <a:r>
              <a:rPr lang="ru-RU" b="1" dirty="0">
                <a:solidFill>
                  <a:srgbClr val="C00000"/>
                </a:solidFill>
              </a:rPr>
              <a:t>44,1% </a:t>
            </a:r>
            <a:r>
              <a:rPr lang="ru-RU" dirty="0"/>
              <a:t>трудоустроены</a:t>
            </a:r>
          </a:p>
          <a:p>
            <a:r>
              <a:rPr lang="ru-RU" b="1" dirty="0">
                <a:solidFill>
                  <a:srgbClr val="C00000"/>
                </a:solidFill>
              </a:rPr>
              <a:t>17,2%</a:t>
            </a:r>
            <a:r>
              <a:rPr lang="ru-RU" dirty="0"/>
              <a:t> продолжили образование</a:t>
            </a:r>
          </a:p>
          <a:p>
            <a:r>
              <a:rPr lang="ru-RU" b="1" dirty="0"/>
              <a:t>В РФ</a:t>
            </a:r>
          </a:p>
          <a:p>
            <a:r>
              <a:rPr lang="ru-RU" b="1" dirty="0">
                <a:solidFill>
                  <a:srgbClr val="C00000"/>
                </a:solidFill>
              </a:rPr>
              <a:t>53,5% </a:t>
            </a:r>
            <a:r>
              <a:rPr lang="ru-RU" dirty="0"/>
              <a:t>трудоустроены</a:t>
            </a:r>
          </a:p>
          <a:p>
            <a:r>
              <a:rPr lang="ru-RU" b="1" dirty="0">
                <a:solidFill>
                  <a:srgbClr val="C00000"/>
                </a:solidFill>
              </a:rPr>
              <a:t>18,3% </a:t>
            </a:r>
            <a:r>
              <a:rPr lang="ru-RU" dirty="0"/>
              <a:t>продолжили образование</a:t>
            </a:r>
          </a:p>
          <a:p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BCFBF18-5922-4EA9-97D9-7F126B8E07B3}"/>
              </a:ext>
            </a:extLst>
          </p:cNvPr>
          <p:cNvCxnSpPr/>
          <p:nvPr/>
        </p:nvCxnSpPr>
        <p:spPr>
          <a:xfrm flipH="1">
            <a:off x="5054907" y="708192"/>
            <a:ext cx="2996" cy="56112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2066"/>
              </p:ext>
            </p:extLst>
          </p:nvPr>
        </p:nvGraphicFramePr>
        <p:xfrm>
          <a:off x="518160" y="1249679"/>
          <a:ext cx="5943600" cy="524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56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образовательным программам СПО в СФО (выпуск более 10 человек)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27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6BE1BAC-3D63-44CD-9B62-EC388CC5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85590"/>
              </p:ext>
            </p:extLst>
          </p:nvPr>
        </p:nvGraphicFramePr>
        <p:xfrm>
          <a:off x="736158" y="973546"/>
          <a:ext cx="7666320" cy="5519329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87160">
                  <a:extLst>
                    <a:ext uri="{9D8B030D-6E8A-4147-A177-3AD203B41FA5}">
                      <a16:colId xmlns:a16="http://schemas.microsoft.com/office/drawing/2014/main" xmlns="" val="2504358773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540537317"/>
                    </a:ext>
                  </a:extLst>
                </a:gridCol>
                <a:gridCol w="1187160">
                  <a:extLst>
                    <a:ext uri="{9D8B030D-6E8A-4147-A177-3AD203B41FA5}">
                      <a16:colId xmlns:a16="http://schemas.microsoft.com/office/drawing/2014/main" xmlns="" val="415393304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xmlns="" val="2464546663"/>
                    </a:ext>
                  </a:extLst>
                </a:gridCol>
              </a:tblGrid>
              <a:tr h="297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доля </a:t>
                      </a:r>
                      <a:r>
                        <a:rPr lang="ru-RU" sz="1600" dirty="0" err="1">
                          <a:latin typeface="+mn-lt"/>
                        </a:rPr>
                        <a:t>трудоуст</a:t>
                      </a:r>
                      <a:r>
                        <a:rPr lang="ru-RU" sz="1600" dirty="0">
                          <a:latin typeface="+mn-lt"/>
                        </a:rPr>
                        <a:t>-х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940252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31.02.01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Лечебное дело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51428869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15.01.26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Токарь-универсал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Сестринское дело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34.02.02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Медицинский массаж (для обучения лиц с ограниченными возможностями здоровья по зрению)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08.01.08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Мастер отделочных строительных работ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1854789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19.02.10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 продукции общественного питания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12031389"/>
                  </a:ext>
                </a:extLst>
              </a:tr>
              <a:tr h="359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19.01.17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Повар, кондитер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36480297"/>
                  </a:ext>
                </a:extLst>
              </a:tr>
              <a:tr h="200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09.02.03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Программирование в компьютерных системах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16552447"/>
                  </a:ext>
                </a:extLst>
              </a:tr>
              <a:tr h="297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Экономика и бухгалтерский учет (по отраслям)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2567089"/>
                  </a:ext>
                </a:extLst>
              </a:tr>
              <a:tr h="574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Мастер по обработке цифровой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0600560"/>
                  </a:ext>
                </a:extLst>
              </a:tr>
              <a:tr h="19118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29.01.07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Портной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77714097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Право и организация социального обеспечения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571438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09.02.04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Информационные системы (по отраслям)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2985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«массовым» образовательным программам профобучения (трудоустройство 64% и более)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28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DEA17A-4551-4BE2-8688-8CE3E8298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54290"/>
              </p:ext>
            </p:extLst>
          </p:nvPr>
        </p:nvGraphicFramePr>
        <p:xfrm>
          <a:off x="155431" y="845034"/>
          <a:ext cx="8726425" cy="567862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0425">
                  <a:extLst>
                    <a:ext uri="{9D8B030D-6E8A-4147-A177-3AD203B41FA5}">
                      <a16:colId xmlns:a16="http://schemas.microsoft.com/office/drawing/2014/main" xmlns="" val="2688965039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xmlns="" val="3480381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94075390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1452836220"/>
                    </a:ext>
                  </a:extLst>
                </a:gridCol>
              </a:tblGrid>
              <a:tr h="566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трудоустроенных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459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Продавец продовольственных товаров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79,6%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86327448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13249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Кухонный рабочий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184663083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12680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Каменщик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34757491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17938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Резчик по дереву и бересте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412018936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18874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Столяр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419858888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18559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Слесарь-ремонтник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264132250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18466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механосборочных работ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648980845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18511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по ремонту автомобилей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301660506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19149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Токарь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213519923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18880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Столяр строительный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988211898"/>
                  </a:ext>
                </a:extLst>
              </a:tr>
              <a:tr h="54753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18545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по ремонту сельскохозяйственных машин и оборудования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1344154095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17530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зеленого строительства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67,8%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312449158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12901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239326061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16472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Пекарь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64,6%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3460633428"/>
                  </a:ext>
                </a:extLst>
              </a:tr>
              <a:tr h="433907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19727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Штукатур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1857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64,4%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xmlns="" val="237011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7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«массовым» образовательным программам профобучения (трудоустройство менее 55%)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29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DEA17A-4551-4BE2-8688-8CE3E8298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91273"/>
              </p:ext>
            </p:extLst>
          </p:nvPr>
        </p:nvGraphicFramePr>
        <p:xfrm>
          <a:off x="168965" y="1008319"/>
          <a:ext cx="8726425" cy="39319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0425">
                  <a:extLst>
                    <a:ext uri="{9D8B030D-6E8A-4147-A177-3AD203B41FA5}">
                      <a16:colId xmlns:a16="http://schemas.microsoft.com/office/drawing/2014/main" xmlns="" val="2688965039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xmlns="" val="3480381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94075390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1452836220"/>
                    </a:ext>
                  </a:extLst>
                </a:gridCol>
              </a:tblGrid>
              <a:tr h="566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трудоустроенных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459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Переплетчик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86327448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зеленого хозяйства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84663083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11583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Вышивальщица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4757491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Садовник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48,7%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412018936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Портной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419858888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15398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Обувщик по ремонту обуви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64132250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16185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швейного оборудования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648980845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16437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50,9%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01660506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Швея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13519923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Облицовщик-плиточник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98821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8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573932"/>
            <a:chOff x="0" y="0"/>
            <a:chExt cx="9144000" cy="57393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инклюзивного СПО в 2017 году 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3</a:t>
            </a:fld>
            <a:endParaRPr lang="ru-RU" sz="1400" b="1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59B528-EB77-44F0-BBAF-3EA1EF4E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" y="767007"/>
            <a:ext cx="4256451" cy="59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70F30B6-5D54-4535-A54E-F62958FE00DF}"/>
              </a:ext>
            </a:extLst>
          </p:cNvPr>
          <p:cNvSpPr/>
          <p:nvPr/>
        </p:nvSpPr>
        <p:spPr>
          <a:xfrm>
            <a:off x="4645292" y="3163157"/>
            <a:ext cx="4236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 информации о приеме инвалидов, обучении студентов с инвалидностью и обеспечении для студентов с инвалидностью специальных условий для получения образования, трудоустройстве лиц с инвалидностью и ОВЗ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EFE74B-CDFF-496F-9551-B101282B8C1B}"/>
              </a:ext>
            </a:extLst>
          </p:cNvPr>
          <p:cNvSpPr txBox="1"/>
          <p:nvPr/>
        </p:nvSpPr>
        <p:spPr>
          <a:xfrm>
            <a:off x="4684994" y="5654318"/>
            <a:ext cx="419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мониторинга - до 5 июля 2017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D71ED3B-46FA-43B4-8669-EF6902C4F748}"/>
              </a:ext>
            </a:extLst>
          </p:cNvPr>
          <p:cNvSpPr/>
          <p:nvPr/>
        </p:nvSpPr>
        <p:spPr>
          <a:xfrm>
            <a:off x="3645877" y="2141763"/>
            <a:ext cx="50676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письмо врио директора Департамента подготовки рабочих кадров и ДПО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16.06.2016 №06-638</a:t>
            </a:r>
          </a:p>
        </p:txBody>
      </p:sp>
    </p:spTree>
    <p:extLst>
      <p:ext uri="{BB962C8B-B14F-4D97-AF65-F5344CB8AC3E}">
        <p14:creationId xmlns:p14="http://schemas.microsoft.com/office/powerpoint/2010/main" val="2936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Трудоустройство выпускников из числа инвалидов и лиц с ОВЗ по программам профессионального обучения(2015/2016 год выпуска)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30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8387" y="6119207"/>
            <a:ext cx="155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доля трудоустроенных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74762"/>
              </p:ext>
            </p:extLst>
          </p:nvPr>
        </p:nvGraphicFramePr>
        <p:xfrm>
          <a:off x="551620" y="1250639"/>
          <a:ext cx="6127927" cy="542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18594"/>
              </p:ext>
            </p:extLst>
          </p:nvPr>
        </p:nvGraphicFramePr>
        <p:xfrm>
          <a:off x="6806858" y="1363059"/>
          <a:ext cx="647700" cy="474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49,8%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64,2%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38,6%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72,6%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81,7%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4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58,2%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63,2%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5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72887"/>
            <a:chOff x="0" y="0"/>
            <a:chExt cx="9144000" cy="95825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95825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и трудоустройство по образовательным программам профобучения в СФО (выпуск 40 человек и более)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31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6BE1BAC-3D63-44CD-9B62-EC388CC5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43792"/>
              </p:ext>
            </p:extLst>
          </p:nvPr>
        </p:nvGraphicFramePr>
        <p:xfrm>
          <a:off x="380999" y="845034"/>
          <a:ext cx="7836067" cy="582468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966193">
                  <a:extLst>
                    <a:ext uri="{9D8B030D-6E8A-4147-A177-3AD203B41FA5}">
                      <a16:colId xmlns:a16="http://schemas.microsoft.com/office/drawing/2014/main" xmlns="" val="2504358773"/>
                    </a:ext>
                  </a:extLst>
                </a:gridCol>
                <a:gridCol w="4329978">
                  <a:extLst>
                    <a:ext uri="{9D8B030D-6E8A-4147-A177-3AD203B41FA5}">
                      <a16:colId xmlns:a16="http://schemas.microsoft.com/office/drawing/2014/main" xmlns="" val="540537317"/>
                    </a:ext>
                  </a:extLst>
                </a:gridCol>
                <a:gridCol w="1180068">
                  <a:extLst>
                    <a:ext uri="{9D8B030D-6E8A-4147-A177-3AD203B41FA5}">
                      <a16:colId xmlns:a16="http://schemas.microsoft.com/office/drawing/2014/main" xmlns="" val="4153933042"/>
                    </a:ext>
                  </a:extLst>
                </a:gridCol>
                <a:gridCol w="1359828">
                  <a:extLst>
                    <a:ext uri="{9D8B030D-6E8A-4147-A177-3AD203B41FA5}">
                      <a16:colId xmlns:a16="http://schemas.microsoft.com/office/drawing/2014/main" xmlns="" val="2464546663"/>
                    </a:ext>
                  </a:extLst>
                </a:gridCol>
              </a:tblGrid>
              <a:tr h="699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программа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940252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Кухонный рабочий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51428869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Каменщик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механосборочных работ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по ремонту сельскохозяйственных машин и оборудования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Столяр 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Пекарь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Штукатур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14234210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1854789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12031389"/>
                  </a:ext>
                </a:extLst>
              </a:tr>
              <a:tr h="541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электронно-вычислительных и вычислительных машин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36480297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16552447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02567089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Слесарь по ремонту автомобилей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5060056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Садовник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77714097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 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15714386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Облицовщик-плиточник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2985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2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73" y="831712"/>
            <a:ext cx="8465654" cy="5800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774898"/>
            <a:chOff x="0" y="0"/>
            <a:chExt cx="9144000" cy="534727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534727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260475"/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организации, предоставившие недостоверные данные в СПО-Мониторинг по контингенту инвалидов и лиц с ОВЗ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23386"/>
              </p:ext>
            </p:extLst>
          </p:nvPr>
        </p:nvGraphicFramePr>
        <p:xfrm>
          <a:off x="168965" y="904527"/>
          <a:ext cx="8820000" cy="588055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0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Организация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Субъект РФ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корректировка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Омский областной колледж культуры и искусства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Омская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Назаровский аграрный техникум им. А.Ф.Вепрева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Краевое государственное бюджетное профессиональное образовательное учреждение "Эвенкийский многопрофильный техникум"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колледж радиоэлектроники и информационных технологий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Красноярский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Красноярский техникум социальных технологий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музыкальный колледж имени </a:t>
                      </a:r>
                      <a:r>
                        <a:rPr lang="ru-RU" sz="1200" u="none" strike="noStrike" dirty="0" err="1">
                          <a:effectLst/>
                        </a:rPr>
                        <a:t>Фридерика</a:t>
                      </a:r>
                      <a:r>
                        <a:rPr lang="ru-RU" sz="1200" u="none" strike="noStrike" dirty="0">
                          <a:effectLst/>
                        </a:rPr>
                        <a:t> Шопена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Иркутская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Колледж традиционных искусств народов Забайкалья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Республика Бурятия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Дивногорский гидроэнергетический техникум имени А.Е. Бочкина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Красноярский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Омский колледж отраслевых технологий строительства и 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Омская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Прокопьевский строительный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Кемеровская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Новокузнецкий горнотраспортный колледж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Кемеровская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Новосибирский машиностроительный колледж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Новосибирская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Осинниковский политехнический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Кемеровская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Омский монтажный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Омская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Приаргунский государственный колледж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Забайкальский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Государственное бюджетное профессиональное образовательное учреждение с.Тоора-Хем Республики Тыва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Республика Тыва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Колпашевский  социально-промышленный колледж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Томская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Анжеро-Судженский горный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Прокопьевский техникум физической культуры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Кемеровский областной колледж культуры и искусств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Кемеровский областной художественный колледж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Кемеровский аграрный техникум имени Г.П. Левина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Усть-Кутский промышленный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Иркутская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Киселевский политехнический техникум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Кемеровская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Красноярский монтажный колледж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Красноярский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66" marR="2966" marT="2966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3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73" y="831712"/>
            <a:ext cx="8465654" cy="5800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8928274" cy="729343"/>
            <a:chOff x="0" y="0"/>
            <a:chExt cx="8928274" cy="534727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8928274" cy="534727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077913"/>
              <a:r>
                <a:rPr lang="ru-RU" sz="17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организации, предоставившие недостоверные данные в СПО-1 по приему инвалидов и лиц с ОВЗ (</a:t>
              </a:r>
              <a:r>
                <a:rPr lang="ru-RU" sz="11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больше, чем на 1 человека</a:t>
              </a:r>
              <a:r>
                <a:rPr lang="ru-RU" sz="17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63136"/>
              </p:ext>
            </p:extLst>
          </p:nvPr>
        </p:nvGraphicFramePr>
        <p:xfrm>
          <a:off x="134811" y="812206"/>
          <a:ext cx="8759309" cy="575935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015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Организация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Субъект РФ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Корректи-ровка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Государственное профессиональное образовательное учреждение </a:t>
                      </a:r>
                      <a:r>
                        <a:rPr lang="ru-RU" sz="1400" u="none" strike="noStrike" dirty="0" err="1">
                          <a:effectLst/>
                        </a:rPr>
                        <a:t>г.Новокузнецка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Сибирский геофизический колледж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Новосибирская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Государственное бюджетное профессиональное образовательное учреждение с. Хову-Аксы Республики Тыва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Республика Тыва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Государственное  профессиональное образовательное учреждение  г.Кемерово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Томский лесотехнический техникум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Томская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политехнический техникум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край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Кузнецкий техникум сервиса и дизайна им. Волкова В.А.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Хакасский колледж профессиональных технологий, экономики и сервиса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Республика Хакасия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Новосибирский педагогический колледж №2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Новосибирская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Кузнецкий индустриальный техникум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Кемеровская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техникум сварочных технологий и энергетики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край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Кемеровский профессионально-технический техникум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Алтайский архитектурно-строительный колледж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Алтайский край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Тулунский</a:t>
                      </a:r>
                      <a:r>
                        <a:rPr lang="ru-RU" sz="1400" u="none" strike="noStrike" dirty="0">
                          <a:effectLst/>
                        </a:rPr>
                        <a:t> аграрный техникум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Иркутская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Омский колледж отраслевых технологий строительства и транспорта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Омская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Ленинск-Кузнецкий политехнический техникум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Кемеровская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68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краевое государственное бюджетное профессиональное образовательное учреждение «Красноярский колледж радиоэлектроники и информационных технологий»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край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80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краевое государственное бюджетное профессиональное образовательное учреждение "Назаровский аграрный техникум им. </a:t>
                      </a:r>
                      <a:r>
                        <a:rPr lang="ru-RU" sz="1400" u="none" strike="noStrike" dirty="0" err="1">
                          <a:effectLst/>
                        </a:rPr>
                        <a:t>А.Ф.Вепрева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Красноярский край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8" marR="3738" marT="373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748145"/>
            <a:chOff x="0" y="0"/>
            <a:chExt cx="9144000" cy="82296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2296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073150">
                <a:defRPr/>
              </a:pPr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Использования возможности доступа к сводным данным мониторинга (на 16 сентября 2017 г.)</a:t>
              </a:r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521B15F-817F-4B01-A17A-F2F674917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37789"/>
              </p:ext>
            </p:extLst>
          </p:nvPr>
        </p:nvGraphicFramePr>
        <p:xfrm>
          <a:off x="148241" y="1034933"/>
          <a:ext cx="8496000" cy="5226396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3639768">
                  <a:extLst>
                    <a:ext uri="{9D8B030D-6E8A-4147-A177-3AD203B41FA5}">
                      <a16:colId xmlns:a16="http://schemas.microsoft.com/office/drawing/2014/main" xmlns="" val="554343334"/>
                    </a:ext>
                  </a:extLst>
                </a:gridCol>
                <a:gridCol w="2158323">
                  <a:extLst>
                    <a:ext uri="{9D8B030D-6E8A-4147-A177-3AD203B41FA5}">
                      <a16:colId xmlns:a16="http://schemas.microsoft.com/office/drawing/2014/main" xmlns="" val="3929738218"/>
                    </a:ext>
                  </a:extLst>
                </a:gridCol>
                <a:gridCol w="1701759">
                  <a:extLst>
                    <a:ext uri="{9D8B030D-6E8A-4147-A177-3AD203B41FA5}">
                      <a16:colId xmlns:a16="http://schemas.microsoft.com/office/drawing/2014/main" xmlns="" val="1665103123"/>
                    </a:ext>
                  </a:extLst>
                </a:gridCol>
                <a:gridCol w="671820">
                  <a:extLst>
                    <a:ext uri="{9D8B030D-6E8A-4147-A177-3AD203B41FA5}">
                      <a16:colId xmlns:a16="http://schemas.microsoft.com/office/drawing/2014/main" xmlns="" val="3658920277"/>
                    </a:ext>
                  </a:extLst>
                </a:gridCol>
                <a:gridCol w="324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Последний вход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284240"/>
                  </a:ext>
                </a:extLst>
              </a:tr>
              <a:tr h="186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Ковалева Татьяна Алексеевна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11.09.2017 8:03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80903786"/>
                  </a:ext>
                </a:extLst>
              </a:tr>
              <a:tr h="21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Силинская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Ольга Васильевна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Забайкальский край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03.06.2016 6:55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0062031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Николаева Гульнара Игоревна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Иркутская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01.09.2017 11:56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31402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Самутина Ольга Сергеевна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14.09.2017 11:23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0316178"/>
                  </a:ext>
                </a:extLst>
              </a:tr>
              <a:tr h="21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Халина Евгения Васильевна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11.09.2017 11:52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239300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Вепренцева Виктория Борисовна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14.09.2017 16:20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38924253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Гозман Татьяна Марковна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29.06.2017 13:02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Волкова Елена Геннадьевна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30.08.2017 8:32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6" marR="6746" marT="67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Лунёва Татьяна Владимировна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12.09.2017 16:09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660517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Горшков Никита Иванович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13.09.2017 14:41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852484"/>
                  </a:ext>
                </a:extLst>
              </a:tr>
              <a:tr h="427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Белецкая Татьяна Александровна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Алтай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28.08.2017 12:42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3138667"/>
                  </a:ext>
                </a:extLst>
              </a:tr>
              <a:tr h="33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Перякин Алексей Николаевич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Бурятия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03.07.2017 11:26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363807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Арсаланов Балдан Цырендашиевич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Бурятия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06.07.2017 5:47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210037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Кеберле Наталья Викторовна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Хакасия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06.09.2017 11:44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54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65" y="1188720"/>
            <a:ext cx="8815015" cy="6400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Все обучающиеся, имеющие хронические заболевания или отстающих в учебе, относятся к категории «лица с ОВЗ» 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91540"/>
            <a:chOff x="0" y="0"/>
            <a:chExt cx="9144000" cy="573932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ошибки в учете обучающихся с инвалидностью и ОВЗ 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4180" y="1941314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03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1690" y="1894483"/>
            <a:ext cx="459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03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Верно, если у них есть подтверждающие медицинские документы</a:t>
            </a:r>
            <a:endParaRPr lang="ru-RU" dirty="0">
              <a:solidFill>
                <a:srgbClr val="B03E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6911" y="2032982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03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7413" y="2707581"/>
            <a:ext cx="8815015" cy="4356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Любой инвалид или ребенок-инвалид автоматический является лицом с ОВЗ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1520" y="3310017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03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2421" y="3325644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03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Неверно</a:t>
            </a:r>
          </a:p>
        </p:txBody>
      </p:sp>
    </p:spTree>
    <p:extLst>
      <p:ext uri="{BB962C8B-B14F-4D97-AF65-F5344CB8AC3E}">
        <p14:creationId xmlns:p14="http://schemas.microsoft.com/office/powerpoint/2010/main" val="33571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  <p:bldP spid="9" grpId="0"/>
      <p:bldP spid="10" grpId="0"/>
      <p:bldP spid="11" grpId="0" animBg="1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1822" y="6488349"/>
            <a:ext cx="582178" cy="36965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1"/>
            <a:ext cx="9144000" cy="1164921"/>
            <a:chOff x="0" y="0"/>
            <a:chExt cx="9144000" cy="884582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8458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163638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Типичные ошибки в заполнении отчетов (СПО-1, СПО-Мониторинг, мониторинг инклюзивного образования)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218660" y="258417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7DF515-7FEC-4053-B368-4B46F36AE78D}"/>
              </a:ext>
            </a:extLst>
          </p:cNvPr>
          <p:cNvSpPr txBox="1"/>
          <p:nvPr/>
        </p:nvSpPr>
        <p:spPr>
          <a:xfrm>
            <a:off x="203144" y="1610643"/>
            <a:ext cx="8649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всех инвалидов (детей-инвалидов) как лиц с ОВЗ, независимо от наличия заключения ПМПК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одного обучающегося дважды: и как лица с ОВЗ и как инвалида 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обучающихся по программам профессионального обучения в контингенте СПО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Дублирование контингента обучающихся по программам СПО в контингент обучающихся по программам профессионального обучения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Отражение в количестве принятых на обучение по программам СПО обучающихся, которые были приняты в разные годы, в том числе переведенных их других организаций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Неверное отнесение лиц с нарушениями интеллекта (выпускников школ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вида) к обучающимся с другими видами нарушений здоровья.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83" y="1057688"/>
            <a:ext cx="8465654" cy="5052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самозанятость – нашел работу сам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самозанятость – это трудоустройство студентов самостоятельно, без помощи учебного заведения и не по полученной специальности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под самозанятостью подразумевается работа не по профессии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самозанятость – это вид трудоустройства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45820"/>
            <a:chOff x="0" y="0"/>
            <a:chExt cx="9144000" cy="84582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4582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Типичные ошибки при заполнении формы мониторинга (пример)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32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38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45820"/>
            <a:chOff x="0" y="0"/>
            <a:chExt cx="9144000" cy="84582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4582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Типичные ошибки при заполнении формы мониторинга (пример)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4599EC-AAE6-480A-B37C-6CAEDF89B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17"/>
          <a:stretch/>
        </p:blipFill>
        <p:spPr>
          <a:xfrm>
            <a:off x="934278" y="935272"/>
            <a:ext cx="7228252" cy="556314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FF98D1A-A15B-471F-9974-797FEE259706}"/>
              </a:ext>
            </a:extLst>
          </p:cNvPr>
          <p:cNvSpPr/>
          <p:nvPr/>
        </p:nvSpPr>
        <p:spPr>
          <a:xfrm>
            <a:off x="6137753" y="6162806"/>
            <a:ext cx="1691014" cy="23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A9D7D-49BF-42B5-8A94-9050E07F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773113"/>
            <a:ext cx="8218488" cy="5719762"/>
          </a:xfrm>
        </p:spPr>
        <p:txBody>
          <a:bodyPr rtlCol="0">
            <a:noAutofit/>
          </a:bodyPr>
          <a:lstStyle/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Механизмы анализа образовательных потребностей инвалидов в получении СПО и профессионального обучения в субъекте РФ.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 мониторинга качества подготовки кадров в части обучения инвалидов и лиц с ОВЗ.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Типичные ошибки в заполнении данных по обучению лиц с ОВЗ и инвалидов.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инклюзивного СПО: задачи, технология проведения, использование результатов. 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Адаптация образовательных программ СПО. Использование дистанционных образовательных технологий.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трудоустройству выпускников из числа инвалидов и лиц с ОВЗ. Эффективные механизмы трудоустройства выпускников.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создания условий для обучения инвалидов и лиц с ОВЗ в профессиональных образовательных организациях.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9" name="Группа 4">
            <a:extLst>
              <a:ext uri="{FF2B5EF4-FFF2-40B4-BE49-F238E27FC236}">
                <a16:creationId xmlns:a16="http://schemas.microsoft.com/office/drawing/2014/main" xmlns="" id="{5F25BE44-2507-47EA-8432-EE2484A24E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4675"/>
            <a:chOff x="0" y="0"/>
            <a:chExt cx="9144000" cy="5739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45CED3-665D-491A-ADAA-4933C99EEF20}"/>
                </a:ext>
              </a:extLst>
            </p:cNvPr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10731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 для обсуждения</a:t>
              </a:r>
            </a:p>
          </p:txBody>
        </p:sp>
        <p:sp>
          <p:nvSpPr>
            <p:cNvPr id="7" name="Блок-схема: сохраненные данные 6">
              <a:extLst>
                <a:ext uri="{FF2B5EF4-FFF2-40B4-BE49-F238E27FC236}">
                  <a16:creationId xmlns:a16="http://schemas.microsoft.com/office/drawing/2014/main" xmlns="" id="{3AE96146-CB51-4309-9812-DBE595DDD021}"/>
                </a:ext>
              </a:extLst>
            </p:cNvPr>
            <p:cNvSpPr/>
            <p:nvPr/>
          </p:nvSpPr>
          <p:spPr>
            <a:xfrm>
              <a:off x="168275" y="88785"/>
              <a:ext cx="766763" cy="367824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1F2EAFE-3F17-43DF-B191-BF1A42B0C25D}"/>
              </a:ext>
            </a:extLst>
          </p:cNvPr>
          <p:cNvSpPr txBox="1">
            <a:spLocks/>
          </p:cNvSpPr>
          <p:nvPr/>
        </p:nvSpPr>
        <p:spPr>
          <a:xfrm>
            <a:off x="8620125" y="6492875"/>
            <a:ext cx="523875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4A36AC-77BC-4B0E-8129-8C3A12C188C6}" type="slidenum">
              <a:rPr lang="ru-RU" sz="1400" b="1" smtClean="0">
                <a:solidFill>
                  <a:schemeClr val="tx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65" y="795698"/>
            <a:ext cx="8654497" cy="587973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для проведения: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Межведомственный комплексный план мероприятий по обеспечению доступности профессионального образования для инвалидов и лиц с ограниченными возможностями здоровья на 2016-2018 годы, утвержденный Заместителем Председателя Правительства Российской Федерации О.Ю. Голодец 23 мая 2016 г. № 3467п-П8 (пункт 9).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мониторинга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– получение полной и достоверной информации о контингенте обучающихся лиц с ОВЗ и инвалидностью по программам СПО и профессионального обучения, условиях доступности профессионального образования, созданных в образовательных организациях, трудоустройстве выпускников из числа инвалидов и лиц с ОВЗ.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мониторинга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образовательные организации, находящиеся в ведении субъектов РФ, реализующие образовательные программы СПО и профессионального обучения,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высшего образования, реализующие программы СПО,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организации, реализующие образовательные программы СПО, подведомственные федеральным органам исполнительной власти,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филиалы образовательных организаций, реализующих образовательные программы СПО.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сбора данных: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данных из мониторинга качества подготовки кадров (формы № СПО-Мониторинг) и формы №СПО-1,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детализация количественных данных мониторинга  качества подготовки кадров по обучающимся с ОВЗ и инвалидностью, заполнение анкеты в личных кабинетах на Портале информационной и методической поддержки инклюзивного СПО инвалидов и лиц с ОВЗ (spo.wil.ru).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573932"/>
            <a:chOff x="0" y="0"/>
            <a:chExt cx="9144000" cy="57393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инклюзивного СПО в 2017 году 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97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4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1" r="76029"/>
          <a:stretch/>
        </p:blipFill>
        <p:spPr bwMode="auto">
          <a:xfrm>
            <a:off x="410346" y="3069163"/>
            <a:ext cx="1885594" cy="2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286" y="857637"/>
            <a:ext cx="786606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Романенкова Дарья Феликсовна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Челябинский государственный университет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Региональный учебно-научный центр инклюзивного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5210" y="3824537"/>
            <a:ext cx="618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 Челябинск, ул. Братьев Кашириных, 129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Тел. +7(351)799-71-55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droman@csu.ru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73" y="831712"/>
            <a:ext cx="8465654" cy="5800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Общие сведения об организации работы с лицами с ОВЗ и инвалидностью.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о контингенте обучающихся с ОВЗ и инвалидностью (количество обучающихся по профессиям, специальностям СПО, программам профессионального обучения по видам нарушений здоровья, включая данные о приеме и выпуске по каждой образовательной программе).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специальных условий в образовательной организации (наличие специальной организационной структуры, профориентация, информационная открытость, локальная нормативная база, учебно-методическое обеспечение, сопровождение учебы и т.п.).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Доступная среда в соответствии с видами нарушений здоровья, включающая архитектурную среду и технические средства обучения.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преподавателей, наличие специалистов сопровождения.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образовательные программы (количество обучающихся по видам нарушений здоровья и формы адаптации образовательных программ и учебно-методического обеспечения).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программы, реализуемые с использованием электронного обучения, дистанционных образовательных технологий.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выпускников с ОВЗ и инвалидностью (количественные данные в разрезе образовательных программ и видов нарушений здоровья, организация трудоустройства, партнеры).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573932"/>
            <a:chOff x="0" y="0"/>
            <a:chExt cx="9144000" cy="573932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57393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Параметры мониторинга инклюзивного СПО 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984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45820"/>
            <a:chOff x="0" y="0"/>
            <a:chExt cx="9144000" cy="84582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4582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обучающихся инвалидов и обучающихся с ОВЗ по федеральным округам </a:t>
              </a:r>
              <a:r>
                <a:rPr lang="en-US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</a:t>
              </a:r>
              <a:r>
                <a:rPr lang="en-US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536290"/>
              </p:ext>
            </p:extLst>
          </p:nvPr>
        </p:nvGraphicFramePr>
        <p:xfrm>
          <a:off x="621030" y="1293494"/>
          <a:ext cx="7684770" cy="506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45820"/>
            <a:chOff x="0" y="0"/>
            <a:chExt cx="9144000" cy="84582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4582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нарушений здоровья обучающихся по программам СПО (Российская Федерация)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216293"/>
              </p:ext>
            </p:extLst>
          </p:nvPr>
        </p:nvGraphicFramePr>
        <p:xfrm>
          <a:off x="551620" y="1467089"/>
          <a:ext cx="7878395" cy="529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"/>
            <a:ext cx="9144000" cy="762001"/>
            <a:chOff x="0" y="-1"/>
            <a:chExt cx="9144000" cy="859971"/>
          </a:xfrm>
        </p:grpSpPr>
        <p:sp>
          <p:nvSpPr>
            <p:cNvPr id="4" name="TextBox 3"/>
            <p:cNvSpPr txBox="1"/>
            <p:nvPr/>
          </p:nvSpPr>
          <p:spPr>
            <a:xfrm>
              <a:off x="0" y="-1"/>
              <a:ext cx="9144000" cy="8599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990600"/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программы, по которым обучаются лица с инвалидностью и ОВЗ</a:t>
              </a:r>
            </a:p>
          </p:txBody>
        </p:sp>
        <p:sp>
          <p:nvSpPr>
            <p:cNvPr id="5" name="Блок-схема: сохраненные данные 4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7312" y="6492875"/>
            <a:ext cx="524288" cy="365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fld id="{C645F7BA-5C28-4190-A453-7913E575847D}" type="slidenum">
              <a:rPr lang="ru-RU" sz="1400" b="1" smtClean="0">
                <a:solidFill>
                  <a:schemeClr val="tx1"/>
                </a:solidFill>
              </a:rPr>
              <a:pPr algn="ctr"/>
              <a:t>8</a:t>
            </a:fld>
            <a:endParaRPr lang="ru-RU" sz="1400" b="1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5166"/>
              </p:ext>
            </p:extLst>
          </p:nvPr>
        </p:nvGraphicFramePr>
        <p:xfrm>
          <a:off x="106572" y="762000"/>
          <a:ext cx="8895028" cy="601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Код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Программа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Ко-во обучающихся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Кол-во ПОО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34.02.01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Сестринское дело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1 174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247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09.02.03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Программирование в компьютерных системах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1 097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258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38.02.01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Экономика и бухгалтерский учет (по отраслям)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982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388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34.02.02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Медицинский массаж (для обучения лиц с ограниченными возможностями здоровья по зрению)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626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09.02.05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Прикладная информатика (по отраслям)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557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40.02.01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Право и организация социального обеспечения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530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178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23.02.03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Техническое обслуживание и ремонт автомобильного транспорта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241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09.02.04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Информационные системы (по отраслям)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470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162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31.02.01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Лечебное дело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384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156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19.02.10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Технология продукции общественного питания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373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182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19.01.17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Повар, кондитер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922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336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09.01.03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Мастер по обработке цифровой информации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673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23.01.03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Автомеханик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148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08.01.08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Мастер отделочных строительных работ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38.01.02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Продавец, контролер-кассир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170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43.01.02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Парикмахер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164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29.01.07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Портной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152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41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09.01.01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Наладчик аппаратного и программного обеспечения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15.01.05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Сварщик (ручной и частично механизированной сварки (наплавки)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128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13.01.10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Электромонтер по ремонту и обслуживанию электрооборудования (по отраслям)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123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241" y="6498413"/>
            <a:ext cx="499759" cy="3595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fld id="{C645F7BA-5C28-4190-A453-7913E575847D}" type="slidenum">
              <a:rPr lang="ru-RU" sz="1400" b="1">
                <a:solidFill>
                  <a:schemeClr val="tx1"/>
                </a:solidFill>
              </a:rPr>
              <a:pPr algn="ctr"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822960"/>
            <a:chOff x="0" y="0"/>
            <a:chExt cx="9144000" cy="822960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82296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1431925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Доля образовательных организаций, принявших участие в мониторинге инклюзивного образования</a:t>
              </a:r>
            </a:p>
            <a:p>
              <a:pPr marL="1431925"/>
              <a:r>
                <a:rPr lang="ru-RU" sz="22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168965" y="89452"/>
              <a:ext cx="765313" cy="367748"/>
            </a:xfrm>
            <a:prstGeom prst="flowChartOnlineStorag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9C47C831-0A83-4164-ABF4-F57450472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26109"/>
              </p:ext>
            </p:extLst>
          </p:nvPr>
        </p:nvGraphicFramePr>
        <p:xfrm>
          <a:off x="361120" y="993686"/>
          <a:ext cx="7995480" cy="569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4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8059</TotalTime>
  <Words>3864</Words>
  <Application>Microsoft Office PowerPoint</Application>
  <PresentationFormat>Экран (4:3)</PresentationFormat>
  <Paragraphs>1286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Тема Office</vt:lpstr>
      <vt:lpstr>Реализация мероприятий по обеспечению доступности среднего профессионального образования и профессионального обучения инвалидов и лиц с ограниченными возможностями здоровья и их последующему трудоустройству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мониторинга инклюзивного СПО в 2017 году</dc:title>
  <dc:creator>Дарья Феликсовна Романенкова</dc:creator>
  <cp:lastModifiedBy>Дарья</cp:lastModifiedBy>
  <cp:revision>537</cp:revision>
  <cp:lastPrinted>2017-09-16T09:57:39Z</cp:lastPrinted>
  <dcterms:created xsi:type="dcterms:W3CDTF">2017-04-13T11:50:24Z</dcterms:created>
  <dcterms:modified xsi:type="dcterms:W3CDTF">2017-09-18T00:09:08Z</dcterms:modified>
</cp:coreProperties>
</file>