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68" r:id="rId1"/>
    <p:sldMasterId id="2147483990" r:id="rId2"/>
  </p:sldMasterIdLst>
  <p:notesMasterIdLst>
    <p:notesMasterId r:id="rId15"/>
  </p:notesMasterIdLst>
  <p:sldIdLst>
    <p:sldId id="415" r:id="rId3"/>
    <p:sldId id="480" r:id="rId4"/>
    <p:sldId id="481" r:id="rId5"/>
    <p:sldId id="484" r:id="rId6"/>
    <p:sldId id="486" r:id="rId7"/>
    <p:sldId id="485" r:id="rId8"/>
    <p:sldId id="487" r:id="rId9"/>
    <p:sldId id="488" r:id="rId10"/>
    <p:sldId id="489" r:id="rId11"/>
    <p:sldId id="490" r:id="rId12"/>
    <p:sldId id="491" r:id="rId13"/>
    <p:sldId id="463" r:id="rId14"/>
  </p:sldIdLst>
  <p:sldSz cx="9144000" cy="5143500" type="screen16x9"/>
  <p:notesSz cx="6858000" cy="9947275"/>
  <p:embeddedFontLs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1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08D"/>
    <a:srgbClr val="1B996C"/>
    <a:srgbClr val="004D69"/>
    <a:srgbClr val="06594B"/>
    <a:srgbClr val="17875D"/>
    <a:srgbClr val="13729E"/>
    <a:srgbClr val="085438"/>
    <a:srgbClr val="094647"/>
    <a:srgbClr val="023F56"/>
    <a:srgbClr val="07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898" autoAdjust="0"/>
    <p:restoredTop sz="84055" autoAdjust="0"/>
  </p:normalViewPr>
  <p:slideViewPr>
    <p:cSldViewPr>
      <p:cViewPr varScale="1">
        <p:scale>
          <a:sx n="149" d="100"/>
          <a:sy n="149" d="100"/>
        </p:scale>
        <p:origin x="126" y="180"/>
      </p:cViewPr>
      <p:guideLst>
        <p:guide orient="horz" pos="373"/>
        <p:guide pos="1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3113BB4E-47F1-46AB-9ECC-C62E49378365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CF3BFE2B-BB08-40AD-B52D-535820640B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97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BFE2B-BB08-40AD-B52D-535820640B5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342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Благодаря  деятельности рабочей группы Работа с проектами ведется многоплановая, многоуровневая и требует особой комплексной координации, нацеленной на ускорение положительной динамики проектов, их активного продвижения.</a:t>
            </a:r>
          </a:p>
          <a:p>
            <a:endParaRPr lang="ru-RU" dirty="0" smtClean="0"/>
          </a:p>
          <a:p>
            <a:r>
              <a:rPr lang="ru-RU" dirty="0" smtClean="0"/>
              <a:t>Цель Рабочей группы - представление и обсуждение флагманских проектов  для формирования  пула  поддержек федерального и регионального уровня в приоритетном порядке.</a:t>
            </a:r>
          </a:p>
          <a:p>
            <a:endParaRPr lang="ru-RU" dirty="0" smtClean="0"/>
          </a:p>
          <a:p>
            <a:r>
              <a:rPr lang="ru-RU" dirty="0" smtClean="0"/>
              <a:t>Целью Программы является ускорение развития экономики Новосибирской области путем создания новых высокотехнологичных проектов, восстановления и модернизации на базе принципиально новых технологий действующих производств, позволяющих существенно увеличить выпуск продукции, услуг и производительность труда. Это поиск, формирование и сопровождение (с концентрацией всех ресурсов) технологических «чемпионов».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0987-D9B6-42DC-B4C2-B1D9209644FF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9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8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7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5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73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6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8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5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8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4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7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7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36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5175" y="771550"/>
            <a:ext cx="72458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cs typeface="Arial" charset="0"/>
              </a:rPr>
              <a:t>О результатах работы Регионального центра сопровождения приема абитуриентов из числа лиц с ОВЗ и инвалидностью в профессиональные образовательные учреждения Новосибирской области</a:t>
            </a:r>
            <a:endParaRPr lang="ru-RU" sz="2400" b="1" dirty="0">
              <a:solidFill>
                <a:srgbClr val="004D69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8667455" y="3035448"/>
            <a:ext cx="0" cy="765085"/>
          </a:xfrm>
          <a:prstGeom prst="line">
            <a:avLst/>
          </a:prstGeom>
          <a:ln w="28575">
            <a:solidFill>
              <a:srgbClr val="054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61810" y="2976795"/>
            <a:ext cx="57478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23F56"/>
              </a:buClr>
              <a:buSzPct val="80000"/>
            </a:pPr>
            <a:r>
              <a:rPr lang="ru-RU" b="1" dirty="0" err="1" smtClean="0">
                <a:solidFill>
                  <a:srgbClr val="004D69"/>
                </a:solidFill>
                <a:latin typeface="Trebuchet MS" panose="020B0603020202020204" pitchFamily="34" charset="0"/>
              </a:rPr>
              <a:t>Рузанкина</a:t>
            </a:r>
            <a:r>
              <a:rPr lang="ru-RU" b="1" dirty="0" smtClean="0">
                <a:solidFill>
                  <a:srgbClr val="004D69"/>
                </a:solidFill>
                <a:latin typeface="Trebuchet MS" panose="020B0603020202020204" pitchFamily="34" charset="0"/>
              </a:rPr>
              <a:t> Елизавета Александровна,</a:t>
            </a:r>
          </a:p>
          <a:p>
            <a:pPr algn="r">
              <a:buClr>
                <a:srgbClr val="023F56"/>
              </a:buClr>
              <a:buSzPct val="80000"/>
            </a:pPr>
            <a:r>
              <a:rPr lang="ru-RU" sz="1600" dirty="0" smtClean="0">
                <a:solidFill>
                  <a:srgbClr val="004D69"/>
                </a:solidFill>
                <a:latin typeface="Trebuchet MS" panose="020B0603020202020204" pitchFamily="34" charset="0"/>
              </a:rPr>
              <a:t>заведующая отделением инклюзивного образования</a:t>
            </a:r>
            <a:endParaRPr lang="ru-RU" sz="1600" dirty="0">
              <a:solidFill>
                <a:srgbClr val="004D69"/>
              </a:solidFill>
              <a:latin typeface="Trebuchet MS" panose="020B0603020202020204" pitchFamily="34" charset="0"/>
            </a:endParaRPr>
          </a:p>
          <a:p>
            <a:pPr algn="r">
              <a:buClr>
                <a:srgbClr val="023F56"/>
              </a:buClr>
              <a:buSzPct val="80000"/>
            </a:pPr>
            <a:r>
              <a:rPr lang="ru-RU" sz="1600" dirty="0" smtClean="0">
                <a:solidFill>
                  <a:srgbClr val="004D69"/>
                </a:solidFill>
                <a:latin typeface="Trebuchet MS" panose="020B0603020202020204" pitchFamily="34" charset="0"/>
              </a:rPr>
              <a:t>Новосибирского профессионально-педагогического колледжа</a:t>
            </a:r>
            <a:endParaRPr lang="ru-RU" b="1" dirty="0">
              <a:solidFill>
                <a:srgbClr val="004D69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243" y="1176595"/>
            <a:ext cx="7992380" cy="40741"/>
          </a:xfrm>
          <a:prstGeom prst="line">
            <a:avLst/>
          </a:prstGeom>
          <a:ln w="28575">
            <a:solidFill>
              <a:srgbClr val="054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20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ЦЕНТР СОПРОВОЖДЕНИЯ </a:t>
            </a:r>
            <a:br>
              <a:rPr lang="ru-RU" sz="24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РАБОТЫ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2400" dirty="0" smtClean="0">
              <a:solidFill>
                <a:srgbClr val="004D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 </a:t>
            </a:r>
            <a:r>
              <a:rPr lang="ru-RU" sz="24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низкий интерес абитуриентов с инвалидностью и ОВЗ и их родителей к информации о реальной ситуации на рынке труда, о возможностях обучения в ПОУ Новосибирской области и имеющихся специальностях, о возможностях обучения при наличии инвалидности или ограничений </a:t>
            </a:r>
            <a:r>
              <a:rPr lang="ru-RU" sz="2400" dirty="0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здоровья</a:t>
            </a:r>
          </a:p>
          <a:p>
            <a:r>
              <a:rPr lang="ru-RU" sz="2400" dirty="0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Выявлены сложности в работе с </a:t>
            </a:r>
            <a:r>
              <a:rPr lang="ru-RU" sz="24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абитуриентами с инвалидностью и ОВЗ и их </a:t>
            </a:r>
            <a:r>
              <a:rPr lang="ru-RU" sz="2400" dirty="0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родителями специалистов приемных комиссий ПОУ </a:t>
            </a:r>
            <a:endParaRPr lang="ru-RU" sz="2400" dirty="0">
              <a:solidFill>
                <a:srgbClr val="004D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ПЛАНИРУЕМАЯ ДЕЯТЕЛЬНОСТЬ ОТДЕЛЕНИЯ ИНКЛЮЗИВНОГО ОБРАЗОВАНИЯ В 2017-2018 уч.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ранней профориентации лиц с инвалидностью и ОВЗ, с целью повышения информированность и </a:t>
            </a:r>
            <a:r>
              <a:rPr lang="ru-RU" sz="2000" dirty="0" err="1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мотивированности</a:t>
            </a:r>
            <a:r>
              <a:rPr lang="ru-RU" sz="20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будущих абитуриентов на выбор специальностей, по которым проводится подготовка в </a:t>
            </a:r>
            <a:r>
              <a:rPr lang="ru-RU" sz="2000" dirty="0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ПОУ</a:t>
            </a:r>
          </a:p>
          <a:p>
            <a:r>
              <a:rPr lang="ru-RU" sz="20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информационно-методическая работа со специалистами приемных комиссий (методические семинары, консультации), со специалистами ПОУ, работающими с обучающимися с инвалидностью и ОВЗ (</a:t>
            </a:r>
            <a:r>
              <a:rPr lang="ru-RU" sz="2000" dirty="0" err="1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вебинары</a:t>
            </a:r>
            <a:r>
              <a:rPr lang="ru-RU" sz="20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семинары, консультации, курсы повышения квалификации</a:t>
            </a:r>
            <a:r>
              <a:rPr lang="ru-RU" sz="2000" dirty="0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ru-RU" sz="21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различные формы совместной </a:t>
            </a:r>
            <a:r>
              <a:rPr lang="ru-RU" sz="2100" dirty="0" err="1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профориентационной</a:t>
            </a:r>
            <a:r>
              <a:rPr lang="ru-RU" sz="21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работы</a:t>
            </a:r>
          </a:p>
        </p:txBody>
      </p:sp>
    </p:spTree>
    <p:extLst>
      <p:ext uri="{BB962C8B-B14F-4D97-AF65-F5344CB8AC3E}">
        <p14:creationId xmlns:p14="http://schemas.microsoft.com/office/powerpoint/2010/main" val="318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1610" y="1941680"/>
            <a:ext cx="7245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4D69"/>
                </a:solidFill>
                <a:latin typeface="Trebuchet MS" panose="020B0603020202020204" pitchFamily="34" charset="0"/>
                <a:cs typeface="Arial" charset="0"/>
              </a:rPr>
              <a:t>Спасибо за внимание!</a:t>
            </a:r>
            <a:endParaRPr lang="ru-RU" sz="3200" b="1" dirty="0">
              <a:solidFill>
                <a:srgbClr val="004D69"/>
              </a:solidFill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186486"/>
            <a:ext cx="7068467" cy="30603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6625" y="3426845"/>
            <a:ext cx="612067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ОТДЕЛЕНИЕ ИНКЛЮЗИВНОГО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90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ДЕЯТЕЛЬНОСТИ ОТДЕЛЕНИЯ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1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обучение инвалидов по востребованным и перспективным для экономики региона профессиям и специальностям;</a:t>
            </a:r>
          </a:p>
          <a:p>
            <a:r>
              <a:rPr lang="ru-RU" sz="31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реализация образовательных программ среднего профессионального образования для инвалидов с использованием сетевой формы;</a:t>
            </a:r>
          </a:p>
          <a:p>
            <a:r>
              <a:rPr lang="ru-RU" sz="31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предоставление для коллективного пользования информационных и технических средств, дистанционных образовательных технологий, учебно-методических материалов;</a:t>
            </a:r>
          </a:p>
          <a:p>
            <a:r>
              <a:rPr lang="ru-RU" sz="31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повышение квалификации, в том числе в форме стажировок, педагогических работников профессиональных организаций Новосибирской области и Сибирского федерального округа;</a:t>
            </a:r>
          </a:p>
          <a:p>
            <a:r>
              <a:rPr lang="ru-RU" sz="31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осуществление консультаций инвалидов, их родителей (законных представителей) по вопросам получения среднего профессионального образования, в том числе с проведением профессиональной диагностики.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73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9059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АБИТУРИЕНТАМИ </a:t>
            </a:r>
            <a:endParaRPr lang="ru-RU" sz="3600" dirty="0">
              <a:solidFill>
                <a:srgbClr val="004D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86585"/>
            <a:ext cx="8229600" cy="3508038"/>
          </a:xfrm>
        </p:spPr>
        <p:txBody>
          <a:bodyPr>
            <a:normAutofit fontScale="47500" lnSpcReduction="20000"/>
          </a:bodyPr>
          <a:lstStyle/>
          <a:p>
            <a:endParaRPr lang="ru-RU" sz="4400" dirty="0" smtClean="0">
              <a:solidFill>
                <a:srgbClr val="004D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400" dirty="0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информирование </a:t>
            </a:r>
            <a:r>
              <a:rPr lang="ru-RU" sz="44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потенциальных студентов с инвалидностью или ограниченными возможностями здоровья о направлениях подготовки </a:t>
            </a:r>
            <a:r>
              <a:rPr lang="ru-RU" sz="4400" dirty="0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44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профессиях, возможностях получения профессионального образования </a:t>
            </a:r>
            <a:r>
              <a:rPr lang="ru-RU" sz="4400" dirty="0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44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инклюзивной форме, возможностях системы комплексного сопровождения учебного процесса; </a:t>
            </a:r>
          </a:p>
          <a:p>
            <a:r>
              <a:rPr lang="ru-RU" sz="4400" dirty="0" err="1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профдиагностика</a:t>
            </a:r>
            <a:r>
              <a:rPr lang="ru-RU" sz="44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выявляющая склонности абитуриентов; </a:t>
            </a:r>
          </a:p>
          <a:p>
            <a:r>
              <a:rPr lang="ru-RU" sz="4400" dirty="0" err="1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профконсультирование</a:t>
            </a:r>
            <a:r>
              <a:rPr lang="ru-RU" sz="44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способствующее самоопределению на основе анализа имеющихся ограничений и потенциальных возможностей</a:t>
            </a:r>
            <a:r>
              <a:rPr lang="ru-RU" sz="4400" dirty="0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73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7"/>
            <a:ext cx="8229600" cy="17807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ЦЕНТР СОПРОВОЖДЕНИЯ ПРИЕМА АБИТУРИЕНТОВ ИЗ ЧИСЛА ЛИЦ С ОВЗ И ИНВАЛИДНОСТЬЮ</a:t>
            </a:r>
            <a:br>
              <a:rPr lang="ru-RU" sz="2000" dirty="0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ПРОФЕССИОНАЛЬНЫЕ ОБРАЗОВАТЕЛЬНЫЕ УЧРЕЖДЕНИЯ НОВОСИБИРСКОЙ ОБЛАСТИ </a:t>
            </a:r>
            <a:endParaRPr lang="ru-RU" sz="2000" dirty="0">
              <a:solidFill>
                <a:srgbClr val="004D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31690"/>
            <a:ext cx="8229600" cy="25629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 в соответствии с «Методическими рекомендации по организации приемной кампании лиц с ограниченными возможностями здоровья и инвалидностью на обучение по программам среднего профессионального образования и профессионального обучения». </a:t>
            </a:r>
          </a:p>
        </p:txBody>
      </p:sp>
    </p:spTree>
    <p:extLst>
      <p:ext uri="{BB962C8B-B14F-4D97-AF65-F5344CB8AC3E}">
        <p14:creationId xmlns:p14="http://schemas.microsoft.com/office/powerpoint/2010/main" val="8912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центр сопровождения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3228"/>
            <a:ext cx="8229600" cy="3531395"/>
          </a:xfrm>
        </p:spPr>
        <p:txBody>
          <a:bodyPr>
            <a:noAutofit/>
          </a:bodyPr>
          <a:lstStyle/>
          <a:p>
            <a:pPr lvl="0"/>
            <a:r>
              <a:rPr lang="ru-RU" sz="2000" dirty="0" err="1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</a:t>
            </a:r>
            <a:r>
              <a:rPr lang="ru-RU" sz="20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семинар для заместителей руководителей и секретарей приемных комиссий ПОУ.</a:t>
            </a:r>
          </a:p>
          <a:p>
            <a:pPr lvl="0"/>
            <a:r>
              <a:rPr lang="ru-RU" sz="20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Консультирование абитуриентов и их родителей по вопросам поступления в ПОУ: проведение </a:t>
            </a:r>
            <a:r>
              <a:rPr lang="ru-RU" sz="2000" dirty="0" err="1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профдиагностики</a:t>
            </a:r>
            <a:r>
              <a:rPr lang="ru-RU" sz="20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консультирование </a:t>
            </a:r>
            <a:r>
              <a:rPr lang="ru-RU" sz="20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педагогом-психологом колледжа по профессиональной ориентации абитуриента, консультирование заведующим и методистом отделения инклюзивного образования по имеющимся специальностям и профессиям в ПОУ Новосибирской области, правилам приема на обучение, особенностям вступительных испытаний и обучения лиц с ОВЗ и инвалидностью.  </a:t>
            </a:r>
          </a:p>
        </p:txBody>
      </p:sp>
    </p:spTree>
    <p:extLst>
      <p:ext uri="{BB962C8B-B14F-4D97-AF65-F5344CB8AC3E}">
        <p14:creationId xmlns:p14="http://schemas.microsoft.com/office/powerpoint/2010/main" val="27527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центр сопровождения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Консультирование секретарей приемных комиссий по вопросам приема абитуриентов из числа лиц с ОВЗ и инвалидностью.</a:t>
            </a:r>
          </a:p>
          <a:p>
            <a:r>
              <a:rPr lang="ru-RU" sz="26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 информации от приемных комиссий ПОУ о количестве обращений и поданных заявлений о приеме на обучение от абитуриентов из числа лиц с ОВЗ и инвалидностью. </a:t>
            </a:r>
          </a:p>
          <a:p>
            <a:r>
              <a:rPr lang="ru-RU" sz="26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 работы приемной комиссии колледжа по приему абитуриентов из числа лиц с ОВЗ и инвалидностью.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ЦЕНТР СОПРОВОЖДЕНИЯ </a:t>
            </a:r>
            <a:br>
              <a:rPr lang="ru-RU" sz="2000" dirty="0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РАБОТЫ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0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Проведены </a:t>
            </a:r>
            <a:r>
              <a:rPr lang="ru-RU" sz="2000" dirty="0" err="1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профдиагностика</a:t>
            </a:r>
            <a:r>
              <a:rPr lang="ru-RU" sz="20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консультации 36 обратившимся лично в Региональный центр абитуриентам, им были даны рекомендации по поступлению в ПОУ Новосибирска и области</a:t>
            </a:r>
          </a:p>
          <a:p>
            <a:pPr lvl="0"/>
            <a:r>
              <a:rPr lang="ru-RU" sz="20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всей приемной кампании специалистами Регионального центра сопровождения поддерживалась связь с ответственными лицами по приему абитуриентов из числа лиц с ОВЗ и инвалидностью в приемных комиссиях ПОУ, осуществлялось оперативное реагирование на обращения, сбор информации, информирование о направляемых абитуриентах </a:t>
            </a:r>
          </a:p>
        </p:txBody>
      </p:sp>
    </p:spTree>
    <p:extLst>
      <p:ext uri="{BB962C8B-B14F-4D97-AF65-F5344CB8AC3E}">
        <p14:creationId xmlns:p14="http://schemas.microsoft.com/office/powerpoint/2010/main" val="6644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ЦЕНТР СОПРОВОЖДЕНИЯ </a:t>
            </a:r>
            <a:br>
              <a:rPr lang="ru-RU" sz="24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РАБОТЫ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 высокий уровень потребности абитуриентов с ОВЗ и инвалидностью в специальностях гуманитарного и экономического, профиля, информатика и </a:t>
            </a:r>
            <a:r>
              <a:rPr lang="ru-RU" sz="2000" dirty="0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ВТ, </a:t>
            </a:r>
            <a:r>
              <a:rPr lang="ru-RU" sz="20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также высокий интерес абитуриентов, в том числе выпускников 9 класса, вызывает обучение на специальностях СПО, обучение на рабочих профессиях вызывает меньший интерес (примерно 20% от общего количества обращений</a:t>
            </a:r>
            <a:r>
              <a:rPr lang="ru-RU" sz="2000" dirty="0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ru-RU" sz="21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100" dirty="0" smtClean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редлагаемый </a:t>
            </a:r>
            <a:r>
              <a:rPr lang="ru-RU" sz="21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рабочих профессий (столяр, плотник, швея, штукатур, маляр, </a:t>
            </a:r>
            <a:r>
              <a:rPr lang="ru-RU" sz="2100" dirty="0" err="1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плодоовощевод</a:t>
            </a:r>
            <a:r>
              <a:rPr lang="ru-RU" sz="2100" dirty="0">
                <a:solidFill>
                  <a:srgbClr val="004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не удовлетворяет запроса на получение образования лиц с инвалидностью и ОВЗ, также не по всем рабочим профессиям возможно обучение лиц с инвалидностью определенных нозологий </a:t>
            </a:r>
          </a:p>
        </p:txBody>
      </p:sp>
    </p:spTree>
    <p:extLst>
      <p:ext uri="{BB962C8B-B14F-4D97-AF65-F5344CB8AC3E}">
        <p14:creationId xmlns:p14="http://schemas.microsoft.com/office/powerpoint/2010/main" val="417261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6608</TotalTime>
  <Words>768</Words>
  <Application>Microsoft Office PowerPoint</Application>
  <PresentationFormat>Экран (16:9)</PresentationFormat>
  <Paragraphs>47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Trebuchet MS</vt:lpstr>
      <vt:lpstr>Arial</vt:lpstr>
      <vt:lpstr>Tahoma</vt:lpstr>
      <vt:lpstr>Calibri</vt:lpstr>
      <vt:lpstr>5_Тема Office</vt:lpstr>
      <vt:lpstr>Office Theme</vt:lpstr>
      <vt:lpstr>Презентация PowerPoint</vt:lpstr>
      <vt:lpstr>Презентация PowerPoint</vt:lpstr>
      <vt:lpstr>НАПРАВЛЕНИЯ ДЕЯТЕЛЬНОСТИ ОТДЕЛЕНИЯ </vt:lpstr>
      <vt:lpstr>РАБОТА С АБИТУРИЕНТАМИ </vt:lpstr>
      <vt:lpstr>РЕГИОНАЛЬНЫЙ ЦЕНТР СОПРОВОЖДЕНИЯ ПРИЕМА АБИТУРИЕНТОВ ИЗ ЧИСЛА ЛИЦ С ОВЗ И ИНВАЛИДНОСТЬЮ В ПРОФЕССИОНАЛЬНЫЕ ОБРАЗОВАТЕЛЬНЫЕ УЧРЕЖДЕНИЯ НОВОСИБИРСКОЙ ОБЛАСТИ </vt:lpstr>
      <vt:lpstr>Региональный центр сопровождения </vt:lpstr>
      <vt:lpstr>Региональный центр сопровождения </vt:lpstr>
      <vt:lpstr>РЕГИОНАЛЬНЫЙ ЦЕНТР СОПРОВОЖДЕНИЯ  ИТОГИ РАБОТЫ</vt:lpstr>
      <vt:lpstr>РЕГИОНАЛЬНЫЙ ЦЕНТР СОПРОВОЖДЕНИЯ  ИТОГИ РАБОТЫ</vt:lpstr>
      <vt:lpstr>РЕГИОНАЛЬНЫЙ ЦЕНТР СОПРОВОЖДЕНИЯ  ИТОГИ РАБОТЫ</vt:lpstr>
      <vt:lpstr>ПЛАНИРУЕМАЯ ДЕЯТЕЛЬНОСТЬ ОТДЕЛЕНИЯ ИНКЛЮЗИВНОГО ОБРАЗОВАНИЯ В 2017-2018 уч. г.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Заявка в АСИ</dc:title>
  <dc:creator>Павлов Евгений Евгеньевич</dc:creator>
  <cp:lastModifiedBy>admin</cp:lastModifiedBy>
  <cp:revision>499</cp:revision>
  <cp:lastPrinted>2017-04-07T07:22:28Z</cp:lastPrinted>
  <dcterms:modified xsi:type="dcterms:W3CDTF">2017-10-02T09:45:32Z</dcterms:modified>
</cp:coreProperties>
</file>