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9" r:id="rId3"/>
    <p:sldId id="265" r:id="rId4"/>
    <p:sldId id="290" r:id="rId5"/>
    <p:sldId id="278" r:id="rId6"/>
    <p:sldId id="293" r:id="rId7"/>
    <p:sldId id="274" r:id="rId8"/>
    <p:sldId id="289" r:id="rId9"/>
    <p:sldId id="292" r:id="rId10"/>
    <p:sldId id="268" r:id="rId11"/>
    <p:sldId id="294" r:id="rId12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85" autoAdjust="0"/>
    <p:restoredTop sz="80800" autoAdjust="0"/>
  </p:normalViewPr>
  <p:slideViewPr>
    <p:cSldViewPr>
      <p:cViewPr>
        <p:scale>
          <a:sx n="89" d="100"/>
          <a:sy n="89" d="100"/>
        </p:scale>
        <p:origin x="-2244" y="-72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4" d="100"/>
          <a:sy n="24" d="100"/>
        </p:scale>
        <p:origin x="-2294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976320950342489E-2"/>
          <c:y val="0.11723505817361295"/>
          <c:w val="0.32730699235721783"/>
          <c:h val="0.7412030847147251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14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"/>
            <c:bubble3D val="0"/>
            <c:spPr>
              <a:solidFill>
                <a:schemeClr val="accent6">
                  <a:lumMod val="50000"/>
                </a:schemeClr>
              </a:solidFill>
            </c:spPr>
          </c:dPt>
          <c:dPt>
            <c:idx val="2"/>
            <c:bubble3D val="0"/>
            <c:spPr>
              <a:solidFill>
                <a:schemeClr val="accent2">
                  <a:lumMod val="50000"/>
                </a:schemeClr>
              </a:solidFill>
            </c:spPr>
          </c:dPt>
          <c:dLbls>
            <c:dLbl>
              <c:idx val="0"/>
              <c:layout>
                <c:manualLayout>
                  <c:x val="-0.11317078410947476"/>
                  <c:y val="0.1242601396779668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4.6866230794183714E-2"/>
                  <c:y val="0.1459607936282942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Прием ПВЗ</c:v>
                </c:pt>
                <c:pt idx="1">
                  <c:v>Прием за счет региональных и местных бюджетов</c:v>
                </c:pt>
                <c:pt idx="2">
                  <c:v>Прием за счет федерального бюджета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316.5</c:v>
                </c:pt>
                <c:pt idx="1">
                  <c:v>582</c:v>
                </c:pt>
                <c:pt idx="2">
                  <c:v>77.599999999999994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400" b="1">
                <a:solidFill>
                  <a:schemeClr val="accent6">
                    <a:lumMod val="75000"/>
                  </a:schemeClr>
                </a:solidFill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>
                <a:solidFill>
                  <a:schemeClr val="accent6">
                    <a:lumMod val="50000"/>
                  </a:schemeClr>
                </a:solidFill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>
                <a:solidFill>
                  <a:schemeClr val="accent2">
                    <a:lumMod val="50000"/>
                  </a:schemeClr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.45234683174674767"/>
          <c:y val="7.3594792149531324E-2"/>
          <c:w val="0.5027358243448915"/>
          <c:h val="0.92640520785046854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703809192503383E-2"/>
          <c:y val="0.10987502711338955"/>
          <c:w val="0.77809260099601429"/>
          <c:h val="0.890124972886610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explosion val="11"/>
          <c:dPt>
            <c:idx val="1"/>
            <c:bubble3D val="0"/>
            <c:spPr>
              <a:solidFill>
                <a:schemeClr val="accent2">
                  <a:lumMod val="50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Федеральный бюджет</c:v>
                </c:pt>
                <c:pt idx="1">
                  <c:v>Другие источники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682</c:v>
                </c:pt>
                <c:pt idx="1">
                  <c:v>161.20000000000005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703809192503383E-2"/>
          <c:y val="0.10987502711338955"/>
          <c:w val="0.77809260099601429"/>
          <c:h val="0.890124972886610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explosion val="11"/>
          <c:dPt>
            <c:idx val="1"/>
            <c:bubble3D val="0"/>
            <c:spPr>
              <a:solidFill>
                <a:schemeClr val="accent2">
                  <a:lumMod val="50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Федеральный бюджет</c:v>
                </c:pt>
                <c:pt idx="1">
                  <c:v>Другие источники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72</c:v>
                </c:pt>
                <c:pt idx="1">
                  <c:v>18.5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703809192503383E-2"/>
          <c:y val="0.10987502711338955"/>
          <c:w val="0.77809260099601429"/>
          <c:h val="0.890124972886610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explosion val="11"/>
          <c:dPt>
            <c:idx val="1"/>
            <c:bubble3D val="0"/>
            <c:spPr>
              <a:solidFill>
                <a:schemeClr val="accent2">
                  <a:lumMod val="50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Федеральный бюджет</c:v>
                </c:pt>
                <c:pt idx="1">
                  <c:v>Другие источники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272.89999999999986</c:v>
                </c:pt>
                <c:pt idx="1">
                  <c:v>77.300000000000011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032228977142074E-2"/>
          <c:y val="3.1347527883825416E-2"/>
          <c:w val="0.74876095808476062"/>
          <c:h val="0.8772583843244893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Средства субъекта РФ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Лист1!$B$2:$B$3</c:f>
              <c:numCache>
                <c:formatCode>#,##0.0_р_.</c:formatCode>
                <c:ptCount val="2"/>
                <c:pt idx="0" formatCode="General">
                  <c:v>509819.97599999997</c:v>
                </c:pt>
                <c:pt idx="1">
                  <c:v>687462.25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6F2-4AA9-87BC-618F1A21945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Средства ОО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Лист1!$C$2:$C$3</c:f>
              <c:numCache>
                <c:formatCode>#,##0.0_р_.</c:formatCode>
                <c:ptCount val="2"/>
                <c:pt idx="0">
                  <c:v>231895.49600000001</c:v>
                </c:pt>
                <c:pt idx="1">
                  <c:v>209083.41999999998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6F2-4AA9-87BC-618F1A21945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Средства работодателей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Лист1!$D$2:$D$3</c:f>
              <c:numCache>
                <c:formatCode>#,##0.0_р_.</c:formatCode>
                <c:ptCount val="2"/>
                <c:pt idx="0">
                  <c:v>60625.62</c:v>
                </c:pt>
                <c:pt idx="1">
                  <c:v>59038.2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6F2-4AA9-87BC-618F1A2194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4"/>
        <c:overlap val="100"/>
        <c:axId val="117619712"/>
        <c:axId val="117453568"/>
      </c:barChart>
      <c:catAx>
        <c:axId val="1176197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17453568"/>
        <c:crosses val="autoZero"/>
        <c:auto val="1"/>
        <c:lblAlgn val="ctr"/>
        <c:lblOffset val="100"/>
        <c:noMultiLvlLbl val="0"/>
      </c:catAx>
      <c:valAx>
        <c:axId val="1174535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176197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7.4444207950879956E-3"/>
          <c:w val="0.4686244487046658"/>
          <c:h val="0.16525254696290684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F86DDD-DBA8-4B32-9183-F7E29F371E9E}" type="doc">
      <dgm:prSet loTypeId="urn:microsoft.com/office/officeart/2009/layout/CirclePictureHierarchy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0A5959-425D-4A98-9744-C62C9F3CEB10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accent2">
                  <a:lumMod val="50000"/>
                </a:schemeClr>
              </a:solidFill>
            </a:rPr>
            <a:t>ФЕДЕРАЛЬНЫЙ МЕТОДИЧЕСКИЙ ЦЕНТР</a:t>
          </a:r>
          <a:endParaRPr lang="ru-RU" sz="1400" b="1" dirty="0">
            <a:solidFill>
              <a:schemeClr val="accent2">
                <a:lumMod val="50000"/>
              </a:schemeClr>
            </a:solidFill>
          </a:endParaRPr>
        </a:p>
      </dgm:t>
    </dgm:pt>
    <dgm:pt modelId="{B19393E4-727A-420D-8031-A8DD952644EC}" type="parTrans" cxnId="{944BDDCF-D3BE-40F3-B30A-9B5B9751A504}">
      <dgm:prSet/>
      <dgm:spPr/>
      <dgm:t>
        <a:bodyPr/>
        <a:lstStyle/>
        <a:p>
          <a:endParaRPr lang="ru-RU" sz="1400">
            <a:solidFill>
              <a:schemeClr val="accent3">
                <a:lumMod val="50000"/>
              </a:schemeClr>
            </a:solidFill>
          </a:endParaRPr>
        </a:p>
      </dgm:t>
    </dgm:pt>
    <dgm:pt modelId="{9141619E-5122-4A6F-B3C5-80321CE7A559}" type="sibTrans" cxnId="{944BDDCF-D3BE-40F3-B30A-9B5B9751A504}">
      <dgm:prSet/>
      <dgm:spPr/>
      <dgm:t>
        <a:bodyPr/>
        <a:lstStyle/>
        <a:p>
          <a:endParaRPr lang="ru-RU" sz="1400">
            <a:solidFill>
              <a:schemeClr val="accent3">
                <a:lumMod val="50000"/>
              </a:schemeClr>
            </a:solidFill>
          </a:endParaRPr>
        </a:p>
      </dgm:t>
    </dgm:pt>
    <dgm:pt modelId="{0D81B81E-0B3F-47ED-AC30-123885D8CB7D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accent6">
                  <a:lumMod val="75000"/>
                </a:schemeClr>
              </a:solidFill>
            </a:rPr>
            <a:t>Базовое ПОО 1</a:t>
          </a:r>
          <a:endParaRPr lang="ru-RU" sz="1400" b="1" dirty="0">
            <a:solidFill>
              <a:schemeClr val="accent6">
                <a:lumMod val="75000"/>
              </a:schemeClr>
            </a:solidFill>
          </a:endParaRPr>
        </a:p>
      </dgm:t>
    </dgm:pt>
    <dgm:pt modelId="{17CAB8C4-5BAA-4DB9-B866-5A39CA1BFD3E}" type="parTrans" cxnId="{68EAEC17-F739-4261-ABDC-375A5A8ABB7C}">
      <dgm:prSet/>
      <dgm:spPr/>
      <dgm:t>
        <a:bodyPr/>
        <a:lstStyle/>
        <a:p>
          <a:endParaRPr lang="ru-RU" sz="1400">
            <a:solidFill>
              <a:schemeClr val="accent3">
                <a:lumMod val="50000"/>
              </a:schemeClr>
            </a:solidFill>
          </a:endParaRPr>
        </a:p>
      </dgm:t>
    </dgm:pt>
    <dgm:pt modelId="{503BCAB9-2511-4B56-925D-F11862706ADB}" type="sibTrans" cxnId="{68EAEC17-F739-4261-ABDC-375A5A8ABB7C}">
      <dgm:prSet/>
      <dgm:spPr/>
      <dgm:t>
        <a:bodyPr/>
        <a:lstStyle/>
        <a:p>
          <a:endParaRPr lang="ru-RU" sz="1400">
            <a:solidFill>
              <a:schemeClr val="accent3">
                <a:lumMod val="50000"/>
              </a:schemeClr>
            </a:solidFill>
          </a:endParaRPr>
        </a:p>
      </dgm:t>
    </dgm:pt>
    <dgm:pt modelId="{96C57BF8-049F-418D-90AF-C0CCD30EA65C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accent6">
                  <a:lumMod val="75000"/>
                </a:schemeClr>
              </a:solidFill>
            </a:rPr>
            <a:t>Базовое ПОО …</a:t>
          </a:r>
          <a:r>
            <a:rPr lang="en-US" sz="1400" b="1" dirty="0" smtClean="0">
              <a:solidFill>
                <a:schemeClr val="accent6">
                  <a:lumMod val="75000"/>
                </a:schemeClr>
              </a:solidFill>
            </a:rPr>
            <a:t>N</a:t>
          </a:r>
          <a:endParaRPr lang="ru-RU" sz="1400" b="1" dirty="0">
            <a:solidFill>
              <a:schemeClr val="accent6">
                <a:lumMod val="75000"/>
              </a:schemeClr>
            </a:solidFill>
          </a:endParaRPr>
        </a:p>
      </dgm:t>
    </dgm:pt>
    <dgm:pt modelId="{86F714DD-659C-41C6-9967-512F6A068D86}" type="parTrans" cxnId="{F3FF1BE9-F317-4A54-94D0-B8F9E67A8D85}">
      <dgm:prSet/>
      <dgm:spPr/>
      <dgm:t>
        <a:bodyPr/>
        <a:lstStyle/>
        <a:p>
          <a:endParaRPr lang="ru-RU" sz="1400">
            <a:solidFill>
              <a:schemeClr val="accent3">
                <a:lumMod val="50000"/>
              </a:schemeClr>
            </a:solidFill>
          </a:endParaRPr>
        </a:p>
      </dgm:t>
    </dgm:pt>
    <dgm:pt modelId="{05111F9C-E45B-4410-B7CA-4FD71248162D}" type="sibTrans" cxnId="{F3FF1BE9-F317-4A54-94D0-B8F9E67A8D85}">
      <dgm:prSet/>
      <dgm:spPr/>
      <dgm:t>
        <a:bodyPr/>
        <a:lstStyle/>
        <a:p>
          <a:endParaRPr lang="ru-RU" sz="1400">
            <a:solidFill>
              <a:schemeClr val="accent3">
                <a:lumMod val="50000"/>
              </a:schemeClr>
            </a:solidFill>
          </a:endParaRPr>
        </a:p>
      </dgm:t>
    </dgm:pt>
    <dgm:pt modelId="{577A7E36-D883-4D0E-93C9-066AD8809A67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ПОО</a:t>
          </a:r>
          <a:endParaRPr lang="ru-RU" sz="1400" b="1" dirty="0">
            <a:solidFill>
              <a:schemeClr val="tx1"/>
            </a:solidFill>
          </a:endParaRPr>
        </a:p>
      </dgm:t>
    </dgm:pt>
    <dgm:pt modelId="{103AB5F1-AF7C-418B-A937-5528C3FFA2C6}" type="parTrans" cxnId="{5A43323E-B5CA-4E78-977B-F1B5685D6360}">
      <dgm:prSet/>
      <dgm:spPr/>
      <dgm:t>
        <a:bodyPr/>
        <a:lstStyle/>
        <a:p>
          <a:endParaRPr lang="ru-RU" sz="1400">
            <a:solidFill>
              <a:schemeClr val="accent3">
                <a:lumMod val="50000"/>
              </a:schemeClr>
            </a:solidFill>
          </a:endParaRPr>
        </a:p>
      </dgm:t>
    </dgm:pt>
    <dgm:pt modelId="{3A69ED9C-4B5A-4D59-9FF8-6F855011D81C}" type="sibTrans" cxnId="{5A43323E-B5CA-4E78-977B-F1B5685D6360}">
      <dgm:prSet/>
      <dgm:spPr/>
      <dgm:t>
        <a:bodyPr/>
        <a:lstStyle/>
        <a:p>
          <a:endParaRPr lang="ru-RU" sz="1400">
            <a:solidFill>
              <a:schemeClr val="accent3">
                <a:lumMod val="50000"/>
              </a:schemeClr>
            </a:solidFill>
          </a:endParaRPr>
        </a:p>
      </dgm:t>
    </dgm:pt>
    <dgm:pt modelId="{935F6F75-0461-42B5-A7CC-263BC38AABD3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ПОО</a:t>
          </a:r>
          <a:endParaRPr lang="ru-RU" sz="1400" b="1" dirty="0">
            <a:solidFill>
              <a:schemeClr val="tx1"/>
            </a:solidFill>
          </a:endParaRPr>
        </a:p>
      </dgm:t>
    </dgm:pt>
    <dgm:pt modelId="{F5FA8C51-64C5-4BD6-ABCA-EC7AD9A50F33}" type="parTrans" cxnId="{6D013BAD-06DC-4A70-A1D4-5EB6EC912A08}">
      <dgm:prSet/>
      <dgm:spPr/>
      <dgm:t>
        <a:bodyPr/>
        <a:lstStyle/>
        <a:p>
          <a:endParaRPr lang="ru-RU" sz="1400">
            <a:solidFill>
              <a:schemeClr val="accent3">
                <a:lumMod val="50000"/>
              </a:schemeClr>
            </a:solidFill>
          </a:endParaRPr>
        </a:p>
      </dgm:t>
    </dgm:pt>
    <dgm:pt modelId="{30F54851-FE88-4D91-96F7-D0FFA9B2D678}" type="sibTrans" cxnId="{6D013BAD-06DC-4A70-A1D4-5EB6EC912A08}">
      <dgm:prSet/>
      <dgm:spPr/>
      <dgm:t>
        <a:bodyPr/>
        <a:lstStyle/>
        <a:p>
          <a:endParaRPr lang="ru-RU" sz="1400">
            <a:solidFill>
              <a:schemeClr val="accent3">
                <a:lumMod val="50000"/>
              </a:schemeClr>
            </a:solidFill>
          </a:endParaRPr>
        </a:p>
      </dgm:t>
    </dgm:pt>
    <dgm:pt modelId="{EFAB0B99-8DDC-4E53-8214-44F8FC67625A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ПОО</a:t>
          </a:r>
          <a:endParaRPr lang="ru-RU" sz="1400" b="1" dirty="0">
            <a:solidFill>
              <a:schemeClr val="tx1"/>
            </a:solidFill>
          </a:endParaRPr>
        </a:p>
      </dgm:t>
    </dgm:pt>
    <dgm:pt modelId="{D4DDF3B7-7EAB-4667-9459-48A665808AC4}" type="parTrans" cxnId="{5F0067DF-D027-4E05-9D25-C2B728A1AE95}">
      <dgm:prSet/>
      <dgm:spPr/>
      <dgm:t>
        <a:bodyPr/>
        <a:lstStyle/>
        <a:p>
          <a:endParaRPr lang="ru-RU" sz="1400">
            <a:solidFill>
              <a:schemeClr val="accent3">
                <a:lumMod val="50000"/>
              </a:schemeClr>
            </a:solidFill>
          </a:endParaRPr>
        </a:p>
      </dgm:t>
    </dgm:pt>
    <dgm:pt modelId="{6B5C1361-BBE2-40B1-84CF-4E71B2002F3F}" type="sibTrans" cxnId="{5F0067DF-D027-4E05-9D25-C2B728A1AE95}">
      <dgm:prSet/>
      <dgm:spPr/>
      <dgm:t>
        <a:bodyPr/>
        <a:lstStyle/>
        <a:p>
          <a:endParaRPr lang="ru-RU" sz="1400">
            <a:solidFill>
              <a:schemeClr val="accent3">
                <a:lumMod val="50000"/>
              </a:schemeClr>
            </a:solidFill>
          </a:endParaRPr>
        </a:p>
      </dgm:t>
    </dgm:pt>
    <dgm:pt modelId="{2AC960E6-1CE5-4BDD-B5BF-B38E96746FCB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ПОО</a:t>
          </a:r>
          <a:endParaRPr lang="ru-RU" sz="1400" b="1" dirty="0">
            <a:solidFill>
              <a:schemeClr val="tx1"/>
            </a:solidFill>
          </a:endParaRPr>
        </a:p>
      </dgm:t>
    </dgm:pt>
    <dgm:pt modelId="{3B4C629A-533F-4D98-AC52-42842803E273}" type="parTrans" cxnId="{20451E57-4BA5-4FDB-BF12-19AAE79D7480}">
      <dgm:prSet/>
      <dgm:spPr/>
      <dgm:t>
        <a:bodyPr/>
        <a:lstStyle/>
        <a:p>
          <a:endParaRPr lang="ru-RU" sz="1400">
            <a:solidFill>
              <a:schemeClr val="accent3">
                <a:lumMod val="50000"/>
              </a:schemeClr>
            </a:solidFill>
          </a:endParaRPr>
        </a:p>
      </dgm:t>
    </dgm:pt>
    <dgm:pt modelId="{969B3056-DC15-4DB1-B90F-E5CF17A36216}" type="sibTrans" cxnId="{20451E57-4BA5-4FDB-BF12-19AAE79D7480}">
      <dgm:prSet/>
      <dgm:spPr/>
      <dgm:t>
        <a:bodyPr/>
        <a:lstStyle/>
        <a:p>
          <a:endParaRPr lang="ru-RU" sz="1400">
            <a:solidFill>
              <a:schemeClr val="accent3">
                <a:lumMod val="50000"/>
              </a:schemeClr>
            </a:solidFill>
          </a:endParaRPr>
        </a:p>
      </dgm:t>
    </dgm:pt>
    <dgm:pt modelId="{DA7537E8-FFFA-4886-BEF1-175E810E8567}" type="pres">
      <dgm:prSet presAssocID="{2CF86DDD-DBA8-4B32-9183-F7E29F371E9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DC3A04E-5FF3-4324-B9C1-D0DEB7C82BF9}" type="pres">
      <dgm:prSet presAssocID="{EA0A5959-425D-4A98-9744-C62C9F3CEB10}" presName="hierRoot1" presStyleCnt="0"/>
      <dgm:spPr/>
    </dgm:pt>
    <dgm:pt modelId="{60487FE0-BB7F-4724-81DF-D7AD33CE0BED}" type="pres">
      <dgm:prSet presAssocID="{EA0A5959-425D-4A98-9744-C62C9F3CEB10}" presName="composite" presStyleCnt="0"/>
      <dgm:spPr/>
    </dgm:pt>
    <dgm:pt modelId="{BDC1F8D0-E9CB-496D-9CFC-45E7ADCAB5E5}" type="pres">
      <dgm:prSet presAssocID="{EA0A5959-425D-4A98-9744-C62C9F3CEB10}" presName="image" presStyleLbl="node0" presStyleIdx="0" presStyleCnt="1" custLinFactNeighborX="29523" custLinFactNeighborY="-31080"/>
      <dgm:spPr>
        <a:solidFill>
          <a:schemeClr val="accent2">
            <a:lumMod val="50000"/>
          </a:schemeClr>
        </a:solidFill>
      </dgm:spPr>
      <dgm:t>
        <a:bodyPr/>
        <a:lstStyle/>
        <a:p>
          <a:endParaRPr lang="ru-RU"/>
        </a:p>
      </dgm:t>
    </dgm:pt>
    <dgm:pt modelId="{1AE12E71-2C72-42CB-B835-206A24BF8313}" type="pres">
      <dgm:prSet presAssocID="{EA0A5959-425D-4A98-9744-C62C9F3CEB10}" presName="text" presStyleLbl="revTx" presStyleIdx="0" presStyleCnt="7" custScaleX="311907" custLinFactX="38762" custLinFactNeighborX="100000" custLinFactNeighborY="-6566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40AEA5-0B74-4EE5-88D7-F1F6F31F5E78}" type="pres">
      <dgm:prSet presAssocID="{EA0A5959-425D-4A98-9744-C62C9F3CEB10}" presName="hierChild2" presStyleCnt="0"/>
      <dgm:spPr/>
    </dgm:pt>
    <dgm:pt modelId="{7EEA1121-05FA-491D-ADE4-3E36A3036E6C}" type="pres">
      <dgm:prSet presAssocID="{17CAB8C4-5BAA-4DB9-B866-5A39CA1BFD3E}" presName="Name10" presStyleLbl="parChTrans1D2" presStyleIdx="0" presStyleCnt="2"/>
      <dgm:spPr/>
      <dgm:t>
        <a:bodyPr/>
        <a:lstStyle/>
        <a:p>
          <a:endParaRPr lang="ru-RU"/>
        </a:p>
      </dgm:t>
    </dgm:pt>
    <dgm:pt modelId="{9A8743E6-529B-4B6D-9380-11AD5DB25925}" type="pres">
      <dgm:prSet presAssocID="{0D81B81E-0B3F-47ED-AC30-123885D8CB7D}" presName="hierRoot2" presStyleCnt="0"/>
      <dgm:spPr/>
    </dgm:pt>
    <dgm:pt modelId="{70292D2C-F4AE-437A-B3B7-C92E8F338171}" type="pres">
      <dgm:prSet presAssocID="{0D81B81E-0B3F-47ED-AC30-123885D8CB7D}" presName="composite2" presStyleCnt="0"/>
      <dgm:spPr/>
    </dgm:pt>
    <dgm:pt modelId="{D5CB26C9-6A1F-4414-B70A-8147475147AB}" type="pres">
      <dgm:prSet presAssocID="{0D81B81E-0B3F-47ED-AC30-123885D8CB7D}" presName="image2" presStyleLbl="node2" presStyleIdx="0" presStyleCnt="2"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0D8CFC62-D042-4BC7-9E9E-C8BADA888176}" type="pres">
      <dgm:prSet presAssocID="{0D81B81E-0B3F-47ED-AC30-123885D8CB7D}" presName="text2" presStyleLbl="revTx" presStyleIdx="1" presStyleCnt="7" custScaleX="212228" custLinFactNeighborX="69919" custLinFactNeighborY="5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D1D94A9-5FE2-47CA-AF60-F456FED163D7}" type="pres">
      <dgm:prSet presAssocID="{0D81B81E-0B3F-47ED-AC30-123885D8CB7D}" presName="hierChild3" presStyleCnt="0"/>
      <dgm:spPr/>
    </dgm:pt>
    <dgm:pt modelId="{5058865E-6455-44B8-9983-6B8C96ED0C86}" type="pres">
      <dgm:prSet presAssocID="{D4DDF3B7-7EAB-4667-9459-48A665808AC4}" presName="Name17" presStyleLbl="parChTrans1D3" presStyleIdx="0" presStyleCnt="4"/>
      <dgm:spPr/>
      <dgm:t>
        <a:bodyPr/>
        <a:lstStyle/>
        <a:p>
          <a:endParaRPr lang="ru-RU"/>
        </a:p>
      </dgm:t>
    </dgm:pt>
    <dgm:pt modelId="{4E5C960A-B754-4E50-BBB1-4FD3053E05B3}" type="pres">
      <dgm:prSet presAssocID="{EFAB0B99-8DDC-4E53-8214-44F8FC67625A}" presName="hierRoot3" presStyleCnt="0"/>
      <dgm:spPr/>
    </dgm:pt>
    <dgm:pt modelId="{3E6FE410-2DFB-4B04-8688-0592879DB968}" type="pres">
      <dgm:prSet presAssocID="{EFAB0B99-8DDC-4E53-8214-44F8FC67625A}" presName="composite3" presStyleCnt="0"/>
      <dgm:spPr/>
    </dgm:pt>
    <dgm:pt modelId="{AF54A0AB-5A1B-4F0C-A6A6-43F3A7133B5F}" type="pres">
      <dgm:prSet presAssocID="{EFAB0B99-8DDC-4E53-8214-44F8FC67625A}" presName="image3" presStyleLbl="node3" presStyleIdx="0" presStyleCnt="4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CD81DBF0-2D45-4604-8B6A-93923A37445A}" type="pres">
      <dgm:prSet presAssocID="{EFAB0B99-8DDC-4E53-8214-44F8FC67625A}" presName="text3" presStyleLbl="revTx" presStyleIdx="2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7CCD203-7077-4A36-ADCA-72DBFC3FA8A4}" type="pres">
      <dgm:prSet presAssocID="{EFAB0B99-8DDC-4E53-8214-44F8FC67625A}" presName="hierChild4" presStyleCnt="0"/>
      <dgm:spPr/>
    </dgm:pt>
    <dgm:pt modelId="{13A38CC7-6633-46A6-BCD8-42874B1371D9}" type="pres">
      <dgm:prSet presAssocID="{3B4C629A-533F-4D98-AC52-42842803E273}" presName="Name17" presStyleLbl="parChTrans1D3" presStyleIdx="1" presStyleCnt="4"/>
      <dgm:spPr/>
      <dgm:t>
        <a:bodyPr/>
        <a:lstStyle/>
        <a:p>
          <a:endParaRPr lang="ru-RU"/>
        </a:p>
      </dgm:t>
    </dgm:pt>
    <dgm:pt modelId="{1CA4BBF4-EA99-4094-961C-A27253669630}" type="pres">
      <dgm:prSet presAssocID="{2AC960E6-1CE5-4BDD-B5BF-B38E96746FCB}" presName="hierRoot3" presStyleCnt="0"/>
      <dgm:spPr/>
    </dgm:pt>
    <dgm:pt modelId="{5DA84D6B-8CF6-46F3-9621-A1F5EB2B2B78}" type="pres">
      <dgm:prSet presAssocID="{2AC960E6-1CE5-4BDD-B5BF-B38E96746FCB}" presName="composite3" presStyleCnt="0"/>
      <dgm:spPr/>
    </dgm:pt>
    <dgm:pt modelId="{54FC3CFE-B285-4B82-8B18-E88A3947791E}" type="pres">
      <dgm:prSet presAssocID="{2AC960E6-1CE5-4BDD-B5BF-B38E96746FCB}" presName="image3" presStyleLbl="node3" presStyleIdx="1" presStyleCnt="4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22C84E13-5ACE-4321-B9F3-D46EAECE5604}" type="pres">
      <dgm:prSet presAssocID="{2AC960E6-1CE5-4BDD-B5BF-B38E96746FCB}" presName="text3" presStyleLbl="revTx" presStyleIdx="3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2B51B54-1A84-4AA4-8C47-D68A79524239}" type="pres">
      <dgm:prSet presAssocID="{2AC960E6-1CE5-4BDD-B5BF-B38E96746FCB}" presName="hierChild4" presStyleCnt="0"/>
      <dgm:spPr/>
    </dgm:pt>
    <dgm:pt modelId="{5F7A3E2B-E7E1-4F33-BDE5-DA721C4283CD}" type="pres">
      <dgm:prSet presAssocID="{86F714DD-659C-41C6-9967-512F6A068D86}" presName="Name10" presStyleLbl="parChTrans1D2" presStyleIdx="1" presStyleCnt="2"/>
      <dgm:spPr/>
      <dgm:t>
        <a:bodyPr/>
        <a:lstStyle/>
        <a:p>
          <a:endParaRPr lang="ru-RU"/>
        </a:p>
      </dgm:t>
    </dgm:pt>
    <dgm:pt modelId="{43453AD4-56E5-49BC-8595-E0EE4D0277BA}" type="pres">
      <dgm:prSet presAssocID="{96C57BF8-049F-418D-90AF-C0CCD30EA65C}" presName="hierRoot2" presStyleCnt="0"/>
      <dgm:spPr/>
    </dgm:pt>
    <dgm:pt modelId="{9367724E-1C46-4230-814A-A0BC42C114F9}" type="pres">
      <dgm:prSet presAssocID="{96C57BF8-049F-418D-90AF-C0CCD30EA65C}" presName="composite2" presStyleCnt="0"/>
      <dgm:spPr/>
    </dgm:pt>
    <dgm:pt modelId="{C4C08EF4-11FA-4008-A653-5B4A404177DC}" type="pres">
      <dgm:prSet presAssocID="{96C57BF8-049F-418D-90AF-C0CCD30EA65C}" presName="image2" presStyleLbl="node2" presStyleIdx="1" presStyleCnt="2"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DC2E6B71-6271-4533-B4DB-3D01F68AC3FD}" type="pres">
      <dgm:prSet presAssocID="{96C57BF8-049F-418D-90AF-C0CCD30EA65C}" presName="text2" presStyleLbl="revTx" presStyleIdx="4" presStyleCnt="7" custScaleX="227240" custLinFactNeighborX="64895" custLinFactNeighborY="5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5592757-FDD0-45CD-A00D-E3428498089E}" type="pres">
      <dgm:prSet presAssocID="{96C57BF8-049F-418D-90AF-C0CCD30EA65C}" presName="hierChild3" presStyleCnt="0"/>
      <dgm:spPr/>
    </dgm:pt>
    <dgm:pt modelId="{1E5301C7-E97B-4A38-B393-F857FE055D06}" type="pres">
      <dgm:prSet presAssocID="{F5FA8C51-64C5-4BD6-ABCA-EC7AD9A50F33}" presName="Name17" presStyleLbl="parChTrans1D3" presStyleIdx="2" presStyleCnt="4"/>
      <dgm:spPr/>
      <dgm:t>
        <a:bodyPr/>
        <a:lstStyle/>
        <a:p>
          <a:endParaRPr lang="ru-RU"/>
        </a:p>
      </dgm:t>
    </dgm:pt>
    <dgm:pt modelId="{053688D7-B4D3-4120-9673-BFEF5D4C6C16}" type="pres">
      <dgm:prSet presAssocID="{935F6F75-0461-42B5-A7CC-263BC38AABD3}" presName="hierRoot3" presStyleCnt="0"/>
      <dgm:spPr/>
    </dgm:pt>
    <dgm:pt modelId="{CF1BF32C-56BC-4B05-B026-BF0273DF6E42}" type="pres">
      <dgm:prSet presAssocID="{935F6F75-0461-42B5-A7CC-263BC38AABD3}" presName="composite3" presStyleCnt="0"/>
      <dgm:spPr/>
    </dgm:pt>
    <dgm:pt modelId="{ABBAD662-D547-46D5-BD30-305AE96F5D5C}" type="pres">
      <dgm:prSet presAssocID="{935F6F75-0461-42B5-A7CC-263BC38AABD3}" presName="image3" presStyleLbl="node3" presStyleIdx="2" presStyleCnt="4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7F4FA7A6-D5FD-4C3D-A065-3D884FEF3684}" type="pres">
      <dgm:prSet presAssocID="{935F6F75-0461-42B5-A7CC-263BC38AABD3}" presName="text3" presStyleLbl="revTx" presStyleIdx="5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7B39F5-2D11-4F7D-A27A-D5944DB3666E}" type="pres">
      <dgm:prSet presAssocID="{935F6F75-0461-42B5-A7CC-263BC38AABD3}" presName="hierChild4" presStyleCnt="0"/>
      <dgm:spPr/>
    </dgm:pt>
    <dgm:pt modelId="{7708C431-0BD6-4E6C-9AEA-408C2A5F523F}" type="pres">
      <dgm:prSet presAssocID="{103AB5F1-AF7C-418B-A937-5528C3FFA2C6}" presName="Name17" presStyleLbl="parChTrans1D3" presStyleIdx="3" presStyleCnt="4"/>
      <dgm:spPr/>
      <dgm:t>
        <a:bodyPr/>
        <a:lstStyle/>
        <a:p>
          <a:endParaRPr lang="ru-RU"/>
        </a:p>
      </dgm:t>
    </dgm:pt>
    <dgm:pt modelId="{43BDF676-1DA5-4A86-9218-877F8140B8D6}" type="pres">
      <dgm:prSet presAssocID="{577A7E36-D883-4D0E-93C9-066AD8809A67}" presName="hierRoot3" presStyleCnt="0"/>
      <dgm:spPr/>
    </dgm:pt>
    <dgm:pt modelId="{6D83817B-ED7F-4EFA-930F-D3F9E3410314}" type="pres">
      <dgm:prSet presAssocID="{577A7E36-D883-4D0E-93C9-066AD8809A67}" presName="composite3" presStyleCnt="0"/>
      <dgm:spPr/>
    </dgm:pt>
    <dgm:pt modelId="{228645D5-0652-45BE-8358-E4C918A06998}" type="pres">
      <dgm:prSet presAssocID="{577A7E36-D883-4D0E-93C9-066AD8809A67}" presName="image3" presStyleLbl="node3" presStyleIdx="3" presStyleCnt="4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D8B257F2-0DC1-4EDF-8FF4-F23723D255F1}" type="pres">
      <dgm:prSet presAssocID="{577A7E36-D883-4D0E-93C9-066AD8809A67}" presName="text3" presStyleLbl="revTx" presStyleIdx="6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01AAEEA-E02E-4DBD-9BD4-0259CC0147A8}" type="pres">
      <dgm:prSet presAssocID="{577A7E36-D883-4D0E-93C9-066AD8809A67}" presName="hierChild4" presStyleCnt="0"/>
      <dgm:spPr/>
    </dgm:pt>
  </dgm:ptLst>
  <dgm:cxnLst>
    <dgm:cxn modelId="{2FB564AB-9289-4080-93F9-BD29AFBE7D62}" type="presOf" srcId="{EFAB0B99-8DDC-4E53-8214-44F8FC67625A}" destId="{CD81DBF0-2D45-4604-8B6A-93923A37445A}" srcOrd="0" destOrd="0" presId="urn:microsoft.com/office/officeart/2009/layout/CirclePictureHierarchy"/>
    <dgm:cxn modelId="{68EAEC17-F739-4261-ABDC-375A5A8ABB7C}" srcId="{EA0A5959-425D-4A98-9744-C62C9F3CEB10}" destId="{0D81B81E-0B3F-47ED-AC30-123885D8CB7D}" srcOrd="0" destOrd="0" parTransId="{17CAB8C4-5BAA-4DB9-B866-5A39CA1BFD3E}" sibTransId="{503BCAB9-2511-4B56-925D-F11862706ADB}"/>
    <dgm:cxn modelId="{C4D358C6-E3D2-4002-ADAC-FA70F622B7CB}" type="presOf" srcId="{D4DDF3B7-7EAB-4667-9459-48A665808AC4}" destId="{5058865E-6455-44B8-9983-6B8C96ED0C86}" srcOrd="0" destOrd="0" presId="urn:microsoft.com/office/officeart/2009/layout/CirclePictureHierarchy"/>
    <dgm:cxn modelId="{5F0067DF-D027-4E05-9D25-C2B728A1AE95}" srcId="{0D81B81E-0B3F-47ED-AC30-123885D8CB7D}" destId="{EFAB0B99-8DDC-4E53-8214-44F8FC67625A}" srcOrd="0" destOrd="0" parTransId="{D4DDF3B7-7EAB-4667-9459-48A665808AC4}" sibTransId="{6B5C1361-BBE2-40B1-84CF-4E71B2002F3F}"/>
    <dgm:cxn modelId="{6D013BAD-06DC-4A70-A1D4-5EB6EC912A08}" srcId="{96C57BF8-049F-418D-90AF-C0CCD30EA65C}" destId="{935F6F75-0461-42B5-A7CC-263BC38AABD3}" srcOrd="0" destOrd="0" parTransId="{F5FA8C51-64C5-4BD6-ABCA-EC7AD9A50F33}" sibTransId="{30F54851-FE88-4D91-96F7-D0FFA9B2D678}"/>
    <dgm:cxn modelId="{AF829604-34AB-4B8B-884D-86DC52B4535C}" type="presOf" srcId="{3B4C629A-533F-4D98-AC52-42842803E273}" destId="{13A38CC7-6633-46A6-BCD8-42874B1371D9}" srcOrd="0" destOrd="0" presId="urn:microsoft.com/office/officeart/2009/layout/CirclePictureHierarchy"/>
    <dgm:cxn modelId="{D918A7D3-FDEF-4478-8CCD-B607AB30342B}" type="presOf" srcId="{F5FA8C51-64C5-4BD6-ABCA-EC7AD9A50F33}" destId="{1E5301C7-E97B-4A38-B393-F857FE055D06}" srcOrd="0" destOrd="0" presId="urn:microsoft.com/office/officeart/2009/layout/CirclePictureHierarchy"/>
    <dgm:cxn modelId="{20451E57-4BA5-4FDB-BF12-19AAE79D7480}" srcId="{0D81B81E-0B3F-47ED-AC30-123885D8CB7D}" destId="{2AC960E6-1CE5-4BDD-B5BF-B38E96746FCB}" srcOrd="1" destOrd="0" parTransId="{3B4C629A-533F-4D98-AC52-42842803E273}" sibTransId="{969B3056-DC15-4DB1-B90F-E5CF17A36216}"/>
    <dgm:cxn modelId="{2C709F6A-7EF8-410D-94C2-9BB62AEFD8D9}" type="presOf" srcId="{96C57BF8-049F-418D-90AF-C0CCD30EA65C}" destId="{DC2E6B71-6271-4533-B4DB-3D01F68AC3FD}" srcOrd="0" destOrd="0" presId="urn:microsoft.com/office/officeart/2009/layout/CirclePictureHierarchy"/>
    <dgm:cxn modelId="{5A43323E-B5CA-4E78-977B-F1B5685D6360}" srcId="{96C57BF8-049F-418D-90AF-C0CCD30EA65C}" destId="{577A7E36-D883-4D0E-93C9-066AD8809A67}" srcOrd="1" destOrd="0" parTransId="{103AB5F1-AF7C-418B-A937-5528C3FFA2C6}" sibTransId="{3A69ED9C-4B5A-4D59-9FF8-6F855011D81C}"/>
    <dgm:cxn modelId="{2AA198A7-C72C-47D4-B65D-D5BC9A7325C6}" type="presOf" srcId="{577A7E36-D883-4D0E-93C9-066AD8809A67}" destId="{D8B257F2-0DC1-4EDF-8FF4-F23723D255F1}" srcOrd="0" destOrd="0" presId="urn:microsoft.com/office/officeart/2009/layout/CirclePictureHierarchy"/>
    <dgm:cxn modelId="{780B3090-831D-48FD-8DCC-F50C31FF92F4}" type="presOf" srcId="{0D81B81E-0B3F-47ED-AC30-123885D8CB7D}" destId="{0D8CFC62-D042-4BC7-9E9E-C8BADA888176}" srcOrd="0" destOrd="0" presId="urn:microsoft.com/office/officeart/2009/layout/CirclePictureHierarchy"/>
    <dgm:cxn modelId="{005B51C0-C6B7-4175-B720-376977751F5C}" type="presOf" srcId="{EA0A5959-425D-4A98-9744-C62C9F3CEB10}" destId="{1AE12E71-2C72-42CB-B835-206A24BF8313}" srcOrd="0" destOrd="0" presId="urn:microsoft.com/office/officeart/2009/layout/CirclePictureHierarchy"/>
    <dgm:cxn modelId="{E13B5F3A-5CE6-42A9-939C-1AF3C0EC3805}" type="presOf" srcId="{17CAB8C4-5BAA-4DB9-B866-5A39CA1BFD3E}" destId="{7EEA1121-05FA-491D-ADE4-3E36A3036E6C}" srcOrd="0" destOrd="0" presId="urn:microsoft.com/office/officeart/2009/layout/CirclePictureHierarchy"/>
    <dgm:cxn modelId="{F426D0C4-8887-4B2B-8803-D779EACF15E5}" type="presOf" srcId="{2AC960E6-1CE5-4BDD-B5BF-B38E96746FCB}" destId="{22C84E13-5ACE-4321-B9F3-D46EAECE5604}" srcOrd="0" destOrd="0" presId="urn:microsoft.com/office/officeart/2009/layout/CirclePictureHierarchy"/>
    <dgm:cxn modelId="{320E732E-8E02-4975-99D6-EE70332ED674}" type="presOf" srcId="{86F714DD-659C-41C6-9967-512F6A068D86}" destId="{5F7A3E2B-E7E1-4F33-BDE5-DA721C4283CD}" srcOrd="0" destOrd="0" presId="urn:microsoft.com/office/officeart/2009/layout/CirclePictureHierarchy"/>
    <dgm:cxn modelId="{EE5C0C9D-3F11-4E24-8D75-D438D354EFF5}" type="presOf" srcId="{103AB5F1-AF7C-418B-A937-5528C3FFA2C6}" destId="{7708C431-0BD6-4E6C-9AEA-408C2A5F523F}" srcOrd="0" destOrd="0" presId="urn:microsoft.com/office/officeart/2009/layout/CirclePictureHierarchy"/>
    <dgm:cxn modelId="{944BDDCF-D3BE-40F3-B30A-9B5B9751A504}" srcId="{2CF86DDD-DBA8-4B32-9183-F7E29F371E9E}" destId="{EA0A5959-425D-4A98-9744-C62C9F3CEB10}" srcOrd="0" destOrd="0" parTransId="{B19393E4-727A-420D-8031-A8DD952644EC}" sibTransId="{9141619E-5122-4A6F-B3C5-80321CE7A559}"/>
    <dgm:cxn modelId="{D8819EA5-5E6E-40FA-BA64-95C0F78A3BD7}" type="presOf" srcId="{935F6F75-0461-42B5-A7CC-263BC38AABD3}" destId="{7F4FA7A6-D5FD-4C3D-A065-3D884FEF3684}" srcOrd="0" destOrd="0" presId="urn:microsoft.com/office/officeart/2009/layout/CirclePictureHierarchy"/>
    <dgm:cxn modelId="{F3FF1BE9-F317-4A54-94D0-B8F9E67A8D85}" srcId="{EA0A5959-425D-4A98-9744-C62C9F3CEB10}" destId="{96C57BF8-049F-418D-90AF-C0CCD30EA65C}" srcOrd="1" destOrd="0" parTransId="{86F714DD-659C-41C6-9967-512F6A068D86}" sibTransId="{05111F9C-E45B-4410-B7CA-4FD71248162D}"/>
    <dgm:cxn modelId="{83A620B3-E2A3-4EFD-95B6-29CED5D8814E}" type="presOf" srcId="{2CF86DDD-DBA8-4B32-9183-F7E29F371E9E}" destId="{DA7537E8-FFFA-4886-BEF1-175E810E8567}" srcOrd="0" destOrd="0" presId="urn:microsoft.com/office/officeart/2009/layout/CirclePictureHierarchy"/>
    <dgm:cxn modelId="{1D48BDE7-4E3D-4A4A-8673-FC4EDC5DCD11}" type="presParOf" srcId="{DA7537E8-FFFA-4886-BEF1-175E810E8567}" destId="{EDC3A04E-5FF3-4324-B9C1-D0DEB7C82BF9}" srcOrd="0" destOrd="0" presId="urn:microsoft.com/office/officeart/2009/layout/CirclePictureHierarchy"/>
    <dgm:cxn modelId="{FFB5CC5C-1528-49F3-B822-6204CCEE0FF2}" type="presParOf" srcId="{EDC3A04E-5FF3-4324-B9C1-D0DEB7C82BF9}" destId="{60487FE0-BB7F-4724-81DF-D7AD33CE0BED}" srcOrd="0" destOrd="0" presId="urn:microsoft.com/office/officeart/2009/layout/CirclePictureHierarchy"/>
    <dgm:cxn modelId="{7263150D-0A70-436D-9A9F-6C0C59218C08}" type="presParOf" srcId="{60487FE0-BB7F-4724-81DF-D7AD33CE0BED}" destId="{BDC1F8D0-E9CB-496D-9CFC-45E7ADCAB5E5}" srcOrd="0" destOrd="0" presId="urn:microsoft.com/office/officeart/2009/layout/CirclePictureHierarchy"/>
    <dgm:cxn modelId="{AE314E34-48A4-4A63-AA2A-7137454E7BDA}" type="presParOf" srcId="{60487FE0-BB7F-4724-81DF-D7AD33CE0BED}" destId="{1AE12E71-2C72-42CB-B835-206A24BF8313}" srcOrd="1" destOrd="0" presId="urn:microsoft.com/office/officeart/2009/layout/CirclePictureHierarchy"/>
    <dgm:cxn modelId="{D5378A08-6167-4B6B-BD24-17D9AD1D1DD3}" type="presParOf" srcId="{EDC3A04E-5FF3-4324-B9C1-D0DEB7C82BF9}" destId="{4140AEA5-0B74-4EE5-88D7-F1F6F31F5E78}" srcOrd="1" destOrd="0" presId="urn:microsoft.com/office/officeart/2009/layout/CirclePictureHierarchy"/>
    <dgm:cxn modelId="{2E728F63-E231-4FD6-BDC4-ACBB1DAABE08}" type="presParOf" srcId="{4140AEA5-0B74-4EE5-88D7-F1F6F31F5E78}" destId="{7EEA1121-05FA-491D-ADE4-3E36A3036E6C}" srcOrd="0" destOrd="0" presId="urn:microsoft.com/office/officeart/2009/layout/CirclePictureHierarchy"/>
    <dgm:cxn modelId="{410D54B3-558C-4CB7-99CD-2B0200B39101}" type="presParOf" srcId="{4140AEA5-0B74-4EE5-88D7-F1F6F31F5E78}" destId="{9A8743E6-529B-4B6D-9380-11AD5DB25925}" srcOrd="1" destOrd="0" presId="urn:microsoft.com/office/officeart/2009/layout/CirclePictureHierarchy"/>
    <dgm:cxn modelId="{B1DBDF9C-C362-40C2-AC6B-4F005D59D74B}" type="presParOf" srcId="{9A8743E6-529B-4B6D-9380-11AD5DB25925}" destId="{70292D2C-F4AE-437A-B3B7-C92E8F338171}" srcOrd="0" destOrd="0" presId="urn:microsoft.com/office/officeart/2009/layout/CirclePictureHierarchy"/>
    <dgm:cxn modelId="{CD6B0F52-0781-4C19-A943-11AB82024E6A}" type="presParOf" srcId="{70292D2C-F4AE-437A-B3B7-C92E8F338171}" destId="{D5CB26C9-6A1F-4414-B70A-8147475147AB}" srcOrd="0" destOrd="0" presId="urn:microsoft.com/office/officeart/2009/layout/CirclePictureHierarchy"/>
    <dgm:cxn modelId="{C154846D-8095-4F72-9322-BE5C1D5FA1AB}" type="presParOf" srcId="{70292D2C-F4AE-437A-B3B7-C92E8F338171}" destId="{0D8CFC62-D042-4BC7-9E9E-C8BADA888176}" srcOrd="1" destOrd="0" presId="urn:microsoft.com/office/officeart/2009/layout/CirclePictureHierarchy"/>
    <dgm:cxn modelId="{54A1A7AA-79F1-48FA-B7FC-05ADF6D446A7}" type="presParOf" srcId="{9A8743E6-529B-4B6D-9380-11AD5DB25925}" destId="{8D1D94A9-5FE2-47CA-AF60-F456FED163D7}" srcOrd="1" destOrd="0" presId="urn:microsoft.com/office/officeart/2009/layout/CirclePictureHierarchy"/>
    <dgm:cxn modelId="{33A88C4A-C671-48F3-8706-A672C0950B2A}" type="presParOf" srcId="{8D1D94A9-5FE2-47CA-AF60-F456FED163D7}" destId="{5058865E-6455-44B8-9983-6B8C96ED0C86}" srcOrd="0" destOrd="0" presId="urn:microsoft.com/office/officeart/2009/layout/CirclePictureHierarchy"/>
    <dgm:cxn modelId="{54137661-4E5E-4916-90A7-8751FEA68583}" type="presParOf" srcId="{8D1D94A9-5FE2-47CA-AF60-F456FED163D7}" destId="{4E5C960A-B754-4E50-BBB1-4FD3053E05B3}" srcOrd="1" destOrd="0" presId="urn:microsoft.com/office/officeart/2009/layout/CirclePictureHierarchy"/>
    <dgm:cxn modelId="{C2115A8A-7460-48FD-B3D4-FB8613691DE7}" type="presParOf" srcId="{4E5C960A-B754-4E50-BBB1-4FD3053E05B3}" destId="{3E6FE410-2DFB-4B04-8688-0592879DB968}" srcOrd="0" destOrd="0" presId="urn:microsoft.com/office/officeart/2009/layout/CirclePictureHierarchy"/>
    <dgm:cxn modelId="{016B8F7A-B9D4-495D-9CC0-650C9BC6DC60}" type="presParOf" srcId="{3E6FE410-2DFB-4B04-8688-0592879DB968}" destId="{AF54A0AB-5A1B-4F0C-A6A6-43F3A7133B5F}" srcOrd="0" destOrd="0" presId="urn:microsoft.com/office/officeart/2009/layout/CirclePictureHierarchy"/>
    <dgm:cxn modelId="{6583D4E2-90EC-4524-AF01-72DB51B68BBF}" type="presParOf" srcId="{3E6FE410-2DFB-4B04-8688-0592879DB968}" destId="{CD81DBF0-2D45-4604-8B6A-93923A37445A}" srcOrd="1" destOrd="0" presId="urn:microsoft.com/office/officeart/2009/layout/CirclePictureHierarchy"/>
    <dgm:cxn modelId="{58E74350-7009-4223-9CAE-D788E9A6EA22}" type="presParOf" srcId="{4E5C960A-B754-4E50-BBB1-4FD3053E05B3}" destId="{E7CCD203-7077-4A36-ADCA-72DBFC3FA8A4}" srcOrd="1" destOrd="0" presId="urn:microsoft.com/office/officeart/2009/layout/CirclePictureHierarchy"/>
    <dgm:cxn modelId="{232E35FD-1024-4BAC-9561-38C916B73809}" type="presParOf" srcId="{8D1D94A9-5FE2-47CA-AF60-F456FED163D7}" destId="{13A38CC7-6633-46A6-BCD8-42874B1371D9}" srcOrd="2" destOrd="0" presId="urn:microsoft.com/office/officeart/2009/layout/CirclePictureHierarchy"/>
    <dgm:cxn modelId="{792213F4-C1D9-42A2-A740-A59BE7FC5E08}" type="presParOf" srcId="{8D1D94A9-5FE2-47CA-AF60-F456FED163D7}" destId="{1CA4BBF4-EA99-4094-961C-A27253669630}" srcOrd="3" destOrd="0" presId="urn:microsoft.com/office/officeart/2009/layout/CirclePictureHierarchy"/>
    <dgm:cxn modelId="{D6CEAC21-0E5D-4BC7-A7E7-B96946912FDD}" type="presParOf" srcId="{1CA4BBF4-EA99-4094-961C-A27253669630}" destId="{5DA84D6B-8CF6-46F3-9621-A1F5EB2B2B78}" srcOrd="0" destOrd="0" presId="urn:microsoft.com/office/officeart/2009/layout/CirclePictureHierarchy"/>
    <dgm:cxn modelId="{70E5F439-A5DD-42D5-B90F-B165F9EFBDB3}" type="presParOf" srcId="{5DA84D6B-8CF6-46F3-9621-A1F5EB2B2B78}" destId="{54FC3CFE-B285-4B82-8B18-E88A3947791E}" srcOrd="0" destOrd="0" presId="urn:microsoft.com/office/officeart/2009/layout/CirclePictureHierarchy"/>
    <dgm:cxn modelId="{7D38DEEB-89B7-4438-9B94-9F829F15EFD7}" type="presParOf" srcId="{5DA84D6B-8CF6-46F3-9621-A1F5EB2B2B78}" destId="{22C84E13-5ACE-4321-B9F3-D46EAECE5604}" srcOrd="1" destOrd="0" presId="urn:microsoft.com/office/officeart/2009/layout/CirclePictureHierarchy"/>
    <dgm:cxn modelId="{F501A326-0BD4-4C8A-AFD7-6E82065DADD4}" type="presParOf" srcId="{1CA4BBF4-EA99-4094-961C-A27253669630}" destId="{F2B51B54-1A84-4AA4-8C47-D68A79524239}" srcOrd="1" destOrd="0" presId="urn:microsoft.com/office/officeart/2009/layout/CirclePictureHierarchy"/>
    <dgm:cxn modelId="{D6D2B646-33BD-454F-8D5C-295FC6B33DD9}" type="presParOf" srcId="{4140AEA5-0B74-4EE5-88D7-F1F6F31F5E78}" destId="{5F7A3E2B-E7E1-4F33-BDE5-DA721C4283CD}" srcOrd="2" destOrd="0" presId="urn:microsoft.com/office/officeart/2009/layout/CirclePictureHierarchy"/>
    <dgm:cxn modelId="{29995398-7CB1-496B-BA5F-F8D8B57A171B}" type="presParOf" srcId="{4140AEA5-0B74-4EE5-88D7-F1F6F31F5E78}" destId="{43453AD4-56E5-49BC-8595-E0EE4D0277BA}" srcOrd="3" destOrd="0" presId="urn:microsoft.com/office/officeart/2009/layout/CirclePictureHierarchy"/>
    <dgm:cxn modelId="{16456DC5-827C-421C-B51F-33AE04A97436}" type="presParOf" srcId="{43453AD4-56E5-49BC-8595-E0EE4D0277BA}" destId="{9367724E-1C46-4230-814A-A0BC42C114F9}" srcOrd="0" destOrd="0" presId="urn:microsoft.com/office/officeart/2009/layout/CirclePictureHierarchy"/>
    <dgm:cxn modelId="{B02AEB83-DD03-41A4-99BA-55BA543C6655}" type="presParOf" srcId="{9367724E-1C46-4230-814A-A0BC42C114F9}" destId="{C4C08EF4-11FA-4008-A653-5B4A404177DC}" srcOrd="0" destOrd="0" presId="urn:microsoft.com/office/officeart/2009/layout/CirclePictureHierarchy"/>
    <dgm:cxn modelId="{18A4AD4B-6D40-49A6-BE15-1CD0E1A83BE2}" type="presParOf" srcId="{9367724E-1C46-4230-814A-A0BC42C114F9}" destId="{DC2E6B71-6271-4533-B4DB-3D01F68AC3FD}" srcOrd="1" destOrd="0" presId="urn:microsoft.com/office/officeart/2009/layout/CirclePictureHierarchy"/>
    <dgm:cxn modelId="{6C049D15-EA73-47D8-9CCF-29B5B78E8FA1}" type="presParOf" srcId="{43453AD4-56E5-49BC-8595-E0EE4D0277BA}" destId="{B5592757-FDD0-45CD-A00D-E3428498089E}" srcOrd="1" destOrd="0" presId="urn:microsoft.com/office/officeart/2009/layout/CirclePictureHierarchy"/>
    <dgm:cxn modelId="{1DABE9C3-8485-4B68-8CC9-7206DCC21918}" type="presParOf" srcId="{B5592757-FDD0-45CD-A00D-E3428498089E}" destId="{1E5301C7-E97B-4A38-B393-F857FE055D06}" srcOrd="0" destOrd="0" presId="urn:microsoft.com/office/officeart/2009/layout/CirclePictureHierarchy"/>
    <dgm:cxn modelId="{71B431BC-F87F-46B8-936D-E47B12304D27}" type="presParOf" srcId="{B5592757-FDD0-45CD-A00D-E3428498089E}" destId="{053688D7-B4D3-4120-9673-BFEF5D4C6C16}" srcOrd="1" destOrd="0" presId="urn:microsoft.com/office/officeart/2009/layout/CirclePictureHierarchy"/>
    <dgm:cxn modelId="{5C700E2A-2501-4EED-954F-BF03CABA5043}" type="presParOf" srcId="{053688D7-B4D3-4120-9673-BFEF5D4C6C16}" destId="{CF1BF32C-56BC-4B05-B026-BF0273DF6E42}" srcOrd="0" destOrd="0" presId="urn:microsoft.com/office/officeart/2009/layout/CirclePictureHierarchy"/>
    <dgm:cxn modelId="{AA3BD6E3-1FC5-4883-9ECA-8D636974DB16}" type="presParOf" srcId="{CF1BF32C-56BC-4B05-B026-BF0273DF6E42}" destId="{ABBAD662-D547-46D5-BD30-305AE96F5D5C}" srcOrd="0" destOrd="0" presId="urn:microsoft.com/office/officeart/2009/layout/CirclePictureHierarchy"/>
    <dgm:cxn modelId="{057B9623-DE6E-4112-B596-28F997AA54EB}" type="presParOf" srcId="{CF1BF32C-56BC-4B05-B026-BF0273DF6E42}" destId="{7F4FA7A6-D5FD-4C3D-A065-3D884FEF3684}" srcOrd="1" destOrd="0" presId="urn:microsoft.com/office/officeart/2009/layout/CirclePictureHierarchy"/>
    <dgm:cxn modelId="{04E9A4EB-DB18-4B7C-9D3B-77A27AD2FB2B}" type="presParOf" srcId="{053688D7-B4D3-4120-9673-BFEF5D4C6C16}" destId="{477B39F5-2D11-4F7D-A27A-D5944DB3666E}" srcOrd="1" destOrd="0" presId="urn:microsoft.com/office/officeart/2009/layout/CirclePictureHierarchy"/>
    <dgm:cxn modelId="{94609766-3F41-45E6-B3C8-4AB8712DC29A}" type="presParOf" srcId="{B5592757-FDD0-45CD-A00D-E3428498089E}" destId="{7708C431-0BD6-4E6C-9AEA-408C2A5F523F}" srcOrd="2" destOrd="0" presId="urn:microsoft.com/office/officeart/2009/layout/CirclePictureHierarchy"/>
    <dgm:cxn modelId="{9B6ED71B-60D4-45A3-9005-D726D1B9399C}" type="presParOf" srcId="{B5592757-FDD0-45CD-A00D-E3428498089E}" destId="{43BDF676-1DA5-4A86-9218-877F8140B8D6}" srcOrd="3" destOrd="0" presId="urn:microsoft.com/office/officeart/2009/layout/CirclePictureHierarchy"/>
    <dgm:cxn modelId="{B5CE080B-E4D6-40FD-837A-7782EFBBAC37}" type="presParOf" srcId="{43BDF676-1DA5-4A86-9218-877F8140B8D6}" destId="{6D83817B-ED7F-4EFA-930F-D3F9E3410314}" srcOrd="0" destOrd="0" presId="urn:microsoft.com/office/officeart/2009/layout/CirclePictureHierarchy"/>
    <dgm:cxn modelId="{68C52607-F7DF-4DF7-B945-1F318A7DDC0A}" type="presParOf" srcId="{6D83817B-ED7F-4EFA-930F-D3F9E3410314}" destId="{228645D5-0652-45BE-8358-E4C918A06998}" srcOrd="0" destOrd="0" presId="urn:microsoft.com/office/officeart/2009/layout/CirclePictureHierarchy"/>
    <dgm:cxn modelId="{6434EDC4-3A5C-4F9B-955E-29AC10D86CA4}" type="presParOf" srcId="{6D83817B-ED7F-4EFA-930F-D3F9E3410314}" destId="{D8B257F2-0DC1-4EDF-8FF4-F23723D255F1}" srcOrd="1" destOrd="0" presId="urn:microsoft.com/office/officeart/2009/layout/CirclePictureHierarchy"/>
    <dgm:cxn modelId="{BC861D96-994F-419B-8B64-C90E6433196B}" type="presParOf" srcId="{43BDF676-1DA5-4A86-9218-877F8140B8D6}" destId="{601AAEEA-E02E-4DBD-9BD4-0259CC0147A8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2E8008-516C-4856-9623-31B1CB839064}" type="doc">
      <dgm:prSet loTypeId="urn:microsoft.com/office/officeart/2005/8/layout/matrix2" loCatId="matrix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D0B3E161-D063-4463-B9F5-54FB9C40AC70}">
      <dgm:prSet phldrT="[Текст]" custT="1"/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endParaRPr lang="ru-RU" sz="1200" b="1" dirty="0"/>
        </a:p>
      </dgm:t>
    </dgm:pt>
    <dgm:pt modelId="{E1C497AF-49B6-43CD-A8FB-7D9D3C426D15}" type="parTrans" cxnId="{0862A187-8627-4395-8B6E-A0ED0003C4D7}">
      <dgm:prSet/>
      <dgm:spPr/>
      <dgm:t>
        <a:bodyPr/>
        <a:lstStyle/>
        <a:p>
          <a:endParaRPr lang="ru-RU"/>
        </a:p>
      </dgm:t>
    </dgm:pt>
    <dgm:pt modelId="{C60C87E5-B8F1-4CA3-9C14-CB52F9858928}" type="sibTrans" cxnId="{0862A187-8627-4395-8B6E-A0ED0003C4D7}">
      <dgm:prSet/>
      <dgm:spPr/>
      <dgm:t>
        <a:bodyPr/>
        <a:lstStyle/>
        <a:p>
          <a:endParaRPr lang="ru-RU"/>
        </a:p>
      </dgm:t>
    </dgm:pt>
    <dgm:pt modelId="{BD3BCBB4-EBFC-4800-9223-8C87163A7CAA}">
      <dgm:prSet phldrT="[Текст]"/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endParaRPr lang="ru-RU" dirty="0"/>
        </a:p>
      </dgm:t>
    </dgm:pt>
    <dgm:pt modelId="{4337E759-D3FB-4CEC-93C6-DE6577395BE6}" type="parTrans" cxnId="{D6D793F9-3A8A-4A54-B9D9-EF20C5E7FF5E}">
      <dgm:prSet/>
      <dgm:spPr/>
      <dgm:t>
        <a:bodyPr/>
        <a:lstStyle/>
        <a:p>
          <a:endParaRPr lang="ru-RU"/>
        </a:p>
      </dgm:t>
    </dgm:pt>
    <dgm:pt modelId="{572097E2-5917-4C3F-9CA1-C816DDE24B21}" type="sibTrans" cxnId="{D6D793F9-3A8A-4A54-B9D9-EF20C5E7FF5E}">
      <dgm:prSet/>
      <dgm:spPr/>
      <dgm:t>
        <a:bodyPr/>
        <a:lstStyle/>
        <a:p>
          <a:endParaRPr lang="ru-RU"/>
        </a:p>
      </dgm:t>
    </dgm:pt>
    <dgm:pt modelId="{952E1747-7BD2-4C33-AB83-BE2591D9EEA7}">
      <dgm:prSet phldrT="[Текст]"/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0F4D04CE-8449-45F9-ABCF-FE04C89E16D0}" type="parTrans" cxnId="{7C3B8800-D18E-4093-AC2E-2566635B6E5E}">
      <dgm:prSet/>
      <dgm:spPr/>
      <dgm:t>
        <a:bodyPr/>
        <a:lstStyle/>
        <a:p>
          <a:endParaRPr lang="ru-RU"/>
        </a:p>
      </dgm:t>
    </dgm:pt>
    <dgm:pt modelId="{6B85549D-1645-4054-BDDD-E103A1C27F92}" type="sibTrans" cxnId="{7C3B8800-D18E-4093-AC2E-2566635B6E5E}">
      <dgm:prSet/>
      <dgm:spPr/>
      <dgm:t>
        <a:bodyPr/>
        <a:lstStyle/>
        <a:p>
          <a:endParaRPr lang="ru-RU"/>
        </a:p>
      </dgm:t>
    </dgm:pt>
    <dgm:pt modelId="{5B8FF0E5-5FA4-416D-8D14-85D5231F7724}">
      <dgm:prSet phldrT="[Текст]"/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64607BDF-5536-470F-A876-6D050A31FB8F}" type="parTrans" cxnId="{3559825F-A9BA-4B7D-B843-1ABA54FBCF41}">
      <dgm:prSet/>
      <dgm:spPr/>
      <dgm:t>
        <a:bodyPr/>
        <a:lstStyle/>
        <a:p>
          <a:endParaRPr lang="ru-RU"/>
        </a:p>
      </dgm:t>
    </dgm:pt>
    <dgm:pt modelId="{C8AE7DF4-A915-4894-98C9-C0179CC4224C}" type="sibTrans" cxnId="{3559825F-A9BA-4B7D-B843-1ABA54FBCF41}">
      <dgm:prSet/>
      <dgm:spPr/>
      <dgm:t>
        <a:bodyPr/>
        <a:lstStyle/>
        <a:p>
          <a:endParaRPr lang="ru-RU"/>
        </a:p>
      </dgm:t>
    </dgm:pt>
    <dgm:pt modelId="{AF5C5017-3C2A-4E2D-B041-D396AA5F979B}" type="pres">
      <dgm:prSet presAssocID="{382E8008-516C-4856-9623-31B1CB839064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73272C-A528-441F-997C-CEA3AA502F15}" type="pres">
      <dgm:prSet presAssocID="{382E8008-516C-4856-9623-31B1CB839064}" presName="axisShape" presStyleLbl="bgShp" presStyleIdx="0" presStyleCnt="1"/>
      <dgm:spPr/>
    </dgm:pt>
    <dgm:pt modelId="{EE822D57-E5D5-486D-8190-5861FDDEE93D}" type="pres">
      <dgm:prSet presAssocID="{382E8008-516C-4856-9623-31B1CB839064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9D49C1-3B1C-4DDF-9671-258CDF4AD43E}" type="pres">
      <dgm:prSet presAssocID="{382E8008-516C-4856-9623-31B1CB839064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3537C6-4BA5-4E8D-B408-41FF3DADFCED}" type="pres">
      <dgm:prSet presAssocID="{382E8008-516C-4856-9623-31B1CB839064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92C1A1-2A30-4644-8DC1-5A7C7ED43E24}" type="pres">
      <dgm:prSet presAssocID="{382E8008-516C-4856-9623-31B1CB839064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A56282-B8AD-4D69-A96A-81296061646B}" type="presOf" srcId="{952E1747-7BD2-4C33-AB83-BE2591D9EEA7}" destId="{243537C6-4BA5-4E8D-B408-41FF3DADFCED}" srcOrd="0" destOrd="0" presId="urn:microsoft.com/office/officeart/2005/8/layout/matrix2"/>
    <dgm:cxn modelId="{758A49E9-B370-4159-9E55-FDC5F3F0F096}" type="presOf" srcId="{BD3BCBB4-EBFC-4800-9223-8C87163A7CAA}" destId="{1A9D49C1-3B1C-4DDF-9671-258CDF4AD43E}" srcOrd="0" destOrd="0" presId="urn:microsoft.com/office/officeart/2005/8/layout/matrix2"/>
    <dgm:cxn modelId="{3559825F-A9BA-4B7D-B843-1ABA54FBCF41}" srcId="{382E8008-516C-4856-9623-31B1CB839064}" destId="{5B8FF0E5-5FA4-416D-8D14-85D5231F7724}" srcOrd="3" destOrd="0" parTransId="{64607BDF-5536-470F-A876-6D050A31FB8F}" sibTransId="{C8AE7DF4-A915-4894-98C9-C0179CC4224C}"/>
    <dgm:cxn modelId="{D6D793F9-3A8A-4A54-B9D9-EF20C5E7FF5E}" srcId="{382E8008-516C-4856-9623-31B1CB839064}" destId="{BD3BCBB4-EBFC-4800-9223-8C87163A7CAA}" srcOrd="1" destOrd="0" parTransId="{4337E759-D3FB-4CEC-93C6-DE6577395BE6}" sibTransId="{572097E2-5917-4C3F-9CA1-C816DDE24B21}"/>
    <dgm:cxn modelId="{61EE7BF2-B951-472A-947D-ED3021E4C7E8}" type="presOf" srcId="{D0B3E161-D063-4463-B9F5-54FB9C40AC70}" destId="{EE822D57-E5D5-486D-8190-5861FDDEE93D}" srcOrd="0" destOrd="0" presId="urn:microsoft.com/office/officeart/2005/8/layout/matrix2"/>
    <dgm:cxn modelId="{3C31D81D-BCB6-42D8-80DB-277C165A4E18}" type="presOf" srcId="{5B8FF0E5-5FA4-416D-8D14-85D5231F7724}" destId="{2F92C1A1-2A30-4644-8DC1-5A7C7ED43E24}" srcOrd="0" destOrd="0" presId="urn:microsoft.com/office/officeart/2005/8/layout/matrix2"/>
    <dgm:cxn modelId="{0862A187-8627-4395-8B6E-A0ED0003C4D7}" srcId="{382E8008-516C-4856-9623-31B1CB839064}" destId="{D0B3E161-D063-4463-B9F5-54FB9C40AC70}" srcOrd="0" destOrd="0" parTransId="{E1C497AF-49B6-43CD-A8FB-7D9D3C426D15}" sibTransId="{C60C87E5-B8F1-4CA3-9C14-CB52F9858928}"/>
    <dgm:cxn modelId="{7C3B8800-D18E-4093-AC2E-2566635B6E5E}" srcId="{382E8008-516C-4856-9623-31B1CB839064}" destId="{952E1747-7BD2-4C33-AB83-BE2591D9EEA7}" srcOrd="2" destOrd="0" parTransId="{0F4D04CE-8449-45F9-ABCF-FE04C89E16D0}" sibTransId="{6B85549D-1645-4054-BDDD-E103A1C27F92}"/>
    <dgm:cxn modelId="{D430E519-38D9-4EF3-8CE9-533AE511A465}" type="presOf" srcId="{382E8008-516C-4856-9623-31B1CB839064}" destId="{AF5C5017-3C2A-4E2D-B041-D396AA5F979B}" srcOrd="0" destOrd="0" presId="urn:microsoft.com/office/officeart/2005/8/layout/matrix2"/>
    <dgm:cxn modelId="{28445787-0897-43AD-B085-7990639791F8}" type="presParOf" srcId="{AF5C5017-3C2A-4E2D-B041-D396AA5F979B}" destId="{D673272C-A528-441F-997C-CEA3AA502F15}" srcOrd="0" destOrd="0" presId="urn:microsoft.com/office/officeart/2005/8/layout/matrix2"/>
    <dgm:cxn modelId="{0CBD43A0-AC1D-460B-8CDE-9CA14E3F106A}" type="presParOf" srcId="{AF5C5017-3C2A-4E2D-B041-D396AA5F979B}" destId="{EE822D57-E5D5-486D-8190-5861FDDEE93D}" srcOrd="1" destOrd="0" presId="urn:microsoft.com/office/officeart/2005/8/layout/matrix2"/>
    <dgm:cxn modelId="{DC372686-3195-4375-BF98-41AEEEB3E6BF}" type="presParOf" srcId="{AF5C5017-3C2A-4E2D-B041-D396AA5F979B}" destId="{1A9D49C1-3B1C-4DDF-9671-258CDF4AD43E}" srcOrd="2" destOrd="0" presId="urn:microsoft.com/office/officeart/2005/8/layout/matrix2"/>
    <dgm:cxn modelId="{AE86C62E-130F-4717-839B-85C1B82D858C}" type="presParOf" srcId="{AF5C5017-3C2A-4E2D-B041-D396AA5F979B}" destId="{243537C6-4BA5-4E8D-B408-41FF3DADFCED}" srcOrd="3" destOrd="0" presId="urn:microsoft.com/office/officeart/2005/8/layout/matrix2"/>
    <dgm:cxn modelId="{ED464CA2-2EE2-40CA-866F-EF6C169963CC}" type="presParOf" srcId="{AF5C5017-3C2A-4E2D-B041-D396AA5F979B}" destId="{2F92C1A1-2A30-4644-8DC1-5A7C7ED43E24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0EB598-E482-44C2-BE4F-B4F483DF3B2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F5DB711F-C813-462A-B81B-08287B08500A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Проблемы нормативного регулирования и методического сопровождения</a:t>
          </a:r>
          <a:endParaRPr lang="ru-RU" sz="1400" b="1" dirty="0">
            <a:solidFill>
              <a:schemeClr val="tx1"/>
            </a:solidFill>
          </a:endParaRPr>
        </a:p>
      </dgm:t>
    </dgm:pt>
    <dgm:pt modelId="{C1879974-2F79-4B35-AFA5-5B4867EADEC1}" type="parTrans" cxnId="{0A90AFA8-1E36-4232-ACAB-6BD8B38314A3}">
      <dgm:prSet/>
      <dgm:spPr/>
      <dgm:t>
        <a:bodyPr/>
        <a:lstStyle/>
        <a:p>
          <a:endParaRPr lang="ru-RU"/>
        </a:p>
      </dgm:t>
    </dgm:pt>
    <dgm:pt modelId="{1AB65E7F-D9B5-4789-AC35-783553C0F743}" type="sibTrans" cxnId="{0A90AFA8-1E36-4232-ACAB-6BD8B38314A3}">
      <dgm:prSet/>
      <dgm:spPr/>
      <dgm:t>
        <a:bodyPr/>
        <a:lstStyle/>
        <a:p>
          <a:endParaRPr lang="ru-RU"/>
        </a:p>
      </dgm:t>
    </dgm:pt>
    <dgm:pt modelId="{10E9DA69-81F7-4814-BA98-BBCB4F2FA51B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1400" b="1" dirty="0" smtClean="0"/>
            <a:t>Проблемы формирования содержания ДЭ</a:t>
          </a:r>
          <a:endParaRPr lang="ru-RU" sz="1400" b="1" dirty="0"/>
        </a:p>
      </dgm:t>
    </dgm:pt>
    <dgm:pt modelId="{AC97728B-59E6-4952-B666-5F6812A1667F}" type="parTrans" cxnId="{922B5999-C232-484D-8327-A0505391D7E5}">
      <dgm:prSet/>
      <dgm:spPr/>
      <dgm:t>
        <a:bodyPr/>
        <a:lstStyle/>
        <a:p>
          <a:endParaRPr lang="ru-RU"/>
        </a:p>
      </dgm:t>
    </dgm:pt>
    <dgm:pt modelId="{1D9095D8-B79A-4887-8935-894572512EFA}" type="sibTrans" cxnId="{922B5999-C232-484D-8327-A0505391D7E5}">
      <dgm:prSet/>
      <dgm:spPr/>
      <dgm:t>
        <a:bodyPr/>
        <a:lstStyle/>
        <a:p>
          <a:endParaRPr lang="ru-RU"/>
        </a:p>
      </dgm:t>
    </dgm:pt>
    <dgm:pt modelId="{662873A3-4351-49BC-A3D4-91D259C75324}" type="pres">
      <dgm:prSet presAssocID="{0C0EB598-E482-44C2-BE4F-B4F483DF3B2C}" presName="Name0" presStyleCnt="0">
        <dgm:presLayoutVars>
          <dgm:dir/>
          <dgm:animLvl val="lvl"/>
          <dgm:resizeHandles val="exact"/>
        </dgm:presLayoutVars>
      </dgm:prSet>
      <dgm:spPr/>
    </dgm:pt>
    <dgm:pt modelId="{75301E58-65E6-4BA7-B8AE-A701040D3225}" type="pres">
      <dgm:prSet presAssocID="{F5DB711F-C813-462A-B81B-08287B08500A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29805E-06C4-4229-81A6-2EF638D32AB2}" type="pres">
      <dgm:prSet presAssocID="{1AB65E7F-D9B5-4789-AC35-783553C0F743}" presName="parTxOnlySpace" presStyleCnt="0"/>
      <dgm:spPr/>
    </dgm:pt>
    <dgm:pt modelId="{2A70569A-2E32-44DD-B83D-2F3F88EC1607}" type="pres">
      <dgm:prSet presAssocID="{10E9DA69-81F7-4814-BA98-BBCB4F2FA51B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2EFBAFB-9411-4A53-9CFE-311D9BAF1E80}" type="presOf" srcId="{10E9DA69-81F7-4814-BA98-BBCB4F2FA51B}" destId="{2A70569A-2E32-44DD-B83D-2F3F88EC1607}" srcOrd="0" destOrd="0" presId="urn:microsoft.com/office/officeart/2005/8/layout/chevron1"/>
    <dgm:cxn modelId="{EB8AA41A-0656-4DDA-87CE-2CAF61D05B73}" type="presOf" srcId="{0C0EB598-E482-44C2-BE4F-B4F483DF3B2C}" destId="{662873A3-4351-49BC-A3D4-91D259C75324}" srcOrd="0" destOrd="0" presId="urn:microsoft.com/office/officeart/2005/8/layout/chevron1"/>
    <dgm:cxn modelId="{B39E47DA-A645-4FA5-AC2D-1D8D7CCC413A}" type="presOf" srcId="{F5DB711F-C813-462A-B81B-08287B08500A}" destId="{75301E58-65E6-4BA7-B8AE-A701040D3225}" srcOrd="0" destOrd="0" presId="urn:microsoft.com/office/officeart/2005/8/layout/chevron1"/>
    <dgm:cxn modelId="{0A90AFA8-1E36-4232-ACAB-6BD8B38314A3}" srcId="{0C0EB598-E482-44C2-BE4F-B4F483DF3B2C}" destId="{F5DB711F-C813-462A-B81B-08287B08500A}" srcOrd="0" destOrd="0" parTransId="{C1879974-2F79-4B35-AFA5-5B4867EADEC1}" sibTransId="{1AB65E7F-D9B5-4789-AC35-783553C0F743}"/>
    <dgm:cxn modelId="{922B5999-C232-484D-8327-A0505391D7E5}" srcId="{0C0EB598-E482-44C2-BE4F-B4F483DF3B2C}" destId="{10E9DA69-81F7-4814-BA98-BBCB4F2FA51B}" srcOrd="1" destOrd="0" parTransId="{AC97728B-59E6-4952-B666-5F6812A1667F}" sibTransId="{1D9095D8-B79A-4887-8935-894572512EFA}"/>
    <dgm:cxn modelId="{568A15EC-7A94-4F09-B217-FEE6F8EA9794}" type="presParOf" srcId="{662873A3-4351-49BC-A3D4-91D259C75324}" destId="{75301E58-65E6-4BA7-B8AE-A701040D3225}" srcOrd="0" destOrd="0" presId="urn:microsoft.com/office/officeart/2005/8/layout/chevron1"/>
    <dgm:cxn modelId="{2CF62A26-B87C-4956-91F7-0D7631A9D2FA}" type="presParOf" srcId="{662873A3-4351-49BC-A3D4-91D259C75324}" destId="{F229805E-06C4-4229-81A6-2EF638D32AB2}" srcOrd="1" destOrd="0" presId="urn:microsoft.com/office/officeart/2005/8/layout/chevron1"/>
    <dgm:cxn modelId="{50BC013B-8C9B-4F61-B5D3-4ABC98CF6373}" type="presParOf" srcId="{662873A3-4351-49BC-A3D4-91D259C75324}" destId="{2A70569A-2E32-44DD-B83D-2F3F88EC1607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08C431-0BD6-4E6C-9AEA-408C2A5F523F}">
      <dsp:nvSpPr>
        <dsp:cNvPr id="0" name=""/>
        <dsp:cNvSpPr/>
      </dsp:nvSpPr>
      <dsp:spPr>
        <a:xfrm>
          <a:off x="2463031" y="1870497"/>
          <a:ext cx="661049" cy="1124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659"/>
              </a:lnTo>
              <a:lnTo>
                <a:pt x="661049" y="56659"/>
              </a:lnTo>
              <a:lnTo>
                <a:pt x="661049" y="11242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5301C7-E97B-4A38-B393-F857FE055D06}">
      <dsp:nvSpPr>
        <dsp:cNvPr id="0" name=""/>
        <dsp:cNvSpPr/>
      </dsp:nvSpPr>
      <dsp:spPr>
        <a:xfrm>
          <a:off x="2142580" y="1870497"/>
          <a:ext cx="320451" cy="112426"/>
        </a:xfrm>
        <a:custGeom>
          <a:avLst/>
          <a:gdLst/>
          <a:ahLst/>
          <a:cxnLst/>
          <a:rect l="0" t="0" r="0" b="0"/>
          <a:pathLst>
            <a:path>
              <a:moveTo>
                <a:pt x="320451" y="0"/>
              </a:moveTo>
              <a:lnTo>
                <a:pt x="320451" y="56659"/>
              </a:lnTo>
              <a:lnTo>
                <a:pt x="0" y="56659"/>
              </a:lnTo>
              <a:lnTo>
                <a:pt x="0" y="11242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7A3E2B-E7E1-4F33-BDE5-DA721C4283CD}">
      <dsp:nvSpPr>
        <dsp:cNvPr id="0" name=""/>
        <dsp:cNvSpPr/>
      </dsp:nvSpPr>
      <dsp:spPr>
        <a:xfrm>
          <a:off x="1588792" y="1290234"/>
          <a:ext cx="874239" cy="223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586"/>
              </a:lnTo>
              <a:lnTo>
                <a:pt x="874239" y="167586"/>
              </a:lnTo>
              <a:lnTo>
                <a:pt x="874239" y="22335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A38CC7-6633-46A6-BCD8-42874B1371D9}">
      <dsp:nvSpPr>
        <dsp:cNvPr id="0" name=""/>
        <dsp:cNvSpPr/>
      </dsp:nvSpPr>
      <dsp:spPr>
        <a:xfrm>
          <a:off x="520122" y="1870497"/>
          <a:ext cx="640957" cy="1124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659"/>
              </a:lnTo>
              <a:lnTo>
                <a:pt x="640957" y="56659"/>
              </a:lnTo>
              <a:lnTo>
                <a:pt x="640957" y="11242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58865E-6455-44B8-9983-6B8C96ED0C86}">
      <dsp:nvSpPr>
        <dsp:cNvPr id="0" name=""/>
        <dsp:cNvSpPr/>
      </dsp:nvSpPr>
      <dsp:spPr>
        <a:xfrm>
          <a:off x="179579" y="1870497"/>
          <a:ext cx="340543" cy="112426"/>
        </a:xfrm>
        <a:custGeom>
          <a:avLst/>
          <a:gdLst/>
          <a:ahLst/>
          <a:cxnLst/>
          <a:rect l="0" t="0" r="0" b="0"/>
          <a:pathLst>
            <a:path>
              <a:moveTo>
                <a:pt x="340543" y="0"/>
              </a:moveTo>
              <a:lnTo>
                <a:pt x="340543" y="56659"/>
              </a:lnTo>
              <a:lnTo>
                <a:pt x="0" y="56659"/>
              </a:lnTo>
              <a:lnTo>
                <a:pt x="0" y="11242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EA1121-05FA-491D-ADE4-3E36A3036E6C}">
      <dsp:nvSpPr>
        <dsp:cNvPr id="0" name=""/>
        <dsp:cNvSpPr/>
      </dsp:nvSpPr>
      <dsp:spPr>
        <a:xfrm>
          <a:off x="520122" y="1290234"/>
          <a:ext cx="1068669" cy="223353"/>
        </a:xfrm>
        <a:custGeom>
          <a:avLst/>
          <a:gdLst/>
          <a:ahLst/>
          <a:cxnLst/>
          <a:rect l="0" t="0" r="0" b="0"/>
          <a:pathLst>
            <a:path>
              <a:moveTo>
                <a:pt x="1068669" y="0"/>
              </a:moveTo>
              <a:lnTo>
                <a:pt x="1068669" y="167586"/>
              </a:lnTo>
              <a:lnTo>
                <a:pt x="0" y="167586"/>
              </a:lnTo>
              <a:lnTo>
                <a:pt x="0" y="22335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C1F8D0-E9CB-496D-9CFC-45E7ADCAB5E5}">
      <dsp:nvSpPr>
        <dsp:cNvPr id="0" name=""/>
        <dsp:cNvSpPr/>
      </dsp:nvSpPr>
      <dsp:spPr>
        <a:xfrm>
          <a:off x="1410337" y="933325"/>
          <a:ext cx="356909" cy="356909"/>
        </a:xfrm>
        <a:prstGeom prst="ellipse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AE12E71-2C72-42CB-B835-206A24BF8313}">
      <dsp:nvSpPr>
        <dsp:cNvPr id="0" name=""/>
        <dsp:cNvSpPr/>
      </dsp:nvSpPr>
      <dsp:spPr>
        <a:xfrm>
          <a:off x="1837521" y="809006"/>
          <a:ext cx="1669837" cy="356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accent2">
                  <a:lumMod val="50000"/>
                </a:schemeClr>
              </a:solidFill>
            </a:rPr>
            <a:t>ФЕДЕРАЛЬНЫЙ МЕТОДИЧЕСКИЙ ЦЕНТР</a:t>
          </a:r>
          <a:endParaRPr lang="ru-RU" sz="1400" b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1837521" y="809006"/>
        <a:ext cx="1669837" cy="356909"/>
      </dsp:txXfrm>
    </dsp:sp>
    <dsp:sp modelId="{D5CB26C9-6A1F-4414-B70A-8147475147AB}">
      <dsp:nvSpPr>
        <dsp:cNvPr id="0" name=""/>
        <dsp:cNvSpPr/>
      </dsp:nvSpPr>
      <dsp:spPr>
        <a:xfrm>
          <a:off x="341667" y="1513588"/>
          <a:ext cx="356909" cy="356909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8CFC62-D042-4BC7-9E9E-C8BADA888176}">
      <dsp:nvSpPr>
        <dsp:cNvPr id="0" name=""/>
        <dsp:cNvSpPr/>
      </dsp:nvSpPr>
      <dsp:spPr>
        <a:xfrm>
          <a:off x="772484" y="1512888"/>
          <a:ext cx="1136192" cy="356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accent6">
                  <a:lumMod val="75000"/>
                </a:schemeClr>
              </a:solidFill>
            </a:rPr>
            <a:t>Базовое ПОО 1</a:t>
          </a:r>
          <a:endParaRPr lang="ru-RU" sz="1400" b="1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772484" y="1512888"/>
        <a:ext cx="1136192" cy="356909"/>
      </dsp:txXfrm>
    </dsp:sp>
    <dsp:sp modelId="{AF54A0AB-5A1B-4F0C-A6A6-43F3A7133B5F}">
      <dsp:nvSpPr>
        <dsp:cNvPr id="0" name=""/>
        <dsp:cNvSpPr/>
      </dsp:nvSpPr>
      <dsp:spPr>
        <a:xfrm>
          <a:off x="1124" y="1982924"/>
          <a:ext cx="356909" cy="356909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81DBF0-2D45-4604-8B6A-93923A37445A}">
      <dsp:nvSpPr>
        <dsp:cNvPr id="0" name=""/>
        <dsp:cNvSpPr/>
      </dsp:nvSpPr>
      <dsp:spPr>
        <a:xfrm>
          <a:off x="358034" y="1982031"/>
          <a:ext cx="535364" cy="356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ПОО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358034" y="1982031"/>
        <a:ext cx="535364" cy="356909"/>
      </dsp:txXfrm>
    </dsp:sp>
    <dsp:sp modelId="{54FC3CFE-B285-4B82-8B18-E88A3947791E}">
      <dsp:nvSpPr>
        <dsp:cNvPr id="0" name=""/>
        <dsp:cNvSpPr/>
      </dsp:nvSpPr>
      <dsp:spPr>
        <a:xfrm>
          <a:off x="982625" y="1982924"/>
          <a:ext cx="356909" cy="356909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C84E13-5ACE-4321-B9F3-D46EAECE5604}">
      <dsp:nvSpPr>
        <dsp:cNvPr id="0" name=""/>
        <dsp:cNvSpPr/>
      </dsp:nvSpPr>
      <dsp:spPr>
        <a:xfrm>
          <a:off x="1339534" y="1982031"/>
          <a:ext cx="535364" cy="356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ПОО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1339534" y="1982031"/>
        <a:ext cx="535364" cy="356909"/>
      </dsp:txXfrm>
    </dsp:sp>
    <dsp:sp modelId="{C4C08EF4-11FA-4008-A653-5B4A404177DC}">
      <dsp:nvSpPr>
        <dsp:cNvPr id="0" name=""/>
        <dsp:cNvSpPr/>
      </dsp:nvSpPr>
      <dsp:spPr>
        <a:xfrm>
          <a:off x="2284577" y="1513588"/>
          <a:ext cx="356909" cy="356909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2E6B71-6271-4533-B4DB-3D01F68AC3FD}">
      <dsp:nvSpPr>
        <dsp:cNvPr id="0" name=""/>
        <dsp:cNvSpPr/>
      </dsp:nvSpPr>
      <dsp:spPr>
        <a:xfrm>
          <a:off x="2622463" y="1512888"/>
          <a:ext cx="1216561" cy="356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accent6">
                  <a:lumMod val="75000"/>
                </a:schemeClr>
              </a:solidFill>
            </a:rPr>
            <a:t>Базовое ПОО …</a:t>
          </a:r>
          <a:r>
            <a:rPr lang="en-US" sz="1400" b="1" kern="1200" dirty="0" smtClean="0">
              <a:solidFill>
                <a:schemeClr val="accent6">
                  <a:lumMod val="75000"/>
                </a:schemeClr>
              </a:solidFill>
            </a:rPr>
            <a:t>N</a:t>
          </a:r>
          <a:endParaRPr lang="ru-RU" sz="1400" b="1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2622463" y="1512888"/>
        <a:ext cx="1216561" cy="356909"/>
      </dsp:txXfrm>
    </dsp:sp>
    <dsp:sp modelId="{ABBAD662-D547-46D5-BD30-305AE96F5D5C}">
      <dsp:nvSpPr>
        <dsp:cNvPr id="0" name=""/>
        <dsp:cNvSpPr/>
      </dsp:nvSpPr>
      <dsp:spPr>
        <a:xfrm>
          <a:off x="1964126" y="1982924"/>
          <a:ext cx="356909" cy="356909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4FA7A6-D5FD-4C3D-A065-3D884FEF3684}">
      <dsp:nvSpPr>
        <dsp:cNvPr id="0" name=""/>
        <dsp:cNvSpPr/>
      </dsp:nvSpPr>
      <dsp:spPr>
        <a:xfrm>
          <a:off x="2321035" y="1982031"/>
          <a:ext cx="535364" cy="356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ПОО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2321035" y="1982031"/>
        <a:ext cx="535364" cy="356909"/>
      </dsp:txXfrm>
    </dsp:sp>
    <dsp:sp modelId="{228645D5-0652-45BE-8358-E4C918A06998}">
      <dsp:nvSpPr>
        <dsp:cNvPr id="0" name=""/>
        <dsp:cNvSpPr/>
      </dsp:nvSpPr>
      <dsp:spPr>
        <a:xfrm>
          <a:off x="2945626" y="1982924"/>
          <a:ext cx="356909" cy="356909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B257F2-0DC1-4EDF-8FF4-F23723D255F1}">
      <dsp:nvSpPr>
        <dsp:cNvPr id="0" name=""/>
        <dsp:cNvSpPr/>
      </dsp:nvSpPr>
      <dsp:spPr>
        <a:xfrm>
          <a:off x="3302536" y="1982031"/>
          <a:ext cx="535364" cy="356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ПОО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3302536" y="1982031"/>
        <a:ext cx="535364" cy="3569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73272C-A528-441F-997C-CEA3AA502F15}">
      <dsp:nvSpPr>
        <dsp:cNvPr id="0" name=""/>
        <dsp:cNvSpPr/>
      </dsp:nvSpPr>
      <dsp:spPr>
        <a:xfrm>
          <a:off x="554123" y="0"/>
          <a:ext cx="1622056" cy="1622056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822D57-E5D5-486D-8190-5861FDDEE93D}">
      <dsp:nvSpPr>
        <dsp:cNvPr id="0" name=""/>
        <dsp:cNvSpPr/>
      </dsp:nvSpPr>
      <dsp:spPr>
        <a:xfrm>
          <a:off x="659557" y="105433"/>
          <a:ext cx="648822" cy="64882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lumMod val="50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/>
        </a:p>
      </dsp:txBody>
      <dsp:txXfrm>
        <a:off x="691230" y="137106"/>
        <a:ext cx="585476" cy="585476"/>
      </dsp:txXfrm>
    </dsp:sp>
    <dsp:sp modelId="{1A9D49C1-3B1C-4DDF-9671-258CDF4AD43E}">
      <dsp:nvSpPr>
        <dsp:cNvPr id="0" name=""/>
        <dsp:cNvSpPr/>
      </dsp:nvSpPr>
      <dsp:spPr>
        <a:xfrm>
          <a:off x="1421923" y="105433"/>
          <a:ext cx="648822" cy="64882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lumMod val="50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 dirty="0"/>
        </a:p>
      </dsp:txBody>
      <dsp:txXfrm>
        <a:off x="1453596" y="137106"/>
        <a:ext cx="585476" cy="585476"/>
      </dsp:txXfrm>
    </dsp:sp>
    <dsp:sp modelId="{243537C6-4BA5-4E8D-B408-41FF3DADFCED}">
      <dsp:nvSpPr>
        <dsp:cNvPr id="0" name=""/>
        <dsp:cNvSpPr/>
      </dsp:nvSpPr>
      <dsp:spPr>
        <a:xfrm>
          <a:off x="659557" y="867799"/>
          <a:ext cx="648822" cy="64882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lumMod val="50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 </a:t>
          </a:r>
          <a:endParaRPr lang="ru-RU" sz="2700" kern="1200" dirty="0"/>
        </a:p>
      </dsp:txBody>
      <dsp:txXfrm>
        <a:off x="691230" y="899472"/>
        <a:ext cx="585476" cy="585476"/>
      </dsp:txXfrm>
    </dsp:sp>
    <dsp:sp modelId="{2F92C1A1-2A30-4644-8DC1-5A7C7ED43E24}">
      <dsp:nvSpPr>
        <dsp:cNvPr id="0" name=""/>
        <dsp:cNvSpPr/>
      </dsp:nvSpPr>
      <dsp:spPr>
        <a:xfrm>
          <a:off x="1421923" y="867799"/>
          <a:ext cx="648822" cy="64882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lumMod val="50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 </a:t>
          </a:r>
          <a:endParaRPr lang="ru-RU" sz="2700" kern="1200" dirty="0"/>
        </a:p>
      </dsp:txBody>
      <dsp:txXfrm>
        <a:off x="1453596" y="899472"/>
        <a:ext cx="585476" cy="5854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301E58-65E6-4BA7-B8AE-A701040D3225}">
      <dsp:nvSpPr>
        <dsp:cNvPr id="0" name=""/>
        <dsp:cNvSpPr/>
      </dsp:nvSpPr>
      <dsp:spPr>
        <a:xfrm>
          <a:off x="8296" y="0"/>
          <a:ext cx="4959187" cy="519831"/>
        </a:xfrm>
        <a:prstGeom prst="chevron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Проблемы нормативного регулирования и методического сопровождения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268212" y="0"/>
        <a:ext cx="4439356" cy="519831"/>
      </dsp:txXfrm>
    </dsp:sp>
    <dsp:sp modelId="{2A70569A-2E32-44DD-B83D-2F3F88EC1607}">
      <dsp:nvSpPr>
        <dsp:cNvPr id="0" name=""/>
        <dsp:cNvSpPr/>
      </dsp:nvSpPr>
      <dsp:spPr>
        <a:xfrm>
          <a:off x="4471565" y="0"/>
          <a:ext cx="4959187" cy="519831"/>
        </a:xfrm>
        <a:prstGeom prst="chevron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Проблемы формирования содержания ДЭ</a:t>
          </a:r>
          <a:endParaRPr lang="ru-RU" sz="1400" b="1" kern="1200" dirty="0"/>
        </a:p>
      </dsp:txBody>
      <dsp:txXfrm>
        <a:off x="4731481" y="0"/>
        <a:ext cx="4439356" cy="5198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A99326-34CD-437B-8F3F-20AC8AD0201D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54A0B-89FD-403D-A651-8BC4755556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204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54A0B-89FD-403D-A651-8BC47555568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404665" y="4343400"/>
            <a:ext cx="6192688" cy="4114800"/>
          </a:xfrm>
        </p:spPr>
        <p:txBody>
          <a:bodyPr/>
          <a:lstStyle/>
          <a:p>
            <a:pPr indent="442366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Важное направление работы Министерства – обеспечение доступности СПО для лиц с особыми потребностями. По программам среднего профессионального образования обучается 16,3 тысячи человек из числа инвалидов и лиц с ограниченными возможностями здоровья.</a:t>
            </a:r>
          </a:p>
          <a:p>
            <a:pPr indent="442366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Все нормативно-правовые предпосылки для обучения детей с ограниченными возможностями здоровья и детей-инвалидов по программам СПО созданы.</a:t>
            </a:r>
          </a:p>
          <a:p>
            <a:pPr indent="442366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Министерством совместно с регионами сформирована инфраструктура инклюзивного СПО, включающая:</a:t>
            </a:r>
          </a:p>
          <a:p>
            <a:pPr indent="442366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федеральный методический центр инклюзивного образования, </a:t>
            </a:r>
          </a:p>
          <a:p>
            <a:pPr indent="442366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в рамках государственной программы Российской Федерации «Доступная среда» на 2011 - 2020 годы создан реализуется проект по созданию базовых профессиональных образовательных организаций, обеспечивающих поддержку региональных систем инклюзивного профессионального образования инвалидов. На эти цели выделено в 2016 году 306 млн. рублей. Планируется создать не менее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85 Базовых профессиональных образовательных организаций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  не только обеспечивающих поддержку функционирования региональных систем инклюзивного профессионального образования инвалидов и лиц с ограниченными возможностями здоровья в субъектах Российской Федерации, но и выступающих в роли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стажировочных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площадок для педагогических работников профессиональных образовательных организаций субъекта Российской Федерации.</a:t>
            </a:r>
          </a:p>
          <a:p>
            <a:pPr indent="442366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 2016 году 49 субъектов Российской Федерации получили субсидии федерального бюджета на создание базовых профессиональных образовательных организаций. </a:t>
            </a:r>
          </a:p>
          <a:p>
            <a:pPr indent="442366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Создана система чемпионатов профессионального мастерства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АБИЛИМПИКС.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442366"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DD30E7-8AEA-4F4E-9374-3747236A1F4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484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Анализ наиболее востребованных в субъектах Российской Федерации профессий и специальностей, входящих в федеральный перечень ТОП-50, показывает наиболее популярные специальности из перечня ТОП-50: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	</a:t>
            </a:r>
            <a:r>
              <a:rPr lang="ru-RU" i="1" dirty="0" smtClean="0"/>
              <a:t>Повар, кондитер, Информационные системы и программирование, Сварщик, Мастер по ремонту и обслуживанию автомобилей, Техническое обслуживание и ремонт двигателей, Технология парикмахерского искусства, Эксплуатация и ремонт сельскохозяйственной техники, Мастер отделочных строительных и декоративных работ,</a:t>
            </a:r>
            <a:r>
              <a:rPr lang="ru-RU" i="1" baseline="0" dirty="0" smtClean="0"/>
              <a:t> </a:t>
            </a:r>
            <a:r>
              <a:rPr lang="ru-RU" sz="1200" i="1" u="none" strike="noStrike" dirty="0" smtClean="0">
                <a:effectLst/>
              </a:rPr>
              <a:t>09.02.06 Сетевое и системное администрирование.</a:t>
            </a:r>
            <a:endParaRPr lang="ru-RU" i="1" dirty="0" smtClean="0"/>
          </a:p>
          <a:p>
            <a:r>
              <a:rPr lang="ru-RU" dirty="0" smtClean="0"/>
              <a:t>Также можно обратить внимание на востребованность в некоторых субъектах Российской Федерации специалистов для сферы дошкольного и начального общего образования. Кроме того, можно заметить, что востребованность специалистов в сфере экономики  и бухгалтерского учета значительно ниже, чем текущая подготовка этих специалистов профессиональными образовательными организациями.</a:t>
            </a:r>
          </a:p>
          <a:p>
            <a:r>
              <a:rPr lang="ru-RU" dirty="0" smtClean="0"/>
              <a:t>Следует обратить внимание на то, что не все 50 профессии и специальности пользуются популярностью в субъектах РФ - по профессии «Мастер по изготовлению и сборке деталей и узлов оптических и оптико-электронных приборов и систем» и специальности «Производство и эксплуатация оптических и оптико-электронных приборов и систем» </a:t>
            </a:r>
            <a:r>
              <a:rPr lang="ru-RU" b="1" dirty="0" smtClean="0"/>
              <a:t>ни один из субъектов Российской Федерации не планирует</a:t>
            </a:r>
            <a:r>
              <a:rPr lang="ru-RU" dirty="0" smtClean="0"/>
              <a:t> начать подготовку специалистов в 2017 году.</a:t>
            </a:r>
          </a:p>
          <a:p>
            <a:r>
              <a:rPr lang="ru-RU" dirty="0" smtClean="0"/>
              <a:t>Первые результаты реализации приоритетного проекта уже сегодня показывают нам, что система среднего профессионального образования проявила гибкость к требованиям региональных рынков труда и  продемонстрировала возможность адаптации к новым вызовам, которые связаны с внедрением стандартов </a:t>
            </a:r>
            <a:r>
              <a:rPr lang="ru-RU" dirty="0" err="1" smtClean="0"/>
              <a:t>Ворлдскиллс</a:t>
            </a:r>
            <a:r>
              <a:rPr lang="ru-RU" dirty="0" smtClean="0"/>
              <a:t>. </a:t>
            </a:r>
          </a:p>
          <a:p>
            <a:pPr algn="just" eaLnBrk="1" hangingPunct="1">
              <a:spcBef>
                <a:spcPct val="0"/>
              </a:spcBef>
            </a:pPr>
            <a:endParaRPr lang="ru-RU" altLang="en-US" dirty="0" smtClean="0"/>
          </a:p>
          <a:p>
            <a:pPr algn="just" eaLnBrk="1" hangingPunct="1">
              <a:spcBef>
                <a:spcPct val="0"/>
              </a:spcBef>
            </a:pPr>
            <a:endParaRPr lang="ru-RU" altLang="en-US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54A0B-89FD-403D-A651-8BC475555681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482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	Внедрение демонстрационного</a:t>
            </a:r>
            <a:r>
              <a:rPr lang="ru-RU" baseline="0" dirty="0" smtClean="0"/>
              <a:t> экзамена в  рамках государственной итоговой аттестации сегодня является стратегическим  для системы среднего профессионального образования. </a:t>
            </a:r>
          </a:p>
          <a:p>
            <a:pPr algn="just"/>
            <a:r>
              <a:rPr lang="ru-RU" baseline="0" dirty="0" smtClean="0"/>
              <a:t>Это направление работы закреплено поручением Президента РФ Пр-2582 и  включено в приоритетный проект «Рабочие кадры для передовых технологий». </a:t>
            </a:r>
          </a:p>
          <a:p>
            <a:pPr algn="just"/>
            <a:r>
              <a:rPr lang="ru-RU" baseline="0" dirty="0" smtClean="0"/>
              <a:t>	Сегодня в ФГОС по топ-50 нормативно закреплена государственная итоговая аттестация  в виде демонстрационного экзамена   для квалифицированных рабочих и для специалистов среднего звена.</a:t>
            </a:r>
          </a:p>
          <a:p>
            <a:pPr algn="just"/>
            <a:r>
              <a:rPr lang="ru-RU" baseline="0" dirty="0" smtClean="0"/>
              <a:t>	Основным показателем приоритетного проекта является  «</a:t>
            </a:r>
            <a:r>
              <a:rPr lang="ru-RU" sz="1200" dirty="0" smtClean="0">
                <a:solidFill>
                  <a:schemeClr val="bg1"/>
                </a:solidFill>
              </a:rPr>
              <a:t>численность выпускников образовательных организаций, реализующих программы среднего профессионального образования, </a:t>
            </a:r>
            <a:r>
              <a:rPr lang="ru-RU" sz="1200" b="1" dirty="0" smtClean="0">
                <a:solidFill>
                  <a:schemeClr val="bg1"/>
                </a:solidFill>
              </a:rPr>
              <a:t>продемонстрировавших уровень подготовки</a:t>
            </a:r>
            <a:r>
              <a:rPr lang="ru-RU" sz="1200" dirty="0" smtClean="0">
                <a:solidFill>
                  <a:schemeClr val="bg1"/>
                </a:solidFill>
              </a:rPr>
              <a:t>, соответствующий стандартам </a:t>
            </a:r>
            <a:r>
              <a:rPr lang="ru-RU" sz="1200" dirty="0" err="1" smtClean="0">
                <a:solidFill>
                  <a:schemeClr val="bg1"/>
                </a:solidFill>
              </a:rPr>
              <a:t>Ворлдскиллс</a:t>
            </a:r>
            <a:r>
              <a:rPr lang="ru-RU" sz="1200" dirty="0" smtClean="0">
                <a:solidFill>
                  <a:schemeClr val="bg1"/>
                </a:solidFill>
              </a:rPr>
              <a:t> Россия».</a:t>
            </a:r>
          </a:p>
          <a:p>
            <a:pPr algn="just"/>
            <a:r>
              <a:rPr lang="ru-RU" sz="1200" dirty="0" smtClean="0">
                <a:solidFill>
                  <a:schemeClr val="bg1"/>
                </a:solidFill>
              </a:rPr>
              <a:t>	В 2017 году значение показателя должно составить 2,5 </a:t>
            </a:r>
            <a:r>
              <a:rPr lang="ru-RU" sz="1200" dirty="0" err="1" smtClean="0">
                <a:solidFill>
                  <a:schemeClr val="bg1"/>
                </a:solidFill>
              </a:rPr>
              <a:t>тыс.чел</a:t>
            </a:r>
            <a:r>
              <a:rPr lang="ru-RU" sz="1200" dirty="0" smtClean="0">
                <a:solidFill>
                  <a:schemeClr val="bg1"/>
                </a:solidFill>
              </a:rPr>
              <a:t>., а к 2020 году- уже 50 </a:t>
            </a:r>
            <a:r>
              <a:rPr lang="ru-RU" sz="1200" dirty="0" err="1" smtClean="0">
                <a:solidFill>
                  <a:schemeClr val="bg1"/>
                </a:solidFill>
              </a:rPr>
              <a:t>тыс.чел</a:t>
            </a:r>
            <a:r>
              <a:rPr lang="ru-RU" sz="12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ru-RU" sz="1200" dirty="0" smtClean="0">
                <a:solidFill>
                  <a:schemeClr val="bg1"/>
                </a:solidFill>
              </a:rPr>
              <a:t>Таким образом,  заданы четкие координаты  внедрения демонстрационного экзамена на федеральном уровне.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A24252-4C81-45CB-8930-40CA0887566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7669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	Союзом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Ворлдскиллс</a:t>
            </a:r>
            <a:r>
              <a:rPr lang="ru-RU" baseline="0" dirty="0" smtClean="0"/>
              <a:t> Россия проведена пилотная апробация демонстрационного экзамена в 26 субъектах Российской Федерации по 73 компетенциям. </a:t>
            </a:r>
          </a:p>
          <a:p>
            <a:pPr algn="just"/>
            <a:r>
              <a:rPr lang="ru-RU" baseline="0" dirty="0" smtClean="0"/>
              <a:t>	Наряду с позитивными  практиками трансляции  международных стандартов и передовых технологий  в деятельность СПО, выявлен ряд проблем, без решения который невозможно внедрение демонстрационного экзамена в качестве государственной итоговой аттестации.  </a:t>
            </a:r>
          </a:p>
          <a:p>
            <a:pPr algn="just"/>
            <a:r>
              <a:rPr lang="ru-RU" baseline="0" dirty="0" smtClean="0"/>
              <a:t>	На первый план выходят проблемы нормативного регулирования и методического сопровождения, касающиеся соблюдения прав студентов. К ним относятся: формирования ГЭК, рассмотрение апелляций, организация  ДЭ для лиц ос ограниченными возможностями здоровья.</a:t>
            </a:r>
          </a:p>
          <a:p>
            <a:pPr algn="just"/>
            <a:r>
              <a:rPr lang="ru-RU" baseline="0" dirty="0" smtClean="0"/>
              <a:t>	Остается открытым вопрос содержания ДЭ, времени его проведения, соответствия компетенций </a:t>
            </a:r>
            <a:r>
              <a:rPr lang="ru-RU" baseline="0" dirty="0" err="1" smtClean="0"/>
              <a:t>Ворлдскиллс</a:t>
            </a:r>
            <a:r>
              <a:rPr lang="ru-RU" baseline="0" dirty="0" smtClean="0"/>
              <a:t>    профессиям  и специальностям  СПО.</a:t>
            </a:r>
          </a:p>
          <a:p>
            <a:pPr algn="just"/>
            <a:endParaRPr lang="ru-RU" baseline="0" dirty="0" smtClean="0"/>
          </a:p>
          <a:p>
            <a:pPr algn="just"/>
            <a:r>
              <a:rPr lang="ru-RU" baseline="0" dirty="0" smtClean="0"/>
              <a:t>	Решение этих проблем должно осуществляться как на федеральном, так и на региональном уровне.</a:t>
            </a:r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F846C-C3F9-434E-8AC5-83BEF27C075C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824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54A0B-89FD-403D-A651-8BC475555681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843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FE77A-1FA4-4BAD-8B80-EADC4AD7668C}" type="datetime1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11B0-3B8A-49B0-BE6E-0F9D34687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00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0DC0-E3E1-4674-B0C4-5BCEA99C9BED}" type="datetime1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11B0-3B8A-49B0-BE6E-0F9D34687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976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8E683-614C-41DB-9F4B-E611E25CF5E0}" type="datetime1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11B0-3B8A-49B0-BE6E-0F9D34687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75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9FA8-F95E-462A-9242-6B49D69D9444}" type="datetime1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11B0-3B8A-49B0-BE6E-0F9D34687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503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207D-AC5C-4702-B875-1C900AA60761}" type="datetime1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11B0-3B8A-49B0-BE6E-0F9D34687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40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7E5F-9138-403C-937F-54DDBF10AE8C}" type="datetime1">
              <a:rPr lang="ru-RU" smtClean="0"/>
              <a:pPr/>
              <a:t>15.09.2017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11B0-3B8A-49B0-BE6E-0F9D34687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796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9DC8-DBFE-452E-8060-F09850B3E239}" type="datetime1">
              <a:rPr lang="ru-RU" smtClean="0"/>
              <a:pPr/>
              <a:t>15.09.2017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11B0-3B8A-49B0-BE6E-0F9D34687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72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D7ED-BA51-4F99-A4A9-ECF8F0DD1F57}" type="datetime1">
              <a:rPr lang="ru-RU" smtClean="0"/>
              <a:pPr/>
              <a:t>15.09.2017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11B0-3B8A-49B0-BE6E-0F9D34687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975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7639-C079-4902-A1B7-3D0D33625E96}" type="datetime1">
              <a:rPr lang="ru-RU" smtClean="0"/>
              <a:pPr/>
              <a:t>15.09.2017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11B0-3B8A-49B0-BE6E-0F9D34687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901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12743-2E26-4656-8C21-ED54544C8F71}" type="datetime1">
              <a:rPr lang="ru-RU" smtClean="0"/>
              <a:pPr/>
              <a:t>15.09.2017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11B0-3B8A-49B0-BE6E-0F9D34687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522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E96F6-471F-47A4-94B9-278AFE27DB0E}" type="datetime1">
              <a:rPr lang="ru-RU" smtClean="0"/>
              <a:pPr/>
              <a:t>15.09.2017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11B0-3B8A-49B0-BE6E-0F9D34687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955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2888A-C710-45F2-8A23-46FF623DCA27}" type="datetime1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011B0-3B8A-49B0-BE6E-0F9D34687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647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5.png"/><Relationship Id="rId18" Type="http://schemas.openxmlformats.org/officeDocument/2006/relationships/image" Target="../media/image8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image" Target="../media/image2.png"/><Relationship Id="rId10" Type="http://schemas.openxmlformats.org/officeDocument/2006/relationships/diagramQuickStyle" Target="../diagrams/quickStyle2.xml"/><Relationship Id="rId19" Type="http://schemas.openxmlformats.org/officeDocument/2006/relationships/image" Target="../media/image9.png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Равнобедренный треугольник 14"/>
          <p:cNvSpPr/>
          <p:nvPr/>
        </p:nvSpPr>
        <p:spPr>
          <a:xfrm>
            <a:off x="5889104" y="4743789"/>
            <a:ext cx="2454060" cy="2130703"/>
          </a:xfrm>
          <a:prstGeom prst="triangl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араллелограмм 3"/>
          <p:cNvSpPr/>
          <p:nvPr/>
        </p:nvSpPr>
        <p:spPr>
          <a:xfrm>
            <a:off x="2144688" y="-27384"/>
            <a:ext cx="7761312" cy="6897893"/>
          </a:xfrm>
          <a:prstGeom prst="parallelogram">
            <a:avLst>
              <a:gd name="adj" fmla="val 57736"/>
            </a:avLst>
          </a:prstGeom>
          <a:blipFill dpi="0" rotWithShape="1">
            <a:blip r:embed="rId2" cstate="print"/>
            <a:srcRect/>
            <a:stretch>
              <a:fillRect l="-20000" r="-18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flipV="1">
            <a:off x="2908386" y="-27384"/>
            <a:ext cx="3225876" cy="2780928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1824533" y="-27384"/>
            <a:ext cx="1932601" cy="1666036"/>
          </a:xfrm>
          <a:prstGeom prst="triangl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 flipV="1">
            <a:off x="1424607" y="0"/>
            <a:ext cx="1366227" cy="1177783"/>
          </a:xfrm>
          <a:prstGeom prst="triangl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7805519" y="4770496"/>
            <a:ext cx="1213631" cy="1046234"/>
          </a:xfrm>
          <a:prstGeom prst="triangle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 flipV="1">
            <a:off x="7198704" y="4770496"/>
            <a:ext cx="1213631" cy="1046234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529661" y="5805156"/>
            <a:ext cx="2419169" cy="106933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араллелограмм 16"/>
          <p:cNvSpPr/>
          <p:nvPr/>
        </p:nvSpPr>
        <p:spPr>
          <a:xfrm rot="10800000">
            <a:off x="5529064" y="2609320"/>
            <a:ext cx="4334986" cy="844282"/>
          </a:xfrm>
          <a:prstGeom prst="parallelogram">
            <a:avLst>
              <a:gd name="adj" fmla="val 56507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793335" y="2609319"/>
            <a:ext cx="2114922" cy="84428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63076" y="1805735"/>
            <a:ext cx="4122437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О задачах </a:t>
            </a:r>
          </a:p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по развитию системы СПО на 2017/18 </a:t>
            </a:r>
          </a:p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учебный год</a:t>
            </a:r>
          </a:p>
          <a:p>
            <a:endParaRPr lang="ru-RU" dirty="0" smtClean="0"/>
          </a:p>
          <a:p>
            <a:r>
              <a:rPr lang="ru-RU" dirty="0" err="1" smtClean="0"/>
              <a:t>Черноскутова</a:t>
            </a:r>
            <a:r>
              <a:rPr lang="ru-RU" dirty="0" smtClean="0"/>
              <a:t> И.А.,</a:t>
            </a:r>
          </a:p>
          <a:p>
            <a:r>
              <a:rPr lang="ru-RU" dirty="0" smtClean="0"/>
              <a:t>Директор Департамента государственной политики </a:t>
            </a:r>
          </a:p>
          <a:p>
            <a:r>
              <a:rPr lang="ru-RU" dirty="0" smtClean="0"/>
              <a:t>в сфере подготовки </a:t>
            </a:r>
          </a:p>
          <a:p>
            <a:r>
              <a:rPr lang="ru-RU" dirty="0" smtClean="0"/>
              <a:t>рабочих кадров и ДПО</a:t>
            </a:r>
            <a:endParaRPr lang="ru-RU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30278" y="2831405"/>
            <a:ext cx="31909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err="1" smtClean="0">
                <a:solidFill>
                  <a:schemeClr val="bg1"/>
                </a:solidFill>
              </a:rPr>
              <a:t>Минобрнауки</a:t>
            </a:r>
            <a:r>
              <a:rPr lang="ru-RU" sz="2000" b="1" dirty="0" smtClean="0">
                <a:solidFill>
                  <a:schemeClr val="bg1"/>
                </a:solidFill>
              </a:rPr>
              <a:t> России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49144" y="2696450"/>
            <a:ext cx="583840" cy="67002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1" name="TextBox 20"/>
          <p:cNvSpPr txBox="1"/>
          <p:nvPr/>
        </p:nvSpPr>
        <p:spPr>
          <a:xfrm>
            <a:off x="7338759" y="6016658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</a:rPr>
              <a:t>19 сентября 2017 г. 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</a:rPr>
              <a:t>г. Иркутск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11B0-3B8A-49B0-BE6E-0F9D346871F7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388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Диаграмма 34"/>
          <p:cNvGraphicFramePr/>
          <p:nvPr>
            <p:extLst>
              <p:ext uri="{D42A27DB-BD31-4B8C-83A1-F6EECF244321}">
                <p14:modId xmlns:p14="http://schemas.microsoft.com/office/powerpoint/2010/main" val="3974532992"/>
              </p:ext>
            </p:extLst>
          </p:nvPr>
        </p:nvGraphicFramePr>
        <p:xfrm>
          <a:off x="192699" y="3101320"/>
          <a:ext cx="2994066" cy="2665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155890" y="149001"/>
            <a:ext cx="6525302" cy="658167"/>
          </a:xfrm>
          <a:prstGeom prst="rect">
            <a:avLst/>
          </a:prstGeom>
        </p:spPr>
        <p:txBody>
          <a:bodyPr wrap="square" lIns="103163" tIns="51581" rIns="103163" bIns="51581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cs typeface="Arial" pitchFamily="34" charset="0"/>
              </a:rPr>
              <a:t>ГОСУДАРСТВЕННАЯ ПОДДЕРЖКА СИСТЕМЫ СРЕДНЕГО ПРОФЕССИОНАЛЬНОГО ОБРАЗОВАНИЯ</a:t>
            </a:r>
            <a:endParaRPr lang="ru-RU" b="1" dirty="0">
              <a:solidFill>
                <a:schemeClr val="accent2">
                  <a:lumMod val="50000"/>
                </a:schemeClr>
              </a:solidFill>
              <a:cs typeface="Arial" pitchFamily="34" charset="0"/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6523882" y="171345"/>
            <a:ext cx="3384375" cy="613480"/>
            <a:chOff x="5529064" y="116632"/>
            <a:chExt cx="4379193" cy="1018548"/>
          </a:xfrm>
        </p:grpSpPr>
        <p:sp>
          <p:nvSpPr>
            <p:cNvPr id="21" name="Параллелограмм 20"/>
            <p:cNvSpPr/>
            <p:nvPr/>
          </p:nvSpPr>
          <p:spPr>
            <a:xfrm rot="10800000">
              <a:off x="5529064" y="116633"/>
              <a:ext cx="4334986" cy="1018546"/>
            </a:xfrm>
            <a:prstGeom prst="parallelogram">
              <a:avLst>
                <a:gd name="adj" fmla="val 56507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7793335" y="116632"/>
              <a:ext cx="2114922" cy="101854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553981" y="344859"/>
              <a:ext cx="3190966" cy="562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600" b="1" dirty="0" err="1" smtClean="0">
                  <a:solidFill>
                    <a:schemeClr val="bg1"/>
                  </a:solidFill>
                </a:rPr>
                <a:t>Минобрнауки</a:t>
              </a:r>
              <a:r>
                <a:rPr lang="ru-RU" sz="1600" b="1" dirty="0" smtClean="0">
                  <a:solidFill>
                    <a:schemeClr val="bg1"/>
                  </a:solidFill>
                </a:rPr>
                <a:t> России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4" name="Рисунок 2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55929" y="226057"/>
            <a:ext cx="439222" cy="5040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5" name="Равнобедренный треугольник 54"/>
          <p:cNvSpPr/>
          <p:nvPr/>
        </p:nvSpPr>
        <p:spPr>
          <a:xfrm>
            <a:off x="8846010" y="6089274"/>
            <a:ext cx="897479" cy="773689"/>
          </a:xfrm>
          <a:prstGeom prst="triangle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авнобедренный треугольник 55"/>
          <p:cNvSpPr/>
          <p:nvPr/>
        </p:nvSpPr>
        <p:spPr>
          <a:xfrm flipV="1">
            <a:off x="8542602" y="6339847"/>
            <a:ext cx="606815" cy="523117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Номер слайда 20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</p:spPr>
        <p:txBody>
          <a:bodyPr/>
          <a:lstStyle/>
          <a:p>
            <a:fld id="{588011B0-3B8A-49B0-BE6E-0F9D346871F7}" type="slidenum">
              <a:rPr lang="ru-RU" smtClean="0">
                <a:solidFill>
                  <a:schemeClr val="bg1"/>
                </a:solidFill>
              </a:rPr>
              <a:pPr/>
              <a:t>10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6185" y="4326299"/>
            <a:ext cx="1315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843,2</a:t>
            </a:r>
          </a:p>
          <a:p>
            <a:pPr algn="ctr"/>
            <a:r>
              <a:rPr lang="ru-RU" sz="1600" dirty="0" smtClean="0"/>
              <a:t>млн руб.</a:t>
            </a:r>
            <a:endParaRPr lang="ru-RU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468159" y="1042035"/>
            <a:ext cx="782659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Объем финансирования региональных программ развития СПО в 2018 году</a:t>
            </a:r>
          </a:p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1283,9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smtClean="0"/>
              <a:t>млн руб., в том числе:</a:t>
            </a:r>
          </a:p>
          <a:p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2195998"/>
            <a:ext cx="27933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/>
              <a:t>Приоритетный проект </a:t>
            </a:r>
          </a:p>
          <a:p>
            <a:pPr algn="r"/>
            <a:r>
              <a:rPr lang="ru-RU" b="1" dirty="0" smtClean="0"/>
              <a:t>«</a:t>
            </a:r>
            <a:r>
              <a:rPr lang="ru-RU" b="1" dirty="0"/>
              <a:t>Рабочие кадры для передовых технологий»</a:t>
            </a:r>
          </a:p>
        </p:txBody>
      </p:sp>
      <p:graphicFrame>
        <p:nvGraphicFramePr>
          <p:cNvPr id="37" name="Диаграмма 36"/>
          <p:cNvGraphicFramePr/>
          <p:nvPr>
            <p:extLst>
              <p:ext uri="{D42A27DB-BD31-4B8C-83A1-F6EECF244321}">
                <p14:modId xmlns:p14="http://schemas.microsoft.com/office/powerpoint/2010/main" val="4285420230"/>
              </p:ext>
            </p:extLst>
          </p:nvPr>
        </p:nvGraphicFramePr>
        <p:xfrm>
          <a:off x="3027689" y="3138384"/>
          <a:ext cx="2994066" cy="2665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3716842" y="4345226"/>
            <a:ext cx="1315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90,5</a:t>
            </a:r>
          </a:p>
          <a:p>
            <a:pPr algn="ctr"/>
            <a:r>
              <a:rPr lang="ru-RU" sz="1600" dirty="0" smtClean="0"/>
              <a:t>млн руб.</a:t>
            </a:r>
            <a:endParaRPr lang="ru-RU" sz="16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3346533" y="2195998"/>
            <a:ext cx="24705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/>
              <a:t>Создание </a:t>
            </a:r>
            <a:r>
              <a:rPr lang="ru-RU" dirty="0"/>
              <a:t>условий </a:t>
            </a:r>
            <a:endParaRPr lang="ru-RU" dirty="0" smtClean="0"/>
          </a:p>
          <a:p>
            <a:pPr algn="r"/>
            <a:r>
              <a:rPr lang="ru-RU" dirty="0" smtClean="0"/>
              <a:t>для </a:t>
            </a:r>
            <a:r>
              <a:rPr lang="ru-RU" b="1" dirty="0"/>
              <a:t>получения </a:t>
            </a:r>
            <a:r>
              <a:rPr lang="ru-RU" b="1" dirty="0" smtClean="0"/>
              <a:t>СПО людьми </a:t>
            </a:r>
            <a:r>
              <a:rPr lang="ru-RU" b="1" dirty="0"/>
              <a:t>с </a:t>
            </a:r>
            <a:r>
              <a:rPr lang="ru-RU" b="1" dirty="0" smtClean="0"/>
              <a:t>ОВЗ</a:t>
            </a:r>
            <a:endParaRPr lang="ru-RU" b="1" dirty="0"/>
          </a:p>
        </p:txBody>
      </p:sp>
      <p:graphicFrame>
        <p:nvGraphicFramePr>
          <p:cNvPr id="40" name="Диаграмма 39"/>
          <p:cNvGraphicFramePr/>
          <p:nvPr>
            <p:extLst>
              <p:ext uri="{D42A27DB-BD31-4B8C-83A1-F6EECF244321}">
                <p14:modId xmlns:p14="http://schemas.microsoft.com/office/powerpoint/2010/main" val="2621560383"/>
              </p:ext>
            </p:extLst>
          </p:nvPr>
        </p:nvGraphicFramePr>
        <p:xfrm>
          <a:off x="6094143" y="3143120"/>
          <a:ext cx="2994066" cy="2665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6820794" y="4314176"/>
            <a:ext cx="1315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350,2</a:t>
            </a:r>
          </a:p>
          <a:p>
            <a:pPr algn="ctr"/>
            <a:r>
              <a:rPr lang="ru-RU" sz="1600" dirty="0" smtClean="0"/>
              <a:t>млн руб.</a:t>
            </a:r>
            <a:endParaRPr lang="ru-RU" sz="1600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5930367" y="2195998"/>
            <a:ext cx="381312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/>
              <a:t>Создание </a:t>
            </a:r>
            <a:r>
              <a:rPr lang="ru-RU" b="1" dirty="0" smtClean="0"/>
              <a:t>базовых ПОО</a:t>
            </a:r>
            <a:r>
              <a:rPr lang="ru-RU" dirty="0" smtClean="0"/>
              <a:t>, </a:t>
            </a:r>
            <a:r>
              <a:rPr lang="ru-RU" dirty="0"/>
              <a:t>обеспечивающих поддержку региональных систем </a:t>
            </a:r>
            <a:r>
              <a:rPr lang="ru-RU" b="1" dirty="0"/>
              <a:t>инклюзивного</a:t>
            </a:r>
            <a:r>
              <a:rPr lang="ru-RU" dirty="0"/>
              <a:t> профессионального образования </a:t>
            </a:r>
            <a:r>
              <a:rPr lang="ru-RU" b="1" dirty="0"/>
              <a:t>инвалидов</a:t>
            </a:r>
          </a:p>
        </p:txBody>
      </p:sp>
      <p:pic>
        <p:nvPicPr>
          <p:cNvPr id="8196" name="Picture 4" descr="https://cdn3.iconfinder.com/data/icons/currency-2/460/Rouble-512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406" y="1028095"/>
            <a:ext cx="847504" cy="847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400406" y="5696818"/>
            <a:ext cx="23203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44 </a:t>
            </a:r>
            <a:r>
              <a:rPr lang="ru-RU" dirty="0" smtClean="0"/>
              <a:t>субъекта РФ – получатели субсидий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3256236" y="5731172"/>
            <a:ext cx="23203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24 </a:t>
            </a:r>
            <a:r>
              <a:rPr lang="ru-RU" dirty="0" smtClean="0"/>
              <a:t>субъекта РФ – получатели субсидий</a:t>
            </a:r>
            <a:endParaRPr lang="ru-RU" dirty="0"/>
          </a:p>
        </p:txBody>
      </p:sp>
      <p:sp>
        <p:nvSpPr>
          <p:cNvPr id="47" name="TextBox 46"/>
          <p:cNvSpPr txBox="1"/>
          <p:nvPr/>
        </p:nvSpPr>
        <p:spPr>
          <a:xfrm>
            <a:off x="6015367" y="5710693"/>
            <a:ext cx="23203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5 </a:t>
            </a:r>
            <a:r>
              <a:rPr lang="ru-RU" dirty="0" smtClean="0"/>
              <a:t>субъектов РФ – получатели субсидий</a:t>
            </a:r>
            <a:endParaRPr lang="ru-RU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3016902" y="2276872"/>
            <a:ext cx="0" cy="4324533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5817096" y="2317269"/>
            <a:ext cx="0" cy="4324533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76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625604228"/>
              </p:ext>
            </p:extLst>
          </p:nvPr>
        </p:nvGraphicFramePr>
        <p:xfrm>
          <a:off x="488504" y="1484784"/>
          <a:ext cx="6192688" cy="5266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-1" y="936355"/>
            <a:ext cx="9908257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Средства, направленные на МТБ, тыс. руб. </a:t>
            </a:r>
            <a:endParaRPr lang="ru-RU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5890" y="149001"/>
            <a:ext cx="6525302" cy="658167"/>
          </a:xfrm>
          <a:prstGeom prst="rect">
            <a:avLst/>
          </a:prstGeom>
        </p:spPr>
        <p:txBody>
          <a:bodyPr wrap="square" lIns="103163" tIns="51581" rIns="103163" bIns="51581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cs typeface="Arial" pitchFamily="34" charset="0"/>
              </a:rPr>
              <a:t>ИНФРАСТРУКТУРА СИСТЕМЫ СРЕДНЕГО ПРОФЕССИОНАЛЬНОГО ОБРАЗОВАНИЯ</a:t>
            </a:r>
            <a:endParaRPr lang="en-US" b="1" dirty="0">
              <a:solidFill>
                <a:schemeClr val="accent2">
                  <a:lumMod val="50000"/>
                </a:schemeClr>
              </a:solidFill>
              <a:cs typeface="Arial" pitchFamily="34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6523882" y="171345"/>
            <a:ext cx="3384375" cy="613480"/>
            <a:chOff x="5529064" y="116632"/>
            <a:chExt cx="4379193" cy="1018548"/>
          </a:xfrm>
        </p:grpSpPr>
        <p:sp>
          <p:nvSpPr>
            <p:cNvPr id="15" name="Параллелограмм 14"/>
            <p:cNvSpPr/>
            <p:nvPr/>
          </p:nvSpPr>
          <p:spPr>
            <a:xfrm rot="10800000">
              <a:off x="5529064" y="116633"/>
              <a:ext cx="4334986" cy="1018546"/>
            </a:xfrm>
            <a:prstGeom prst="parallelogram">
              <a:avLst>
                <a:gd name="adj" fmla="val 56507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7793335" y="116632"/>
              <a:ext cx="2114922" cy="101854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553981" y="344859"/>
              <a:ext cx="3190966" cy="562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600" b="1" dirty="0" err="1" smtClean="0">
                  <a:solidFill>
                    <a:schemeClr val="bg1"/>
                  </a:solidFill>
                </a:rPr>
                <a:t>Минобрнауки</a:t>
              </a:r>
              <a:r>
                <a:rPr lang="ru-RU" sz="1600" b="1" dirty="0" smtClean="0">
                  <a:solidFill>
                    <a:schemeClr val="bg1"/>
                  </a:solidFill>
                </a:rPr>
                <a:t> России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55929" y="226057"/>
            <a:ext cx="439222" cy="5040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1" name="TextBox 30"/>
          <p:cNvSpPr txBox="1"/>
          <p:nvPr/>
        </p:nvSpPr>
        <p:spPr>
          <a:xfrm>
            <a:off x="4232920" y="1484784"/>
            <a:ext cx="1103437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СФО</a:t>
            </a:r>
            <a:endParaRPr lang="ru-RU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5577479" y="1408032"/>
            <a:ext cx="4303909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Объем денежных средств, направленных </a:t>
            </a:r>
          </a:p>
          <a:p>
            <a:pPr algn="r">
              <a:lnSpc>
                <a:spcPct val="90000"/>
              </a:lnSpc>
            </a:pP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на обновление МТБ в разрезе субъектов СФО (2017 г. – план 2018 г.)</a:t>
            </a:r>
            <a:endParaRPr lang="ru-RU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34" name="Таблица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410622"/>
              </p:ext>
            </p:extLst>
          </p:nvPr>
        </p:nvGraphicFramePr>
        <p:xfrm>
          <a:off x="5822281" y="2181399"/>
          <a:ext cx="3918691" cy="3260644"/>
        </p:xfrm>
        <a:graphic>
          <a:graphicData uri="http://schemas.openxmlformats.org/drawingml/2006/table">
            <a:tbl>
              <a:tblPr>
                <a:tableStyleId>{10A1B5D5-9B99-4C35-A422-299274C87663}</a:tableStyleId>
              </a:tblPr>
              <a:tblGrid>
                <a:gridCol w="29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26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852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</a:rPr>
                        <a:t>Новосибирская область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681548,5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52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</a:rPr>
                        <a:t>Омская область</a:t>
                      </a:r>
                      <a:endParaRPr lang="ru-RU" sz="1600" u="none" strike="noStrike" dirty="0">
                        <a:effectLst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339416,6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52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</a:rPr>
                        <a:t>Красноярский край</a:t>
                      </a:r>
                      <a:endParaRPr lang="ru-RU" sz="1600" u="none" strike="noStrike" dirty="0">
                        <a:effectLst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147839,9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52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</a:rPr>
                        <a:t>Томская область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142260,3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52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</a:rPr>
                        <a:t>Иркутская область</a:t>
                      </a:r>
                      <a:endParaRPr lang="ru-RU" sz="1600" u="none" strike="noStrike" dirty="0">
                        <a:effectLst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120213,9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52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</a:rPr>
                        <a:t>Алтайский край</a:t>
                      </a:r>
                      <a:endParaRPr lang="ru-RU" sz="1600" u="none" strike="noStrike" dirty="0">
                        <a:effectLst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98015,0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52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</a:rPr>
                        <a:t>Кемеровская область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87795,4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52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</a:rPr>
                        <a:t>Республика Алтай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52596,2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52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</a:rPr>
                        <a:t>Республика Хакасия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45148,7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852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</a:rPr>
                        <a:t>Забайкальский край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23906,0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34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</a:rPr>
                        <a:t>Республика Бурятия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19184,5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634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</a:rPr>
                        <a:t>Республика Тыва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23" name="Равнобедренный треугольник 22"/>
          <p:cNvSpPr/>
          <p:nvPr/>
        </p:nvSpPr>
        <p:spPr>
          <a:xfrm>
            <a:off x="8976613" y="6084311"/>
            <a:ext cx="897479" cy="773689"/>
          </a:xfrm>
          <a:prstGeom prst="triangle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 flipV="1">
            <a:off x="8673205" y="6334884"/>
            <a:ext cx="606815" cy="523117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Номер слайда 20"/>
          <p:cNvSpPr>
            <a:spLocks noGrp="1"/>
          </p:cNvSpPr>
          <p:nvPr>
            <p:ph type="sldNum" sz="quarter" idx="12"/>
          </p:nvPr>
        </p:nvSpPr>
        <p:spPr>
          <a:xfrm>
            <a:off x="7229903" y="6351390"/>
            <a:ext cx="2311400" cy="365125"/>
          </a:xfrm>
        </p:spPr>
        <p:txBody>
          <a:bodyPr/>
          <a:lstStyle/>
          <a:p>
            <a:fld id="{588011B0-3B8A-49B0-BE6E-0F9D346871F7}" type="slidenum">
              <a:rPr lang="ru-RU" smtClean="0">
                <a:solidFill>
                  <a:schemeClr val="bg1"/>
                </a:solidFill>
              </a:rPr>
              <a:pPr/>
              <a:t>11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568624" y="2563890"/>
            <a:ext cx="1296144" cy="541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b="1" dirty="0" smtClean="0"/>
              <a:t>Всего </a:t>
            </a:r>
          </a:p>
          <a:p>
            <a:pPr>
              <a:lnSpc>
                <a:spcPct val="80000"/>
              </a:lnSpc>
            </a:pPr>
            <a:r>
              <a:rPr lang="ru-RU" b="1" dirty="0"/>
              <a:t>802 341,1 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3872880" y="2023858"/>
            <a:ext cx="1296144" cy="541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b="1" dirty="0" smtClean="0"/>
              <a:t>Всего </a:t>
            </a:r>
          </a:p>
          <a:p>
            <a:pPr>
              <a:lnSpc>
                <a:spcPct val="80000"/>
              </a:lnSpc>
            </a:pPr>
            <a:r>
              <a:rPr lang="ru-RU" b="1" dirty="0"/>
              <a:t>955 583,9 </a:t>
            </a:r>
          </a:p>
        </p:txBody>
      </p:sp>
    </p:spTree>
    <p:extLst>
      <p:ext uri="{BB962C8B-B14F-4D97-AF65-F5344CB8AC3E}">
        <p14:creationId xmlns:p14="http://schemas.microsoft.com/office/powerpoint/2010/main" val="4268974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8439150" y="2103438"/>
            <a:ext cx="0" cy="388937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5183188" y="2119313"/>
            <a:ext cx="0" cy="390525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090738" y="2103438"/>
            <a:ext cx="0" cy="388937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кругленный прямоугольник 6"/>
          <p:cNvSpPr/>
          <p:nvPr/>
        </p:nvSpPr>
        <p:spPr>
          <a:xfrm>
            <a:off x="7289800" y="2614613"/>
            <a:ext cx="2298700" cy="122872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90000"/>
              </a:lnSpc>
              <a:defRPr/>
            </a:pPr>
            <a:r>
              <a:rPr lang="ru-RU" sz="1400" b="1" dirty="0"/>
              <a:t>Создание сети </a:t>
            </a:r>
            <a:r>
              <a:rPr lang="ru-RU" sz="1400" b="1" dirty="0" smtClean="0"/>
              <a:t>, включающей </a:t>
            </a:r>
          </a:p>
          <a:p>
            <a:pPr>
              <a:lnSpc>
                <a:spcPct val="90000"/>
              </a:lnSpc>
              <a:defRPr/>
            </a:pPr>
            <a:r>
              <a:rPr lang="ru-RU" sz="1400" b="1" dirty="0" smtClean="0"/>
              <a:t>ФМЦ,БПОО</a:t>
            </a:r>
            <a:endParaRPr lang="ru-RU" sz="1400" b="1" dirty="0"/>
          </a:p>
          <a:p>
            <a:pPr>
              <a:lnSpc>
                <a:spcPct val="90000"/>
              </a:lnSpc>
              <a:defRPr/>
            </a:pPr>
            <a:r>
              <a:rPr lang="ru-RU" sz="1400" b="1" dirty="0"/>
              <a:t>по инклюзивному </a:t>
            </a:r>
            <a:r>
              <a:rPr lang="ru-RU" sz="1400" b="1" dirty="0" smtClean="0"/>
              <a:t>образованию  и РУМЦ</a:t>
            </a:r>
            <a:endParaRPr lang="ru-RU" sz="14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368824" y="4926013"/>
            <a:ext cx="3078014" cy="1501775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12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СТРАТЕГИЯ  РАЗВИТИЯ СИСТЕМЫ ПОДГОТОВКИ РАБОЧИХ КАДРОВ И ФОРМИРОВАНИЯ ПРИКЛАДНЫХ КВАЛИФИКАЦИЙ В РОССИЙСКОЙ ФЕДЕРАЦИИ НА ПЕРИОД ДО 2020 ГОДА</a:t>
            </a:r>
            <a:endParaRPr lang="ru-RU" sz="1200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1100" dirty="0">
                <a:solidFill>
                  <a:schemeClr val="accent2">
                    <a:lumMod val="50000"/>
                  </a:schemeClr>
                </a:solidFill>
              </a:rPr>
              <a:t>(одобрена Коллегией </a:t>
            </a:r>
            <a:r>
              <a:rPr lang="ru-RU" sz="1100" dirty="0" err="1">
                <a:solidFill>
                  <a:schemeClr val="accent2">
                    <a:lumMod val="50000"/>
                  </a:schemeClr>
                </a:solidFill>
              </a:rPr>
              <a:t>Минобрнауки</a:t>
            </a:r>
            <a:r>
              <a:rPr lang="ru-RU" sz="1100" dirty="0">
                <a:solidFill>
                  <a:schemeClr val="accent2">
                    <a:lumMod val="50000"/>
                  </a:schemeClr>
                </a:solidFill>
              </a:rPr>
              <a:t> России,</a:t>
            </a:r>
          </a:p>
          <a:p>
            <a:pPr algn="ctr">
              <a:defRPr/>
            </a:pPr>
            <a:r>
              <a:rPr lang="ru-RU" sz="1100" dirty="0">
                <a:solidFill>
                  <a:schemeClr val="accent2">
                    <a:lumMod val="50000"/>
                  </a:schemeClr>
                </a:solidFill>
              </a:rPr>
              <a:t>протокол от 18 июля 2013 г. № ПК-5вн)</a:t>
            </a:r>
          </a:p>
          <a:p>
            <a:pPr algn="ctr">
              <a:defRPr/>
            </a:pPr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681192" y="4922838"/>
            <a:ext cx="2985096" cy="1501775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1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11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КОМПЛЕКС МЕР, НАПРАВЛЕННЫХ </a:t>
            </a:r>
          </a:p>
          <a:p>
            <a:pPr algn="ctr">
              <a:defRPr/>
            </a:pPr>
            <a:r>
              <a:rPr lang="ru-RU" sz="11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 СОВЕРШЕНСТВОВАНИЕ СИСТЕМЫ СРЕДНЕГО ПРОФЕССИОНАЛЬНОГО ОБРАЗОВАНИЯ, НА 2015 - 2020 ГОДЫ  </a:t>
            </a:r>
            <a:endParaRPr lang="ru-RU" sz="1100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1050" dirty="0">
                <a:solidFill>
                  <a:schemeClr val="accent2">
                    <a:lumMod val="50000"/>
                  </a:schemeClr>
                </a:solidFill>
              </a:rPr>
              <a:t>(утвержден распоряжением Правительства Российской Федерации от 3 марта 2015 г. </a:t>
            </a:r>
          </a:p>
          <a:p>
            <a:pPr algn="ctr">
              <a:defRPr/>
            </a:pPr>
            <a:r>
              <a:rPr lang="ru-RU" sz="1050" dirty="0">
                <a:solidFill>
                  <a:schemeClr val="accent2">
                    <a:lumMod val="50000"/>
                  </a:schemeClr>
                </a:solidFill>
              </a:rPr>
              <a:t>№ 349-р</a:t>
            </a:r>
            <a:r>
              <a:rPr lang="ru-RU" sz="1100" dirty="0">
                <a:solidFill>
                  <a:schemeClr val="accent2">
                    <a:lumMod val="50000"/>
                  </a:schemeClr>
                </a:solidFill>
              </a:rPr>
              <a:t>)</a:t>
            </a:r>
          </a:p>
          <a:p>
            <a:pPr algn="ctr">
              <a:defRPr/>
            </a:pPr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17563" y="2625725"/>
            <a:ext cx="2603500" cy="122396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b="1" dirty="0"/>
              <a:t>Подготовка кадров </a:t>
            </a:r>
          </a:p>
          <a:p>
            <a:pPr>
              <a:defRPr/>
            </a:pPr>
            <a:r>
              <a:rPr lang="ru-RU" sz="1600" b="1" dirty="0"/>
              <a:t>по ТОП-50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519488" y="2625725"/>
            <a:ext cx="3654425" cy="120808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07950" indent="-107950">
              <a:buFont typeface="Arial" pitchFamily="34" charset="0"/>
              <a:buChar char="•"/>
              <a:defRPr/>
            </a:pPr>
            <a:r>
              <a:rPr lang="ru-RU" sz="1400" b="1" dirty="0"/>
              <a:t>Система </a:t>
            </a:r>
            <a:r>
              <a:rPr lang="ru-RU" sz="1400" b="1" dirty="0" smtClean="0"/>
              <a:t>чемпионатов </a:t>
            </a:r>
            <a:r>
              <a:rPr lang="ru-RU" sz="1400" b="1" dirty="0"/>
              <a:t>«Молодые профессионалы»               (</a:t>
            </a:r>
            <a:r>
              <a:rPr lang="en-US" sz="1400" b="1" dirty="0" err="1"/>
              <a:t>WorldSkills</a:t>
            </a:r>
            <a:r>
              <a:rPr lang="en-US" sz="1400" b="1" dirty="0"/>
              <a:t> </a:t>
            </a:r>
            <a:r>
              <a:rPr lang="en-US" sz="1400" b="1" dirty="0" smtClean="0"/>
              <a:t>Russia</a:t>
            </a:r>
            <a:r>
              <a:rPr lang="en-US" sz="1400" b="1" dirty="0"/>
              <a:t>)</a:t>
            </a:r>
            <a:endParaRPr lang="ru-RU" sz="1400" b="1" dirty="0"/>
          </a:p>
          <a:p>
            <a:pPr marL="107950" indent="-107950">
              <a:buFont typeface="Arial" pitchFamily="34" charset="0"/>
              <a:buChar char="•"/>
              <a:defRPr/>
            </a:pPr>
            <a:r>
              <a:rPr lang="ru-RU" sz="1400" b="1" dirty="0"/>
              <a:t>Мониторинг качества подготовки кадров</a:t>
            </a:r>
          </a:p>
          <a:p>
            <a:pPr marL="107950" indent="-107950">
              <a:buFont typeface="Arial" pitchFamily="34" charset="0"/>
              <a:buChar char="•"/>
              <a:defRPr/>
            </a:pPr>
            <a:r>
              <a:rPr lang="ru-RU" sz="1400" b="1" dirty="0" smtClean="0"/>
              <a:t>Демонстрационный  экзамен</a:t>
            </a:r>
            <a:endParaRPr lang="ru-RU" sz="14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79463" y="4941888"/>
            <a:ext cx="2517353" cy="1501775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ru-RU" sz="12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УКАЗЫ И ПОРУЧЕНИЯ ПРЕЗИДЕНТА </a:t>
            </a:r>
            <a:r>
              <a:rPr lang="ru-RU" sz="12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РОССИЙСКОЙ </a:t>
            </a:r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ФЕДЕРАЦИИ, ПОРУЧЕНИЯ ПРАВИТЕЛЬСТВА РОССИЙСКОЙ ФЕДЕРАЦИИ</a:t>
            </a:r>
            <a:endParaRPr lang="ru-RU" sz="12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ru-RU" sz="12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896350" y="2832100"/>
            <a:ext cx="644525" cy="625475"/>
          </a:xfrm>
          <a:prstGeom prst="ellipse">
            <a:avLst/>
          </a:prstGeom>
          <a:blipFill dpi="0" rotWithShape="1"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100"/>
          </a:p>
        </p:txBody>
      </p:sp>
      <p:pic>
        <p:nvPicPr>
          <p:cNvPr id="15" name="Picture 3" descr="C:\Users\Sokolova\Desktop\лого ключ 3.png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0" y="2894013"/>
            <a:ext cx="584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2"/>
          <p:cNvSpPr txBox="1">
            <a:spLocks noChangeArrowheads="1"/>
          </p:cNvSpPr>
          <p:nvPr/>
        </p:nvSpPr>
        <p:spPr bwMode="auto">
          <a:xfrm rot="16200000">
            <a:off x="-63895" y="1523087"/>
            <a:ext cx="132159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Приоритеты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275513" y="1100138"/>
            <a:ext cx="2312987" cy="1019175"/>
          </a:xfrm>
          <a:prstGeom prst="round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</a:rPr>
              <a:t>Доступность СПО, </a:t>
            </a:r>
          </a:p>
          <a:p>
            <a:pPr>
              <a:defRPr/>
            </a:pP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</a:rPr>
              <a:t>в том числе </a:t>
            </a:r>
          </a:p>
          <a:p>
            <a:pPr>
              <a:defRPr/>
            </a:pP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</a:rPr>
              <a:t>для инвалидов </a:t>
            </a:r>
          </a:p>
          <a:p>
            <a:pPr>
              <a:defRPr/>
            </a:pP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</a:rPr>
              <a:t>и лиц с ОВЗ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801688" y="1100138"/>
            <a:ext cx="2603500" cy="1019175"/>
          </a:xfrm>
          <a:prstGeom prst="round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</a:rPr>
              <a:t>Обновление содержания </a:t>
            </a:r>
          </a:p>
          <a:p>
            <a:pPr>
              <a:defRPr/>
            </a:pP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</a:rPr>
              <a:t>и образовательных технологий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519488" y="1090613"/>
            <a:ext cx="3638550" cy="1025525"/>
          </a:xfrm>
          <a:prstGeom prst="round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</a:rPr>
              <a:t>Соответствие качества подготовки кадров международным стандартам и передовым технологиям</a:t>
            </a:r>
          </a:p>
        </p:txBody>
      </p:sp>
      <p:sp>
        <p:nvSpPr>
          <p:cNvPr id="20" name="TextBox 19"/>
          <p:cNvSpPr txBox="1"/>
          <p:nvPr/>
        </p:nvSpPr>
        <p:spPr>
          <a:xfrm rot="16200000">
            <a:off x="-295045" y="3210653"/>
            <a:ext cx="17751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</a:rPr>
              <a:t>Зоны внимания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0725" y="4297363"/>
            <a:ext cx="8912225" cy="338137"/>
          </a:xfrm>
          <a:prstGeom prst="rect">
            <a:avLst/>
          </a:prstGeom>
          <a:pattFill prst="lt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Мониторинг качества подготовки кадров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5213350" y="3986213"/>
            <a:ext cx="0" cy="31115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кругленный прямоугольник 22"/>
          <p:cNvSpPr/>
          <p:nvPr/>
        </p:nvSpPr>
        <p:spPr>
          <a:xfrm>
            <a:off x="720725" y="2492375"/>
            <a:ext cx="8940800" cy="1493838"/>
          </a:xfrm>
          <a:prstGeom prst="round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TextBox 36"/>
          <p:cNvSpPr txBox="1">
            <a:spLocks noChangeArrowheads="1"/>
          </p:cNvSpPr>
          <p:nvPr/>
        </p:nvSpPr>
        <p:spPr bwMode="auto">
          <a:xfrm rot="-5400000">
            <a:off x="-335594" y="5438030"/>
            <a:ext cx="1683469" cy="491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lnSpc>
                <a:spcPct val="80000"/>
              </a:lnSpc>
              <a:defRPr/>
            </a:pP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Нормативные правовые акты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55889" y="149001"/>
            <a:ext cx="6367993" cy="658167"/>
          </a:xfrm>
          <a:prstGeom prst="rect">
            <a:avLst/>
          </a:prstGeom>
        </p:spPr>
        <p:txBody>
          <a:bodyPr wrap="square" lIns="103163" tIns="51581" rIns="103163" bIns="51581">
            <a:spAutoFit/>
          </a:bodyPr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cs typeface="Arial" pitchFamily="34" charset="0"/>
              </a:rPr>
              <a:t>ОСНОВНЫЕ НАПРАВЛЕНИЯ СОВЕРШЕНСТВОВАНИЯ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cs typeface="Arial" pitchFamily="34" charset="0"/>
              </a:rPr>
              <a:t>СИСТЕМЫ СРЕДНЕГО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cs typeface="Arial" pitchFamily="34" charset="0"/>
              </a:rPr>
              <a:t>ПРОФЕССИОНАЛЬНОГО ОБРАЗОВАНИЯ</a:t>
            </a:r>
          </a:p>
        </p:txBody>
      </p:sp>
      <p:grpSp>
        <p:nvGrpSpPr>
          <p:cNvPr id="31" name="Группа 30"/>
          <p:cNvGrpSpPr/>
          <p:nvPr/>
        </p:nvGrpSpPr>
        <p:grpSpPr>
          <a:xfrm>
            <a:off x="6523882" y="171345"/>
            <a:ext cx="3384375" cy="613480"/>
            <a:chOff x="5529064" y="116632"/>
            <a:chExt cx="4379193" cy="1018548"/>
          </a:xfrm>
        </p:grpSpPr>
        <p:sp>
          <p:nvSpPr>
            <p:cNvPr id="32" name="Параллелограмм 31"/>
            <p:cNvSpPr/>
            <p:nvPr/>
          </p:nvSpPr>
          <p:spPr>
            <a:xfrm rot="10800000">
              <a:off x="5529064" y="116633"/>
              <a:ext cx="4334986" cy="1018546"/>
            </a:xfrm>
            <a:prstGeom prst="parallelogram">
              <a:avLst>
                <a:gd name="adj" fmla="val 56507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7793335" y="116632"/>
              <a:ext cx="2114922" cy="101854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553981" y="344859"/>
              <a:ext cx="3190966" cy="562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600" b="1" dirty="0" err="1" smtClean="0">
                  <a:solidFill>
                    <a:schemeClr val="bg1"/>
                  </a:solidFill>
                </a:rPr>
                <a:t>Минобрнауки</a:t>
              </a:r>
              <a:r>
                <a:rPr lang="ru-RU" sz="1600" b="1" dirty="0" smtClean="0">
                  <a:solidFill>
                    <a:schemeClr val="bg1"/>
                  </a:solidFill>
                </a:rPr>
                <a:t> России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35" name="Рисунок 3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55929" y="226057"/>
            <a:ext cx="439222" cy="5040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6" name="Равнобедренный треугольник 35"/>
          <p:cNvSpPr/>
          <p:nvPr/>
        </p:nvSpPr>
        <p:spPr>
          <a:xfrm>
            <a:off x="8846010" y="6089274"/>
            <a:ext cx="897479" cy="773689"/>
          </a:xfrm>
          <a:prstGeom prst="triangle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Равнобедренный треугольник 36"/>
          <p:cNvSpPr/>
          <p:nvPr/>
        </p:nvSpPr>
        <p:spPr>
          <a:xfrm flipV="1">
            <a:off x="8542602" y="6339847"/>
            <a:ext cx="606815" cy="523117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Номер слайда 20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</p:spPr>
        <p:txBody>
          <a:bodyPr/>
          <a:lstStyle/>
          <a:p>
            <a:fld id="{588011B0-3B8A-49B0-BE6E-0F9D346871F7}" type="slidenum">
              <a:rPr lang="ru-RU" smtClean="0">
                <a:solidFill>
                  <a:schemeClr val="bg1"/>
                </a:solidFill>
              </a:rPr>
              <a:pPr/>
              <a:t>2</a:t>
            </a:fld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5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752706" y="1608347"/>
            <a:ext cx="348927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sz="1400" dirty="0" smtClean="0">
                <a:latin typeface="+mn-lt"/>
              </a:rPr>
              <a:t>В 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53</a:t>
            </a:r>
            <a:r>
              <a:rPr lang="ru-RU" sz="1400" dirty="0" smtClean="0">
                <a:latin typeface="+mn-lt"/>
              </a:rPr>
              <a:t> субъектах Российской Федерации планируемый прием в 2017 г.  увеличился по отношению к приему 2016 г.</a:t>
            </a:r>
            <a:endParaRPr lang="ru-RU" sz="700" dirty="0" smtClean="0">
              <a:latin typeface="+mn-lt"/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767827" y="2552933"/>
            <a:ext cx="435289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1400" dirty="0">
                <a:latin typeface="+mn-lt"/>
              </a:rPr>
              <a:t>В </a:t>
            </a:r>
            <a:r>
              <a:rPr lang="ru-RU" sz="3600" b="1" dirty="0">
                <a:latin typeface="+mn-lt"/>
              </a:rPr>
              <a:t>32</a:t>
            </a:r>
            <a:r>
              <a:rPr lang="ru-RU" sz="28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sz="1400" dirty="0">
                <a:latin typeface="+mn-lt"/>
              </a:rPr>
              <a:t>субъектах Российской Федерации планируемый прием в 2017 г.  сократился </a:t>
            </a:r>
          </a:p>
          <a:p>
            <a:r>
              <a:rPr lang="ru-RU" sz="1400" dirty="0">
                <a:latin typeface="+mn-lt"/>
              </a:rPr>
              <a:t>по отношению </a:t>
            </a:r>
            <a:r>
              <a:rPr lang="ru-RU" sz="1400" dirty="0" smtClean="0">
                <a:latin typeface="+mn-lt"/>
              </a:rPr>
              <a:t>к </a:t>
            </a:r>
            <a:r>
              <a:rPr lang="ru-RU" sz="1400" dirty="0">
                <a:latin typeface="+mn-lt"/>
              </a:rPr>
              <a:t>приему 2016 г.</a:t>
            </a:r>
            <a:endParaRPr lang="ru-RU" sz="700" dirty="0" smtClean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70878" y="1085641"/>
            <a:ext cx="41344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Планируемый прием</a:t>
            </a:r>
            <a:r>
              <a:rPr lang="ru-RU" sz="4000" dirty="0" smtClean="0"/>
              <a:t> </a:t>
            </a: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</a:rPr>
              <a:t>976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smtClean="0"/>
              <a:t>тыс. чел. </a:t>
            </a:r>
            <a:endParaRPr lang="ru-RU" dirty="0"/>
          </a:p>
        </p:txBody>
      </p:sp>
      <p:sp>
        <p:nvSpPr>
          <p:cNvPr id="17" name="Стрелка вверх 16"/>
          <p:cNvSpPr/>
          <p:nvPr/>
        </p:nvSpPr>
        <p:spPr>
          <a:xfrm>
            <a:off x="148847" y="1869959"/>
            <a:ext cx="604838" cy="660400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Стрелка вверх 17"/>
          <p:cNvSpPr/>
          <p:nvPr/>
        </p:nvSpPr>
        <p:spPr>
          <a:xfrm flipV="1">
            <a:off x="147868" y="2665093"/>
            <a:ext cx="604838" cy="660400"/>
          </a:xfrm>
          <a:prstGeom prst="up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55890" y="149001"/>
            <a:ext cx="6525302" cy="658167"/>
          </a:xfrm>
          <a:prstGeom prst="rect">
            <a:avLst/>
          </a:prstGeom>
        </p:spPr>
        <p:txBody>
          <a:bodyPr wrap="square" lIns="103163" tIns="51581" rIns="103163" bIns="51581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cs typeface="Arial" pitchFamily="34" charset="0"/>
              </a:rPr>
              <a:t>ПРИЕМ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cs typeface="Arial" pitchFamily="34" charset="0"/>
              </a:rPr>
              <a:t>НА ОБУЧЕНИЕ ПО ОБРАЗОВАТЕЛЬНЫМ ПРОГРАММАМ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cs typeface="Arial" pitchFamily="34" charset="0"/>
              </a:rPr>
              <a:t>СРЕДНЕГО ПРОФЕССИОНАЛЬНОГО ОБРАЗОВАНИЯ</a:t>
            </a:r>
            <a:endParaRPr lang="ru-RU" b="1" dirty="0">
              <a:solidFill>
                <a:schemeClr val="accent2">
                  <a:lumMod val="50000"/>
                </a:schemeClr>
              </a:solidFill>
              <a:cs typeface="Arial" pitchFamily="34" charset="0"/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6523882" y="171345"/>
            <a:ext cx="3384375" cy="613480"/>
            <a:chOff x="5529064" y="116632"/>
            <a:chExt cx="4379193" cy="1018548"/>
          </a:xfrm>
        </p:grpSpPr>
        <p:sp>
          <p:nvSpPr>
            <p:cNvPr id="21" name="Параллелограмм 20"/>
            <p:cNvSpPr/>
            <p:nvPr/>
          </p:nvSpPr>
          <p:spPr>
            <a:xfrm rot="10800000">
              <a:off x="5529064" y="116633"/>
              <a:ext cx="4334986" cy="1018546"/>
            </a:xfrm>
            <a:prstGeom prst="parallelogram">
              <a:avLst>
                <a:gd name="adj" fmla="val 56507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7793335" y="116632"/>
              <a:ext cx="2114922" cy="101854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553981" y="344859"/>
              <a:ext cx="3190966" cy="562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600" b="1" dirty="0" err="1" smtClean="0">
                  <a:solidFill>
                    <a:schemeClr val="bg1"/>
                  </a:solidFill>
                </a:rPr>
                <a:t>Минобрнауки</a:t>
              </a:r>
              <a:r>
                <a:rPr lang="ru-RU" sz="1600" b="1" dirty="0" smtClean="0">
                  <a:solidFill>
                    <a:schemeClr val="bg1"/>
                  </a:solidFill>
                </a:rPr>
                <a:t> России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4" name="Рисунок 2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55929" y="226057"/>
            <a:ext cx="439222" cy="5040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9" name="Овал 28"/>
          <p:cNvSpPr/>
          <p:nvPr/>
        </p:nvSpPr>
        <p:spPr>
          <a:xfrm>
            <a:off x="341766" y="892080"/>
            <a:ext cx="193561" cy="193561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32967" y="748935"/>
            <a:ext cx="121766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2016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год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869836" y="842834"/>
            <a:ext cx="121766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2017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год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3944595" y="892080"/>
            <a:ext cx="1405632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+ 4,5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%</a:t>
            </a:r>
          </a:p>
        </p:txBody>
      </p:sp>
      <p:graphicFrame>
        <p:nvGraphicFramePr>
          <p:cNvPr id="41" name="Диаграмма 40"/>
          <p:cNvGraphicFramePr/>
          <p:nvPr>
            <p:extLst>
              <p:ext uri="{D42A27DB-BD31-4B8C-83A1-F6EECF244321}">
                <p14:modId xmlns:p14="http://schemas.microsoft.com/office/powerpoint/2010/main" val="2254325174"/>
              </p:ext>
            </p:extLst>
          </p:nvPr>
        </p:nvGraphicFramePr>
        <p:xfrm>
          <a:off x="5476187" y="1637630"/>
          <a:ext cx="4523865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7579279" y="2008457"/>
            <a:ext cx="22382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(+ 4 % по отношению к 2016 г.)</a:t>
            </a:r>
            <a:endParaRPr lang="ru-RU" sz="1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" name="TextBox 10"/>
          <p:cNvSpPr txBox="1">
            <a:spLocks noChangeArrowheads="1"/>
          </p:cNvSpPr>
          <p:nvPr/>
        </p:nvSpPr>
        <p:spPr bwMode="auto">
          <a:xfrm>
            <a:off x="4434207" y="1883793"/>
            <a:ext cx="1832040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Планируемый прием </a:t>
            </a:r>
          </a:p>
          <a:p>
            <a:pPr eaLnBrk="1" hangingPunct="1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в 2017 г. </a:t>
            </a:r>
          </a:p>
          <a:p>
            <a:pPr eaLnBrk="1" hangingPunct="1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в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разрезе источников финансирования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1201" y="1150973"/>
            <a:ext cx="3096344" cy="5970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Прием </a:t>
            </a: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</a:rPr>
              <a:t>934</a:t>
            </a:r>
            <a:r>
              <a:rPr lang="ru-RU" dirty="0" smtClean="0"/>
              <a:t> тыс. чел. </a:t>
            </a:r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3445819" y="949129"/>
            <a:ext cx="498776" cy="454980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5694959" y="957412"/>
            <a:ext cx="193561" cy="193561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>
            <a:off x="117333" y="1670416"/>
            <a:ext cx="9626156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Равнобедренный треугольник 54"/>
          <p:cNvSpPr/>
          <p:nvPr/>
        </p:nvSpPr>
        <p:spPr>
          <a:xfrm>
            <a:off x="8846010" y="6089274"/>
            <a:ext cx="897479" cy="773689"/>
          </a:xfrm>
          <a:prstGeom prst="triangle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авнобедренный треугольник 55"/>
          <p:cNvSpPr/>
          <p:nvPr/>
        </p:nvSpPr>
        <p:spPr>
          <a:xfrm flipV="1">
            <a:off x="8542602" y="6339847"/>
            <a:ext cx="606815" cy="523117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Номер слайда 20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</p:spPr>
        <p:txBody>
          <a:bodyPr/>
          <a:lstStyle/>
          <a:p>
            <a:fld id="{588011B0-3B8A-49B0-BE6E-0F9D346871F7}" type="slidenum">
              <a:rPr lang="ru-RU" smtClean="0">
                <a:solidFill>
                  <a:schemeClr val="bg1"/>
                </a:solidFill>
              </a:rPr>
              <a:pPr/>
              <a:t>3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246280" y="3535854"/>
            <a:ext cx="16894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В 2016 году </a:t>
            </a:r>
          </a:p>
          <a:p>
            <a:r>
              <a:rPr lang="ru-RU" sz="1400" dirty="0" smtClean="0"/>
              <a:t>на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8,3% </a:t>
            </a:r>
            <a:r>
              <a:rPr lang="ru-RU" sz="1400" dirty="0" smtClean="0"/>
              <a:t>сократилась численность обучающихся </a:t>
            </a:r>
          </a:p>
          <a:p>
            <a:r>
              <a:rPr lang="ru-RU" sz="1400" dirty="0" smtClean="0"/>
              <a:t>в СКФО и ЮФО </a:t>
            </a:r>
          </a:p>
          <a:p>
            <a:r>
              <a:rPr lang="ru-RU" sz="1400" dirty="0" smtClean="0"/>
              <a:t>с полным возмещением затрат на обучение по отношению </a:t>
            </a:r>
          </a:p>
          <a:p>
            <a:r>
              <a:rPr lang="ru-RU" sz="1400" dirty="0" smtClean="0"/>
              <a:t>к 2015 году</a:t>
            </a:r>
            <a:endParaRPr lang="ru-RU" sz="1400" dirty="0"/>
          </a:p>
        </p:txBody>
      </p:sp>
      <p:graphicFrame>
        <p:nvGraphicFramePr>
          <p:cNvPr id="59" name="Таблица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150832"/>
              </p:ext>
            </p:extLst>
          </p:nvPr>
        </p:nvGraphicFramePr>
        <p:xfrm>
          <a:off x="155890" y="3630151"/>
          <a:ext cx="7927790" cy="3033251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4465779"/>
                <a:gridCol w="792088"/>
                <a:gridCol w="878215"/>
                <a:gridCol w="856020"/>
                <a:gridCol w="935688"/>
              </a:tblGrid>
              <a:tr h="408348">
                <a:tc row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Перечень специальностей с наибольшим увеличением численности обучающихся с ПВЗ в СКФО и ЮФО 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ru-RU" sz="1400" b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2015</a:t>
                      </a:r>
                      <a:r>
                        <a:rPr lang="ru-RU" sz="1400" b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 г., чел.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ru-RU" sz="1400" b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2016 г., чел.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Увеличение в 2016 г. </a:t>
                      </a:r>
                    </a:p>
                    <a:p>
                      <a:pPr algn="r" fontAlgn="b"/>
                      <a:r>
                        <a:rPr lang="ru-RU" sz="1400" b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по отношению к 2015</a:t>
                      </a:r>
                      <a:r>
                        <a:rPr lang="ru-RU" sz="1400" b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 г.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/>
                </a:tc>
              </a:tr>
              <a:tr h="206165">
                <a:tc v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в чел.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в %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061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Сестринское дело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2715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2874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159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5,86%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61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Физическая культура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366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445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79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21,58%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0834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Рациональное использование </a:t>
                      </a:r>
                      <a:r>
                        <a:rPr lang="ru-RU" sz="1400" u="none" strike="noStrike" dirty="0" err="1">
                          <a:effectLst/>
                        </a:rPr>
                        <a:t>природохозяйственных</a:t>
                      </a:r>
                      <a:r>
                        <a:rPr lang="ru-RU" sz="1400" u="none" strike="noStrike" dirty="0">
                          <a:effectLst/>
                        </a:rPr>
                        <a:t> комплексов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33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84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51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154,55%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61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Эксплуатация судовых энергетических установок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184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232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48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26,09%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0834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Разработка и эксплуатация нефтяных и газовых месторождений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281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327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46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16,37%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61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Переработка нефти и газа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177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218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41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23,16%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061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Социально-культурная </a:t>
                      </a:r>
                      <a:r>
                        <a:rPr lang="ru-RU" sz="1400" u="none" strike="noStrike" dirty="0" smtClean="0">
                          <a:effectLst/>
                        </a:rPr>
                        <a:t>деятельность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39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73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34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87,18%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61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Организация перевозок и управление на </a:t>
                      </a:r>
                      <a:r>
                        <a:rPr lang="ru-RU" sz="1400" u="none" strike="noStrike" dirty="0" smtClean="0">
                          <a:effectLst/>
                        </a:rPr>
                        <a:t>транспорте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213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240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27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12,68%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061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Садово-парковое и ландшафтное строительство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25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46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84,00%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1" marR="4201" marT="420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64" name="Прямая соединительная линия 63"/>
          <p:cNvCxnSpPr/>
          <p:nvPr/>
        </p:nvCxnSpPr>
        <p:spPr>
          <a:xfrm>
            <a:off x="4275575" y="1812396"/>
            <a:ext cx="0" cy="1705393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26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Скругленный прямоугольник 39"/>
          <p:cNvSpPr/>
          <p:nvPr/>
        </p:nvSpPr>
        <p:spPr>
          <a:xfrm>
            <a:off x="5127642" y="3804951"/>
            <a:ext cx="4535018" cy="2916527"/>
          </a:xfrm>
          <a:prstGeom prst="roundRect">
            <a:avLst>
              <a:gd name="adj" fmla="val 8231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7" rIns="91433" bIns="45717" anchor="ctr"/>
          <a:lstStyle/>
          <a:p>
            <a:pPr marL="285750" indent="-285750">
              <a:spcAft>
                <a:spcPts val="30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cs typeface="Arial" panose="020B0604020202020204" pitchFamily="34" charset="0"/>
              </a:rPr>
              <a:t>Методическое и информационно-аналитическое обеспечение </a:t>
            </a:r>
          </a:p>
          <a:p>
            <a:pPr marL="285750" indent="-285750">
              <a:spcAft>
                <a:spcPts val="30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cs typeface="Arial" panose="020B0604020202020204" pitchFamily="34" charset="0"/>
              </a:rPr>
              <a:t>Разработка  и апробация АОПОП, КИМ, ФОС</a:t>
            </a:r>
          </a:p>
          <a:p>
            <a:pPr marL="285750" indent="-285750">
              <a:spcAft>
                <a:spcPts val="30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cs typeface="Arial" panose="020B0604020202020204" pitchFamily="34" charset="0"/>
              </a:rPr>
              <a:t>Разработка методических рекомендаций</a:t>
            </a:r>
          </a:p>
          <a:p>
            <a:pPr marL="285750" indent="-285750">
              <a:spcAft>
                <a:spcPts val="30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cs typeface="Arial" panose="020B0604020202020204" pitchFamily="34" charset="0"/>
              </a:rPr>
              <a:t>Разработка перечня оборудования для оснащения ПОО для лиц с ОВЗ</a:t>
            </a:r>
          </a:p>
          <a:p>
            <a:pPr marL="285750" indent="-285750">
              <a:spcAft>
                <a:spcPts val="30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cs typeface="Arial" panose="020B0604020202020204" pitchFamily="34" charset="0"/>
              </a:rPr>
              <a:t>Повышение квалификации руководящих и педагогических работник ПОО по вопросам инклюзивного СПО</a:t>
            </a:r>
          </a:p>
          <a:p>
            <a:pPr marL="285750" indent="-285750">
              <a:spcAft>
                <a:spcPts val="30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cs typeface="Arial" panose="020B0604020202020204" pitchFamily="34" charset="0"/>
              </a:rPr>
              <a:t>Мониторинг инклюзивного СПО</a:t>
            </a:r>
          </a:p>
        </p:txBody>
      </p:sp>
      <p:graphicFrame>
        <p:nvGraphicFramePr>
          <p:cNvPr id="57" name="Схема 56"/>
          <p:cNvGraphicFramePr/>
          <p:nvPr>
            <p:extLst>
              <p:ext uri="{D42A27DB-BD31-4B8C-83A1-F6EECF244321}">
                <p14:modId xmlns:p14="http://schemas.microsoft.com/office/powerpoint/2010/main" val="354365752"/>
              </p:ext>
            </p:extLst>
          </p:nvPr>
        </p:nvGraphicFramePr>
        <p:xfrm>
          <a:off x="979328" y="3975517"/>
          <a:ext cx="3839025" cy="33831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0" name="TextBox 119"/>
          <p:cNvSpPr txBox="1"/>
          <p:nvPr/>
        </p:nvSpPr>
        <p:spPr>
          <a:xfrm>
            <a:off x="1665028" y="3713375"/>
            <a:ext cx="3024335" cy="547368"/>
          </a:xfrm>
          <a:prstGeom prst="rect">
            <a:avLst/>
          </a:prstGeom>
          <a:noFill/>
        </p:spPr>
        <p:txBody>
          <a:bodyPr wrap="square" lIns="103163" tIns="51581" rIns="103163" bIns="51581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Инфраструктура инклюзивного СПО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34382" y="1037286"/>
            <a:ext cx="2796706" cy="381168"/>
          </a:xfrm>
          <a:prstGeom prst="rect">
            <a:avLst/>
          </a:prstGeom>
          <a:noFill/>
        </p:spPr>
        <p:txBody>
          <a:bodyPr wrap="square" lIns="103163" tIns="51581" rIns="103163" bIns="51581" rtlCol="0">
            <a:spAutoFit/>
          </a:bodyPr>
          <a:lstStyle/>
          <a:p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Направления работы</a:t>
            </a:r>
          </a:p>
        </p:txBody>
      </p:sp>
      <p:graphicFrame>
        <p:nvGraphicFramePr>
          <p:cNvPr id="35" name="Схема 34"/>
          <p:cNvGraphicFramePr/>
          <p:nvPr>
            <p:extLst>
              <p:ext uri="{D42A27DB-BD31-4B8C-83A1-F6EECF244321}">
                <p14:modId xmlns:p14="http://schemas.microsoft.com/office/powerpoint/2010/main" val="304752448"/>
              </p:ext>
            </p:extLst>
          </p:nvPr>
        </p:nvGraphicFramePr>
        <p:xfrm>
          <a:off x="6513174" y="1480485"/>
          <a:ext cx="2730303" cy="1622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37" name="Прямоугольник 36"/>
          <p:cNvSpPr/>
          <p:nvPr/>
        </p:nvSpPr>
        <p:spPr>
          <a:xfrm>
            <a:off x="6620311" y="1692964"/>
            <a:ext cx="1191815" cy="381168"/>
          </a:xfrm>
          <a:prstGeom prst="rect">
            <a:avLst/>
          </a:prstGeom>
          <a:solidFill>
            <a:schemeClr val="bg1"/>
          </a:solidFill>
        </p:spPr>
        <p:txBody>
          <a:bodyPr wrap="none" lIns="103163" tIns="51581" rIns="103163" bIns="51581">
            <a:spAutoFit/>
          </a:bodyPr>
          <a:lstStyle/>
          <a:p>
            <a:pPr lvl="0"/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Обучение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7946974" y="1692964"/>
            <a:ext cx="1950806" cy="381168"/>
          </a:xfrm>
          <a:prstGeom prst="rect">
            <a:avLst/>
          </a:prstGeom>
          <a:solidFill>
            <a:schemeClr val="bg1"/>
          </a:solidFill>
        </p:spPr>
        <p:txBody>
          <a:bodyPr wrap="none" lIns="103163" tIns="51581" rIns="103163" bIns="51581">
            <a:spAutoFit/>
          </a:bodyPr>
          <a:lstStyle/>
          <a:p>
            <a:pPr lvl="0"/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Профориентация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7966414" y="2466622"/>
            <a:ext cx="1651887" cy="436568"/>
          </a:xfrm>
          <a:prstGeom prst="rect">
            <a:avLst/>
          </a:prstGeom>
          <a:solidFill>
            <a:schemeClr val="bg1"/>
          </a:solidFill>
        </p:spPr>
        <p:txBody>
          <a:bodyPr wrap="square" lIns="103163" tIns="51581" rIns="103163" bIns="51581">
            <a:spAutoFit/>
          </a:bodyPr>
          <a:lstStyle/>
          <a:p>
            <a:pPr>
              <a:lnSpc>
                <a:spcPct val="60000"/>
              </a:lnSpc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Системные мероприятия</a:t>
            </a:r>
          </a:p>
        </p:txBody>
      </p:sp>
      <p:sp>
        <p:nvSpPr>
          <p:cNvPr id="76" name="TextBox 1"/>
          <p:cNvSpPr txBox="1">
            <a:spLocks noChangeArrowheads="1"/>
          </p:cNvSpPr>
          <p:nvPr/>
        </p:nvSpPr>
        <p:spPr bwMode="auto">
          <a:xfrm>
            <a:off x="874716" y="2045961"/>
            <a:ext cx="4813558" cy="720191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 lIns="91433" tIns="45717" rIns="91433" bIns="4571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193430" indent="-193430" eaLnBrk="1" hangingPunct="1">
              <a:lnSpc>
                <a:spcPct val="80000"/>
              </a:lnSpc>
              <a:spcBef>
                <a:spcPts val="677"/>
              </a:spcBef>
              <a:buFont typeface="Arial" pitchFamily="34" charset="0"/>
              <a:buChar char="•"/>
            </a:pPr>
            <a:r>
              <a:rPr lang="ru-RU" sz="1700" dirty="0" smtClean="0">
                <a:latin typeface="+mn-lt"/>
              </a:rPr>
              <a:t>Проведение </a:t>
            </a:r>
            <a:r>
              <a:rPr lang="ru-RU" sz="1700" dirty="0">
                <a:latin typeface="+mn-lt"/>
              </a:rPr>
              <a:t>чемпионатов профессионального мастерства для людей с инвалидностью «</a:t>
            </a:r>
            <a:r>
              <a:rPr lang="ru-RU" sz="1700" dirty="0" err="1">
                <a:latin typeface="+mn-lt"/>
              </a:rPr>
              <a:t>Абилимпикс</a:t>
            </a:r>
            <a:r>
              <a:rPr lang="ru-RU" sz="1700" dirty="0" smtClean="0">
                <a:latin typeface="+mn-lt"/>
              </a:rPr>
              <a:t>»</a:t>
            </a:r>
            <a:endParaRPr lang="ru-RU" sz="1700" dirty="0">
              <a:latin typeface="+mn-lt"/>
            </a:endParaRPr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>
            <a:off x="107530" y="5260198"/>
            <a:ext cx="458403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71892" y="4610149"/>
            <a:ext cx="1405270" cy="553998"/>
          </a:xfrm>
          <a:prstGeom prst="rect">
            <a:avLst/>
          </a:prstGeom>
          <a:noFill/>
        </p:spPr>
        <p:txBody>
          <a:bodyPr wrap="square" lIns="103163" tIns="51581" rIns="103163" bIns="51581" rtlCol="0">
            <a:spAutoFit/>
          </a:bodyPr>
          <a:lstStyle/>
          <a:p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Федеральный уровень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1892" y="5370475"/>
            <a:ext cx="1405270" cy="553998"/>
          </a:xfrm>
          <a:prstGeom prst="rect">
            <a:avLst/>
          </a:prstGeom>
          <a:noFill/>
        </p:spPr>
        <p:txBody>
          <a:bodyPr wrap="square" lIns="103163" tIns="51581" rIns="103163" bIns="51581" rtlCol="0">
            <a:spAutoFit/>
          </a:bodyPr>
          <a:lstStyle/>
          <a:p>
            <a:r>
              <a:rPr lang="ru-RU" sz="1400" b="1" dirty="0">
                <a:solidFill>
                  <a:schemeClr val="accent6">
                    <a:lumMod val="75000"/>
                  </a:schemeClr>
                </a:solidFill>
              </a:rPr>
              <a:t>Региональный уровень</a:t>
            </a:r>
          </a:p>
        </p:txBody>
      </p:sp>
      <p:cxnSp>
        <p:nvCxnSpPr>
          <p:cNvPr id="84" name="Прямая соединительная линия 83"/>
          <p:cNvCxnSpPr/>
          <p:nvPr/>
        </p:nvCxnSpPr>
        <p:spPr>
          <a:xfrm>
            <a:off x="5811095" y="1182351"/>
            <a:ext cx="0" cy="2006623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Прямоугольник 73"/>
          <p:cNvSpPr/>
          <p:nvPr/>
        </p:nvSpPr>
        <p:spPr>
          <a:xfrm>
            <a:off x="5911699" y="2469769"/>
            <a:ext cx="1876490" cy="381168"/>
          </a:xfrm>
          <a:prstGeom prst="rect">
            <a:avLst/>
          </a:prstGeom>
          <a:solidFill>
            <a:schemeClr val="bg1"/>
          </a:solidFill>
        </p:spPr>
        <p:txBody>
          <a:bodyPr wrap="none" lIns="103163" tIns="51581" rIns="103163" bIns="51581">
            <a:spAutoFit/>
          </a:bodyPr>
          <a:lstStyle/>
          <a:p>
            <a:pPr algn="r"/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Трудоустройство</a:t>
            </a:r>
          </a:p>
        </p:txBody>
      </p:sp>
      <p:cxnSp>
        <p:nvCxnSpPr>
          <p:cNvPr id="87" name="Прямая соединительная линия 86"/>
          <p:cNvCxnSpPr/>
          <p:nvPr/>
        </p:nvCxnSpPr>
        <p:spPr>
          <a:xfrm>
            <a:off x="255336" y="3429000"/>
            <a:ext cx="9362965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177529" y="830614"/>
            <a:ext cx="596998" cy="567008"/>
          </a:xfrm>
          <a:prstGeom prst="ellipse">
            <a:avLst/>
          </a:prstGeom>
          <a:blipFill dpi="0" rotWithShape="1">
            <a:blip r:embed="rId1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artisticPhotocopy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7" rIns="91433" bIns="45717" anchor="ctr"/>
          <a:lstStyle/>
          <a:p>
            <a:pPr algn="ctr">
              <a:defRPr/>
            </a:pPr>
            <a:endParaRPr lang="ru-RU" sz="1100"/>
          </a:p>
        </p:txBody>
      </p:sp>
      <p:sp>
        <p:nvSpPr>
          <p:cNvPr id="24" name="Прямоугольник 23"/>
          <p:cNvSpPr/>
          <p:nvPr/>
        </p:nvSpPr>
        <p:spPr>
          <a:xfrm>
            <a:off x="232943" y="149001"/>
            <a:ext cx="6525302" cy="547368"/>
          </a:xfrm>
          <a:prstGeom prst="rect">
            <a:avLst/>
          </a:prstGeom>
        </p:spPr>
        <p:txBody>
          <a:bodyPr wrap="square" lIns="103163" tIns="51581" rIns="103163" bIns="51581">
            <a:spAutoFit/>
          </a:bodyPr>
          <a:lstStyle/>
          <a:p>
            <a:pPr>
              <a:lnSpc>
                <a:spcPct val="80000"/>
              </a:lnSpc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cs typeface="Arial" pitchFamily="34" charset="0"/>
              </a:rPr>
              <a:t>ИНКЛЮЗИВНОЕ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cs typeface="Arial" pitchFamily="34" charset="0"/>
              </a:rPr>
              <a:t>ПРОФЕССИОНАЛЬНОЕ ОБРАЗОВАНИЕ </a:t>
            </a:r>
          </a:p>
          <a:p>
            <a:pPr>
              <a:lnSpc>
                <a:spcPct val="80000"/>
              </a:lnSpc>
            </a:pPr>
            <a:endParaRPr lang="ru-RU" b="1" dirty="0">
              <a:solidFill>
                <a:schemeClr val="accent2">
                  <a:lumMod val="50000"/>
                </a:schemeClr>
              </a:solidFill>
              <a:cs typeface="Arial" pitchFamily="34" charset="0"/>
            </a:endParaRPr>
          </a:p>
        </p:txBody>
      </p:sp>
      <p:grpSp>
        <p:nvGrpSpPr>
          <p:cNvPr id="2" name="Группа 24"/>
          <p:cNvGrpSpPr/>
          <p:nvPr/>
        </p:nvGrpSpPr>
        <p:grpSpPr>
          <a:xfrm>
            <a:off x="6523882" y="171345"/>
            <a:ext cx="3384375" cy="613480"/>
            <a:chOff x="5529064" y="116632"/>
            <a:chExt cx="4379193" cy="1018548"/>
          </a:xfrm>
        </p:grpSpPr>
        <p:sp>
          <p:nvSpPr>
            <p:cNvPr id="26" name="Параллелограмм 25"/>
            <p:cNvSpPr/>
            <p:nvPr/>
          </p:nvSpPr>
          <p:spPr>
            <a:xfrm rot="10800000">
              <a:off x="5529064" y="116633"/>
              <a:ext cx="4334986" cy="1018546"/>
            </a:xfrm>
            <a:prstGeom prst="parallelogram">
              <a:avLst>
                <a:gd name="adj" fmla="val 56507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7793335" y="116632"/>
              <a:ext cx="2114922" cy="101854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553981" y="344859"/>
              <a:ext cx="3190966" cy="562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600" b="1" dirty="0" err="1" smtClean="0">
                  <a:solidFill>
                    <a:schemeClr val="bg1"/>
                  </a:solidFill>
                </a:rPr>
                <a:t>Минобрнауки</a:t>
              </a:r>
              <a:r>
                <a:rPr lang="ru-RU" sz="1600" b="1" dirty="0" smtClean="0">
                  <a:solidFill>
                    <a:schemeClr val="bg1"/>
                  </a:solidFill>
                </a:rPr>
                <a:t> России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9" name="Рисунок 28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6955929" y="226057"/>
            <a:ext cx="439222" cy="5040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0" name="Равнобедренный треугольник 29"/>
          <p:cNvSpPr/>
          <p:nvPr/>
        </p:nvSpPr>
        <p:spPr>
          <a:xfrm>
            <a:off x="8846010" y="6089274"/>
            <a:ext cx="897479" cy="773689"/>
          </a:xfrm>
          <a:prstGeom prst="triangle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Равнобедренный треугольник 30"/>
          <p:cNvSpPr/>
          <p:nvPr/>
        </p:nvSpPr>
        <p:spPr>
          <a:xfrm flipV="1">
            <a:off x="8542602" y="6339847"/>
            <a:ext cx="606815" cy="523117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Номер слайда 20"/>
          <p:cNvSpPr txBox="1">
            <a:spLocks/>
          </p:cNvSpPr>
          <p:nvPr/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88011B0-3B8A-49B0-BE6E-0F9D346871F7}" type="slidenum">
              <a:rPr lang="ru-RU" smtClean="0">
                <a:solidFill>
                  <a:schemeClr val="bg1"/>
                </a:solidFill>
              </a:rPr>
              <a:pPr/>
              <a:t>4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811095" y="3594956"/>
            <a:ext cx="3715056" cy="3447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Новый проект –создание РУМЦ</a:t>
            </a:r>
          </a:p>
        </p:txBody>
      </p:sp>
      <p:pic>
        <p:nvPicPr>
          <p:cNvPr id="1026" name="Picture 2" descr="https://im0-tub-ru.yandex.net/i?id=75308199c8be7a1edab129623212b6e7&amp;n=33&amp;h=215&amp;w=215"/>
          <p:cNvPicPr>
            <a:picLocks noChangeAspect="1" noChangeArrowheads="1"/>
          </p:cNvPicPr>
          <p:nvPr/>
        </p:nvPicPr>
        <p:blipFill>
          <a:blip r:embed="rId1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888" y="3571557"/>
            <a:ext cx="831004" cy="831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46787" y="882923"/>
            <a:ext cx="4660818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430" indent="-193430">
              <a:lnSpc>
                <a:spcPct val="80000"/>
              </a:lnSpc>
              <a:spcBef>
                <a:spcPts val="677"/>
              </a:spcBef>
              <a:buFont typeface="Arial" pitchFamily="34" charset="0"/>
              <a:buChar char="•"/>
            </a:pPr>
            <a:r>
              <a:rPr lang="ru-RU" dirty="0"/>
              <a:t>Развитие инфраструктуры инклюзивного образования</a:t>
            </a:r>
          </a:p>
        </p:txBody>
      </p:sp>
      <p:pic>
        <p:nvPicPr>
          <p:cNvPr id="1028" name="Picture 4" descr="http://www.vkrasnoufimske.ru/media/k2/items/cache/11a4f9099cbb47122250d2b04bf95096_M.jpg"/>
          <p:cNvPicPr>
            <a:picLocks noChangeAspect="1" noChangeArrowheads="1"/>
          </p:cNvPicPr>
          <p:nvPr/>
        </p:nvPicPr>
        <p:blipFill>
          <a:blip r:embed="rId17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266" y="2049386"/>
            <a:ext cx="555425" cy="610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882620" y="1497564"/>
            <a:ext cx="471648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430" indent="-193430">
              <a:lnSpc>
                <a:spcPct val="80000"/>
              </a:lnSpc>
              <a:spcBef>
                <a:spcPts val="677"/>
              </a:spcBef>
              <a:buFont typeface="Arial" pitchFamily="34" charset="0"/>
              <a:buChar char="•"/>
            </a:pPr>
            <a:r>
              <a:rPr lang="ru-RU" dirty="0"/>
              <a:t>Содействие трудоустройству инвалидов и людей с ОВЗ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74716" y="2817572"/>
            <a:ext cx="4870372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430" indent="-193430">
              <a:lnSpc>
                <a:spcPct val="80000"/>
              </a:lnSpc>
              <a:spcBef>
                <a:spcPts val="677"/>
              </a:spcBef>
              <a:buFont typeface="Arial" pitchFamily="34" charset="0"/>
              <a:buChar char="•"/>
            </a:pPr>
            <a:r>
              <a:rPr lang="ru-RU" dirty="0"/>
              <a:t>ДПО педагогических работников, экспертов и волонтеров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23991" y="501755"/>
            <a:ext cx="2175554" cy="319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Основные меры </a:t>
            </a:r>
          </a:p>
        </p:txBody>
      </p:sp>
      <p:pic>
        <p:nvPicPr>
          <p:cNvPr id="1030" name="Picture 6" descr="https://image.freepik.com/icones-gratis/classe_318-11542.jpg"/>
          <p:cNvPicPr>
            <a:picLocks noChangeAspect="1" noChangeArrowheads="1"/>
          </p:cNvPicPr>
          <p:nvPr/>
        </p:nvPicPr>
        <p:blipFill>
          <a:blip r:embed="rId1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909" y="2735983"/>
            <a:ext cx="538817" cy="565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www.shareicon.net/data/512x512/2015/09/27/647154_search_512x512.png"/>
          <p:cNvPicPr>
            <a:picLocks noChangeAspect="1" noChangeArrowheads="1"/>
          </p:cNvPicPr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909" y="1497564"/>
            <a:ext cx="504137" cy="50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154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4630243" y="1721129"/>
            <a:ext cx="5243499" cy="707880"/>
          </a:xfrm>
          <a:prstGeom prst="rect">
            <a:avLst/>
          </a:prstGeom>
        </p:spPr>
        <p:txBody>
          <a:bodyPr wrap="square" lIns="91433" tIns="45717" rIns="91433" bIns="45717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</a:rPr>
              <a:t>Основной показатель: </a:t>
            </a:r>
            <a:r>
              <a:rPr lang="ru-RU" sz="1200" dirty="0"/>
              <a:t>численность выпускников СПО,  продемонстрировавших уровень подготовки, соответствующий стандартам </a:t>
            </a:r>
            <a:r>
              <a:rPr lang="ru-RU" sz="1200" dirty="0" err="1"/>
              <a:t>Ворлдскиллс</a:t>
            </a:r>
            <a:r>
              <a:rPr lang="ru-RU" sz="1200" dirty="0"/>
              <a:t> Россия (базовое значение 0,5 тыс. чел.)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673447" y="4029940"/>
            <a:ext cx="5200295" cy="892546"/>
          </a:xfrm>
          <a:prstGeom prst="rect">
            <a:avLst/>
          </a:prstGeom>
        </p:spPr>
        <p:txBody>
          <a:bodyPr wrap="square" lIns="91433" tIns="45717" rIns="91433" bIns="45717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Аналитический показатель: </a:t>
            </a:r>
            <a:r>
              <a:rPr lang="ru-RU" sz="1200" dirty="0"/>
              <a:t>количество специализированных центров компетенций в субъектах Российской Федерации , аккредитованных по стандартам </a:t>
            </a:r>
            <a:r>
              <a:rPr lang="ru-RU" sz="1200" dirty="0" err="1"/>
              <a:t>Ворлдскиллс</a:t>
            </a:r>
            <a:r>
              <a:rPr lang="ru-RU" sz="1200" dirty="0"/>
              <a:t> Россия (базовое значение 0 шт.)</a:t>
            </a:r>
          </a:p>
        </p:txBody>
      </p:sp>
      <p:sp>
        <p:nvSpPr>
          <p:cNvPr id="15" name="Стрелка вправо 14"/>
          <p:cNvSpPr/>
          <p:nvPr/>
        </p:nvSpPr>
        <p:spPr>
          <a:xfrm>
            <a:off x="4640019" y="2897812"/>
            <a:ext cx="5098402" cy="645568"/>
          </a:xfrm>
          <a:prstGeom prst="rightArrow">
            <a:avLst>
              <a:gd name="adj1" fmla="val 50000"/>
              <a:gd name="adj2" fmla="val 39672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7" rIns="91433" bIns="45717"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331438" y="2995967"/>
            <a:ext cx="720080" cy="369326"/>
          </a:xfrm>
          <a:prstGeom prst="rect">
            <a:avLst/>
          </a:prstGeom>
          <a:noFill/>
        </p:spPr>
        <p:txBody>
          <a:bodyPr wrap="square" lIns="91433" tIns="45717" rIns="91433" bIns="45717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2017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65673" y="2989697"/>
            <a:ext cx="766446" cy="369326"/>
          </a:xfrm>
          <a:prstGeom prst="rect">
            <a:avLst/>
          </a:prstGeom>
          <a:noFill/>
        </p:spPr>
        <p:txBody>
          <a:bodyPr wrap="square" lIns="91433" tIns="45717" rIns="91433" bIns="45717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2018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98514" y="2995967"/>
            <a:ext cx="746354" cy="369326"/>
          </a:xfrm>
          <a:prstGeom prst="rect">
            <a:avLst/>
          </a:prstGeom>
          <a:noFill/>
        </p:spPr>
        <p:txBody>
          <a:bodyPr wrap="square" lIns="91433" tIns="45717" rIns="91433" bIns="45717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2019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34264" y="3005294"/>
            <a:ext cx="1028686" cy="369326"/>
          </a:xfrm>
          <a:prstGeom prst="rect">
            <a:avLst/>
          </a:prstGeom>
          <a:noFill/>
        </p:spPr>
        <p:txBody>
          <a:bodyPr wrap="square" lIns="91433" tIns="45717" rIns="91433" bIns="45717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2020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21707" y="2658444"/>
            <a:ext cx="539539" cy="369326"/>
          </a:xfrm>
          <a:prstGeom prst="rect">
            <a:avLst/>
          </a:prstGeom>
          <a:noFill/>
        </p:spPr>
        <p:txBody>
          <a:bodyPr wrap="square" lIns="91433" tIns="45717" rIns="91433" bIns="45717" rtlCol="0">
            <a:spAutoFit/>
          </a:bodyPr>
          <a:lstStyle/>
          <a:p>
            <a:pPr lvl="0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2,5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346285" y="2603044"/>
            <a:ext cx="605219" cy="461659"/>
          </a:xfrm>
          <a:prstGeom prst="rect">
            <a:avLst/>
          </a:prstGeom>
          <a:noFill/>
        </p:spPr>
        <p:txBody>
          <a:bodyPr wrap="square" lIns="91433" tIns="45717" rIns="91433" bIns="45717" rtlCol="0">
            <a:spAutoFit/>
          </a:bodyPr>
          <a:lstStyle/>
          <a:p>
            <a:pPr lvl="0"/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10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278493" y="2473778"/>
            <a:ext cx="668681" cy="584769"/>
          </a:xfrm>
          <a:prstGeom prst="rect">
            <a:avLst/>
          </a:prstGeom>
          <a:noFill/>
        </p:spPr>
        <p:txBody>
          <a:bodyPr wrap="square" lIns="91433" tIns="45717" rIns="91433" bIns="45717" rtlCol="0">
            <a:spAutoFit/>
          </a:bodyPr>
          <a:lstStyle/>
          <a:p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>30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483385" y="2405042"/>
            <a:ext cx="730444" cy="646325"/>
          </a:xfrm>
          <a:prstGeom prst="rect">
            <a:avLst/>
          </a:prstGeom>
          <a:noFill/>
        </p:spPr>
        <p:txBody>
          <a:bodyPr wrap="square" lIns="91433" tIns="45717" rIns="91433" bIns="45717" rtlCol="0">
            <a:spAutoFit/>
          </a:bodyPr>
          <a:lstStyle/>
          <a:p>
            <a:pPr lvl="0"/>
            <a:r>
              <a:rPr lang="ru-RU" sz="3600" b="1" dirty="0">
                <a:solidFill>
                  <a:schemeClr val="accent6">
                    <a:lumMod val="75000"/>
                  </a:schemeClr>
                </a:solidFill>
              </a:rPr>
              <a:t>50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349139" y="3432624"/>
            <a:ext cx="1442796" cy="369326"/>
          </a:xfrm>
          <a:prstGeom prst="rect">
            <a:avLst/>
          </a:prstGeom>
          <a:noFill/>
        </p:spPr>
        <p:txBody>
          <a:bodyPr wrap="square" lIns="91433" tIns="45717" rIns="91433" bIns="45717" rtlCol="0">
            <a:spAutoFit/>
          </a:bodyPr>
          <a:lstStyle/>
          <a:p>
            <a:pPr lvl="0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85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360614" y="3404924"/>
            <a:ext cx="766446" cy="461659"/>
          </a:xfrm>
          <a:prstGeom prst="rect">
            <a:avLst/>
          </a:prstGeom>
          <a:noFill/>
        </p:spPr>
        <p:txBody>
          <a:bodyPr wrap="square" lIns="91433" tIns="45717" rIns="91433" bIns="45717" rtlCol="0">
            <a:spAutoFit/>
          </a:bodyPr>
          <a:lstStyle/>
          <a:p>
            <a:pPr lvl="0"/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115</a:t>
            </a:r>
            <a:endParaRPr lang="ru-R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249924" y="3298856"/>
            <a:ext cx="843535" cy="584769"/>
          </a:xfrm>
          <a:prstGeom prst="rect">
            <a:avLst/>
          </a:prstGeom>
          <a:noFill/>
        </p:spPr>
        <p:txBody>
          <a:bodyPr wrap="square" lIns="91433" tIns="45717" rIns="91433" bIns="45717" rtlCol="0">
            <a:spAutoFit/>
          </a:bodyPr>
          <a:lstStyle/>
          <a:p>
            <a:pPr lvl="0"/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>125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347498" y="3233797"/>
            <a:ext cx="1526244" cy="646325"/>
          </a:xfrm>
          <a:prstGeom prst="rect">
            <a:avLst/>
          </a:prstGeom>
          <a:noFill/>
        </p:spPr>
        <p:txBody>
          <a:bodyPr wrap="square" lIns="91433" tIns="45717" rIns="91433" bIns="45717" rtlCol="0">
            <a:spAutoFit/>
          </a:bodyPr>
          <a:lstStyle/>
          <a:p>
            <a:pPr lvl="0"/>
            <a:r>
              <a:rPr lang="ru-RU" sz="3600" b="1" dirty="0">
                <a:solidFill>
                  <a:schemeClr val="accent6">
                    <a:lumMod val="75000"/>
                  </a:schemeClr>
                </a:solidFill>
              </a:rPr>
              <a:t>175</a:t>
            </a:r>
          </a:p>
        </p:txBody>
      </p:sp>
      <p:sp>
        <p:nvSpPr>
          <p:cNvPr id="30" name="Равнобедренный треугольник 29"/>
          <p:cNvSpPr/>
          <p:nvPr/>
        </p:nvSpPr>
        <p:spPr>
          <a:xfrm flipV="1">
            <a:off x="4749282" y="2514367"/>
            <a:ext cx="384125" cy="144078"/>
          </a:xfrm>
          <a:prstGeom prst="triangl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7" rIns="91433" bIns="45717" rtlCol="0" anchor="ctr"/>
          <a:lstStyle/>
          <a:p>
            <a:pPr algn="ctr"/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17564" y="1994154"/>
            <a:ext cx="4375396" cy="2631484"/>
          </a:xfrm>
          <a:prstGeom prst="rect">
            <a:avLst/>
          </a:prstGeom>
          <a:noFill/>
        </p:spPr>
        <p:txBody>
          <a:bodyPr wrap="square" lIns="91433" tIns="45717" rIns="91433" bIns="45717">
            <a:spAutoFit/>
          </a:bodyPr>
          <a:lstStyle/>
          <a:p>
            <a:pPr marL="284772" indent="-188057">
              <a:spcAft>
                <a:spcPts val="600"/>
              </a:spcAft>
              <a:buFont typeface="Arial" pitchFamily="34" charset="0"/>
              <a:buChar char="•"/>
            </a:pPr>
            <a:r>
              <a:rPr lang="ru-RU" sz="1500" dirty="0"/>
              <a:t>Внедрение новых ФГОС СПО, </a:t>
            </a:r>
            <a:r>
              <a:rPr lang="ru-RU" sz="1500" dirty="0" smtClean="0"/>
              <a:t>инструментов </a:t>
            </a:r>
            <a:r>
              <a:rPr lang="ru-RU" sz="1500" dirty="0"/>
              <a:t>независимой оценки качества </a:t>
            </a:r>
            <a:r>
              <a:rPr lang="ru-RU" sz="1500" dirty="0" smtClean="0"/>
              <a:t>подготовки</a:t>
            </a:r>
            <a:endParaRPr lang="ru-RU" sz="1500" dirty="0"/>
          </a:p>
          <a:p>
            <a:pPr marL="284772" indent="-188057">
              <a:spcAft>
                <a:spcPts val="600"/>
              </a:spcAft>
              <a:buFont typeface="Arial" pitchFamily="34" charset="0"/>
              <a:buChar char="•"/>
            </a:pPr>
            <a:r>
              <a:rPr lang="ru-RU" sz="1500" dirty="0"/>
              <a:t>Формирование  инфраструктуры для подготовки и проведения национальных и мировых чемпионатов </a:t>
            </a:r>
            <a:r>
              <a:rPr lang="ru-RU" sz="1500" dirty="0" err="1" smtClean="0"/>
              <a:t>профмастерства</a:t>
            </a:r>
            <a:endParaRPr lang="ru-RU" sz="1500" dirty="0"/>
          </a:p>
          <a:p>
            <a:pPr marL="284772" indent="-188057">
              <a:spcAft>
                <a:spcPts val="600"/>
              </a:spcAft>
              <a:buFont typeface="Arial" pitchFamily="34" charset="0"/>
              <a:buChar char="•"/>
            </a:pPr>
            <a:r>
              <a:rPr lang="ru-RU" sz="1500" dirty="0"/>
              <a:t>Обеспечение профессионального развития управленческих и педагогических работников системы СПО</a:t>
            </a:r>
          </a:p>
          <a:p>
            <a:pPr marL="284772" indent="-188057">
              <a:spcAft>
                <a:spcPts val="600"/>
              </a:spcAft>
              <a:buFont typeface="Arial" pitchFamily="34" charset="0"/>
              <a:buChar char="•"/>
            </a:pPr>
            <a:r>
              <a:rPr lang="ru-RU" sz="1500" dirty="0"/>
              <a:t>Организация и проведение национальных чемпионатов «Молодые профессионалы </a:t>
            </a:r>
            <a:r>
              <a:rPr lang="ru-RU" sz="1500" dirty="0" smtClean="0"/>
              <a:t>«</a:t>
            </a:r>
            <a:endParaRPr lang="ru-RU" sz="1500" dirty="0"/>
          </a:p>
        </p:txBody>
      </p:sp>
      <p:sp>
        <p:nvSpPr>
          <p:cNvPr id="40" name="TextBox 39"/>
          <p:cNvSpPr txBox="1"/>
          <p:nvPr/>
        </p:nvSpPr>
        <p:spPr>
          <a:xfrm>
            <a:off x="413212" y="127932"/>
            <a:ext cx="6363913" cy="590919"/>
          </a:xfrm>
          <a:prstGeom prst="rect">
            <a:avLst/>
          </a:prstGeom>
          <a:noFill/>
        </p:spPr>
        <p:txBody>
          <a:bodyPr wrap="square" lIns="91426" tIns="45714" rIns="91426" bIns="45714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ПРИОРИТЕТНЫЙ ПРОЕКТ </a:t>
            </a:r>
          </a:p>
          <a:p>
            <a:pPr>
              <a:lnSpc>
                <a:spcPct val="90000"/>
              </a:lnSpc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«РАБОЧИЕ КАДРЫ ДЛЯ ПЕРЕДОВЫХ ТЕХНОЛОГИЙ»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4403" y="647362"/>
            <a:ext cx="5931882" cy="461659"/>
          </a:xfrm>
          <a:prstGeom prst="rect">
            <a:avLst/>
          </a:prstGeom>
          <a:noFill/>
        </p:spPr>
        <p:txBody>
          <a:bodyPr wrap="square" lIns="91433" tIns="45717" rIns="91433" bIns="45717" rtlCol="0">
            <a:spAutoFit/>
          </a:bodyPr>
          <a:lstStyle/>
          <a:p>
            <a:r>
              <a:rPr lang="ru-RU" sz="1200" dirty="0"/>
              <a:t>(утв. президиумом Совета при Президенте Российской Федерации по стратегическому развитию и приоритетным проектам </a:t>
            </a:r>
            <a:r>
              <a:rPr lang="ru-RU" sz="1200" dirty="0" smtClean="0"/>
              <a:t>(</a:t>
            </a:r>
            <a:r>
              <a:rPr lang="ru-RU" sz="1200" dirty="0"/>
              <a:t>протокол от 25.10.2016 № 9) </a:t>
            </a:r>
            <a:endParaRPr lang="ru-RU" sz="1600" dirty="0"/>
          </a:p>
        </p:txBody>
      </p:sp>
      <p:sp>
        <p:nvSpPr>
          <p:cNvPr id="45" name="Прямоугольник 15"/>
          <p:cNvSpPr>
            <a:spLocks noChangeArrowheads="1"/>
          </p:cNvSpPr>
          <p:nvPr/>
        </p:nvSpPr>
        <p:spPr bwMode="auto">
          <a:xfrm>
            <a:off x="272480" y="5877272"/>
            <a:ext cx="5472609" cy="64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7" rIns="91433" bIns="45717">
            <a:spAutoFit/>
          </a:bodyPr>
          <a:lstStyle/>
          <a:p>
            <a:pPr>
              <a:defRPr/>
            </a:pPr>
            <a:r>
              <a:rPr lang="ru-RU" dirty="0" smtClean="0">
                <a:latin typeface="Candara" pitchFamily="34" charset="0"/>
              </a:rPr>
              <a:t>Отрасли : Автоматизация</a:t>
            </a:r>
            <a:r>
              <a:rPr lang="ru-RU" dirty="0">
                <a:latin typeface="Candara" pitchFamily="34" charset="0"/>
              </a:rPr>
              <a:t>, Машиностроение, </a:t>
            </a:r>
          </a:p>
          <a:p>
            <a:pPr>
              <a:defRPr/>
            </a:pPr>
            <a:r>
              <a:rPr lang="ru-RU" dirty="0">
                <a:latin typeface="Candara" pitchFamily="34" charset="0"/>
              </a:rPr>
              <a:t>Транспорт, ИКТ, Строительство, Сервис и </a:t>
            </a:r>
            <a:r>
              <a:rPr lang="ru-RU" dirty="0" smtClean="0">
                <a:latin typeface="Candara" pitchFamily="34" charset="0"/>
              </a:rPr>
              <a:t>дизайн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49502" y="2694940"/>
            <a:ext cx="984066" cy="350391"/>
          </a:xfrm>
          <a:prstGeom prst="rect">
            <a:avLst/>
          </a:prstGeom>
        </p:spPr>
        <p:txBody>
          <a:bodyPr wrap="none" lIns="103163" tIns="51581" rIns="103163" bIns="51581">
            <a:spAutoFit/>
          </a:bodyPr>
          <a:lstStyle/>
          <a:p>
            <a:pPr lvl="0"/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тыс. чел.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4568375" y="3393699"/>
            <a:ext cx="492586" cy="350391"/>
          </a:xfrm>
          <a:prstGeom prst="rect">
            <a:avLst/>
          </a:prstGeom>
        </p:spPr>
        <p:txBody>
          <a:bodyPr wrap="none" lIns="103163" tIns="51581" rIns="103163" bIns="51581">
            <a:spAutoFit/>
          </a:bodyPr>
          <a:lstStyle/>
          <a:p>
            <a:pPr lvl="0"/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шт.</a:t>
            </a:r>
          </a:p>
        </p:txBody>
      </p:sp>
      <p:sp>
        <p:nvSpPr>
          <p:cNvPr id="47" name="Равнобедренный треугольник 46"/>
          <p:cNvSpPr/>
          <p:nvPr/>
        </p:nvSpPr>
        <p:spPr>
          <a:xfrm>
            <a:off x="4749282" y="3740532"/>
            <a:ext cx="384125" cy="200566"/>
          </a:xfrm>
          <a:prstGeom prst="triangl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7" rIns="91433" bIns="45717" rtlCol="0" anchor="ctr"/>
          <a:lstStyle/>
          <a:p>
            <a:pPr algn="ctr"/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7564" y="1153963"/>
            <a:ext cx="9308191" cy="553998"/>
          </a:xfrm>
          <a:prstGeom prst="rect">
            <a:avLst/>
          </a:prstGeom>
          <a:ln>
            <a:noFill/>
          </a:ln>
        </p:spPr>
        <p:txBody>
          <a:bodyPr wrap="square" lIns="103163" tIns="51581" rIns="103163" bIns="51581">
            <a:spAutoFit/>
          </a:bodyPr>
          <a:lstStyle/>
          <a:p>
            <a:pPr algn="ctr">
              <a:spcBef>
                <a:spcPts val="677"/>
              </a:spcBef>
              <a:defRPr/>
            </a:pPr>
            <a:r>
              <a:rPr lang="ru-RU" sz="1400" b="1" dirty="0"/>
              <a:t>ЦЕЛЬ: создание к концу 2020 года конкурентоспособной системы СПО: увеличение числа выпускников СПО, продемонстрировавших уровень подготовки, соответствующий стандартам </a:t>
            </a:r>
            <a:r>
              <a:rPr lang="ru-RU" sz="1400" b="1" dirty="0" err="1"/>
              <a:t>Ворлдскиллс</a:t>
            </a:r>
            <a:r>
              <a:rPr lang="ru-RU" sz="1400" b="1" dirty="0"/>
              <a:t> Россия - до 50 тыс. чел.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268872" y="1844252"/>
            <a:ext cx="4265869" cy="2916527"/>
          </a:xfrm>
          <a:prstGeom prst="roundRect">
            <a:avLst>
              <a:gd name="adj" fmla="val 8231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7" rIns="91433" bIns="45717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5695090" y="5352603"/>
            <a:ext cx="4179002" cy="1396831"/>
          </a:xfrm>
          <a:prstGeom prst="rect">
            <a:avLst/>
          </a:prstGeom>
        </p:spPr>
        <p:txBody>
          <a:bodyPr wrap="square" lIns="103163" tIns="51581" rIns="103163" bIns="51581">
            <a:spAutoFit/>
          </a:bodyPr>
          <a:lstStyle/>
          <a:p>
            <a:pPr marL="193430" indent="-193430">
              <a:buFont typeface="Arial" pitchFamily="34" charset="0"/>
              <a:buChar char="•"/>
            </a:pPr>
            <a:r>
              <a:rPr lang="ru-RU" sz="1400" dirty="0"/>
              <a:t>Инфраструктура для внедрения новых ФГОС СПО</a:t>
            </a:r>
          </a:p>
          <a:p>
            <a:pPr marL="193430" indent="-193430">
              <a:buFont typeface="Arial" pitchFamily="34" charset="0"/>
              <a:buChar char="•"/>
            </a:pPr>
            <a:r>
              <a:rPr lang="ru-RU" sz="1400" dirty="0"/>
              <a:t>Сетевое взаимодействие </a:t>
            </a:r>
          </a:p>
          <a:p>
            <a:pPr marL="193430" indent="-193430">
              <a:buFont typeface="Arial" pitchFamily="34" charset="0"/>
              <a:buChar char="•"/>
            </a:pPr>
            <a:r>
              <a:rPr lang="ru-RU" sz="1400" dirty="0"/>
              <a:t>Трансляции лучших практик в субъектах Российской Федерации </a:t>
            </a:r>
          </a:p>
          <a:p>
            <a:pPr marL="193430" indent="-193430">
              <a:buFont typeface="Arial" pitchFamily="34" charset="0"/>
              <a:buChar char="•"/>
            </a:pPr>
            <a:r>
              <a:rPr lang="ru-RU" sz="1400" dirty="0"/>
              <a:t>Повышение квалификации </a:t>
            </a:r>
            <a:r>
              <a:rPr lang="ru-RU" sz="1400" dirty="0" smtClean="0"/>
              <a:t>                        педагогических </a:t>
            </a:r>
            <a:r>
              <a:rPr lang="ru-RU" sz="1400" dirty="0"/>
              <a:t>работников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93334" y="1659590"/>
            <a:ext cx="2665467" cy="350383"/>
          </a:xfrm>
          <a:prstGeom prst="rect">
            <a:avLst/>
          </a:prstGeom>
          <a:solidFill>
            <a:schemeClr val="bg1"/>
          </a:solidFill>
        </p:spPr>
        <p:txBody>
          <a:bodyPr wrap="square" lIns="103155" tIns="51577" rIns="103155" bIns="51577" rtlCol="0">
            <a:spAutoFit/>
          </a:bodyPr>
          <a:lstStyle/>
          <a:p>
            <a:r>
              <a:rPr lang="ru-RU" sz="1600" b="1" dirty="0">
                <a:solidFill>
                  <a:schemeClr val="accent2">
                    <a:lumMod val="50000"/>
                  </a:schemeClr>
                </a:solidFill>
              </a:rPr>
              <a:t>Ожидаемые результаты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5729728" y="5000616"/>
            <a:ext cx="3850943" cy="350391"/>
          </a:xfrm>
          <a:prstGeom prst="rect">
            <a:avLst/>
          </a:prstGeom>
          <a:solidFill>
            <a:schemeClr val="accent2">
              <a:lumMod val="40000"/>
              <a:lumOff val="60000"/>
              <a:alpha val="48000"/>
            </a:schemeClr>
          </a:solidFill>
        </p:spPr>
        <p:txBody>
          <a:bodyPr wrap="square" lIns="103163" tIns="51581" rIns="103163" bIns="51581">
            <a:spAutoFit/>
          </a:bodyPr>
          <a:lstStyle/>
          <a:p>
            <a:pPr algn="ctr"/>
            <a:r>
              <a:rPr lang="ru-RU" sz="1600" b="1" dirty="0"/>
              <a:t>Направления расходования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2864769" y="4998570"/>
            <a:ext cx="2869878" cy="842833"/>
          </a:xfrm>
          <a:prstGeom prst="rect">
            <a:avLst/>
          </a:prstGeom>
          <a:solidFill>
            <a:schemeClr val="accent2">
              <a:lumMod val="75000"/>
              <a:alpha val="61000"/>
            </a:schemeClr>
          </a:solidFill>
        </p:spPr>
        <p:txBody>
          <a:bodyPr wrap="square" lIns="103163" tIns="51581" rIns="103163" bIns="51581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2018 год - создание региональных площадок сетевого взаимодействия 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268873" y="4998570"/>
            <a:ext cx="2523888" cy="842833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lIns="103163" tIns="51581" rIns="103163" bIns="51581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2017 год – Создание </a:t>
            </a:r>
          </a:p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7 МЕЖРЕГИОНАЛЬНЫХ ЦЕНТРОВ КОМПЕТЕНЦИЙ </a:t>
            </a:r>
          </a:p>
        </p:txBody>
      </p:sp>
      <p:sp>
        <p:nvSpPr>
          <p:cNvPr id="53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353578" y="6556248"/>
            <a:ext cx="544830" cy="301752"/>
          </a:xfrm>
        </p:spPr>
        <p:txBody>
          <a:bodyPr/>
          <a:lstStyle/>
          <a:p>
            <a:fld id="{6A847C03-CEDB-48C8-8B86-136FDC0C8991}" type="slidenum">
              <a:rPr lang="ru-RU" smtClean="0"/>
              <a:pPr/>
              <a:t>5</a:t>
            </a:fld>
            <a:endParaRPr lang="ru-RU" dirty="0"/>
          </a:p>
        </p:txBody>
      </p:sp>
      <p:grpSp>
        <p:nvGrpSpPr>
          <p:cNvPr id="37" name="Группа 36"/>
          <p:cNvGrpSpPr/>
          <p:nvPr/>
        </p:nvGrpSpPr>
        <p:grpSpPr>
          <a:xfrm>
            <a:off x="6523882" y="171345"/>
            <a:ext cx="3384375" cy="613480"/>
            <a:chOff x="5529064" y="116632"/>
            <a:chExt cx="4379193" cy="1018548"/>
          </a:xfrm>
        </p:grpSpPr>
        <p:sp>
          <p:nvSpPr>
            <p:cNvPr id="38" name="Параллелограмм 37"/>
            <p:cNvSpPr/>
            <p:nvPr/>
          </p:nvSpPr>
          <p:spPr>
            <a:xfrm rot="10800000">
              <a:off x="5529064" y="116633"/>
              <a:ext cx="4334986" cy="1018546"/>
            </a:xfrm>
            <a:prstGeom prst="parallelogram">
              <a:avLst>
                <a:gd name="adj" fmla="val 56507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7793335" y="116632"/>
              <a:ext cx="2114922" cy="101854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553981" y="344859"/>
              <a:ext cx="3190966" cy="562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600" b="1" dirty="0" err="1" smtClean="0">
                  <a:solidFill>
                    <a:schemeClr val="bg1"/>
                  </a:solidFill>
                </a:rPr>
                <a:t>Минобрнауки</a:t>
              </a:r>
              <a:r>
                <a:rPr lang="ru-RU" sz="1600" b="1" dirty="0" smtClean="0">
                  <a:solidFill>
                    <a:schemeClr val="bg1"/>
                  </a:solidFill>
                </a:rPr>
                <a:t> России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44" name="Рисунок 4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55929" y="226057"/>
            <a:ext cx="439222" cy="5040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3" name="Равнобедренный треугольник 42"/>
          <p:cNvSpPr/>
          <p:nvPr/>
        </p:nvSpPr>
        <p:spPr>
          <a:xfrm>
            <a:off x="8846010" y="6089274"/>
            <a:ext cx="897479" cy="773689"/>
          </a:xfrm>
          <a:prstGeom prst="triangle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Равнобедренный треугольник 48"/>
          <p:cNvSpPr/>
          <p:nvPr/>
        </p:nvSpPr>
        <p:spPr>
          <a:xfrm flipV="1">
            <a:off x="8542602" y="6339847"/>
            <a:ext cx="606815" cy="523117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Номер слайда 20"/>
          <p:cNvSpPr txBox="1">
            <a:spLocks/>
          </p:cNvSpPr>
          <p:nvPr/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88011B0-3B8A-49B0-BE6E-0F9D346871F7}" type="slidenum">
              <a:rPr lang="ru-RU" smtClean="0">
                <a:solidFill>
                  <a:schemeClr val="bg1"/>
                </a:solidFill>
              </a:rPr>
              <a:pPr/>
              <a:t>5</a:t>
            </a:fld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01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97246"/>
              </p:ext>
            </p:extLst>
          </p:nvPr>
        </p:nvGraphicFramePr>
        <p:xfrm>
          <a:off x="325463" y="867189"/>
          <a:ext cx="7350546" cy="2171714"/>
        </p:xfrm>
        <a:graphic>
          <a:graphicData uri="http://schemas.openxmlformats.org/drawingml/2006/table">
            <a:tbl>
              <a:tblPr>
                <a:tableStyleId>{91EBBBCC-DAD2-459C-BE2E-F6DE35CF9A28}</a:tableStyleId>
              </a:tblPr>
              <a:tblGrid>
                <a:gridCol w="4586286"/>
                <a:gridCol w="2764260"/>
              </a:tblGrid>
              <a:tr h="202764"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baseline="0" dirty="0" smtClean="0">
                          <a:solidFill>
                            <a:schemeClr val="bg1"/>
                          </a:solidFill>
                          <a:effectLst/>
                        </a:rPr>
                        <a:t>ТОП-10 наиболее популярных в регионах </a:t>
                      </a:r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профессий/специальностей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356" marR="7356" marT="679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0000"/>
                        </a:lnSpc>
                      </a:pPr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Число регионов, выбравших </a:t>
                      </a:r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профессию/</a:t>
                      </a:r>
                      <a:r>
                        <a:rPr lang="en-US" sz="1100" b="1" i="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специальность</a:t>
                      </a:r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, как приоритетную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356" marR="7356" marT="679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12480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43.01.09 Повар</a:t>
                      </a:r>
                      <a:r>
                        <a:rPr lang="ru-RU" sz="1200" u="none" strike="noStrike" dirty="0">
                          <a:effectLst/>
                        </a:rPr>
                        <a:t>, кондитер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56" marR="7356" marT="679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ru-RU" sz="1200" b="1" u="none" strike="noStrike" dirty="0">
                          <a:effectLst/>
                        </a:rPr>
                        <a:t>81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56" marR="7356" marT="679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480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09.02.07 Информационные </a:t>
                      </a:r>
                      <a:r>
                        <a:rPr lang="ru-RU" sz="1200" u="none" strike="noStrike" dirty="0">
                          <a:effectLst/>
                        </a:rPr>
                        <a:t>системы и программирование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56" marR="7356" marT="679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ru-RU" sz="1200" b="1" u="none" strike="noStrike" dirty="0">
                          <a:effectLst/>
                        </a:rPr>
                        <a:t>63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56" marR="7356" marT="679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2480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15.01.05 Сварщик </a:t>
                      </a:r>
                      <a:r>
                        <a:rPr lang="ru-RU" sz="1200" u="none" strike="noStrike" dirty="0">
                          <a:effectLst/>
                        </a:rPr>
                        <a:t>(ручной и частично механизированной </a:t>
                      </a:r>
                      <a:r>
                        <a:rPr lang="ru-RU" sz="1200" u="none" strike="noStrike" dirty="0" smtClean="0">
                          <a:effectLst/>
                        </a:rPr>
                        <a:t>сварки…)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56" marR="7356" marT="679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ru-RU" sz="1200" b="1" u="none" strike="noStrike" dirty="0">
                          <a:effectLst/>
                        </a:rPr>
                        <a:t>62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56" marR="7356" marT="679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480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23.01.17 Мастер </a:t>
                      </a:r>
                      <a:r>
                        <a:rPr lang="ru-RU" sz="1200" u="none" strike="noStrike" dirty="0">
                          <a:effectLst/>
                        </a:rPr>
                        <a:t>по ремонту и обслуживанию автомобилей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56" marR="7356" marT="679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ru-RU" sz="1200" b="1" u="none" strike="noStrike" dirty="0">
                          <a:effectLst/>
                        </a:rPr>
                        <a:t>62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56" marR="7356" marT="679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2480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23.02.07 Техническое </a:t>
                      </a:r>
                      <a:r>
                        <a:rPr lang="ru-RU" sz="1200" u="none" strike="noStrike" dirty="0">
                          <a:effectLst/>
                        </a:rPr>
                        <a:t>обслуживание и ремонт </a:t>
                      </a:r>
                      <a:r>
                        <a:rPr lang="ru-RU" sz="1200" u="none" strike="noStrike" dirty="0" smtClean="0">
                          <a:effectLst/>
                        </a:rPr>
                        <a:t>двигателей…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56" marR="7356" marT="679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ru-RU" sz="1200" b="1" u="none" strike="noStrike" dirty="0">
                          <a:effectLst/>
                        </a:rPr>
                        <a:t>58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56" marR="7356" marT="679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480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43.02.15 Поварское </a:t>
                      </a:r>
                      <a:r>
                        <a:rPr lang="ru-RU" sz="1200" u="none" strike="noStrike" dirty="0">
                          <a:effectLst/>
                        </a:rPr>
                        <a:t>и кондитерское дело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56" marR="7356" marT="679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ru-RU" sz="1200" b="1" u="none" strike="noStrike" dirty="0">
                          <a:effectLst/>
                        </a:rPr>
                        <a:t>52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56" marR="7356" marT="679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2480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43.02.13 Технология </a:t>
                      </a:r>
                      <a:r>
                        <a:rPr lang="ru-RU" sz="1200" u="none" strike="noStrike" dirty="0">
                          <a:effectLst/>
                        </a:rPr>
                        <a:t>парикмахерского искусства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56" marR="7356" marT="679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ru-RU" sz="1200" b="1" u="none" strike="noStrike" dirty="0">
                          <a:effectLst/>
                        </a:rPr>
                        <a:t>50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56" marR="7356" marT="679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480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35.02.16 Эксплуатация </a:t>
                      </a:r>
                      <a:r>
                        <a:rPr lang="ru-RU" sz="1200" u="none" strike="noStrike" dirty="0">
                          <a:effectLst/>
                        </a:rPr>
                        <a:t>и ремонт </a:t>
                      </a:r>
                      <a:r>
                        <a:rPr lang="ru-RU" sz="1200" u="none" strike="noStrike" dirty="0" smtClean="0">
                          <a:effectLst/>
                        </a:rPr>
                        <a:t>с/х </a:t>
                      </a:r>
                      <a:r>
                        <a:rPr lang="ru-RU" sz="1200" u="none" strike="noStrike" dirty="0">
                          <a:effectLst/>
                        </a:rPr>
                        <a:t>техники и оборудования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56" marR="7356" marT="679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ru-RU" sz="1200" b="1" u="none" strike="noStrike" dirty="0">
                          <a:effectLst/>
                        </a:rPr>
                        <a:t>49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56" marR="7356" marT="679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2480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08.01.25 Мастер </a:t>
                      </a:r>
                      <a:r>
                        <a:rPr lang="ru-RU" sz="1200" u="none" strike="noStrike" dirty="0">
                          <a:effectLst/>
                        </a:rPr>
                        <a:t>отделочных строительных и декоративных работ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56" marR="7356" marT="679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ru-RU" sz="1200" b="1" u="none" strike="noStrike" dirty="0">
                          <a:effectLst/>
                        </a:rPr>
                        <a:t>48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56" marR="7356" marT="679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480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09.02.06 Сетевое </a:t>
                      </a:r>
                      <a:r>
                        <a:rPr lang="ru-RU" sz="1200" u="none" strike="noStrike" dirty="0">
                          <a:effectLst/>
                        </a:rPr>
                        <a:t>и системное администрирование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56" marR="7356" marT="679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ru-RU" sz="1200" b="1" u="none" strike="noStrike" dirty="0">
                          <a:effectLst/>
                        </a:rPr>
                        <a:t>45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56" marR="7356" marT="679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713985"/>
              </p:ext>
            </p:extLst>
          </p:nvPr>
        </p:nvGraphicFramePr>
        <p:xfrm>
          <a:off x="1883642" y="4653136"/>
          <a:ext cx="7945428" cy="20524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5947"/>
                <a:gridCol w="1656184"/>
                <a:gridCol w="1368152"/>
                <a:gridCol w="1435145"/>
              </a:tblGrid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1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</a:t>
                      </a:r>
                      <a:r>
                        <a:rPr lang="ru-RU" sz="11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субъекта РФ, с наибольшей долей участия ПОО в реализации ТОП-50 </a:t>
                      </a:r>
                      <a:endParaRPr lang="ru-RU" sz="11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90000"/>
                        </a:lnSpc>
                      </a:pPr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Число </a:t>
                      </a:r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ПОО, </a:t>
                      </a:r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планирующих реализацию ТОП-50</a:t>
                      </a: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Число </a:t>
                      </a:r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гос. ПОО на </a:t>
                      </a:r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начало </a:t>
                      </a:r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2016/17 </a:t>
                      </a:r>
                      <a:r>
                        <a:rPr lang="ru-RU" sz="11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уч.г</a:t>
                      </a:r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. 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90000"/>
                        </a:lnSpc>
                      </a:pPr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Доля </a:t>
                      </a:r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гос. ПОО, </a:t>
                      </a:r>
                    </a:p>
                    <a:p>
                      <a:pPr algn="ctr" fontAlgn="t">
                        <a:lnSpc>
                          <a:spcPct val="90000"/>
                        </a:lnSpc>
                      </a:pPr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реализующих ТОП-50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167473">
                <a:tc>
                  <a:txBody>
                    <a:bodyPr/>
                    <a:lstStyle/>
                    <a:p>
                      <a:pPr algn="l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Чукотский </a:t>
                      </a:r>
                      <a:r>
                        <a:rPr lang="ru-RU" sz="1200" u="none" strike="noStrike" dirty="0" smtClean="0">
                          <a:effectLst/>
                          <a:latin typeface="+mn-lt"/>
                        </a:rPr>
                        <a:t>АО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180000" algn="ctr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100,00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7473">
                <a:tc>
                  <a:txBody>
                    <a:bodyPr/>
                    <a:lstStyle/>
                    <a:p>
                      <a:pPr algn="l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Московская область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54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ctr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92,59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7473">
                <a:tc>
                  <a:txBody>
                    <a:bodyPr/>
                    <a:lstStyle/>
                    <a:p>
                      <a:pPr algn="l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Карачаево-Черкесская Республика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180000" algn="ctr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90,00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7473">
                <a:tc>
                  <a:txBody>
                    <a:bodyPr/>
                    <a:lstStyle/>
                    <a:p>
                      <a:pPr algn="l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Республика Хакасия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ctr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73,33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7473">
                <a:tc>
                  <a:txBody>
                    <a:bodyPr/>
                    <a:lstStyle/>
                    <a:p>
                      <a:pPr algn="l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Амурская область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180000" algn="ctr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72,73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7473">
                <a:tc>
                  <a:txBody>
                    <a:bodyPr/>
                    <a:lstStyle/>
                    <a:p>
                      <a:pPr algn="l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Кабардино-Балкарская Республика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ctr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70,00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7473">
                <a:tc>
                  <a:txBody>
                    <a:bodyPr/>
                    <a:lstStyle/>
                    <a:p>
                      <a:pPr algn="l" fontAlgn="b">
                        <a:lnSpc>
                          <a:spcPct val="90000"/>
                        </a:lnSpc>
                      </a:pPr>
                      <a:r>
                        <a:rPr lang="ru-RU" sz="1200" u="none" strike="noStrike">
                          <a:effectLst/>
                          <a:latin typeface="+mn-lt"/>
                        </a:rPr>
                        <a:t>Новгородская область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180000" algn="ctr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68,42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7473">
                <a:tc>
                  <a:txBody>
                    <a:bodyPr/>
                    <a:lstStyle/>
                    <a:p>
                      <a:pPr algn="l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Тюменская область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ctr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68,42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7473">
                <a:tc>
                  <a:txBody>
                    <a:bodyPr/>
                    <a:lstStyle/>
                    <a:p>
                      <a:pPr algn="l" fontAlgn="b">
                        <a:lnSpc>
                          <a:spcPct val="90000"/>
                        </a:lnSpc>
                      </a:pPr>
                      <a:r>
                        <a:rPr lang="ru-RU" sz="1200" u="none" strike="noStrike">
                          <a:effectLst/>
                          <a:latin typeface="+mn-lt"/>
                        </a:rPr>
                        <a:t>Республика Коми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ru-RU" sz="1200" u="none" strike="noStrike">
                          <a:effectLst/>
                          <a:latin typeface="+mn-lt"/>
                        </a:rPr>
                        <a:t>21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31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180000" algn="ctr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67,74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7473">
                <a:tc>
                  <a:txBody>
                    <a:bodyPr/>
                    <a:lstStyle/>
                    <a:p>
                      <a:pPr algn="l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Ненецкий </a:t>
                      </a:r>
                      <a:r>
                        <a:rPr lang="ru-RU" sz="1200" u="none" strike="noStrike" dirty="0" smtClean="0">
                          <a:effectLst/>
                          <a:latin typeface="+mn-lt"/>
                        </a:rPr>
                        <a:t>АО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ctr" fontAlgn="b">
                        <a:lnSpc>
                          <a:spcPct val="90000"/>
                        </a:lnSpc>
                      </a:pP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66,67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-97380" y="4797152"/>
            <a:ext cx="19442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1379 </a:t>
            </a:r>
            <a:r>
              <a:rPr lang="ru-RU" sz="1200" b="1" dirty="0" smtClean="0"/>
              <a:t>(</a:t>
            </a:r>
            <a:r>
              <a:rPr lang="ru-RU" sz="1200" b="1" dirty="0"/>
              <a:t>42%) ПОО </a:t>
            </a:r>
            <a:r>
              <a:rPr lang="ru-RU" sz="1200" b="1" dirty="0" smtClean="0"/>
              <a:t>Российской Федерации планируют реализацию ТОП-50, </a:t>
            </a:r>
          </a:p>
          <a:p>
            <a:pPr algn="r"/>
            <a:r>
              <a:rPr lang="ru-RU" sz="1200" b="1" dirty="0" smtClean="0"/>
              <a:t>их них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614</a:t>
            </a: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200" b="1" dirty="0" smtClean="0"/>
              <a:t>получили лицензии по данным профессиям / специальностям  </a:t>
            </a:r>
            <a:endParaRPr lang="ru-RU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736904" y="914724"/>
            <a:ext cx="2232248" cy="1034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1450</a:t>
            </a:r>
            <a:r>
              <a:rPr lang="ru-RU" sz="1600" dirty="0" smtClean="0"/>
              <a:t> </a:t>
            </a:r>
            <a:r>
              <a:rPr lang="ru-RU" sz="1200" b="1" dirty="0" smtClean="0"/>
              <a:t>ПОО планируют реализаци</a:t>
            </a:r>
            <a:r>
              <a:rPr lang="ru-RU" sz="1200" b="1" dirty="0"/>
              <a:t>ю</a:t>
            </a:r>
            <a:r>
              <a:rPr lang="ru-RU" sz="1200" b="1" dirty="0" smtClean="0"/>
              <a:t> наиболее востребованных профессий и специальностей в субъекте Российской Федерации</a:t>
            </a:r>
            <a:endParaRPr lang="ru-RU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736904" y="1971374"/>
            <a:ext cx="2137187" cy="10341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704 </a:t>
            </a:r>
            <a:r>
              <a:rPr lang="ru-RU" sz="1200" b="1" dirty="0" smtClean="0"/>
              <a:t>ПОО имеют лицензии по востребованным профессиям и специальностям в </a:t>
            </a:r>
            <a:r>
              <a:rPr lang="ru-RU" sz="1200" b="1" dirty="0"/>
              <a:t>субъекте Российской Федерации</a:t>
            </a: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267508"/>
              </p:ext>
            </p:extLst>
          </p:nvPr>
        </p:nvGraphicFramePr>
        <p:xfrm>
          <a:off x="272480" y="3140968"/>
          <a:ext cx="9433048" cy="1318797"/>
        </p:xfrm>
        <a:graphic>
          <a:graphicData uri="http://schemas.openxmlformats.org/drawingml/2006/table">
            <a:tbl>
              <a:tblPr>
                <a:tableStyleId>{10A1B5D5-9B99-4C35-A422-299274C87663}</a:tableStyleId>
              </a:tblPr>
              <a:tblGrid>
                <a:gridCol w="6192688"/>
                <a:gridCol w="3240360"/>
              </a:tblGrid>
              <a:tr h="35677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u="none" strike="noStrike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ТОП </a:t>
                      </a:r>
                      <a:r>
                        <a:rPr lang="ru-RU" sz="1100" b="1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профессий /специальностей,</a:t>
                      </a:r>
                      <a:r>
                        <a:rPr lang="ru-RU" sz="1100" b="1" u="none" strike="noStrike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популярных в регионе и не относящихся  к ТОП-50</a:t>
                      </a:r>
                      <a:endParaRPr lang="ru-RU" sz="11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036" marR="6036" marT="5572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80000"/>
                        </a:lnSpc>
                      </a:pPr>
                      <a:r>
                        <a:rPr lang="ru-RU" sz="1100" b="1" u="none" strike="noStrike" kern="120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Число </a:t>
                      </a:r>
                      <a:r>
                        <a:rPr lang="ru-RU" sz="1100" b="1" u="none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субъектов РФ, </a:t>
                      </a:r>
                      <a:r>
                        <a:rPr lang="ru-RU" sz="1100" b="1" u="none" strike="noStrike" kern="120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выбравших профессию</a:t>
                      </a:r>
                      <a:r>
                        <a:rPr lang="ru-RU" sz="1100" b="1" u="none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/ специальность</a:t>
                      </a:r>
                      <a:r>
                        <a:rPr lang="ru-RU" sz="1100" b="1" u="none" strike="noStrike" kern="120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, как </a:t>
                      </a:r>
                      <a:r>
                        <a:rPr lang="ru-RU" sz="1100" b="1" u="none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приоритетную в субъекте</a:t>
                      </a:r>
                      <a:endParaRPr lang="ru-RU" sz="1100" b="1" i="0" u="none" strike="noStrike" kern="1200" baseline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36" marR="6036" marT="5572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76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44.02.01  Дошкольное образование</a:t>
                      </a:r>
                    </a:p>
                  </a:txBody>
                  <a:tcPr marL="9525" marR="9525" marT="9525" marB="0"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876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08.01.08 Мастер отделочных строительных работ</a:t>
                      </a:r>
                    </a:p>
                  </a:txBody>
                  <a:tcPr marL="9525" marR="9525" marT="9525" marB="0"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76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15.02.08 Технология машиностроения</a:t>
                      </a:r>
                    </a:p>
                  </a:txBody>
                  <a:tcPr marL="9525" marR="9525" marT="9525" marB="0"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876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35.02.07 Механизация сельского хозяйства</a:t>
                      </a:r>
                    </a:p>
                  </a:txBody>
                  <a:tcPr marL="9525" marR="9525" marT="9525" marB="0"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76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13.01.10 Электромонтёр по ремонту и обслуживанию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электрооборудования (по отраслям)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272480" y="149001"/>
            <a:ext cx="6525302" cy="658167"/>
          </a:xfrm>
          <a:prstGeom prst="rect">
            <a:avLst/>
          </a:prstGeom>
        </p:spPr>
        <p:txBody>
          <a:bodyPr wrap="square" lIns="103163" tIns="51581" rIns="103163" bIns="51581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cs typeface="Arial" pitchFamily="34" charset="0"/>
              </a:rPr>
              <a:t>ПРИОРИТЕТНЫЙ ПРОЕКТ </a:t>
            </a: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cs typeface="Arial" pitchFamily="34" charset="0"/>
              </a:rPr>
              <a:t>«РАБОЧИЕ КАДРЫ ДЛЯ ПЕРЕДОВЫХ ТЕХНОЛОГИЙ»</a:t>
            </a:r>
            <a:endParaRPr lang="ru-RU" b="1" dirty="0">
              <a:solidFill>
                <a:schemeClr val="accent2">
                  <a:lumMod val="50000"/>
                </a:schemeClr>
              </a:solidFill>
              <a:cs typeface="Arial" pitchFamily="34" charset="0"/>
            </a:endParaRPr>
          </a:p>
        </p:txBody>
      </p:sp>
      <p:grpSp>
        <p:nvGrpSpPr>
          <p:cNvPr id="2" name="Группа 20"/>
          <p:cNvGrpSpPr/>
          <p:nvPr/>
        </p:nvGrpSpPr>
        <p:grpSpPr>
          <a:xfrm>
            <a:off x="6523882" y="171345"/>
            <a:ext cx="3384375" cy="613480"/>
            <a:chOff x="5529064" y="116632"/>
            <a:chExt cx="4379193" cy="1018548"/>
          </a:xfrm>
        </p:grpSpPr>
        <p:sp>
          <p:nvSpPr>
            <p:cNvPr id="25" name="Параллелограмм 24"/>
            <p:cNvSpPr/>
            <p:nvPr/>
          </p:nvSpPr>
          <p:spPr>
            <a:xfrm rot="10800000">
              <a:off x="5529064" y="116633"/>
              <a:ext cx="4334986" cy="1018546"/>
            </a:xfrm>
            <a:prstGeom prst="parallelogram">
              <a:avLst>
                <a:gd name="adj" fmla="val 56507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7793335" y="116632"/>
              <a:ext cx="2114922" cy="101854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553981" y="344859"/>
              <a:ext cx="3190966" cy="562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600" b="1" dirty="0" err="1" smtClean="0">
                  <a:solidFill>
                    <a:schemeClr val="bg1"/>
                  </a:solidFill>
                </a:rPr>
                <a:t>Минобрнауки</a:t>
              </a:r>
              <a:r>
                <a:rPr lang="ru-RU" sz="1600" b="1" dirty="0" smtClean="0">
                  <a:solidFill>
                    <a:schemeClr val="bg1"/>
                  </a:solidFill>
                </a:rPr>
                <a:t> России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8" name="Рисунок 2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55929" y="226057"/>
            <a:ext cx="439222" cy="5040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8952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Равнобедренный треугольник 31"/>
          <p:cNvSpPr/>
          <p:nvPr/>
        </p:nvSpPr>
        <p:spPr>
          <a:xfrm rot="10800000">
            <a:off x="4308171" y="3231205"/>
            <a:ext cx="1007934" cy="238551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72480" y="980229"/>
            <a:ext cx="6408712" cy="230832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6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6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Пр-2582 п.2б </a:t>
            </a:r>
            <a:r>
              <a:rPr lang="ru-RU" sz="1600" dirty="0" smtClean="0"/>
              <a:t>«внедрение демонстрационного экзамена по стандартам «</a:t>
            </a:r>
            <a:r>
              <a:rPr lang="ru-RU" sz="1600" dirty="0" err="1" smtClean="0"/>
              <a:t>Ворлдскиллс</a:t>
            </a:r>
            <a:r>
              <a:rPr lang="ru-RU" sz="1600" dirty="0" smtClean="0"/>
              <a:t> Россия» </a:t>
            </a:r>
            <a:r>
              <a:rPr lang="ru-RU" sz="1600" b="1" dirty="0" smtClean="0"/>
              <a:t>в качестве государственной итоговой аттестации</a:t>
            </a:r>
            <a:r>
              <a:rPr lang="ru-RU" sz="1600" dirty="0" smtClean="0"/>
              <a:t> по образовательным программам СПО, предусмотрев в том числе, что результаты демонстрационного экзамена </a:t>
            </a:r>
            <a:r>
              <a:rPr lang="ru-RU" sz="1600" dirty="0"/>
              <a:t>по стандартам «</a:t>
            </a:r>
            <a:r>
              <a:rPr lang="ru-RU" sz="1600" dirty="0" err="1"/>
              <a:t>Ворлдскиллс</a:t>
            </a:r>
            <a:r>
              <a:rPr lang="ru-RU" sz="1600" dirty="0"/>
              <a:t> Россия</a:t>
            </a:r>
            <a:r>
              <a:rPr lang="ru-RU" sz="1600" dirty="0" smtClean="0"/>
              <a:t>» и участия в чемпионатах по профессиональному мастерству по стандартам </a:t>
            </a:r>
            <a:r>
              <a:rPr lang="ru-RU" sz="1600" dirty="0"/>
              <a:t>«</a:t>
            </a:r>
            <a:r>
              <a:rPr lang="ru-RU" sz="1600" dirty="0" err="1" smtClean="0"/>
              <a:t>Ворлдскиллс</a:t>
            </a:r>
            <a:r>
              <a:rPr lang="ru-RU" sz="1600" dirty="0" smtClean="0"/>
              <a:t>»  приравнивается к результатам государственной итоговой аттестации, а также внесение  соответствующих изменений  в законодательство Российской Федерации». </a:t>
            </a:r>
            <a:r>
              <a:rPr lang="ru-RU" sz="1600" b="1" dirty="0" smtClean="0"/>
              <a:t>Доклад- до 30 ноября 2017 г. Далее - ежегодно</a:t>
            </a:r>
            <a:r>
              <a:rPr lang="ru-RU" sz="1600" dirty="0" smtClean="0"/>
              <a:t>  </a:t>
            </a:r>
            <a:endParaRPr lang="ru-RU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595099" y="3494546"/>
            <a:ext cx="1823767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ГИА</a:t>
            </a:r>
            <a:endParaRPr lang="ru-RU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595099" y="4771629"/>
            <a:ext cx="1828827" cy="60016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</a:rPr>
              <a:t>Выпускная квалификационная  работа в виде  ДЭ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737722" y="5692832"/>
            <a:ext cx="1956688" cy="93871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</a:rPr>
              <a:t>Государственный экзамен </a:t>
            </a:r>
          </a:p>
          <a:p>
            <a:pPr algn="ctr"/>
            <a:r>
              <a:rPr lang="ru-RU" sz="1100" b="1" dirty="0" smtClean="0">
                <a:solidFill>
                  <a:schemeClr val="bg1"/>
                </a:solidFill>
              </a:rPr>
              <a:t>в виде  </a:t>
            </a:r>
            <a:r>
              <a:rPr lang="ru-RU" sz="1100" b="1" dirty="0">
                <a:solidFill>
                  <a:schemeClr val="bg1"/>
                </a:solidFill>
              </a:rPr>
              <a:t>ДЭ  </a:t>
            </a:r>
            <a:r>
              <a:rPr lang="ru-RU" sz="1100" b="1" dirty="0" smtClean="0">
                <a:solidFill>
                  <a:schemeClr val="bg1"/>
                </a:solidFill>
              </a:rPr>
              <a:t>  </a:t>
            </a:r>
            <a:endParaRPr lang="ru-RU" sz="1100" b="1" dirty="0">
              <a:solidFill>
                <a:schemeClr val="bg1"/>
              </a:solidFill>
            </a:endParaRPr>
          </a:p>
          <a:p>
            <a:pPr algn="ctr"/>
            <a:r>
              <a:rPr lang="ru-RU" sz="1100" b="1" dirty="0" smtClean="0">
                <a:solidFill>
                  <a:schemeClr val="bg1"/>
                </a:solidFill>
              </a:rPr>
              <a:t>+</a:t>
            </a:r>
          </a:p>
          <a:p>
            <a:pPr algn="ctr"/>
            <a:r>
              <a:rPr lang="ru-RU" sz="1100" b="1" dirty="0" smtClean="0">
                <a:solidFill>
                  <a:schemeClr val="bg1"/>
                </a:solidFill>
              </a:rPr>
              <a:t>дипломная работа     (дипломный проект)             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87129" y="5417059"/>
            <a:ext cx="48763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b="1" dirty="0"/>
              <a:t> </a:t>
            </a:r>
            <a:r>
              <a:rPr lang="ru-RU" sz="1100" b="1" dirty="0" smtClean="0"/>
              <a:t>ИЛИ</a:t>
            </a:r>
            <a:endParaRPr lang="ru-RU" sz="1100" dirty="0"/>
          </a:p>
        </p:txBody>
      </p:sp>
      <p:sp>
        <p:nvSpPr>
          <p:cNvPr id="55" name="TextBox 54"/>
          <p:cNvSpPr txBox="1"/>
          <p:nvPr/>
        </p:nvSpPr>
        <p:spPr>
          <a:xfrm>
            <a:off x="3874763" y="3494546"/>
            <a:ext cx="1957069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ДЭ</a:t>
            </a:r>
            <a:endParaRPr lang="ru-RU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595099" y="4005064"/>
            <a:ext cx="1823767" cy="600164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Программы подготовки квалифицированных рабочих, служащих </a:t>
            </a:r>
            <a:endParaRPr lang="ru-RU" sz="11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2758259" y="4001792"/>
            <a:ext cx="1978717" cy="600164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Программы </a:t>
            </a:r>
          </a:p>
          <a:p>
            <a:pPr algn="ctr"/>
            <a:r>
              <a:rPr lang="ru-RU" sz="1100" b="1" dirty="0" smtClean="0"/>
              <a:t>подготовки специалистов среднего звена </a:t>
            </a:r>
            <a:endParaRPr lang="ru-RU" sz="1100" b="1" dirty="0"/>
          </a:p>
        </p:txBody>
      </p:sp>
      <p:cxnSp>
        <p:nvCxnSpPr>
          <p:cNvPr id="61" name="Прямая со стрелкой 60"/>
          <p:cNvCxnSpPr/>
          <p:nvPr/>
        </p:nvCxnSpPr>
        <p:spPr>
          <a:xfrm flipH="1">
            <a:off x="2479186" y="3580093"/>
            <a:ext cx="1236880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2530159" y="3789040"/>
            <a:ext cx="1217458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316105" y="4147702"/>
            <a:ext cx="4421232" cy="1169551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ctr"/>
            <a:r>
              <a:rPr lang="ru-RU" sz="1200" b="1" dirty="0" smtClean="0">
                <a:solidFill>
                  <a:schemeClr val="bg1"/>
                </a:solidFill>
              </a:rPr>
              <a:t>    </a:t>
            </a:r>
            <a:r>
              <a:rPr lang="ru-RU" sz="1400" b="1" dirty="0" smtClean="0">
                <a:solidFill>
                  <a:schemeClr val="bg1"/>
                </a:solidFill>
              </a:rPr>
              <a:t>Основной показатель: </a:t>
            </a:r>
            <a:r>
              <a:rPr lang="ru-RU" sz="1400" dirty="0" smtClean="0">
                <a:solidFill>
                  <a:schemeClr val="bg1"/>
                </a:solidFill>
              </a:rPr>
              <a:t>численность </a:t>
            </a:r>
            <a:r>
              <a:rPr lang="ru-RU" sz="1400" dirty="0">
                <a:solidFill>
                  <a:schemeClr val="bg1"/>
                </a:solidFill>
              </a:rPr>
              <a:t>выпускников </a:t>
            </a:r>
            <a:r>
              <a:rPr lang="ru-RU" sz="1400" dirty="0" smtClean="0">
                <a:solidFill>
                  <a:schemeClr val="bg1"/>
                </a:solidFill>
              </a:rPr>
              <a:t>образовательных организаций</a:t>
            </a:r>
            <a:r>
              <a:rPr lang="ru-RU" sz="1400" dirty="0">
                <a:solidFill>
                  <a:schemeClr val="bg1"/>
                </a:solidFill>
              </a:rPr>
              <a:t>, реализующих </a:t>
            </a:r>
            <a:r>
              <a:rPr lang="ru-RU" sz="1400" dirty="0" smtClean="0">
                <a:solidFill>
                  <a:schemeClr val="bg1"/>
                </a:solidFill>
              </a:rPr>
              <a:t>программы СПО, </a:t>
            </a:r>
            <a:r>
              <a:rPr lang="ru-RU" sz="1400" b="1" dirty="0" smtClean="0">
                <a:solidFill>
                  <a:schemeClr val="bg1"/>
                </a:solidFill>
              </a:rPr>
              <a:t>продемонстрировавших </a:t>
            </a:r>
            <a:r>
              <a:rPr lang="ru-RU" sz="1400" b="1" dirty="0">
                <a:solidFill>
                  <a:schemeClr val="bg1"/>
                </a:solidFill>
              </a:rPr>
              <a:t>уровень подготовки</a:t>
            </a:r>
            <a:r>
              <a:rPr lang="ru-RU" sz="1400" dirty="0">
                <a:solidFill>
                  <a:schemeClr val="bg1"/>
                </a:solidFill>
              </a:rPr>
              <a:t>, соответствующий стандартам </a:t>
            </a:r>
            <a:r>
              <a:rPr lang="ru-RU" sz="1400" dirty="0" err="1">
                <a:solidFill>
                  <a:schemeClr val="bg1"/>
                </a:solidFill>
              </a:rPr>
              <a:t>Ворлдскиллс</a:t>
            </a:r>
            <a:r>
              <a:rPr lang="ru-RU" sz="1400" dirty="0">
                <a:solidFill>
                  <a:schemeClr val="bg1"/>
                </a:solidFill>
              </a:rPr>
              <a:t> Россия  </a:t>
            </a:r>
            <a:r>
              <a:rPr lang="ru-RU" sz="1400" dirty="0" smtClean="0">
                <a:solidFill>
                  <a:schemeClr val="bg1"/>
                </a:solidFill>
              </a:rPr>
              <a:t>(</a:t>
            </a:r>
            <a:r>
              <a:rPr lang="ru-RU" sz="1400" dirty="0">
                <a:solidFill>
                  <a:schemeClr val="bg1"/>
                </a:solidFill>
              </a:rPr>
              <a:t>тыс. чел. за год</a:t>
            </a:r>
            <a:r>
              <a:rPr lang="ru-RU" sz="1400" dirty="0" smtClean="0">
                <a:solidFill>
                  <a:schemeClr val="bg1"/>
                </a:solidFill>
              </a:rPr>
              <a:t>)</a:t>
            </a:r>
          </a:p>
        </p:txBody>
      </p:sp>
      <p:cxnSp>
        <p:nvCxnSpPr>
          <p:cNvPr id="94" name="Прямая соединительная линия 93"/>
          <p:cNvCxnSpPr>
            <a:stCxn id="55" idx="3"/>
          </p:cNvCxnSpPr>
          <p:nvPr/>
        </p:nvCxnSpPr>
        <p:spPr>
          <a:xfrm>
            <a:off x="5831832" y="3679212"/>
            <a:ext cx="1563319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 стрелкой 94"/>
          <p:cNvCxnSpPr/>
          <p:nvPr/>
        </p:nvCxnSpPr>
        <p:spPr>
          <a:xfrm>
            <a:off x="7395151" y="3675014"/>
            <a:ext cx="0" cy="33005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 стрелкой 97"/>
          <p:cNvCxnSpPr/>
          <p:nvPr/>
        </p:nvCxnSpPr>
        <p:spPr>
          <a:xfrm>
            <a:off x="8235760" y="3231205"/>
            <a:ext cx="0" cy="773859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737722" y="4787924"/>
            <a:ext cx="1999254" cy="60016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</a:rPr>
              <a:t> Дипломная работа (дипломный проект),  включая ДЭ             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55889" y="149001"/>
            <a:ext cx="6741327" cy="381168"/>
          </a:xfrm>
          <a:prstGeom prst="rect">
            <a:avLst/>
          </a:prstGeom>
        </p:spPr>
        <p:txBody>
          <a:bodyPr wrap="square" lIns="103163" tIns="51581" rIns="103163" bIns="51581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cs typeface="Arial" pitchFamily="34" charset="0"/>
              </a:rPr>
              <a:t>ДЕМОНСТРАЦИОННЫЙ ЭКЗАМЕН </a:t>
            </a:r>
            <a:endParaRPr lang="ru-RU" b="1" dirty="0">
              <a:solidFill>
                <a:schemeClr val="accent2">
                  <a:lumMod val="50000"/>
                </a:schemeClr>
              </a:solidFill>
              <a:cs typeface="Arial" pitchFamily="34" charset="0"/>
            </a:endParaRPr>
          </a:p>
        </p:txBody>
      </p:sp>
      <p:grpSp>
        <p:nvGrpSpPr>
          <p:cNvPr id="35" name="Группа 34"/>
          <p:cNvGrpSpPr/>
          <p:nvPr/>
        </p:nvGrpSpPr>
        <p:grpSpPr>
          <a:xfrm>
            <a:off x="6523882" y="171345"/>
            <a:ext cx="3384375" cy="613480"/>
            <a:chOff x="5529064" y="116632"/>
            <a:chExt cx="4379193" cy="1018548"/>
          </a:xfrm>
        </p:grpSpPr>
        <p:sp>
          <p:nvSpPr>
            <p:cNvPr id="36" name="Параллелограмм 35"/>
            <p:cNvSpPr/>
            <p:nvPr/>
          </p:nvSpPr>
          <p:spPr>
            <a:xfrm rot="10800000">
              <a:off x="5529064" y="116633"/>
              <a:ext cx="4334986" cy="1018546"/>
            </a:xfrm>
            <a:prstGeom prst="parallelogram">
              <a:avLst>
                <a:gd name="adj" fmla="val 56507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7793335" y="116632"/>
              <a:ext cx="2114922" cy="101854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553981" y="344859"/>
              <a:ext cx="3190966" cy="562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600" b="1" dirty="0" err="1" smtClean="0">
                  <a:solidFill>
                    <a:schemeClr val="bg1"/>
                  </a:solidFill>
                </a:rPr>
                <a:t>Минобрнауки</a:t>
              </a:r>
              <a:r>
                <a:rPr lang="ru-RU" sz="1600" b="1" dirty="0" smtClean="0">
                  <a:solidFill>
                    <a:schemeClr val="bg1"/>
                  </a:solidFill>
                </a:rPr>
                <a:t> России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39" name="Рисунок 3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55929" y="226057"/>
            <a:ext cx="439222" cy="5040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0" name="Равнобедренный треугольник 39"/>
          <p:cNvSpPr/>
          <p:nvPr/>
        </p:nvSpPr>
        <p:spPr>
          <a:xfrm>
            <a:off x="8846010" y="6089274"/>
            <a:ext cx="897479" cy="773689"/>
          </a:xfrm>
          <a:prstGeom prst="triangle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Равнобедренный треугольник 42"/>
          <p:cNvSpPr/>
          <p:nvPr/>
        </p:nvSpPr>
        <p:spPr>
          <a:xfrm flipV="1">
            <a:off x="8542602" y="6339847"/>
            <a:ext cx="606815" cy="523117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Номер слайда 20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</p:spPr>
        <p:txBody>
          <a:bodyPr/>
          <a:lstStyle/>
          <a:p>
            <a:fld id="{588011B0-3B8A-49B0-BE6E-0F9D346871F7}" type="slidenum">
              <a:rPr lang="ru-RU" smtClean="0">
                <a:solidFill>
                  <a:schemeClr val="bg1"/>
                </a:solidFill>
              </a:rPr>
              <a:pPr/>
              <a:t>7</a:t>
            </a:fld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://atesco.ru/files/tabs/ff/94/ff94a05b8937570ff2ab95518ebc180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6961" y="980229"/>
            <a:ext cx="2833637" cy="1943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6785109" y="2751684"/>
            <a:ext cx="2996937" cy="738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Приоритетный проект </a:t>
            </a:r>
          </a:p>
          <a:p>
            <a:pPr algn="ctr"/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«РАБОЧИЕ КАДРЫ </a:t>
            </a:r>
          </a:p>
          <a:p>
            <a:pPr algn="ctr"/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ДЛЯ ПЕРЕДОВЫХ ТЕХНОЛОГИЙ»</a:t>
            </a:r>
            <a:endParaRPr lang="ru-RU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2" name="Picture 4" descr="http://freevector.co/wp-content/uploads/2011/07/27825-group-of-people-in-a-formation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491" y="5344851"/>
            <a:ext cx="1296061" cy="1296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5993801" y="6139792"/>
            <a:ext cx="2502288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2020 год  -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50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 тыс. чел.</a:t>
            </a:r>
          </a:p>
        </p:txBody>
      </p:sp>
    </p:spTree>
    <p:extLst>
      <p:ext uri="{BB962C8B-B14F-4D97-AF65-F5344CB8AC3E}">
        <p14:creationId xmlns:p14="http://schemas.microsoft.com/office/powerpoint/2010/main" val="282410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324349969"/>
              </p:ext>
            </p:extLst>
          </p:nvPr>
        </p:nvGraphicFramePr>
        <p:xfrm>
          <a:off x="227295" y="952798"/>
          <a:ext cx="9439049" cy="519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4785428" y="1484931"/>
            <a:ext cx="0" cy="3096199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155890" y="1484931"/>
            <a:ext cx="44850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buFont typeface="Wingdings" pitchFamily="2" charset="2"/>
              <a:buChar char="Ø"/>
              <a:tabLst>
                <a:tab pos="907415" algn="l"/>
              </a:tabLst>
            </a:pPr>
            <a:r>
              <a:rPr lang="ru-RU" sz="1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Формирование ГЭК в установленные законодательством сроки не позволяет решить  </a:t>
            </a:r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</a:rPr>
              <a:t>вопрос      введения экспертов </a:t>
            </a:r>
            <a:r>
              <a:rPr lang="ru-RU" sz="1400" dirty="0" err="1">
                <a:latin typeface="Arial" panose="020B0604020202020204" pitchFamily="34" charset="0"/>
                <a:ea typeface="Times New Roman" panose="02020603050405020304" pitchFamily="18" charset="0"/>
              </a:rPr>
              <a:t>Ворлдскиллс</a:t>
            </a:r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</a:rPr>
              <a:t> в состав </a:t>
            </a:r>
            <a:r>
              <a:rPr lang="ru-RU" sz="1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ГЭК, отсутствует возможность закрепления </a:t>
            </a:r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</a:rPr>
              <a:t>главного эксперта председателем ГЭК</a:t>
            </a:r>
          </a:p>
          <a:p>
            <a:pPr marL="342900" indent="-342900" algn="just">
              <a:spcBef>
                <a:spcPts val="600"/>
              </a:spcBef>
              <a:buFont typeface="Wingdings" pitchFamily="2" charset="2"/>
              <a:buChar char="Ø"/>
              <a:tabLst>
                <a:tab pos="907415" algn="l"/>
              </a:tabLst>
            </a:pPr>
            <a:r>
              <a:rPr lang="ru-RU" sz="1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При </a:t>
            </a:r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</a:rPr>
              <a:t>проведении </a:t>
            </a:r>
            <a:r>
              <a:rPr lang="ru-RU" sz="1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ДЭ не проработан вопрос  рассмотрения апелляций, не отражена   организация  ДЭ для лиц с ограниченными возможностями здоровья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tabLst>
                <a:tab pos="907415" algn="l"/>
              </a:tabLst>
            </a:pPr>
            <a:r>
              <a:rPr lang="ru-RU" sz="1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Отсутствует открытость предоставления информации о ГИА для студентов   за полгода: доступны лишь задания чемпионата, не размещены задания ДЭ и критерии оценки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tabLst>
                <a:tab pos="907415" algn="l"/>
              </a:tabLst>
            </a:pPr>
            <a:endParaRPr lang="ru-RU" sz="12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tabLst>
                <a:tab pos="907415" algn="l"/>
              </a:tabLst>
            </a:pP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866030" y="1507057"/>
            <a:ext cx="4916016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tabLst>
                <a:tab pos="907415" algn="l"/>
              </a:tabLst>
            </a:pPr>
            <a:r>
              <a:rPr lang="ru-RU" sz="1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Нет соответствия профессий/ специальностей СПО и компетенций </a:t>
            </a:r>
            <a:r>
              <a:rPr lang="ru-RU" sz="1400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Ворлдскиллс</a:t>
            </a:r>
            <a:endParaRPr lang="ru-RU" sz="14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tabLst>
                <a:tab pos="907415" algn="l"/>
              </a:tabLst>
            </a:pPr>
            <a:r>
              <a:rPr lang="ru-RU" sz="1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Не определена  методика    проведения ДЭ для профессий/специальностей ТОП-50, не имеющих соответствующих компетенций </a:t>
            </a:r>
            <a:r>
              <a:rPr lang="ru-RU" sz="1400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Ворлдскиллс</a:t>
            </a:r>
            <a:endParaRPr lang="ru-RU" sz="14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tabLst>
                <a:tab pos="907415" algn="l"/>
              </a:tabLst>
            </a:pPr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</a:rPr>
              <a:t>Отсутствует  технология для перевода результатов ДЭ в оценку за </a:t>
            </a:r>
            <a:r>
              <a:rPr lang="ru-RU" sz="1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ГИА</a:t>
            </a:r>
            <a:endParaRPr lang="ru-RU" sz="1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tabLst>
                <a:tab pos="907415" algn="l"/>
              </a:tabLst>
            </a:pPr>
            <a:r>
              <a:rPr lang="ru-RU" sz="1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Не </a:t>
            </a:r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</a:rPr>
              <a:t>проработаны единые подходы к определению времени  выполнения заданий 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tabLst>
                <a:tab pos="907415" algn="l"/>
              </a:tabLst>
            </a:pPr>
            <a:r>
              <a:rPr lang="ru-RU" sz="1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Сроки </a:t>
            </a:r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</a:rPr>
              <a:t>проведения национальных чемпионатов не позволяют сформировать пакет документов, закрепляющих требования к компетенциям, необходимые для разработки программы ГИА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tabLst>
                <a:tab pos="907415" algn="l"/>
              </a:tabLst>
            </a:pPr>
            <a:endParaRPr lang="ru-RU" sz="12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tabLst>
                <a:tab pos="907415" algn="l"/>
              </a:tabLst>
            </a:pP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47787" y="4768339"/>
            <a:ext cx="4867189" cy="92333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  <a:tabLst>
                <a:tab pos="907415" algn="l"/>
              </a:tabLst>
            </a:pP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Задачи федерального уровня 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907415" algn="l"/>
              </a:tabLst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Нормативное обеспечение 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907415" algn="l"/>
              </a:tabLst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Методическое и организационное  сопровождение</a:t>
            </a:r>
            <a:endParaRPr lang="ru-RU" sz="14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44832" y="5685515"/>
            <a:ext cx="4132104" cy="113877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  <a:tabLst>
                <a:tab pos="907415" algn="l"/>
              </a:tabLst>
            </a:pP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Задачи субъектов РФ </a:t>
            </a:r>
          </a:p>
          <a:p>
            <a:pPr marL="342900" indent="-342900" algn="just">
              <a:spcBef>
                <a:spcPts val="600"/>
              </a:spcBef>
              <a:buFont typeface="Wingdings" pitchFamily="2" charset="2"/>
              <a:buChar char="§"/>
              <a:tabLst>
                <a:tab pos="907415" algn="l"/>
              </a:tabLst>
            </a:pPr>
            <a:r>
              <a:rPr lang="ru-RU" sz="1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Формирование потребности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экономики региона в кадрах, выделение КЦП</a:t>
            </a:r>
            <a:endParaRPr lang="ru-RU" sz="14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907415" algn="l"/>
              </a:tabLst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Создание материально-технической базы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152800" y="4912355"/>
            <a:ext cx="6347411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5114976" y="4927058"/>
            <a:ext cx="4560349" cy="89255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907415" algn="l"/>
              </a:tabLst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Повышение квалификации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907415" algn="l"/>
              </a:tabLst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Мониторинг внедрения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907415" algn="l"/>
              </a:tabLst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Создание «точек роста»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2444283" y="5819610"/>
            <a:ext cx="702078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5114976" y="5813411"/>
            <a:ext cx="4560349" cy="103105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Wingdings" pitchFamily="2" charset="2"/>
              <a:buChar char="§"/>
              <a:tabLst>
                <a:tab pos="907415" algn="l"/>
              </a:tabLst>
            </a:pPr>
            <a:r>
              <a:rPr lang="ru-RU" sz="1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Создание платформ сетевого взаимодействия</a:t>
            </a: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907415" algn="l"/>
              </a:tabLst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Разработка сетевых механизмов                     реализации программ,  проведения                        ГИА, трудоустройства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55889" y="149001"/>
            <a:ext cx="6367993" cy="658167"/>
          </a:xfrm>
          <a:prstGeom prst="rect">
            <a:avLst/>
          </a:prstGeom>
        </p:spPr>
        <p:txBody>
          <a:bodyPr wrap="square" lIns="103163" tIns="51581" rIns="103163" bIns="51581">
            <a:spAutoFit/>
          </a:bodyPr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cs typeface="Arial" pitchFamily="34" charset="0"/>
              </a:rPr>
              <a:t>ПРОБЛЕМНОЕ ПОЛЕ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cs typeface="Arial" pitchFamily="34" charset="0"/>
              </a:rPr>
              <a:t>(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cs typeface="Arial" pitchFamily="34" charset="0"/>
              </a:rPr>
              <a:t>на основе результатов пилотной апробации ДЭ в 26 субъектах РФ)</a:t>
            </a:r>
          </a:p>
        </p:txBody>
      </p:sp>
      <p:grpSp>
        <p:nvGrpSpPr>
          <p:cNvPr id="3" name="Группа 17"/>
          <p:cNvGrpSpPr/>
          <p:nvPr/>
        </p:nvGrpSpPr>
        <p:grpSpPr>
          <a:xfrm>
            <a:off x="6523882" y="171345"/>
            <a:ext cx="3384375" cy="613480"/>
            <a:chOff x="5529064" y="116632"/>
            <a:chExt cx="4379193" cy="1018548"/>
          </a:xfrm>
        </p:grpSpPr>
        <p:sp>
          <p:nvSpPr>
            <p:cNvPr id="21" name="Параллелограмм 20"/>
            <p:cNvSpPr/>
            <p:nvPr/>
          </p:nvSpPr>
          <p:spPr>
            <a:xfrm rot="10800000">
              <a:off x="5529064" y="116633"/>
              <a:ext cx="4334986" cy="1018546"/>
            </a:xfrm>
            <a:prstGeom prst="parallelogram">
              <a:avLst>
                <a:gd name="adj" fmla="val 56507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7793335" y="116632"/>
              <a:ext cx="2114922" cy="101854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553981" y="344859"/>
              <a:ext cx="3190966" cy="562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600" b="1" dirty="0" err="1" smtClean="0">
                  <a:solidFill>
                    <a:schemeClr val="bg1"/>
                  </a:solidFill>
                </a:rPr>
                <a:t>Минобрнауки</a:t>
              </a:r>
              <a:r>
                <a:rPr lang="ru-RU" sz="1600" b="1" dirty="0" smtClean="0">
                  <a:solidFill>
                    <a:schemeClr val="bg1"/>
                  </a:solidFill>
                </a:rPr>
                <a:t> России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5" name="Рисунок 24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955929" y="226057"/>
            <a:ext cx="439222" cy="5040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9" name="Равнобедренный треугольник 28"/>
          <p:cNvSpPr/>
          <p:nvPr/>
        </p:nvSpPr>
        <p:spPr>
          <a:xfrm>
            <a:off x="8846010" y="6089274"/>
            <a:ext cx="897479" cy="773689"/>
          </a:xfrm>
          <a:prstGeom prst="triangle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Равнобедренный треугольник 29"/>
          <p:cNvSpPr/>
          <p:nvPr/>
        </p:nvSpPr>
        <p:spPr>
          <a:xfrm flipV="1">
            <a:off x="8542602" y="6339847"/>
            <a:ext cx="606815" cy="523117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Номер слайда 20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      </a:t>
            </a:r>
            <a:fld id="{588011B0-3B8A-49B0-BE6E-0F9D346871F7}" type="slidenum">
              <a:rPr lang="ru-RU" smtClean="0">
                <a:solidFill>
                  <a:schemeClr val="bg1"/>
                </a:solidFill>
              </a:rPr>
              <a:pPr/>
              <a:t>8</a:t>
            </a:fld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62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detkirf.nethouse.ru/static/img/0000/0004/3489/43489938.o1li5licf1.W66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90" y="4974847"/>
            <a:ext cx="2857307" cy="169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55890" y="149001"/>
            <a:ext cx="6525302" cy="658167"/>
          </a:xfrm>
          <a:prstGeom prst="rect">
            <a:avLst/>
          </a:prstGeom>
        </p:spPr>
        <p:txBody>
          <a:bodyPr wrap="square" lIns="103163" tIns="51581" rIns="103163" bIns="51581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cs typeface="Arial" pitchFamily="34" charset="0"/>
              </a:rPr>
              <a:t>ПРИОРИТЕТНЫЙ ПРОЕКТ «СОВРЕМЕННАЯ ЦИФРОВАЯ ОБРАЗОВАТЕЛЬНАЯ СРЕДА РОССИЙСКОЙ ФЕДЕРАЦИИ»</a:t>
            </a:r>
            <a:endParaRPr lang="ru-RU" b="1" dirty="0">
              <a:solidFill>
                <a:schemeClr val="accent2">
                  <a:lumMod val="50000"/>
                </a:schemeClr>
              </a:solidFill>
              <a:cs typeface="Arial" pitchFamily="34" charset="0"/>
            </a:endParaRPr>
          </a:p>
        </p:txBody>
      </p:sp>
      <p:grpSp>
        <p:nvGrpSpPr>
          <p:cNvPr id="2" name="Группа 5"/>
          <p:cNvGrpSpPr/>
          <p:nvPr/>
        </p:nvGrpSpPr>
        <p:grpSpPr>
          <a:xfrm>
            <a:off x="6523882" y="171345"/>
            <a:ext cx="3384375" cy="613480"/>
            <a:chOff x="5529064" y="116632"/>
            <a:chExt cx="4379193" cy="1018548"/>
          </a:xfrm>
        </p:grpSpPr>
        <p:sp>
          <p:nvSpPr>
            <p:cNvPr id="7" name="Параллелограмм 6"/>
            <p:cNvSpPr/>
            <p:nvPr/>
          </p:nvSpPr>
          <p:spPr>
            <a:xfrm rot="10800000">
              <a:off x="5529064" y="116633"/>
              <a:ext cx="4334986" cy="1018546"/>
            </a:xfrm>
            <a:prstGeom prst="parallelogram">
              <a:avLst>
                <a:gd name="adj" fmla="val 56507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7793335" y="116632"/>
              <a:ext cx="2114922" cy="101854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553981" y="344859"/>
              <a:ext cx="3190966" cy="562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600" b="1" dirty="0" err="1" smtClean="0">
                  <a:solidFill>
                    <a:schemeClr val="bg1"/>
                  </a:solidFill>
                </a:rPr>
                <a:t>Минобрнауки</a:t>
              </a:r>
              <a:r>
                <a:rPr lang="ru-RU" sz="1600" b="1" dirty="0" smtClean="0">
                  <a:solidFill>
                    <a:schemeClr val="bg1"/>
                  </a:solidFill>
                </a:rPr>
                <a:t> России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55929" y="226057"/>
            <a:ext cx="439222" cy="5040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Равнобедренный треугольник 10"/>
          <p:cNvSpPr/>
          <p:nvPr/>
        </p:nvSpPr>
        <p:spPr>
          <a:xfrm>
            <a:off x="8846010" y="6089274"/>
            <a:ext cx="897479" cy="773689"/>
          </a:xfrm>
          <a:prstGeom prst="triangle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 flipV="1">
            <a:off x="8542602" y="6339847"/>
            <a:ext cx="606815" cy="523117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Номер слайда 20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</p:spPr>
        <p:txBody>
          <a:bodyPr/>
          <a:lstStyle/>
          <a:p>
            <a:fld id="{588011B0-3B8A-49B0-BE6E-0F9D346871F7}" type="slidenum">
              <a:rPr lang="ru-RU" smtClean="0">
                <a:solidFill>
                  <a:schemeClr val="bg1"/>
                </a:solidFill>
              </a:rPr>
              <a:pPr/>
              <a:t>9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29308" y="1235875"/>
            <a:ext cx="352149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Цель проекта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: </a:t>
            </a:r>
            <a:r>
              <a:rPr lang="ru-RU" sz="1600" dirty="0"/>
              <a:t>Создать к 2018 году условия для системного повышения качества и расширения возможностей непрерывного образования для всех категорий граждан за счет развития российского цифрового образовательного пространства и увеличения числа обучающихся образовательных организаций, освоивших онлайн-курсы до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11 </a:t>
            </a:r>
            <a:r>
              <a:rPr lang="ru-RU" sz="1600" dirty="0"/>
              <a:t>млн. человек к концу 2025 </a:t>
            </a:r>
            <a:r>
              <a:rPr lang="ru-RU" sz="1600" dirty="0" smtClean="0"/>
              <a:t>года</a:t>
            </a:r>
            <a:endParaRPr lang="ru-RU" sz="1600" dirty="0"/>
          </a:p>
        </p:txBody>
      </p:sp>
      <p:sp>
        <p:nvSpPr>
          <p:cNvPr id="15" name="Равнобедренный треугольник 14"/>
          <p:cNvSpPr/>
          <p:nvPr/>
        </p:nvSpPr>
        <p:spPr>
          <a:xfrm flipV="1">
            <a:off x="279376" y="841488"/>
            <a:ext cx="897479" cy="283256"/>
          </a:xfrm>
          <a:prstGeom prst="triangl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399406" y="5277966"/>
            <a:ext cx="403826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sz="1600" dirty="0" smtClean="0"/>
              <a:t>Московская </a:t>
            </a:r>
            <a:r>
              <a:rPr lang="ru-RU" sz="1600" dirty="0"/>
              <a:t>область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/>
              <a:t>Республика Татарстан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/>
              <a:t>Республика Башкортостан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/>
              <a:t>Свердловская область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/>
              <a:t>Тюменская область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990056" y="4732974"/>
            <a:ext cx="25203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Определены </a:t>
            </a:r>
          </a:p>
          <a:p>
            <a:r>
              <a:rPr lang="ru-RU" sz="1600" b="1" dirty="0" smtClean="0"/>
              <a:t>ПИЛОТНЫЕ РЕГИОНЫ</a:t>
            </a:r>
            <a:endParaRPr lang="ru-RU" sz="1600" dirty="0"/>
          </a:p>
        </p:txBody>
      </p:sp>
      <p:sp>
        <p:nvSpPr>
          <p:cNvPr id="21" name="Равнобедренный треугольник 20"/>
          <p:cNvSpPr/>
          <p:nvPr/>
        </p:nvSpPr>
        <p:spPr>
          <a:xfrm rot="5400000">
            <a:off x="4295825" y="5393140"/>
            <a:ext cx="844174" cy="386844"/>
          </a:xfrm>
          <a:prstGeom prst="triangl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 стрелкой 19"/>
          <p:cNvCxnSpPr/>
          <p:nvPr/>
        </p:nvCxnSpPr>
        <p:spPr>
          <a:xfrm flipV="1">
            <a:off x="279376" y="4627101"/>
            <a:ext cx="9464113" cy="26035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2015580" y="4552430"/>
            <a:ext cx="193561" cy="193561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69409" y="4409285"/>
            <a:ext cx="176884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01.07.2017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4933255" y="4530321"/>
            <a:ext cx="193561" cy="193561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87084" y="4387176"/>
            <a:ext cx="176884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01.09.2017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911334" y="4789083"/>
            <a:ext cx="212022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Определены </a:t>
            </a:r>
            <a:r>
              <a:rPr lang="ru-RU" sz="1600" b="1" dirty="0" smtClean="0"/>
              <a:t>компетенции </a:t>
            </a:r>
            <a:r>
              <a:rPr lang="ru-RU" sz="1600" b="1" dirty="0"/>
              <a:t>и дисциплины</a:t>
            </a:r>
            <a:r>
              <a:rPr lang="ru-RU" sz="1600" dirty="0"/>
              <a:t>, для освоения которых необходимо создание онлайн-курсов в приоритетном порядке</a:t>
            </a:r>
          </a:p>
        </p:txBody>
      </p:sp>
      <p:sp>
        <p:nvSpPr>
          <p:cNvPr id="29" name="Равнобедренный треугольник 28"/>
          <p:cNvSpPr/>
          <p:nvPr/>
        </p:nvSpPr>
        <p:spPr>
          <a:xfrm rot="5400000">
            <a:off x="6802889" y="5345698"/>
            <a:ext cx="844174" cy="386844"/>
          </a:xfrm>
          <a:prstGeom prst="triangl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7467085" y="4539413"/>
            <a:ext cx="181233" cy="193561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720915" y="4396268"/>
            <a:ext cx="165618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15.03.2019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395151" y="4770187"/>
            <a:ext cx="23868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Обеспечено </a:t>
            </a:r>
            <a:r>
              <a:rPr lang="ru-RU" sz="1600" b="1" dirty="0"/>
              <a:t>привлечение средств </a:t>
            </a:r>
            <a:r>
              <a:rPr lang="ru-RU" sz="1600" dirty="0"/>
              <a:t>для создания онлайн-курсов, используемых в образовательных программах </a:t>
            </a:r>
            <a:r>
              <a:rPr lang="ru-RU" sz="1600" dirty="0" smtClean="0"/>
              <a:t>СПО</a:t>
            </a:r>
            <a:endParaRPr lang="ru-RU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279376" y="4580630"/>
            <a:ext cx="1534811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КОНТРОЛЬНЫЕ ТОЧКИ СПО</a:t>
            </a:r>
            <a:endParaRPr lang="ru-RU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800872" y="1235875"/>
            <a:ext cx="6099165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Aft>
                <a:spcPts val="1000"/>
              </a:spcAft>
              <a:buFont typeface="Wingdings" pitchFamily="2" charset="2"/>
              <a:buChar char="ü"/>
            </a:pPr>
            <a:r>
              <a:rPr lang="ru-RU" sz="1600" dirty="0"/>
              <a:t>Создан </a:t>
            </a:r>
            <a:r>
              <a:rPr lang="ru-RU" sz="1600" b="1" dirty="0"/>
              <a:t>информационный ресурс (портал)</a:t>
            </a:r>
            <a:r>
              <a:rPr lang="ru-RU" sz="1600" dirty="0"/>
              <a:t>, доступный всем категориям граждан и обеспечивающий для каждого пользователя по принципу "одного окна" доступ к онлайн-курсам для всех уровней образования </a:t>
            </a:r>
            <a:endParaRPr lang="ru-RU" sz="1600" dirty="0" smtClean="0"/>
          </a:p>
          <a:p>
            <a:pPr marL="285750" lvl="0" indent="-285750">
              <a:spcAft>
                <a:spcPts val="1000"/>
              </a:spcAft>
              <a:buFont typeface="Wingdings" pitchFamily="2" charset="2"/>
              <a:buChar char="ü"/>
            </a:pPr>
            <a:r>
              <a:rPr lang="ru-RU" sz="1600" dirty="0" smtClean="0"/>
              <a:t>Создана </a:t>
            </a:r>
            <a:r>
              <a:rPr lang="ru-RU" sz="1600" b="1" dirty="0"/>
              <a:t>система оценки качества онлайн-курсов </a:t>
            </a:r>
            <a:r>
              <a:rPr lang="ru-RU" sz="1600" dirty="0"/>
              <a:t>и онлайн-ресурсов общего </a:t>
            </a:r>
            <a:r>
              <a:rPr lang="ru-RU" sz="1600" dirty="0" smtClean="0"/>
              <a:t>образования</a:t>
            </a:r>
          </a:p>
          <a:p>
            <a:pPr marL="285750" lvl="0" indent="-285750">
              <a:spcAft>
                <a:spcPts val="1000"/>
              </a:spcAft>
              <a:buFont typeface="Wingdings" pitchFamily="2" charset="2"/>
              <a:buChar char="ü"/>
            </a:pPr>
            <a:r>
              <a:rPr lang="ru-RU" sz="1600" b="1" dirty="0" smtClean="0"/>
              <a:t>Портал </a:t>
            </a:r>
            <a:r>
              <a:rPr lang="ru-RU" sz="1600" b="1" dirty="0"/>
              <a:t>интегрирован с Единой системой идентификации и аутентификации и ГИС </a:t>
            </a:r>
            <a:r>
              <a:rPr lang="ru-RU" sz="1600" b="1" dirty="0" smtClean="0"/>
              <a:t>«Контингент» </a:t>
            </a:r>
            <a:r>
              <a:rPr lang="ru-RU" sz="1600" dirty="0" smtClean="0"/>
              <a:t>(</a:t>
            </a:r>
            <a:r>
              <a:rPr lang="ru-RU" sz="1600" dirty="0"/>
              <a:t>формирование цифрового портфолио</a:t>
            </a:r>
            <a:r>
              <a:rPr lang="ru-RU" sz="1600" dirty="0" smtClean="0"/>
              <a:t>)</a:t>
            </a:r>
            <a:endParaRPr lang="ru-RU" sz="1600" dirty="0"/>
          </a:p>
          <a:p>
            <a:pPr marL="285750" lvl="0" indent="-285750">
              <a:spcAft>
                <a:spcPts val="1000"/>
              </a:spcAft>
              <a:buFont typeface="Wingdings" pitchFamily="2" charset="2"/>
              <a:buChar char="ü"/>
            </a:pPr>
            <a:r>
              <a:rPr lang="ru-RU" sz="1600" dirty="0"/>
              <a:t>Создано </a:t>
            </a:r>
            <a:r>
              <a:rPr lang="ru-RU" sz="1600" b="1" dirty="0"/>
              <a:t>программное </a:t>
            </a:r>
            <a:r>
              <a:rPr lang="ru-RU" sz="1600" b="1" dirty="0" smtClean="0"/>
              <a:t>обеспечение</a:t>
            </a:r>
            <a:r>
              <a:rPr lang="ru-RU" sz="1600" dirty="0" smtClean="0"/>
              <a:t>, </a:t>
            </a:r>
            <a:r>
              <a:rPr lang="ru-RU" sz="1600" dirty="0"/>
              <a:t>повышающее качество </a:t>
            </a:r>
            <a:r>
              <a:rPr lang="ru-RU" sz="1600" dirty="0" smtClean="0"/>
              <a:t>онлайн-обучения</a:t>
            </a:r>
            <a:endParaRPr lang="ru-RU" sz="1600" dirty="0"/>
          </a:p>
        </p:txBody>
      </p:sp>
      <p:grpSp>
        <p:nvGrpSpPr>
          <p:cNvPr id="3" name="Группа 38"/>
          <p:cNvGrpSpPr/>
          <p:nvPr/>
        </p:nvGrpSpPr>
        <p:grpSpPr>
          <a:xfrm>
            <a:off x="3990145" y="931260"/>
            <a:ext cx="5931568" cy="351702"/>
            <a:chOff x="5274006" y="371263"/>
            <a:chExt cx="4634251" cy="254640"/>
          </a:xfrm>
          <a:solidFill>
            <a:schemeClr val="accent6">
              <a:lumMod val="75000"/>
            </a:schemeClr>
          </a:solidFill>
        </p:grpSpPr>
        <p:sp>
          <p:nvSpPr>
            <p:cNvPr id="40" name="Параллелограмм 39"/>
            <p:cNvSpPr/>
            <p:nvPr/>
          </p:nvSpPr>
          <p:spPr>
            <a:xfrm rot="10800000">
              <a:off x="5274006" y="371263"/>
              <a:ext cx="4590041" cy="254637"/>
            </a:xfrm>
            <a:prstGeom prst="parallelogram">
              <a:avLst>
                <a:gd name="adj" fmla="val 5650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8850789" y="371265"/>
              <a:ext cx="1057468" cy="2546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5293985" y="913627"/>
            <a:ext cx="38234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b="1" dirty="0" smtClean="0">
                <a:solidFill>
                  <a:schemeClr val="bg1"/>
                </a:solidFill>
              </a:rPr>
              <a:t>ОЖИДАЕМЫЕ РЕЗУЛЬТАТЫ ПРОЕКТА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56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1151</TotalTime>
  <Words>1891</Words>
  <Application>Microsoft Office PowerPoint</Application>
  <PresentationFormat>Лист A4 (210x297 мм)</PresentationFormat>
  <Paragraphs>428</Paragraphs>
  <Slides>11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Sokolova</dc:creator>
  <cp:lastModifiedBy>Кондратьева Ольга Геннадьевна</cp:lastModifiedBy>
  <cp:revision>99</cp:revision>
  <cp:lastPrinted>2017-08-28T09:06:10Z</cp:lastPrinted>
  <dcterms:created xsi:type="dcterms:W3CDTF">2017-08-23T05:38:14Z</dcterms:created>
  <dcterms:modified xsi:type="dcterms:W3CDTF">2017-09-15T11:20:56Z</dcterms:modified>
</cp:coreProperties>
</file>