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6" r:id="rId10"/>
    <p:sldId id="271" r:id="rId11"/>
    <p:sldId id="274" r:id="rId12"/>
    <p:sldId id="275" r:id="rId13"/>
  </p:sldIdLst>
  <p:sldSz cx="9144000" cy="6858000" type="screen4x3"/>
  <p:notesSz cx="6858000" cy="9144000"/>
  <p:defaultTextStyle>
    <a:lvl1pPr>
      <a:defRPr>
        <a:latin typeface="Calibri"/>
        <a:ea typeface="Calibri"/>
        <a:cs typeface="Calibri"/>
        <a:sym typeface="Calibri"/>
      </a:defRPr>
    </a:lvl1pPr>
    <a:lvl2pPr indent="457200">
      <a:defRPr>
        <a:latin typeface="Calibri"/>
        <a:ea typeface="Calibri"/>
        <a:cs typeface="Calibri"/>
        <a:sym typeface="Calibri"/>
      </a:defRPr>
    </a:lvl2pPr>
    <a:lvl3pPr indent="914400">
      <a:defRPr>
        <a:latin typeface="Calibri"/>
        <a:ea typeface="Calibri"/>
        <a:cs typeface="Calibri"/>
        <a:sym typeface="Calibri"/>
      </a:defRPr>
    </a:lvl3pPr>
    <a:lvl4pPr indent="1371600">
      <a:defRPr>
        <a:latin typeface="Calibri"/>
        <a:ea typeface="Calibri"/>
        <a:cs typeface="Calibri"/>
        <a:sym typeface="Calibri"/>
      </a:defRPr>
    </a:lvl4pPr>
    <a:lvl5pPr indent="1828800">
      <a:defRPr>
        <a:latin typeface="Calibri"/>
        <a:ea typeface="Calibri"/>
        <a:cs typeface="Calibri"/>
        <a:sym typeface="Calibri"/>
      </a:defRPr>
    </a:lvl5pPr>
    <a:lvl6pPr indent="2286000">
      <a:defRPr>
        <a:latin typeface="Calibri"/>
        <a:ea typeface="Calibri"/>
        <a:cs typeface="Calibri"/>
        <a:sym typeface="Calibri"/>
      </a:defRPr>
    </a:lvl6pPr>
    <a:lvl7pPr indent="2743200">
      <a:defRPr>
        <a:latin typeface="Calibri"/>
        <a:ea typeface="Calibri"/>
        <a:cs typeface="Calibri"/>
        <a:sym typeface="Calibri"/>
      </a:defRPr>
    </a:lvl7pPr>
    <a:lvl8pPr indent="3200400">
      <a:defRPr>
        <a:latin typeface="Calibri"/>
        <a:ea typeface="Calibri"/>
        <a:cs typeface="Calibri"/>
        <a:sym typeface="Calibri"/>
      </a:defRPr>
    </a:lvl8pPr>
    <a:lvl9pPr indent="3657600">
      <a:defRPr>
        <a:latin typeface="Calibri"/>
        <a:ea typeface="Calibri"/>
        <a:cs typeface="Calibri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физра</c:v>
                </c:pt>
              </c:strCache>
            </c:strRef>
          </c:tx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ин.яз.</c:v>
                </c:pt>
              </c:strCache>
            </c:strRef>
          </c:tx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психология</c:v>
                </c:pt>
              </c:strCache>
            </c:strRef>
          </c:tx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информ.без.</c:v>
                </c:pt>
              </c:strCache>
            </c:strRef>
          </c:tx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БЖ</c:v>
                </c:pt>
              </c:strCache>
            </c:strRef>
          </c:tx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Лист1!$F$2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axId val="96940032"/>
        <c:axId val="96941568"/>
      </c:barChart>
      <c:catAx>
        <c:axId val="96940032"/>
        <c:scaling>
          <c:orientation val="minMax"/>
        </c:scaling>
        <c:axPos val="b"/>
        <c:numFmt formatCode="General" sourceLinked="1"/>
        <c:tickLblPos val="nextTo"/>
        <c:crossAx val="96941568"/>
        <c:crosses val="autoZero"/>
        <c:auto val="1"/>
        <c:lblAlgn val="ctr"/>
        <c:lblOffset val="100"/>
      </c:catAx>
      <c:valAx>
        <c:axId val="96941568"/>
        <c:scaling>
          <c:orientation val="minMax"/>
        </c:scaling>
        <c:axPos val="l"/>
        <c:majorGridlines/>
        <c:numFmt formatCode="General" sourceLinked="1"/>
        <c:tickLblPos val="nextTo"/>
        <c:crossAx val="9694003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Текст заголовка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Уровень текста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Уровень текста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Уровень текста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Уровень текста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Уровень текста 5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Текст заголовка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Уровень текста 1</a:t>
            </a:r>
          </a:p>
          <a:p>
            <a:pPr lvl="1">
              <a:defRPr sz="1800"/>
            </a:pPr>
            <a:r>
              <a:rPr sz="3200"/>
              <a:t>Уровень текста 2</a:t>
            </a:r>
          </a:p>
          <a:p>
            <a:pPr lvl="2">
              <a:defRPr sz="1800"/>
            </a:pPr>
            <a:r>
              <a:rPr sz="3200"/>
              <a:t>Уровень текста 3</a:t>
            </a:r>
          </a:p>
          <a:p>
            <a:pPr lvl="3">
              <a:defRPr sz="1800"/>
            </a:pPr>
            <a:r>
              <a:rPr sz="3200"/>
              <a:t>Уровень текста 4</a:t>
            </a:r>
          </a:p>
          <a:p>
            <a:pPr lvl="4">
              <a:defRPr sz="1800"/>
            </a:pPr>
            <a:r>
              <a:rPr sz="3200"/>
              <a:t>Уровень текста 5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6629400" y="0"/>
            <a:ext cx="2057400" cy="640080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Текст заголовка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65833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Уровень текста 1</a:t>
            </a:r>
          </a:p>
          <a:p>
            <a:pPr lvl="1">
              <a:defRPr sz="1800"/>
            </a:pPr>
            <a:r>
              <a:rPr sz="3200"/>
              <a:t>Уровень текста 2</a:t>
            </a:r>
          </a:p>
          <a:p>
            <a:pPr lvl="2">
              <a:defRPr sz="1800"/>
            </a:pPr>
            <a:r>
              <a:rPr sz="3200"/>
              <a:t>Уровень текста 3</a:t>
            </a:r>
          </a:p>
          <a:p>
            <a:pPr lvl="3">
              <a:defRPr sz="1800"/>
            </a:pPr>
            <a:r>
              <a:rPr sz="3200"/>
              <a:t>Уровень текста 4</a:t>
            </a:r>
          </a:p>
          <a:p>
            <a:pPr lvl="4">
              <a:defRPr sz="1800"/>
            </a:pPr>
            <a:r>
              <a:rPr sz="3200"/>
              <a:t>Уровень текста 5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Текст заголовка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Уровень текста 1</a:t>
            </a:r>
          </a:p>
          <a:p>
            <a:pPr lvl="1">
              <a:defRPr sz="1800"/>
            </a:pPr>
            <a:r>
              <a:rPr sz="3200"/>
              <a:t>Уровень текста 2</a:t>
            </a:r>
          </a:p>
          <a:p>
            <a:pPr lvl="2">
              <a:defRPr sz="1800"/>
            </a:pPr>
            <a:r>
              <a:rPr sz="3200"/>
              <a:t>Уровень текста 3</a:t>
            </a:r>
          </a:p>
          <a:p>
            <a:pPr lvl="3">
              <a:defRPr sz="1800"/>
            </a:pPr>
            <a:r>
              <a:rPr sz="3200"/>
              <a:t>Уровень текста 4</a:t>
            </a:r>
          </a:p>
          <a:p>
            <a:pPr lvl="4">
              <a:defRPr sz="1800"/>
            </a:pPr>
            <a:r>
              <a:rPr sz="3200"/>
              <a:t>Уровень текста 5</a:t>
            </a:r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 sz="1800" b="0" cap="none"/>
            </a:pPr>
            <a:r>
              <a:rPr sz="4000" b="1" cap="all"/>
              <a:t>Текст заголовка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Уровень текста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Уровень текста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Уровень текста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Уровень текста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Уровень текста 5</a:t>
            </a: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Текст заголовка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38600" cy="52578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Уровень текста 1</a:t>
            </a:r>
          </a:p>
          <a:p>
            <a:pPr lvl="1">
              <a:defRPr sz="1800"/>
            </a:pPr>
            <a:r>
              <a:rPr sz="2800"/>
              <a:t>Уровень текста 2</a:t>
            </a:r>
          </a:p>
          <a:p>
            <a:pPr lvl="2">
              <a:defRPr sz="1800"/>
            </a:pPr>
            <a:r>
              <a:rPr sz="2800"/>
              <a:t>Уровень текста 3</a:t>
            </a:r>
          </a:p>
          <a:p>
            <a:pPr lvl="3">
              <a:defRPr sz="1800"/>
            </a:pPr>
            <a:r>
              <a:rPr sz="2800"/>
              <a:t>Уровень текста 4</a:t>
            </a:r>
          </a:p>
          <a:p>
            <a:pPr lvl="4">
              <a:defRPr sz="1800"/>
            </a:pPr>
            <a:r>
              <a:rPr sz="2800"/>
              <a:t>Уровень текста 5</a:t>
            </a:r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457200" y="256810"/>
            <a:ext cx="8229600" cy="117865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Текст заголовка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xfrm>
            <a:off x="457200" y="1435465"/>
            <a:ext cx="4040188" cy="73941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pPr lvl="0">
              <a:defRPr sz="1800" b="0"/>
            </a:pPr>
            <a:r>
              <a:rPr sz="2400" b="1"/>
              <a:t>Уровень текста 1</a:t>
            </a:r>
          </a:p>
          <a:p>
            <a:pPr lvl="1">
              <a:defRPr sz="1800" b="0"/>
            </a:pPr>
            <a:r>
              <a:rPr sz="2400" b="1"/>
              <a:t>Уровень текста 2</a:t>
            </a:r>
          </a:p>
          <a:p>
            <a:pPr lvl="2">
              <a:defRPr sz="1800" b="0"/>
            </a:pPr>
            <a:r>
              <a:rPr sz="2400" b="1"/>
              <a:t>Уровень текста 3</a:t>
            </a:r>
          </a:p>
          <a:p>
            <a:pPr lvl="3">
              <a:defRPr sz="1800" b="0"/>
            </a:pPr>
            <a:r>
              <a:rPr sz="2400" b="1"/>
              <a:t>Уровень текста 4</a:t>
            </a:r>
          </a:p>
          <a:p>
            <a:pPr lvl="4">
              <a:defRPr sz="1800" b="0"/>
            </a:pPr>
            <a:r>
              <a:rPr sz="2400" b="1"/>
              <a:t>Уровень текста 5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Текст заголовка</a:t>
            </a:r>
          </a:p>
        </p:txBody>
      </p:sp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457200" y="0"/>
            <a:ext cx="3008314" cy="14351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sz="1800" b="0"/>
            </a:pPr>
            <a:r>
              <a:rPr sz="2000" b="1"/>
              <a:t>Текст заголовка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658495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Уровень текста 1</a:t>
            </a:r>
          </a:p>
          <a:p>
            <a:pPr lvl="1">
              <a:defRPr sz="1800"/>
            </a:pPr>
            <a:r>
              <a:rPr sz="3200"/>
              <a:t>Уровень текста 2</a:t>
            </a:r>
          </a:p>
          <a:p>
            <a:pPr lvl="2">
              <a:defRPr sz="1800"/>
            </a:pPr>
            <a:r>
              <a:rPr sz="3200"/>
              <a:t>Уровень текста 3</a:t>
            </a:r>
          </a:p>
          <a:p>
            <a:pPr lvl="3">
              <a:defRPr sz="1800"/>
            </a:pPr>
            <a:r>
              <a:rPr sz="3200"/>
              <a:t>Уровень текста 4</a:t>
            </a:r>
          </a:p>
          <a:p>
            <a:pPr lvl="4">
              <a:defRPr sz="1800"/>
            </a:pPr>
            <a:r>
              <a:rPr sz="3200"/>
              <a:t>Уровень текста 5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sz="1800" b="0"/>
            </a:pPr>
            <a:r>
              <a:rPr sz="2000" b="1"/>
              <a:t>Текст заголовка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pPr lvl="0">
              <a:defRPr sz="1800"/>
            </a:pPr>
            <a:r>
              <a:rPr sz="1400"/>
              <a:t>Уровень текста 1</a:t>
            </a:r>
          </a:p>
          <a:p>
            <a:pPr lvl="1">
              <a:defRPr sz="1800"/>
            </a:pPr>
            <a:r>
              <a:rPr sz="1400"/>
              <a:t>Уровень текста 2</a:t>
            </a:r>
          </a:p>
          <a:p>
            <a:pPr lvl="2">
              <a:defRPr sz="1800"/>
            </a:pPr>
            <a:r>
              <a:rPr sz="1400"/>
              <a:t>Уровень текста 3</a:t>
            </a:r>
          </a:p>
          <a:p>
            <a:pPr lvl="3">
              <a:defRPr sz="1800"/>
            </a:pPr>
            <a:r>
              <a:rPr sz="1400"/>
              <a:t>Уровень текста 4</a:t>
            </a:r>
          </a:p>
          <a:p>
            <a:pPr lvl="4">
              <a:defRPr sz="1800"/>
            </a:pPr>
            <a:r>
              <a:rPr sz="1400"/>
              <a:t>Уровень текста 5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6"/>
            <a:ext cx="8229600" cy="1508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pPr lvl="0">
              <a:defRPr sz="1800"/>
            </a:pPr>
            <a:r>
              <a:rPr sz="4400"/>
              <a:t>Текст заголовка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pPr lvl="0">
              <a:defRPr sz="1800"/>
            </a:pPr>
            <a:r>
              <a:rPr sz="3200"/>
              <a:t>Уровень текста 1</a:t>
            </a:r>
          </a:p>
          <a:p>
            <a:pPr lvl="1">
              <a:defRPr sz="1800"/>
            </a:pPr>
            <a:r>
              <a:rPr sz="3200"/>
              <a:t>Уровень текста 2</a:t>
            </a:r>
          </a:p>
          <a:p>
            <a:pPr lvl="2">
              <a:defRPr sz="1800"/>
            </a:pPr>
            <a:r>
              <a:rPr sz="3200"/>
              <a:t>Уровень текста 3</a:t>
            </a:r>
          </a:p>
          <a:p>
            <a:pPr lvl="3">
              <a:defRPr sz="1800"/>
            </a:pPr>
            <a:r>
              <a:rPr sz="3200"/>
              <a:t>Уровень текста 4</a:t>
            </a:r>
          </a:p>
          <a:p>
            <a:pPr lvl="4">
              <a:defRPr sz="1800"/>
            </a:pPr>
            <a:r>
              <a:rPr sz="3200"/>
              <a:t>Уровень текста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553200" y="6404292"/>
            <a:ext cx="2133600" cy="2692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>
        <a:defRPr sz="4400">
          <a:latin typeface="Calibri"/>
          <a:ea typeface="Calibri"/>
          <a:cs typeface="Calibri"/>
          <a:sym typeface="Calibri"/>
        </a:defRPr>
      </a:lvl1pPr>
      <a:lvl2pPr algn="ctr">
        <a:defRPr sz="4400">
          <a:latin typeface="Calibri"/>
          <a:ea typeface="Calibri"/>
          <a:cs typeface="Calibri"/>
          <a:sym typeface="Calibri"/>
        </a:defRPr>
      </a:lvl2pPr>
      <a:lvl3pPr algn="ctr">
        <a:defRPr sz="4400">
          <a:latin typeface="Calibri"/>
          <a:ea typeface="Calibri"/>
          <a:cs typeface="Calibri"/>
          <a:sym typeface="Calibri"/>
        </a:defRPr>
      </a:lvl3pPr>
      <a:lvl4pPr algn="ctr">
        <a:defRPr sz="4400">
          <a:latin typeface="Calibri"/>
          <a:ea typeface="Calibri"/>
          <a:cs typeface="Calibri"/>
          <a:sym typeface="Calibri"/>
        </a:defRPr>
      </a:lvl4pPr>
      <a:lvl5pPr algn="ctr">
        <a:defRPr sz="4400">
          <a:latin typeface="Calibri"/>
          <a:ea typeface="Calibri"/>
          <a:cs typeface="Calibri"/>
          <a:sym typeface="Calibri"/>
        </a:defRPr>
      </a:lvl5pPr>
      <a:lvl6pPr algn="ctr">
        <a:defRPr sz="4400">
          <a:latin typeface="Calibri"/>
          <a:ea typeface="Calibri"/>
          <a:cs typeface="Calibri"/>
          <a:sym typeface="Calibri"/>
        </a:defRPr>
      </a:lvl6pPr>
      <a:lvl7pPr algn="ctr">
        <a:defRPr sz="4400">
          <a:latin typeface="Calibri"/>
          <a:ea typeface="Calibri"/>
          <a:cs typeface="Calibri"/>
          <a:sym typeface="Calibri"/>
        </a:defRPr>
      </a:lvl7pPr>
      <a:lvl8pPr algn="ctr">
        <a:defRPr sz="4400">
          <a:latin typeface="Calibri"/>
          <a:ea typeface="Calibri"/>
          <a:cs typeface="Calibri"/>
          <a:sym typeface="Calibri"/>
        </a:defRPr>
      </a:lvl8pPr>
      <a:lvl9pPr algn="ctr">
        <a:defRPr sz="4400">
          <a:latin typeface="Calibri"/>
          <a:ea typeface="Calibri"/>
          <a:cs typeface="Calibri"/>
          <a:sym typeface="Calibri"/>
        </a:defRPr>
      </a:lvl9pPr>
    </p:titleStyle>
    <p:bodyStyle>
      <a:lvl1pPr marL="342900" indent="-3429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1pPr>
      <a:lvl2pPr marL="783771" indent="-326571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2pPr>
      <a:lvl3pPr marL="1219200" indent="-3048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3pPr>
      <a:lvl4pPr marL="1737360" indent="-365760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4pPr>
      <a:lvl5pPr marL="2194560" indent="-365760">
        <a:spcBef>
          <a:spcPts val="700"/>
        </a:spcBef>
        <a:buSzPct val="100000"/>
        <a:buFont typeface="Arial"/>
        <a:buChar char="»"/>
        <a:defRPr sz="3200">
          <a:latin typeface="Calibri"/>
          <a:ea typeface="Calibri"/>
          <a:cs typeface="Calibri"/>
          <a:sym typeface="Calibri"/>
        </a:defRPr>
      </a:lvl5pPr>
      <a:lvl6pPr marL="2651760" indent="-36576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6pPr>
      <a:lvl7pPr marL="3108960" indent="-36576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7pPr>
      <a:lvl8pPr marL="3566159" indent="-365759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8pPr>
      <a:lvl9pPr marL="4023359" indent="-365759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&#1069;&#1082;&#1079;&#1072;&#1084;&#1077;&#1085;/&#1057;&#1094;&#1077;&#1085;&#1072;&#1088;&#1080;&#1081;%20&#1055;&#1054;.doc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title"/>
          </p:nvPr>
        </p:nvSpPr>
        <p:spPr>
          <a:xfrm>
            <a:off x="971600" y="188640"/>
            <a:ext cx="7772401" cy="175498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tabLst>
                <a:tab pos="2425700" algn="r"/>
                <a:tab pos="2959100" algn="r"/>
                <a:tab pos="5930900" algn="r"/>
              </a:tabLst>
              <a:defRPr sz="1800"/>
            </a:pPr>
            <a:r>
              <a:rPr sz="1600" dirty="0" err="1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Министерство</a:t>
            </a:r>
            <a:r>
              <a:rPr sz="1600" dirty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1600" dirty="0" err="1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образования</a:t>
            </a:r>
            <a:r>
              <a:rPr sz="1600" dirty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sz="1600" dirty="0" err="1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науки</a:t>
            </a:r>
            <a:r>
              <a:rPr sz="1600" dirty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 </a:t>
            </a:r>
            <a:r>
              <a:rPr sz="1600" dirty="0" err="1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инновационной</a:t>
            </a:r>
            <a:r>
              <a:rPr sz="1600" dirty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1600" dirty="0" err="1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политики</a:t>
            </a:r>
            <a:r>
              <a:rPr sz="1600" dirty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lvl="0">
              <a:tabLst>
                <a:tab pos="2425700" algn="r"/>
                <a:tab pos="2959100" algn="r"/>
                <a:tab pos="5930900" algn="r"/>
              </a:tabLst>
              <a:defRPr sz="1800"/>
            </a:pPr>
            <a:r>
              <a:rPr sz="1600" dirty="0" err="1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Новосибирской</a:t>
            </a:r>
            <a:r>
              <a:rPr sz="1600" dirty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1600" dirty="0" err="1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области</a:t>
            </a:r>
            <a:endParaRPr sz="1000" dirty="0">
              <a:solidFill>
                <a:srgbClr val="FFC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2425700" algn="r"/>
                <a:tab pos="2959100" algn="r"/>
                <a:tab pos="5930900" algn="r"/>
              </a:tabLst>
              <a:defRPr sz="1800"/>
            </a:pPr>
            <a:r>
              <a:rPr sz="1600" dirty="0" err="1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Государственное</a:t>
            </a:r>
            <a:r>
              <a:rPr sz="1600" dirty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1600" dirty="0" err="1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бюджетное</a:t>
            </a:r>
            <a:r>
              <a:rPr sz="1600" dirty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1600" dirty="0" err="1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профессиональное</a:t>
            </a:r>
            <a:r>
              <a:rPr sz="1600" dirty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1600" dirty="0" err="1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образовательное</a:t>
            </a:r>
            <a:r>
              <a:rPr sz="1600" dirty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1600" dirty="0" err="1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учреждение</a:t>
            </a:r>
            <a:endParaRPr sz="1000" dirty="0">
              <a:solidFill>
                <a:srgbClr val="FFC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2425700" algn="r"/>
                <a:tab pos="2959100" algn="r"/>
                <a:tab pos="5930900" algn="r"/>
              </a:tabLst>
              <a:defRPr sz="1800"/>
            </a:pPr>
            <a:r>
              <a:rPr sz="1600" dirty="0" err="1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Новосибирской</a:t>
            </a:r>
            <a:r>
              <a:rPr sz="1600" dirty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1600" dirty="0" err="1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области</a:t>
            </a:r>
            <a:r>
              <a:rPr sz="1000" dirty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lvl="0">
              <a:tabLst>
                <a:tab pos="2425700" algn="r"/>
                <a:tab pos="2959100" algn="r"/>
                <a:tab pos="5930900" algn="r"/>
              </a:tabLst>
              <a:defRPr sz="1800"/>
            </a:pPr>
            <a:r>
              <a:rPr sz="1600" b="1" dirty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«НОВОСИБИРСКИЙ ПРОФЕССИОНАЛЬНО-ПЕДАГОГИЧЕСКИЙ КОЛЛЕДЖ»</a:t>
            </a:r>
          </a:p>
        </p:txBody>
      </p:sp>
      <p:sp>
        <p:nvSpPr>
          <p:cNvPr id="51" name="Shape 51"/>
          <p:cNvSpPr/>
          <p:nvPr/>
        </p:nvSpPr>
        <p:spPr>
          <a:xfrm>
            <a:off x="395536" y="6003967"/>
            <a:ext cx="8364816" cy="615553"/>
          </a:xfrm>
          <a:prstGeom prst="rect">
            <a:avLst/>
          </a:prstGeom>
          <a:gradFill>
            <a:gsLst>
              <a:gs pos="0">
                <a:srgbClr val="A5E6FF"/>
              </a:gs>
              <a:gs pos="35000">
                <a:srgbClr val="BFEDFF"/>
              </a:gs>
              <a:gs pos="100000">
                <a:srgbClr val="E7F8FF"/>
              </a:gs>
            </a:gsLst>
            <a:lin ang="16200000"/>
          </a:gradFill>
          <a:ln>
            <a:solidFill>
              <a:srgbClr val="46AAC4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4400" b="1" i="1" spc="50">
                <a:solidFill>
                  <a:srgbClr val="C02924"/>
                </a:solidFill>
                <a:effectLst>
                  <a:outerShdw blurRad="76200" dist="50800" dir="5400000" rotWithShape="0">
                    <a:srgbClr val="000000">
                      <a:alpha val="64999"/>
                    </a:srgbClr>
                  </a:outerShdw>
                </a:effectLst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pPr lvl="0">
              <a:defRPr sz="1800" b="0" i="0" spc="0">
                <a:solidFill>
                  <a:srgbClr val="000000"/>
                </a:solidFill>
                <a:effectLst/>
              </a:defRPr>
            </a:pPr>
            <a:r>
              <a:rPr lang="ru-RU" sz="4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Щербакова Кристина Александровна</a:t>
            </a:r>
            <a:endParaRPr sz="4000" spc="5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amsung\Desktop\LwrmCavczI8.jpg"/>
          <p:cNvPicPr>
            <a:picLocks noChangeAspect="1" noChangeArrowheads="1"/>
          </p:cNvPicPr>
          <p:nvPr/>
        </p:nvPicPr>
        <p:blipFill>
          <a:blip r:embed="rId2" cstate="print"/>
          <a:srcRect l="5682" t="5043" r="5297"/>
          <a:stretch>
            <a:fillRect/>
          </a:stretch>
        </p:blipFill>
        <p:spPr bwMode="auto">
          <a:xfrm>
            <a:off x="3059832" y="1916832"/>
            <a:ext cx="3384376" cy="4067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 dirty="0" err="1">
                <a:solidFill>
                  <a:srgbClr val="FFFF00"/>
                </a:solidFill>
              </a:rPr>
              <a:t>Средний</a:t>
            </a:r>
            <a:r>
              <a:rPr sz="4400" dirty="0">
                <a:solidFill>
                  <a:srgbClr val="FFFF00"/>
                </a:solidFill>
              </a:rPr>
              <a:t> </a:t>
            </a:r>
            <a:r>
              <a:rPr sz="4400" dirty="0" err="1">
                <a:solidFill>
                  <a:srgbClr val="FFFF00"/>
                </a:solidFill>
              </a:rPr>
              <a:t>бал</a:t>
            </a:r>
            <a:r>
              <a:rPr sz="4400" dirty="0">
                <a:solidFill>
                  <a:srgbClr val="FFFF00"/>
                </a:solidFill>
              </a:rPr>
              <a:t> </a:t>
            </a:r>
            <a:r>
              <a:rPr sz="4400" dirty="0" err="1">
                <a:solidFill>
                  <a:srgbClr val="FFFF00"/>
                </a:solidFill>
              </a:rPr>
              <a:t>по</a:t>
            </a:r>
            <a:r>
              <a:rPr sz="4400" dirty="0">
                <a:solidFill>
                  <a:srgbClr val="FFFF00"/>
                </a:solidFill>
              </a:rPr>
              <a:t> </a:t>
            </a:r>
            <a:r>
              <a:rPr sz="4400" dirty="0" err="1" smtClean="0">
                <a:solidFill>
                  <a:srgbClr val="FFFF00"/>
                </a:solidFill>
              </a:rPr>
              <a:t>семестр</a:t>
            </a:r>
            <a:endParaRPr sz="4400" dirty="0">
              <a:solidFill>
                <a:srgbClr val="FFFF00"/>
              </a:solidFill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547664" y="1619741"/>
          <a:ext cx="6096000" cy="4480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" name="Table 127"/>
          <p:cNvGraphicFramePr/>
          <p:nvPr/>
        </p:nvGraphicFramePr>
        <p:xfrm>
          <a:off x="683568" y="1556792"/>
          <a:ext cx="7854000" cy="444051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3258575"/>
                <a:gridCol w="1420404"/>
                <a:gridCol w="1921723"/>
                <a:gridCol w="1253298"/>
              </a:tblGrid>
              <a:tr h="461243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100" b="1" dirty="0" err="1">
                          <a:solidFill>
                            <a:srgbClr val="FFFF00"/>
                          </a:solidFill>
                        </a:rPr>
                        <a:t>Наименование</a:t>
                      </a:r>
                      <a:r>
                        <a:rPr sz="1100" b="1" dirty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sz="1100" b="1" dirty="0" err="1">
                          <a:solidFill>
                            <a:srgbClr val="FFFF00"/>
                          </a:solidFill>
                        </a:rPr>
                        <a:t>практики</a:t>
                      </a:r>
                      <a:endParaRPr sz="1100" b="1" dirty="0">
                        <a:solidFill>
                          <a:srgbClr val="FFFF00"/>
                        </a:solidFill>
                      </a:endParaRP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100" b="1" dirty="0" err="1">
                          <a:solidFill>
                            <a:srgbClr val="FFFF00"/>
                          </a:solidFill>
                        </a:rPr>
                        <a:t>Курс</a:t>
                      </a:r>
                      <a:endParaRPr sz="1100" b="1" dirty="0">
                        <a:solidFill>
                          <a:srgbClr val="FFFF00"/>
                        </a:solidFill>
                      </a:endParaRPr>
                    </a:p>
                  </a:txBody>
                  <a:tcPr marL="9525" marR="9525" marT="9525" marB="9525" anchor="b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100" b="1" dirty="0" err="1">
                          <a:solidFill>
                            <a:srgbClr val="FFFF00"/>
                          </a:solidFill>
                        </a:rPr>
                        <a:t>Место</a:t>
                      </a:r>
                      <a:r>
                        <a:rPr sz="1100" b="1" dirty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sz="1100" b="1" dirty="0" err="1">
                          <a:solidFill>
                            <a:srgbClr val="FFFF00"/>
                          </a:solidFill>
                        </a:rPr>
                        <a:t>прохождения</a:t>
                      </a:r>
                      <a:r>
                        <a:rPr sz="1100" b="1" dirty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</a:txBody>
                  <a:tcPr marL="9525" marR="9525" marT="9525" marB="9525" anchor="b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100" b="1" dirty="0" err="1">
                          <a:solidFill>
                            <a:srgbClr val="FFFF00"/>
                          </a:solidFill>
                        </a:rPr>
                        <a:t>Оценка</a:t>
                      </a:r>
                      <a:endParaRPr sz="1100" b="1" dirty="0">
                        <a:solidFill>
                          <a:srgbClr val="FFFF00"/>
                        </a:solidFill>
                      </a:endParaRPr>
                    </a:p>
                  </a:txBody>
                  <a:tcPr marL="9525" marR="9525" marT="9525" marB="9525" anchor="b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solidFill>
                      <a:srgbClr val="4F81BD"/>
                    </a:solidFill>
                  </a:tcPr>
                </a:tc>
              </a:tr>
              <a:tr h="461243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 dirty="0" err="1">
                          <a:solidFill>
                            <a:srgbClr val="FFFF00"/>
                          </a:solidFill>
                        </a:rPr>
                        <a:t>Учебная</a:t>
                      </a:r>
                      <a:r>
                        <a:rPr sz="1600" dirty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sz="1600" dirty="0" err="1">
                          <a:solidFill>
                            <a:srgbClr val="FFFF00"/>
                          </a:solidFill>
                        </a:rPr>
                        <a:t>практика</a:t>
                      </a:r>
                      <a:r>
                        <a:rPr sz="1600" dirty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sz="1600" dirty="0" err="1">
                          <a:solidFill>
                            <a:srgbClr val="FFFF00"/>
                          </a:solidFill>
                        </a:rPr>
                        <a:t>по</a:t>
                      </a:r>
                      <a:r>
                        <a:rPr sz="1600" dirty="0">
                          <a:solidFill>
                            <a:srgbClr val="FFFF00"/>
                          </a:solidFill>
                        </a:rPr>
                        <a:t> ПМ 05</a:t>
                      </a:r>
                    </a:p>
                  </a:txBody>
                  <a:tcPr marL="9525" marR="9525" marT="9525" marB="9525" anchor="b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 dirty="0">
                          <a:solidFill>
                            <a:srgbClr val="FFFF00"/>
                          </a:solidFill>
                        </a:rPr>
                        <a:t>2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rgbClr val="FFFF00"/>
                          </a:solidFill>
                        </a:rPr>
                        <a:t>НППК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lang="ru-RU" sz="1600" dirty="0" smtClean="0">
                          <a:solidFill>
                            <a:srgbClr val="FFFF00"/>
                          </a:solidFill>
                        </a:rPr>
                        <a:t>4</a:t>
                      </a:r>
                      <a:endParaRPr sz="1600" dirty="0">
                        <a:solidFill>
                          <a:srgbClr val="FFFF00"/>
                        </a:solidFill>
                      </a:endParaRP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</a:tr>
              <a:tr h="461243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 dirty="0" err="1">
                          <a:solidFill>
                            <a:srgbClr val="FFFF00"/>
                          </a:solidFill>
                        </a:rPr>
                        <a:t>Учебная</a:t>
                      </a:r>
                      <a:r>
                        <a:rPr sz="1600" dirty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sz="1600" dirty="0" err="1">
                          <a:solidFill>
                            <a:srgbClr val="FFFF00"/>
                          </a:solidFill>
                        </a:rPr>
                        <a:t>практика</a:t>
                      </a:r>
                      <a:r>
                        <a:rPr sz="1600" dirty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sz="1600" dirty="0" err="1">
                          <a:solidFill>
                            <a:srgbClr val="FFFF00"/>
                          </a:solidFill>
                        </a:rPr>
                        <a:t>по</a:t>
                      </a:r>
                      <a:r>
                        <a:rPr sz="1600" dirty="0">
                          <a:solidFill>
                            <a:srgbClr val="FFFF00"/>
                          </a:solidFill>
                        </a:rPr>
                        <a:t> ПМ 05</a:t>
                      </a:r>
                    </a:p>
                  </a:txBody>
                  <a:tcPr marL="9525" marR="9525" marT="9525" marB="9525" anchor="b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 dirty="0">
                          <a:solidFill>
                            <a:srgbClr val="FFFF00"/>
                          </a:solidFill>
                        </a:rPr>
                        <a:t>3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rgbClr val="FFFF00"/>
                          </a:solidFill>
                        </a:rPr>
                        <a:t>НППК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lang="ru-RU" sz="1600" dirty="0" smtClean="0">
                          <a:solidFill>
                            <a:srgbClr val="FFFF00"/>
                          </a:solidFill>
                        </a:rPr>
                        <a:t>4</a:t>
                      </a:r>
                      <a:endParaRPr sz="1600" dirty="0">
                        <a:solidFill>
                          <a:srgbClr val="FFFF00"/>
                        </a:solidFill>
                      </a:endParaRP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</a:tr>
              <a:tr h="461243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rgbClr val="FFFF00"/>
                          </a:solidFill>
                        </a:rPr>
                        <a:t>Производственная по ПМ 05</a:t>
                      </a:r>
                    </a:p>
                  </a:txBody>
                  <a:tcPr marL="9525" marR="9525" marT="9525" marB="9525" anchor="b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 dirty="0">
                          <a:solidFill>
                            <a:srgbClr val="FFFF00"/>
                          </a:solidFill>
                        </a:rPr>
                        <a:t>3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ГАПОУ Новосибирской области Новосибирский архитектурно-строительный колледж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lang="ru-RU" sz="1600" dirty="0" smtClean="0">
                          <a:solidFill>
                            <a:srgbClr val="FFFF00"/>
                          </a:solidFill>
                        </a:rPr>
                        <a:t>5</a:t>
                      </a:r>
                      <a:endParaRPr sz="1600" dirty="0">
                        <a:solidFill>
                          <a:srgbClr val="FFFF00"/>
                        </a:solidFill>
                      </a:endParaRP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</a:tr>
              <a:tr h="461243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rgbClr val="FFFF00"/>
                          </a:solidFill>
                        </a:rPr>
                        <a:t>Учебная практика по ПМ 01.01</a:t>
                      </a:r>
                    </a:p>
                  </a:txBody>
                  <a:tcPr marL="9525" marR="9525" marT="9525" marB="9525" anchor="b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rgbClr val="FFFF00"/>
                          </a:solidFill>
                        </a:rPr>
                        <a:t>4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 dirty="0">
                          <a:solidFill>
                            <a:srgbClr val="FFFF00"/>
                          </a:solidFill>
                        </a:rPr>
                        <a:t>НППК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 dirty="0">
                          <a:solidFill>
                            <a:srgbClr val="FFFF00"/>
                          </a:solidFill>
                        </a:rPr>
                        <a:t>5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</a:tr>
              <a:tr h="461243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rgbClr val="FFFF00"/>
                          </a:solidFill>
                        </a:rPr>
                        <a:t>Учебная практика по ПМ 04.01</a:t>
                      </a:r>
                    </a:p>
                  </a:txBody>
                  <a:tcPr marL="9525" marR="9525" marT="9525" marB="9525" anchor="b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rgbClr val="FFFF00"/>
                          </a:solidFill>
                        </a:rPr>
                        <a:t>4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 dirty="0">
                          <a:solidFill>
                            <a:srgbClr val="FFFF00"/>
                          </a:solidFill>
                        </a:rPr>
                        <a:t>НППК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lang="ru-RU" sz="1600" dirty="0" smtClean="0">
                          <a:solidFill>
                            <a:srgbClr val="FFFF00"/>
                          </a:solidFill>
                        </a:rPr>
                        <a:t>4</a:t>
                      </a:r>
                      <a:endParaRPr sz="1600" dirty="0">
                        <a:solidFill>
                          <a:srgbClr val="FFFF00"/>
                        </a:solidFill>
                      </a:endParaRP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</a:tr>
              <a:tr h="461243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rgbClr val="FFFF00"/>
                          </a:solidFill>
                        </a:rPr>
                        <a:t>Учебная практика по ПМ 04.01</a:t>
                      </a:r>
                    </a:p>
                  </a:txBody>
                  <a:tcPr marL="9525" marR="9525" marT="9525" marB="9525" anchor="b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rgbClr val="FFFF00"/>
                          </a:solidFill>
                        </a:rPr>
                        <a:t>4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 dirty="0">
                          <a:solidFill>
                            <a:srgbClr val="FFFF00"/>
                          </a:solidFill>
                        </a:rPr>
                        <a:t>НППК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lang="ru-RU" sz="1600" dirty="0" smtClean="0">
                          <a:solidFill>
                            <a:srgbClr val="FFFF00"/>
                          </a:solidFill>
                        </a:rPr>
                        <a:t>4</a:t>
                      </a:r>
                      <a:endParaRPr sz="1600" dirty="0">
                        <a:solidFill>
                          <a:srgbClr val="FFFF00"/>
                        </a:solidFill>
                      </a:endParaRP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</a:tr>
              <a:tr h="461243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rgbClr val="FFFF00"/>
                          </a:solidFill>
                        </a:rPr>
                        <a:t>Производственная по ПМ 01</a:t>
                      </a:r>
                    </a:p>
                  </a:txBody>
                  <a:tcPr marL="9525" marR="9525" marT="9525" marB="9525" anchor="b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rgbClr val="FFFF00"/>
                          </a:solidFill>
                        </a:rPr>
                        <a:t>4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 dirty="0">
                          <a:solidFill>
                            <a:srgbClr val="FFFF00"/>
                          </a:solidFill>
                        </a:rPr>
                        <a:t>НППК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 dirty="0">
                          <a:solidFill>
                            <a:srgbClr val="FFFF00"/>
                          </a:solidFill>
                        </a:rPr>
                        <a:t>5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</a:tr>
              <a:tr h="461243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rgbClr val="FFFF00"/>
                          </a:solidFill>
                        </a:rPr>
                        <a:t>Производственная по ПМ 02</a:t>
                      </a:r>
                    </a:p>
                  </a:txBody>
                  <a:tcPr marL="9525" marR="9525" marT="9525" marB="9525" anchor="b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rgbClr val="FFFF00"/>
                          </a:solidFill>
                        </a:rPr>
                        <a:t>4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rgbClr val="FFFF00"/>
                          </a:solidFill>
                        </a:rPr>
                        <a:t>НППК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lang="ru-RU" sz="1600" dirty="0" smtClean="0">
                          <a:solidFill>
                            <a:srgbClr val="FFFF00"/>
                          </a:solidFill>
                        </a:rPr>
                        <a:t>4</a:t>
                      </a:r>
                      <a:endParaRPr sz="1600" dirty="0">
                        <a:solidFill>
                          <a:srgbClr val="FFFF00"/>
                        </a:solidFill>
                      </a:endParaRP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8" name="Shape 128"/>
          <p:cNvSpPr/>
          <p:nvPr/>
        </p:nvSpPr>
        <p:spPr>
          <a:xfrm>
            <a:off x="500033" y="285728"/>
            <a:ext cx="8286810" cy="1323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000"/>
            </a:lvl1pPr>
          </a:lstStyle>
          <a:p>
            <a:pPr lvl="0">
              <a:defRPr sz="1800"/>
            </a:pPr>
            <a:r>
              <a:rPr sz="4000" dirty="0" err="1"/>
              <a:t>Учебные</a:t>
            </a:r>
            <a:r>
              <a:rPr sz="4000" dirty="0"/>
              <a:t> и </a:t>
            </a:r>
            <a:r>
              <a:rPr sz="4000" dirty="0" err="1"/>
              <a:t>производственные</a:t>
            </a:r>
            <a:r>
              <a:rPr sz="4000" dirty="0"/>
              <a:t> </a:t>
            </a:r>
            <a:r>
              <a:rPr sz="4000" dirty="0" err="1">
                <a:solidFill>
                  <a:srgbClr val="FFFF00"/>
                </a:solidFill>
              </a:rPr>
              <a:t>практики</a:t>
            </a:r>
            <a:endParaRPr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229600" cy="1508125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Спасибо за внимание!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704502" y="950380"/>
            <a:ext cx="8033098" cy="4957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marL="253745" lvl="0" indent="-253745" algn="ctr" defTabSz="676655">
              <a:spcBef>
                <a:spcPts val="500"/>
              </a:spcBef>
              <a:buFont typeface="Arial"/>
            </a:pPr>
            <a:r>
              <a:rPr sz="2368" b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Пояснительная</a:t>
            </a:r>
            <a:r>
              <a:rPr sz="2368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368" b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записка</a:t>
            </a:r>
            <a:r>
              <a:rPr sz="2368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53745" lvl="0" indent="-253745" algn="ctr" defTabSz="676655">
              <a:spcBef>
                <a:spcPts val="500"/>
              </a:spcBef>
              <a:buFont typeface="Arial"/>
            </a:pPr>
            <a:r>
              <a:rPr sz="2368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200</a:t>
            </a:r>
            <a:r>
              <a:rPr lang="ru-RU" sz="2368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sz="2368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-2014 </a:t>
            </a:r>
            <a:r>
              <a:rPr sz="2368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гг</a:t>
            </a:r>
            <a:r>
              <a:rPr sz="2368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368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Новосибирск</a:t>
            </a:r>
            <a:r>
              <a:rPr sz="2368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368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МКОУ СОШ </a:t>
            </a:r>
            <a:r>
              <a:rPr sz="2368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2368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67</a:t>
            </a:r>
            <a:endParaRPr sz="2368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53745" lvl="0" indent="-253745" algn="ctr" defTabSz="676655">
              <a:spcBef>
                <a:spcPts val="500"/>
              </a:spcBef>
              <a:buFont typeface="Arial"/>
            </a:pPr>
            <a:r>
              <a:rPr sz="2368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2014-2018 </a:t>
            </a:r>
            <a:r>
              <a:rPr sz="2368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гг</a:t>
            </a:r>
            <a:r>
              <a:rPr sz="2368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sz="2368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Новосибирский</a:t>
            </a:r>
            <a:r>
              <a:rPr sz="2368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368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Профессионально-Педагогический</a:t>
            </a:r>
            <a:r>
              <a:rPr sz="2368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368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Колледж</a:t>
            </a:r>
            <a:r>
              <a:rPr sz="2368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53745" lvl="0" indent="-253745" algn="ctr" defTabSz="676655">
              <a:spcBef>
                <a:spcPts val="500"/>
              </a:spcBef>
              <a:buFont typeface="Arial"/>
            </a:pPr>
            <a:endParaRPr sz="2368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53745" lvl="0" indent="-253745" defTabSz="676655">
              <a:spcBef>
                <a:spcPts val="500"/>
              </a:spcBef>
              <a:buFont typeface="Arial"/>
            </a:pPr>
            <a:r>
              <a:rPr sz="2368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sz="2368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368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специальности</a:t>
            </a:r>
            <a:r>
              <a:rPr sz="2368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sz="2368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44.02.06</a:t>
            </a:r>
          </a:p>
          <a:p>
            <a:pPr marL="253745" lvl="0" indent="-253745" defTabSz="676655">
              <a:spcBef>
                <a:spcPts val="500"/>
              </a:spcBef>
              <a:buFont typeface="Arial"/>
            </a:pPr>
            <a:r>
              <a:rPr sz="2368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368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Профессиональное</a:t>
            </a:r>
            <a:r>
              <a:rPr sz="2368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368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обучение</a:t>
            </a:r>
            <a:r>
              <a:rPr sz="2368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sz="2368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sz="2368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368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отраслям</a:t>
            </a:r>
            <a:r>
              <a:rPr sz="2368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marL="253745" lvl="0" indent="-253745" defTabSz="676655">
              <a:spcBef>
                <a:spcPts val="500"/>
              </a:spcBef>
              <a:buFont typeface="Arial"/>
            </a:pPr>
            <a:r>
              <a:rPr sz="2368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со</a:t>
            </a:r>
            <a:r>
              <a:rPr sz="2368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368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специализацией</a:t>
            </a:r>
            <a:r>
              <a:rPr sz="2368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sz="2368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368" b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9.02.03</a:t>
            </a:r>
            <a:endParaRPr sz="2368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53745" lvl="0" indent="-253745" defTabSz="676655">
              <a:spcBef>
                <a:spcPts val="500"/>
              </a:spcBef>
              <a:buFont typeface="Arial"/>
            </a:pPr>
            <a:r>
              <a:rPr sz="2368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Программирование</a:t>
            </a:r>
            <a:r>
              <a:rPr sz="2368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sz="2368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компьютерных</a:t>
            </a:r>
            <a:r>
              <a:rPr sz="2368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368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системах</a:t>
            </a:r>
            <a:r>
              <a:rPr sz="2368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53745" lvl="0" indent="-253745" defTabSz="676655">
              <a:spcBef>
                <a:spcPts val="500"/>
              </a:spcBef>
              <a:buFont typeface="Arial"/>
            </a:pPr>
            <a:r>
              <a:rPr sz="2368" b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Квалификация</a:t>
            </a:r>
            <a:r>
              <a:rPr sz="2368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253745" lvl="0" indent="-253745" defTabSz="676655">
              <a:spcBef>
                <a:spcPts val="500"/>
              </a:spcBef>
              <a:buFont typeface="Arial"/>
            </a:pPr>
            <a:r>
              <a:rPr sz="2368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Мастер</a:t>
            </a:r>
            <a:r>
              <a:rPr sz="2368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368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производственного</a:t>
            </a:r>
            <a:r>
              <a:rPr sz="2368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368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обучения</a:t>
            </a:r>
            <a:r>
              <a:rPr sz="2368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sz="2368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техник-программист</a:t>
            </a:r>
            <a:endParaRPr sz="2368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/>
          </p:cNvSpPr>
          <p:nvPr>
            <p:ph type="body" idx="1"/>
          </p:nvPr>
        </p:nvSpPr>
        <p:spPr>
          <a:xfrm>
            <a:off x="683568" y="571480"/>
            <a:ext cx="7992888" cy="571504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marL="0" lvl="0" indent="450000" algn="just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sz="1840" dirty="0"/>
              <a:t>        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Область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профессиональной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деятельности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меня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как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мастера</a:t>
            </a:r>
            <a:r>
              <a:rPr sz="1800" dirty="0">
                <a:solidFill>
                  <a:srgbClr val="FFC000"/>
                </a:solidFill>
                <a:latin typeface="+mj-lt"/>
              </a:rPr>
              <a:t> ПО: </a:t>
            </a:r>
            <a:r>
              <a:rPr lang="ru-RU" sz="1800" dirty="0" smtClean="0">
                <a:solidFill>
                  <a:srgbClr val="FFC000"/>
                </a:solidFill>
                <a:latin typeface="+mj-lt"/>
              </a:rPr>
              <a:t> это </a:t>
            </a:r>
            <a:r>
              <a:rPr sz="1800" dirty="0" err="1" smtClean="0">
                <a:solidFill>
                  <a:srgbClr val="FFC000"/>
                </a:solidFill>
                <a:latin typeface="+mj-lt"/>
              </a:rPr>
              <a:t>совокупность</a:t>
            </a:r>
            <a:r>
              <a:rPr sz="1800" dirty="0" smtClean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методов</a:t>
            </a:r>
            <a:r>
              <a:rPr sz="1800" dirty="0">
                <a:solidFill>
                  <a:srgbClr val="FFC000"/>
                </a:solidFill>
                <a:latin typeface="+mj-lt"/>
              </a:rPr>
              <a:t> и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средств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для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разработки</a:t>
            </a:r>
            <a:r>
              <a:rPr sz="1800" dirty="0">
                <a:solidFill>
                  <a:srgbClr val="FFC000"/>
                </a:solidFill>
                <a:latin typeface="+mj-lt"/>
              </a:rPr>
              <a:t>,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сопровождения</a:t>
            </a:r>
            <a:r>
              <a:rPr sz="1800" dirty="0">
                <a:solidFill>
                  <a:srgbClr val="FFC000"/>
                </a:solidFill>
                <a:latin typeface="+mj-lt"/>
              </a:rPr>
              <a:t> и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эксплуатации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программного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обеспечения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компьютерных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систем</a:t>
            </a:r>
            <a:r>
              <a:rPr sz="1800" dirty="0">
                <a:solidFill>
                  <a:srgbClr val="FFC000"/>
                </a:solidFill>
                <a:latin typeface="+mj-lt"/>
              </a:rPr>
              <a:t>.</a:t>
            </a:r>
          </a:p>
          <a:p>
            <a:pPr marL="0" lvl="0" indent="450000" algn="just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sz="1800" dirty="0">
                <a:solidFill>
                  <a:srgbClr val="FFC000"/>
                </a:solidFill>
                <a:latin typeface="+mj-lt"/>
              </a:rPr>
              <a:t>       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Объектами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lang="ru-RU" sz="1800" dirty="0" smtClean="0">
                <a:solidFill>
                  <a:srgbClr val="FFC000"/>
                </a:solidFill>
                <a:latin typeface="+mj-lt"/>
              </a:rPr>
              <a:t>моей </a:t>
            </a:r>
            <a:r>
              <a:rPr sz="1800" dirty="0" err="1" smtClean="0">
                <a:solidFill>
                  <a:srgbClr val="FFC000"/>
                </a:solidFill>
                <a:latin typeface="+mj-lt"/>
              </a:rPr>
              <a:t>профессиональной</a:t>
            </a:r>
            <a:r>
              <a:rPr sz="1800" dirty="0" smtClean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деятельности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lang="ru-RU" sz="1800" dirty="0" smtClean="0">
                <a:solidFill>
                  <a:srgbClr val="FFC000"/>
                </a:solidFill>
                <a:latin typeface="+mj-lt"/>
              </a:rPr>
              <a:t>являются:</a:t>
            </a:r>
            <a:endParaRPr sz="1800" dirty="0">
              <a:solidFill>
                <a:srgbClr val="FFC000"/>
              </a:solidFill>
              <a:latin typeface="+mj-lt"/>
            </a:endParaRPr>
          </a:p>
          <a:p>
            <a:pPr marL="0" lvl="0" indent="450000" algn="just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sz="1800" dirty="0">
                <a:solidFill>
                  <a:srgbClr val="FFC000"/>
                </a:solidFill>
                <a:latin typeface="+mj-lt"/>
              </a:rPr>
              <a:t>    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компьютерные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системы</a:t>
            </a:r>
            <a:r>
              <a:rPr sz="1800" dirty="0">
                <a:solidFill>
                  <a:srgbClr val="FFC000"/>
                </a:solidFill>
                <a:latin typeface="+mj-lt"/>
              </a:rPr>
              <a:t>;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автоматизированные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системы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обработки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информации</a:t>
            </a:r>
            <a:r>
              <a:rPr sz="1800" dirty="0">
                <a:solidFill>
                  <a:srgbClr val="FFC000"/>
                </a:solidFill>
                <a:latin typeface="+mj-lt"/>
              </a:rPr>
              <a:t> и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управления</a:t>
            </a:r>
            <a:r>
              <a:rPr sz="1800" dirty="0">
                <a:solidFill>
                  <a:srgbClr val="FFC000"/>
                </a:solidFill>
                <a:latin typeface="+mj-lt"/>
              </a:rPr>
              <a:t>;</a:t>
            </a:r>
          </a:p>
          <a:p>
            <a:pPr marL="0" lvl="0" indent="450000" algn="just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sz="1800" dirty="0">
                <a:solidFill>
                  <a:srgbClr val="FFC000"/>
                </a:solidFill>
                <a:latin typeface="+mj-lt"/>
              </a:rPr>
              <a:t>    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программное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обеспечение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err="1">
                <a:solidFill>
                  <a:srgbClr val="FFC000"/>
                </a:solidFill>
                <a:latin typeface="+mj-lt"/>
              </a:rPr>
              <a:t>компьютерных</a:t>
            </a:r>
            <a:r>
              <a:rPr sz="1800">
                <a:solidFill>
                  <a:srgbClr val="FFC000"/>
                </a:solidFill>
                <a:latin typeface="+mj-lt"/>
              </a:rPr>
              <a:t> </a:t>
            </a:r>
            <a:r>
              <a:rPr sz="1800" smtClean="0">
                <a:solidFill>
                  <a:srgbClr val="FFC000"/>
                </a:solidFill>
                <a:latin typeface="+mj-lt"/>
              </a:rPr>
              <a:t>систем</a:t>
            </a:r>
            <a:r>
              <a:rPr lang="ru-RU" sz="1800" dirty="0" smtClean="0">
                <a:solidFill>
                  <a:srgbClr val="FFC000"/>
                </a:solidFill>
                <a:latin typeface="+mj-lt"/>
              </a:rPr>
              <a:t> </a:t>
            </a:r>
            <a:r>
              <a:rPr sz="1800" smtClean="0">
                <a:solidFill>
                  <a:srgbClr val="FFC000"/>
                </a:solidFill>
                <a:latin typeface="+mj-lt"/>
              </a:rPr>
              <a:t>программы</a:t>
            </a:r>
            <a:r>
              <a:rPr sz="1800" dirty="0">
                <a:solidFill>
                  <a:srgbClr val="FFC000"/>
                </a:solidFill>
                <a:latin typeface="+mj-lt"/>
              </a:rPr>
              <a:t>,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программные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комплексы</a:t>
            </a:r>
            <a:r>
              <a:rPr sz="1800" dirty="0">
                <a:solidFill>
                  <a:srgbClr val="FFC000"/>
                </a:solidFill>
                <a:latin typeface="+mj-lt"/>
              </a:rPr>
              <a:t> и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системы</a:t>
            </a:r>
            <a:r>
              <a:rPr sz="1800" dirty="0">
                <a:solidFill>
                  <a:srgbClr val="FFC000"/>
                </a:solidFill>
                <a:latin typeface="+mj-lt"/>
              </a:rPr>
              <a:t>);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математическое</a:t>
            </a:r>
            <a:r>
              <a:rPr sz="1800" dirty="0">
                <a:solidFill>
                  <a:srgbClr val="FFC000"/>
                </a:solidFill>
                <a:latin typeface="+mj-lt"/>
              </a:rPr>
              <a:t>,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информационное</a:t>
            </a:r>
            <a:r>
              <a:rPr sz="1800" dirty="0">
                <a:solidFill>
                  <a:srgbClr val="FFC000"/>
                </a:solidFill>
                <a:latin typeface="+mj-lt"/>
              </a:rPr>
              <a:t>,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техническое</a:t>
            </a:r>
            <a:r>
              <a:rPr sz="1800" dirty="0">
                <a:solidFill>
                  <a:srgbClr val="FFC000"/>
                </a:solidFill>
                <a:latin typeface="+mj-lt"/>
              </a:rPr>
              <a:t>,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эргономическое</a:t>
            </a:r>
            <a:r>
              <a:rPr sz="1800" dirty="0">
                <a:solidFill>
                  <a:srgbClr val="FFC000"/>
                </a:solidFill>
                <a:latin typeface="+mj-lt"/>
              </a:rPr>
              <a:t>,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организационное</a:t>
            </a:r>
            <a:r>
              <a:rPr sz="1800" dirty="0">
                <a:solidFill>
                  <a:srgbClr val="FFC000"/>
                </a:solidFill>
                <a:latin typeface="+mj-lt"/>
              </a:rPr>
              <a:t> и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правовое</a:t>
            </a:r>
            <a:endParaRPr sz="1800" dirty="0">
              <a:solidFill>
                <a:srgbClr val="FFC000"/>
              </a:solidFill>
              <a:latin typeface="+mj-lt"/>
            </a:endParaRPr>
          </a:p>
          <a:p>
            <a:pPr marL="0" lvl="0" indent="450000" algn="just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sz="1800" dirty="0">
                <a:solidFill>
                  <a:srgbClr val="FFC000"/>
                </a:solidFill>
                <a:latin typeface="+mj-lt"/>
              </a:rPr>
              <a:t>    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обеспечение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компьютерных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систем</a:t>
            </a:r>
            <a:r>
              <a:rPr sz="1800" dirty="0">
                <a:solidFill>
                  <a:srgbClr val="FFC000"/>
                </a:solidFill>
                <a:latin typeface="+mj-lt"/>
              </a:rPr>
              <a:t>;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первичные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трудовые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коллективы</a:t>
            </a:r>
            <a:r>
              <a:rPr sz="1800" dirty="0">
                <a:solidFill>
                  <a:srgbClr val="FFC000"/>
                </a:solidFill>
                <a:latin typeface="+mj-lt"/>
              </a:rPr>
              <a:t>.</a:t>
            </a:r>
          </a:p>
          <a:p>
            <a:pPr marL="0" lvl="0" indent="450000" algn="just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sz="1800" dirty="0">
                <a:solidFill>
                  <a:srgbClr val="FFC000"/>
                </a:solidFill>
                <a:latin typeface="+mj-lt"/>
              </a:rPr>
              <a:t>    </a:t>
            </a:r>
            <a:r>
              <a:rPr lang="ru-RU" sz="1800" dirty="0" smtClean="0">
                <a:solidFill>
                  <a:srgbClr val="FFC000"/>
                </a:solidFill>
                <a:latin typeface="+mj-lt"/>
              </a:rPr>
              <a:t>    </a:t>
            </a:r>
            <a:r>
              <a:rPr sz="1800" dirty="0" smtClean="0">
                <a:solidFill>
                  <a:srgbClr val="FFC000"/>
                </a:solidFill>
                <a:latin typeface="+mj-lt"/>
              </a:rPr>
              <a:t> </a:t>
            </a:r>
            <a:r>
              <a:rPr lang="ru-RU" sz="1800" dirty="0" smtClean="0">
                <a:solidFill>
                  <a:srgbClr val="FFC000"/>
                </a:solidFill>
                <a:latin typeface="+mj-lt"/>
              </a:rPr>
              <a:t>Как т</a:t>
            </a:r>
            <a:r>
              <a:rPr sz="1800" dirty="0" err="1" smtClean="0">
                <a:solidFill>
                  <a:srgbClr val="FFC000"/>
                </a:solidFill>
                <a:latin typeface="+mj-lt"/>
              </a:rPr>
              <a:t>ехник-программист</a:t>
            </a:r>
            <a:r>
              <a:rPr sz="1800" dirty="0" smtClean="0">
                <a:solidFill>
                  <a:srgbClr val="FFC000"/>
                </a:solidFill>
                <a:latin typeface="+mj-lt"/>
              </a:rPr>
              <a:t> </a:t>
            </a:r>
            <a:r>
              <a:rPr lang="ru-RU" sz="1800" dirty="0" smtClean="0">
                <a:solidFill>
                  <a:srgbClr val="FFC000"/>
                </a:solidFill>
                <a:latin typeface="+mj-lt"/>
              </a:rPr>
              <a:t>я </a:t>
            </a:r>
            <a:r>
              <a:rPr lang="ru-RU" sz="1800" dirty="0" err="1" smtClean="0">
                <a:solidFill>
                  <a:srgbClr val="FFC000"/>
                </a:solidFill>
                <a:latin typeface="+mj-lt"/>
              </a:rPr>
              <a:t>р</a:t>
            </a:r>
            <a:r>
              <a:rPr sz="1800" dirty="0" err="1" smtClean="0">
                <a:solidFill>
                  <a:srgbClr val="FFC000"/>
                </a:solidFill>
                <a:latin typeface="+mj-lt"/>
              </a:rPr>
              <a:t>азраб</a:t>
            </a:r>
            <a:r>
              <a:rPr lang="ru-RU" sz="1800" dirty="0" err="1" smtClean="0">
                <a:solidFill>
                  <a:srgbClr val="FFC000"/>
                </a:solidFill>
                <a:latin typeface="+mj-lt"/>
              </a:rPr>
              <a:t>атываю</a:t>
            </a:r>
            <a:r>
              <a:rPr sz="1800" dirty="0" smtClean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 smtClean="0">
                <a:solidFill>
                  <a:srgbClr val="FFC000"/>
                </a:solidFill>
                <a:latin typeface="+mj-lt"/>
              </a:rPr>
              <a:t>программн</a:t>
            </a:r>
            <a:r>
              <a:rPr lang="ru-RU" sz="1800" dirty="0" err="1" smtClean="0">
                <a:solidFill>
                  <a:srgbClr val="FFC000"/>
                </a:solidFill>
                <a:latin typeface="+mj-lt"/>
              </a:rPr>
              <a:t>ые</a:t>
            </a:r>
            <a:r>
              <a:rPr lang="ru-RU" sz="1800" dirty="0" smtClean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 smtClean="0">
                <a:solidFill>
                  <a:srgbClr val="FFC000"/>
                </a:solidFill>
                <a:latin typeface="+mj-lt"/>
              </a:rPr>
              <a:t>модул</a:t>
            </a:r>
            <a:r>
              <a:rPr lang="ru-RU" sz="1800" dirty="0" smtClean="0">
                <a:solidFill>
                  <a:srgbClr val="FFC000"/>
                </a:solidFill>
                <a:latin typeface="+mj-lt"/>
              </a:rPr>
              <a:t>и</a:t>
            </a:r>
            <a:r>
              <a:rPr sz="1800" dirty="0" smtClean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программного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обеспечения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для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компьютерных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систем</a:t>
            </a:r>
            <a:r>
              <a:rPr sz="1800" dirty="0">
                <a:solidFill>
                  <a:srgbClr val="FFC000"/>
                </a:solidFill>
                <a:latin typeface="+mj-lt"/>
              </a:rPr>
              <a:t>.</a:t>
            </a:r>
          </a:p>
          <a:p>
            <a:pPr marL="0" lvl="0" indent="450000" algn="just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sz="1800" dirty="0">
                <a:solidFill>
                  <a:srgbClr val="FFC000"/>
                </a:solidFill>
                <a:latin typeface="+mj-lt"/>
              </a:rPr>
              <a:t>   </a:t>
            </a:r>
            <a:r>
              <a:rPr lang="ru-RU" sz="1800" dirty="0" smtClean="0">
                <a:solidFill>
                  <a:srgbClr val="FFC000"/>
                </a:solidFill>
                <a:latin typeface="+mj-lt"/>
              </a:rPr>
              <a:t>     Разрабатываю</a:t>
            </a:r>
            <a:r>
              <a:rPr sz="1800" dirty="0" smtClean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>
                <a:solidFill>
                  <a:srgbClr val="FFC000"/>
                </a:solidFill>
                <a:latin typeface="+mj-lt"/>
              </a:rPr>
              <a:t>и </a:t>
            </a:r>
            <a:r>
              <a:rPr sz="1800" dirty="0" err="1" smtClean="0">
                <a:solidFill>
                  <a:srgbClr val="FFC000"/>
                </a:solidFill>
                <a:latin typeface="+mj-lt"/>
              </a:rPr>
              <a:t>администрир</a:t>
            </a:r>
            <a:r>
              <a:rPr lang="ru-RU" sz="1800" dirty="0" err="1" smtClean="0">
                <a:solidFill>
                  <a:srgbClr val="FFC000"/>
                </a:solidFill>
                <a:latin typeface="+mj-lt"/>
              </a:rPr>
              <a:t>ую</a:t>
            </a:r>
            <a:r>
              <a:rPr lang="ru-RU" sz="1800" dirty="0" smtClean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 smtClean="0">
                <a:solidFill>
                  <a:srgbClr val="FFC000"/>
                </a:solidFill>
                <a:latin typeface="+mj-lt"/>
              </a:rPr>
              <a:t>баз</a:t>
            </a:r>
            <a:r>
              <a:rPr lang="ru-RU" sz="1800" dirty="0" err="1" smtClean="0">
                <a:solidFill>
                  <a:srgbClr val="FFC000"/>
                </a:solidFill>
                <a:latin typeface="+mj-lt"/>
              </a:rPr>
              <a:t>ы</a:t>
            </a:r>
            <a:r>
              <a:rPr sz="1800" dirty="0" smtClean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данных</a:t>
            </a:r>
            <a:r>
              <a:rPr sz="1800" dirty="0">
                <a:solidFill>
                  <a:srgbClr val="FFC000"/>
                </a:solidFill>
                <a:latin typeface="+mj-lt"/>
              </a:rPr>
              <a:t>.</a:t>
            </a:r>
          </a:p>
          <a:p>
            <a:pPr marL="0" lvl="0" indent="450000" algn="just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sz="1800" dirty="0">
                <a:solidFill>
                  <a:srgbClr val="FFC000"/>
                </a:solidFill>
                <a:latin typeface="+mj-lt"/>
              </a:rPr>
              <a:t>        </a:t>
            </a:r>
            <a:r>
              <a:rPr lang="ru-RU" sz="1800" dirty="0" smtClean="0">
                <a:solidFill>
                  <a:srgbClr val="FFC000"/>
                </a:solidFill>
                <a:latin typeface="+mj-lt"/>
              </a:rPr>
              <a:t>Участвую</a:t>
            </a:r>
            <a:r>
              <a:rPr sz="1800" dirty="0" smtClean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>
                <a:solidFill>
                  <a:srgbClr val="FFC000"/>
                </a:solidFill>
                <a:latin typeface="+mj-lt"/>
              </a:rPr>
              <a:t>в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интеграции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программных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модулей</a:t>
            </a:r>
            <a:r>
              <a:rPr sz="1800" dirty="0">
                <a:solidFill>
                  <a:srgbClr val="FFC000"/>
                </a:solidFill>
                <a:latin typeface="+mj-lt"/>
              </a:rPr>
              <a:t>.</a:t>
            </a:r>
          </a:p>
          <a:p>
            <a:pPr marL="0" lvl="0" indent="450000" algn="just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sz="1800" dirty="0">
                <a:solidFill>
                  <a:srgbClr val="FFC000"/>
                </a:solidFill>
                <a:latin typeface="+mj-lt"/>
              </a:rPr>
              <a:t>        </a:t>
            </a:r>
            <a:r>
              <a:rPr sz="1800" dirty="0" err="1" smtClean="0">
                <a:solidFill>
                  <a:srgbClr val="FFC000"/>
                </a:solidFill>
                <a:latin typeface="+mj-lt"/>
              </a:rPr>
              <a:t>Выполн</a:t>
            </a:r>
            <a:r>
              <a:rPr lang="ru-RU" sz="1800" dirty="0" err="1" smtClean="0">
                <a:solidFill>
                  <a:srgbClr val="FFC000"/>
                </a:solidFill>
                <a:latin typeface="+mj-lt"/>
              </a:rPr>
              <a:t>яю</a:t>
            </a:r>
            <a:r>
              <a:rPr lang="ru-RU" sz="1800" dirty="0" smtClean="0">
                <a:solidFill>
                  <a:srgbClr val="FFC000"/>
                </a:solidFill>
                <a:latin typeface="+mj-lt"/>
              </a:rPr>
              <a:t> работы </a:t>
            </a:r>
            <a:r>
              <a:rPr sz="1800" dirty="0" err="1" smtClean="0">
                <a:solidFill>
                  <a:srgbClr val="FFC000"/>
                </a:solidFill>
                <a:latin typeface="+mj-lt"/>
              </a:rPr>
              <a:t>по</a:t>
            </a:r>
            <a:r>
              <a:rPr sz="1800" dirty="0" smtClean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одной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или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нескольким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профессиям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рабочих</a:t>
            </a:r>
            <a:r>
              <a:rPr sz="1800" dirty="0">
                <a:solidFill>
                  <a:srgbClr val="FFC000"/>
                </a:solidFill>
                <a:latin typeface="+mj-lt"/>
              </a:rPr>
              <a:t>,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должностям</a:t>
            </a:r>
            <a:r>
              <a:rPr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служащих</a:t>
            </a:r>
            <a:r>
              <a:rPr sz="1800" dirty="0">
                <a:solidFill>
                  <a:srgbClr val="FFC000"/>
                </a:solidFill>
                <a:latin typeface="+mj-lt"/>
              </a:rPr>
              <a:t> (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приложение</a:t>
            </a:r>
            <a:r>
              <a:rPr sz="1800" dirty="0">
                <a:solidFill>
                  <a:srgbClr val="FFC000"/>
                </a:solidFill>
                <a:latin typeface="+mj-lt"/>
              </a:rPr>
              <a:t> к </a:t>
            </a:r>
            <a:r>
              <a:rPr sz="1800" dirty="0" err="1">
                <a:solidFill>
                  <a:srgbClr val="FFC000"/>
                </a:solidFill>
                <a:latin typeface="+mj-lt"/>
              </a:rPr>
              <a:t>настоящему</a:t>
            </a:r>
            <a:r>
              <a:rPr sz="1800" dirty="0">
                <a:solidFill>
                  <a:srgbClr val="FFC000"/>
                </a:solidFill>
                <a:latin typeface="+mj-lt"/>
              </a:rPr>
              <a:t> ФГОС СПО).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 dirty="0" err="1">
                <a:solidFill>
                  <a:srgbClr val="FFC000"/>
                </a:solidFill>
              </a:rPr>
              <a:t>Общие</a:t>
            </a:r>
            <a:r>
              <a:rPr sz="4400" dirty="0">
                <a:solidFill>
                  <a:srgbClr val="FFC000"/>
                </a:solidFill>
              </a:rPr>
              <a:t> </a:t>
            </a:r>
            <a:r>
              <a:rPr sz="4400" dirty="0" err="1">
                <a:solidFill>
                  <a:srgbClr val="FFC000"/>
                </a:solidFill>
              </a:rPr>
              <a:t>компетенции</a:t>
            </a:r>
            <a:endParaRPr sz="4400" dirty="0">
              <a:solidFill>
                <a:srgbClr val="FFC000"/>
              </a:solidFill>
            </a:endParaRPr>
          </a:p>
        </p:txBody>
      </p:sp>
      <p:sp>
        <p:nvSpPr>
          <p:cNvPr id="60" name="Shape 60"/>
          <p:cNvSpPr/>
          <p:nvPr/>
        </p:nvSpPr>
        <p:spPr>
          <a:xfrm>
            <a:off x="694004" y="1213335"/>
            <a:ext cx="8007240" cy="4985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lvl="0" indent="450000" algn="just"/>
            <a:r>
              <a:rPr dirty="0">
                <a:solidFill>
                  <a:srgbClr val="FFC000"/>
                </a:solidFill>
              </a:rPr>
              <a:t>Я понимаю сущность и социальную значимость своей профессии, и проявляю к ней устойчивый интерес</a:t>
            </a:r>
            <a:r>
              <a:rPr dirty="0" smtClean="0">
                <a:solidFill>
                  <a:srgbClr val="FFC000"/>
                </a:solidFill>
              </a:rPr>
              <a:t>.</a:t>
            </a:r>
          </a:p>
          <a:p>
            <a:pPr lvl="0" indent="450000" algn="just"/>
            <a:endParaRPr dirty="0" smtClean="0">
              <a:solidFill>
                <a:srgbClr val="FFC000"/>
              </a:solidFill>
            </a:endParaRPr>
          </a:p>
          <a:p>
            <a:pPr lvl="0" indent="450000" algn="just"/>
            <a:r>
              <a:rPr lang="ru-RU" dirty="0" smtClean="0">
                <a:solidFill>
                  <a:srgbClr val="FFC000"/>
                </a:solidFill>
              </a:rPr>
              <a:t>Моя профессия и дальнейшем работа по которой учусь, заключена в том чтоб донести до людей, нужную информацию. Показать как из долгова и длинного варианта, сделать что то лучшее и интересное, научить людей думать правильно и иррационально.  </a:t>
            </a:r>
          </a:p>
          <a:p>
            <a:pPr lvl="0" indent="450000" algn="just"/>
            <a:endParaRPr lang="ru-RU" dirty="0" smtClean="0">
              <a:solidFill>
                <a:srgbClr val="FFC000"/>
              </a:solidFill>
            </a:endParaRPr>
          </a:p>
          <a:p>
            <a:pPr lvl="0" indent="450000" algn="just"/>
            <a:r>
              <a:rPr lang="ru-RU" dirty="0" smtClean="0">
                <a:solidFill>
                  <a:srgbClr val="FFC000"/>
                </a:solidFill>
              </a:rPr>
              <a:t>Возможно в будущем приукрасить мир к лучшему, научить людей изобретать что то новое, что может упростить их жизнь. Показать как можно жить лучше.</a:t>
            </a:r>
          </a:p>
          <a:p>
            <a:pPr lvl="0" indent="450000" algn="just"/>
            <a:endParaRPr lang="ru-RU" dirty="0" smtClean="0">
              <a:solidFill>
                <a:srgbClr val="FFC000"/>
              </a:solidFill>
            </a:endParaRPr>
          </a:p>
          <a:p>
            <a:pPr lvl="0" indent="450000" algn="just"/>
            <a:r>
              <a:rPr lang="ru-RU" dirty="0" smtClean="0">
                <a:solidFill>
                  <a:srgbClr val="FFC000"/>
                </a:solidFill>
              </a:rPr>
              <a:t>Либо просто помогать людям в их проблеме ,найти хорошее решение. Сделать так как нужно и пить чай спокойно!</a:t>
            </a:r>
          </a:p>
          <a:p>
            <a:pPr lvl="0" indent="450000" algn="just"/>
            <a:endParaRPr lang="ru-RU" dirty="0" smtClean="0">
              <a:solidFill>
                <a:srgbClr val="FFC000"/>
              </a:solidFill>
            </a:endParaRPr>
          </a:p>
          <a:p>
            <a:pPr lvl="0" indent="450000" algn="just"/>
            <a:r>
              <a:rPr lang="ru-RU" dirty="0" smtClean="0">
                <a:solidFill>
                  <a:srgbClr val="FFC000"/>
                </a:solidFill>
              </a:rPr>
              <a:t>Мы все будем делать наш мир добрее, лучше и красивее.  </a:t>
            </a:r>
          </a:p>
          <a:p>
            <a:pPr lvl="0" indent="450000" algn="just"/>
            <a:endParaRPr lang="ru-RU" dirty="0" smtClean="0">
              <a:solidFill>
                <a:srgbClr val="FFC000"/>
              </a:solidFill>
            </a:endParaRPr>
          </a:p>
          <a:p>
            <a:pPr lvl="0" indent="450000" algn="just"/>
            <a:endParaRPr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 dirty="0" err="1">
                <a:solidFill>
                  <a:srgbClr val="FFFF00"/>
                </a:solidFill>
              </a:rPr>
              <a:t>Кто</a:t>
            </a:r>
            <a:r>
              <a:rPr sz="4400" dirty="0">
                <a:solidFill>
                  <a:srgbClr val="FFFF00"/>
                </a:solidFill>
              </a:rPr>
              <a:t> я </a:t>
            </a:r>
            <a:r>
              <a:rPr sz="4400" dirty="0" err="1">
                <a:solidFill>
                  <a:srgbClr val="FFFF00"/>
                </a:solidFill>
              </a:rPr>
              <a:t>как</a:t>
            </a:r>
            <a:r>
              <a:rPr sz="4400" dirty="0">
                <a:solidFill>
                  <a:srgbClr val="FFFF00"/>
                </a:solidFill>
              </a:rPr>
              <a:t> </a:t>
            </a:r>
            <a:r>
              <a:rPr sz="4400" dirty="0" err="1">
                <a:solidFill>
                  <a:srgbClr val="FFFF00"/>
                </a:solidFill>
              </a:rPr>
              <a:t>мастер</a:t>
            </a:r>
            <a:r>
              <a:rPr sz="4400" dirty="0">
                <a:solidFill>
                  <a:srgbClr val="FFFF00"/>
                </a:solidFill>
              </a:rPr>
              <a:t> ПО</a:t>
            </a:r>
          </a:p>
        </p:txBody>
      </p:sp>
      <p:sp>
        <p:nvSpPr>
          <p:cNvPr id="63" name="Shape 63"/>
          <p:cNvSpPr/>
          <p:nvPr/>
        </p:nvSpPr>
        <p:spPr>
          <a:xfrm>
            <a:off x="683568" y="1772816"/>
            <a:ext cx="7704856" cy="3960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pPr lvl="2" indent="457200" algn="just">
              <a:spcBef>
                <a:spcPts val="700"/>
              </a:spcBef>
            </a:pPr>
            <a:r>
              <a:rPr sz="2800" dirty="0">
                <a:solidFill>
                  <a:srgbClr val="FFFF00"/>
                </a:solidFill>
              </a:rPr>
              <a:t>   </a:t>
            </a:r>
            <a:r>
              <a:rPr sz="2800" dirty="0" err="1">
                <a:solidFill>
                  <a:srgbClr val="FFFF00"/>
                </a:solidFill>
              </a:rPr>
              <a:t>Являясь</a:t>
            </a:r>
            <a:r>
              <a:rPr sz="2800" dirty="0">
                <a:solidFill>
                  <a:srgbClr val="FFFF00"/>
                </a:solidFill>
              </a:rPr>
              <a:t> </a:t>
            </a:r>
            <a:r>
              <a:rPr sz="2800" dirty="0" err="1">
                <a:solidFill>
                  <a:srgbClr val="FFFF00"/>
                </a:solidFill>
              </a:rPr>
              <a:t>мастером</a:t>
            </a:r>
            <a:r>
              <a:rPr sz="2800" dirty="0">
                <a:solidFill>
                  <a:srgbClr val="FFFF00"/>
                </a:solidFill>
              </a:rPr>
              <a:t> ПО</a:t>
            </a:r>
            <a:r>
              <a:rPr sz="2800" dirty="0" smtClean="0">
                <a:solidFill>
                  <a:srgbClr val="FFFF00"/>
                </a:solidFill>
              </a:rPr>
              <a:t>,</a:t>
            </a:r>
            <a:r>
              <a:rPr lang="ru-RU" sz="2800" dirty="0" smtClean="0">
                <a:solidFill>
                  <a:srgbClr val="FFFF00"/>
                </a:solidFill>
              </a:rPr>
              <a:t> я прежде всего педагог для своих студентов! Уважаемый человек! Я старше них ,значит моего жизненного опыта много, и я могу его рассказать, что нужно а где не правильно. Являюсь старшим братом, хорошей мамой, и строгим папой! Они все для меня семья, потому что они дети, и им нужен кто то!  Я преподам и свой предмет , и научу как правильно жить!</a:t>
            </a:r>
            <a:endParaRPr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 dirty="0" err="1">
                <a:solidFill>
                  <a:srgbClr val="FFFF00"/>
                </a:solidFill>
              </a:rPr>
              <a:t>Кто</a:t>
            </a:r>
            <a:r>
              <a:rPr sz="4400" dirty="0">
                <a:solidFill>
                  <a:srgbClr val="FFFF00"/>
                </a:solidFill>
              </a:rPr>
              <a:t> я </a:t>
            </a:r>
            <a:r>
              <a:rPr sz="4400" dirty="0" err="1">
                <a:solidFill>
                  <a:srgbClr val="FFFF00"/>
                </a:solidFill>
              </a:rPr>
              <a:t>как</a:t>
            </a:r>
            <a:r>
              <a:rPr sz="4400" dirty="0">
                <a:solidFill>
                  <a:srgbClr val="FFFF00"/>
                </a:solidFill>
              </a:rPr>
              <a:t> </a:t>
            </a:r>
            <a:r>
              <a:rPr sz="4400" dirty="0" err="1">
                <a:solidFill>
                  <a:srgbClr val="FFFF00"/>
                </a:solidFill>
              </a:rPr>
              <a:t>техник-программист</a:t>
            </a:r>
            <a:endParaRPr sz="4400" dirty="0">
              <a:solidFill>
                <a:srgbClr val="FFFF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51520" y="1340768"/>
            <a:ext cx="5626968" cy="463711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FFFF00"/>
                </a:solidFill>
                <a:latin typeface="Calibri" pitchFamily="34" charset="0"/>
                <a:cs typeface="Arial" pitchFamily="34" charset="0"/>
              </a:rPr>
              <a:t>К </a:t>
            </a:r>
            <a:r>
              <a:rPr lang="ru-RU" dirty="0" err="1" smtClean="0">
                <a:solidFill>
                  <a:srgbClr val="FFFF00"/>
                </a:solidFill>
                <a:latin typeface="Calibri" pitchFamily="34" charset="0"/>
                <a:cs typeface="Arial" pitchFamily="34" charset="0"/>
              </a:rPr>
              <a:t>сожилению</a:t>
            </a:r>
            <a:r>
              <a:rPr lang="ru-RU" dirty="0" smtClean="0">
                <a:solidFill>
                  <a:srgbClr val="FFFF00"/>
                </a:solidFill>
                <a:latin typeface="Calibri" pitchFamily="34" charset="0"/>
                <a:cs typeface="Arial" pitchFamily="34" charset="0"/>
              </a:rPr>
              <a:t> я не где не работаю по свое профессии , но проходила практику в </a:t>
            </a:r>
            <a:r>
              <a:rPr lang="ru-RU" dirty="0" smtClean="0">
                <a:solidFill>
                  <a:srgbClr val="FFFF00"/>
                </a:solidFill>
              </a:rPr>
              <a:t>ГАПОУ Новосибирской области Новосибирский архитектурно-строительный колледж, и делала им стенды которые весят в кабинете ,у одного из преподавателей.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Samsung\Desktop\sp6VtuCVDcg.jpg"/>
          <p:cNvPicPr>
            <a:picLocks noChangeAspect="1" noChangeArrowheads="1"/>
          </p:cNvPicPr>
          <p:nvPr/>
        </p:nvPicPr>
        <p:blipFill>
          <a:blip r:embed="rId2" cstate="print"/>
          <a:srcRect l="25599" r="5133"/>
          <a:stretch>
            <a:fillRect/>
          </a:stretch>
        </p:blipFill>
        <p:spPr bwMode="auto">
          <a:xfrm>
            <a:off x="5940152" y="1340768"/>
            <a:ext cx="3006665" cy="4249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algn="l">
              <a:buSzTx/>
              <a:buNone/>
              <a:defRPr sz="1800"/>
            </a:pPr>
            <a:r>
              <a:rPr sz="3200" dirty="0"/>
              <a:t>	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Пантелею-программисту</a:t>
            </a:r>
            <a:b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Нравится печатать быстро.</a:t>
            </a:r>
            <a:b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Целый день сидит-молчит</a:t>
            </a:r>
            <a:b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по кнопочкам стучит.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Емельянова О.</a:t>
            </a:r>
          </a:p>
          <a:p>
            <a:pPr lvl="0" algn="l">
              <a:buSzTx/>
              <a:buNone/>
              <a:defRPr sz="1800"/>
            </a:pPr>
            <a:endParaRPr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SzTx/>
              <a:buNone/>
              <a:defRPr sz="1800"/>
            </a:pPr>
            <a:r>
              <a:rPr lang="ru-RU" sz="3200" dirty="0" smtClean="0">
                <a:solidFill>
                  <a:srgbClr val="FFFF00"/>
                </a:solidFill>
                <a:hlinkClick r:id="rId2" action="ppaction://hlinkfile"/>
              </a:rPr>
              <a:t>Сценарий ПО.</a:t>
            </a:r>
            <a:r>
              <a:rPr lang="en-US" sz="3200" dirty="0" err="1" smtClean="0">
                <a:solidFill>
                  <a:srgbClr val="FFFF00"/>
                </a:solidFill>
                <a:hlinkClick r:id="rId2" action="ppaction://hlinkfile"/>
              </a:rPr>
              <a:t>docx</a:t>
            </a:r>
            <a:endParaRPr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 dirty="0" err="1">
                <a:solidFill>
                  <a:srgbClr val="FFFF00"/>
                </a:solidFill>
              </a:rPr>
              <a:t>Творческие</a:t>
            </a:r>
            <a:r>
              <a:rPr sz="4400" dirty="0">
                <a:solidFill>
                  <a:srgbClr val="FFFF00"/>
                </a:solidFill>
              </a:rPr>
              <a:t> </a:t>
            </a:r>
            <a:r>
              <a:rPr sz="4400" dirty="0" err="1">
                <a:solidFill>
                  <a:srgbClr val="FFFF00"/>
                </a:solidFill>
              </a:rPr>
              <a:t>качества</a:t>
            </a:r>
            <a:endParaRPr sz="4400" dirty="0">
              <a:solidFill>
                <a:srgbClr val="FFFF00"/>
              </a:solidFill>
            </a:endParaRPr>
          </a:p>
        </p:txBody>
      </p:sp>
      <p:sp>
        <p:nvSpPr>
          <p:cNvPr id="72" name="Shape 72"/>
          <p:cNvSpPr>
            <a:spLocks noGrp="1"/>
          </p:cNvSpPr>
          <p:nvPr>
            <p:ph type="body" idx="1"/>
          </p:nvPr>
        </p:nvSpPr>
        <p:spPr>
          <a:xfrm>
            <a:off x="642910" y="1600200"/>
            <a:ext cx="8043890" cy="4525963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0" lvl="1" indent="228600" algn="l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/>
            </a:pPr>
            <a:r>
              <a:rPr lang="ru-RU" sz="2900" dirty="0" smtClean="0">
                <a:solidFill>
                  <a:srgbClr val="FFFF00"/>
                </a:solidFill>
              </a:rPr>
              <a:t>Я очень </a:t>
            </a:r>
            <a:r>
              <a:rPr lang="ru-RU" sz="2900" dirty="0" err="1" smtClean="0">
                <a:solidFill>
                  <a:srgbClr val="FFFF00"/>
                </a:solidFill>
              </a:rPr>
              <a:t>интереснаяличность</a:t>
            </a:r>
            <a:r>
              <a:rPr lang="ru-RU" sz="2900" dirty="0" smtClean="0">
                <a:solidFill>
                  <a:srgbClr val="FFFF00"/>
                </a:solidFill>
              </a:rPr>
              <a:t>! Отучилась три года в театральной студии, играли мы на разных площадках. </a:t>
            </a:r>
          </a:p>
          <a:p>
            <a:pPr marL="0" lvl="1" indent="228600" algn="l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/>
            </a:pPr>
            <a:r>
              <a:rPr lang="ru-RU" sz="2900" dirty="0" smtClean="0">
                <a:solidFill>
                  <a:srgbClr val="FFFF00"/>
                </a:solidFill>
              </a:rPr>
              <a:t>В школе много играла спектаклей, пела!</a:t>
            </a:r>
          </a:p>
          <a:p>
            <a:pPr marL="0" lvl="1" indent="228600" algn="l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/>
            </a:pPr>
            <a:r>
              <a:rPr lang="ru-RU" sz="2900" dirty="0" err="1" smtClean="0">
                <a:solidFill>
                  <a:srgbClr val="FFFF00"/>
                </a:solidFill>
              </a:rPr>
              <a:t>Учавствовала</a:t>
            </a:r>
            <a:r>
              <a:rPr lang="ru-RU" sz="2900" dirty="0" smtClean="0">
                <a:solidFill>
                  <a:srgbClr val="FFFF00"/>
                </a:solidFill>
              </a:rPr>
              <a:t> в </a:t>
            </a:r>
            <a:r>
              <a:rPr lang="ru-RU" sz="2900" dirty="0" err="1" smtClean="0">
                <a:solidFill>
                  <a:srgbClr val="FFFF00"/>
                </a:solidFill>
              </a:rPr>
              <a:t>олимпеадах</a:t>
            </a:r>
            <a:r>
              <a:rPr lang="ru-RU" sz="2900" dirty="0" smtClean="0">
                <a:solidFill>
                  <a:srgbClr val="FFFF00"/>
                </a:solidFill>
              </a:rPr>
              <a:t>, писала оды посвященные Пушкину ,занимала различные места от первого до третьего!</a:t>
            </a:r>
          </a:p>
          <a:p>
            <a:pPr marL="0" lvl="1" indent="228600" algn="l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/>
            </a:pPr>
            <a:r>
              <a:rPr lang="ru-RU" sz="2900" dirty="0" smtClean="0">
                <a:solidFill>
                  <a:srgbClr val="FFFF00"/>
                </a:solidFill>
              </a:rPr>
              <a:t>Много работала ,начиная от кондуктора, </a:t>
            </a:r>
            <a:r>
              <a:rPr lang="ru-RU" sz="2900" dirty="0" err="1" smtClean="0">
                <a:solidFill>
                  <a:srgbClr val="FFFF00"/>
                </a:solidFill>
              </a:rPr>
              <a:t>промоутера</a:t>
            </a:r>
            <a:r>
              <a:rPr lang="ru-RU" sz="2900" dirty="0" smtClean="0">
                <a:solidFill>
                  <a:srgbClr val="FFFF00"/>
                </a:solidFill>
              </a:rPr>
              <a:t> и заканчивая кассиром, я не стаю на месте. Очень понравилось быть вожатым в лагере!</a:t>
            </a:r>
            <a:br>
              <a:rPr lang="ru-RU" sz="2900" dirty="0" smtClean="0">
                <a:solidFill>
                  <a:srgbClr val="FFFF00"/>
                </a:solidFill>
              </a:rPr>
            </a:br>
            <a:endParaRPr sz="29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/>
        </p:nvSpPr>
        <p:spPr>
          <a:xfrm>
            <a:off x="2915816" y="260648"/>
            <a:ext cx="3286150" cy="27699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/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Вожатый</a:t>
            </a:r>
          </a:p>
          <a:p>
            <a:pPr lvl="0" algn="ctr"/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Вожатый – это искусство,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Вожатый – это творческий труд,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Пример возвышенного чувства,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Его желания всё перетрут.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Его душа всегда молода,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не стареет она никогда,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творческом поиске вечно живёт,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Песни о юности громко поёт.</a:t>
            </a:r>
            <a:endParaRPr dirty="0">
              <a:solidFill>
                <a:srgbClr val="FFFF00"/>
              </a:solidFill>
              <a:latin typeface="Times New Roman" pitchFamily="18" charset="0"/>
              <a:ea typeface="Arial"/>
              <a:cs typeface="Times New Roman" pitchFamily="18" charset="0"/>
              <a:sym typeface="Arial"/>
            </a:endParaRPr>
          </a:p>
        </p:txBody>
      </p:sp>
      <p:pic>
        <p:nvPicPr>
          <p:cNvPr id="2050" name="Picture 2" descr="C:\Users\Samsung\Desktop\-q7BRDa7nS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193037">
            <a:off x="446102" y="603592"/>
            <a:ext cx="2469964" cy="1852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Samsung\Desktop\U7NnRYzi_M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36912"/>
            <a:ext cx="2756091" cy="2067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Samsung\Desktop\NX9hPiCG4i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4149080"/>
            <a:ext cx="3092255" cy="2062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Samsung\Desktop\tYL1TjH9a-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3068960"/>
            <a:ext cx="2555776" cy="1437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Users\Samsung\Desktop\XLvG4dfdj4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961285">
            <a:off x="6758877" y="214341"/>
            <a:ext cx="1911983" cy="2549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C:\Users\Samsung\Desktop\0cX30jqmakc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92080" y="4365104"/>
            <a:ext cx="2736304" cy="1825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C:\Users\Samsung\Desktop\824A8Pcu-H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84168" y="2924944"/>
            <a:ext cx="1979712" cy="1320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603</Words>
  <Application>Microsoft Office PowerPoint</Application>
  <PresentationFormat>Экран (4:3)</PresentationFormat>
  <Paragraphs>88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Default</vt:lpstr>
      <vt:lpstr>Министерство образования, науки и  инновационной политики  Новосибирской области Государственное бюджетное профессиональное образовательное учреждение Новосибирской области  «НОВОСИБИРСКИЙ ПРОФЕССИОНАЛЬНО-ПЕДАГОГИЧЕСКИЙ КОЛЛЕДЖ»</vt:lpstr>
      <vt:lpstr>Слайд 2</vt:lpstr>
      <vt:lpstr>Слайд 3</vt:lpstr>
      <vt:lpstr>Общие компетенции</vt:lpstr>
      <vt:lpstr>Кто я как мастер ПО</vt:lpstr>
      <vt:lpstr>Кто я как техник-программист</vt:lpstr>
      <vt:lpstr>Слайд 7</vt:lpstr>
      <vt:lpstr>Творческие качества</vt:lpstr>
      <vt:lpstr>Слайд 9</vt:lpstr>
      <vt:lpstr>Средний бал по семестр</vt:lpstr>
      <vt:lpstr>Слайд 11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образования, науки и  инновационной политики  Новосибирской области Государственное бюджетное профессиональное образовательное учреждение Новосибирской области  «НОВОСИБИРСКИЙ ПРОФЕССИОНАЛЬНО-ПЕДАГОГИЧЕСКИЙ КОЛЛЕДЖ»</dc:title>
  <dc:creator>Samsung</dc:creator>
  <cp:lastModifiedBy>Ws</cp:lastModifiedBy>
  <cp:revision>35</cp:revision>
  <dcterms:modified xsi:type="dcterms:W3CDTF">2018-05-16T01:51:51Z</dcterms:modified>
</cp:coreProperties>
</file>