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54" r:id="rId2"/>
    <p:sldId id="456" r:id="rId3"/>
    <p:sldId id="458" r:id="rId4"/>
  </p:sldIdLst>
  <p:sldSz cx="12192000" cy="6858000"/>
  <p:notesSz cx="6888163" cy="100187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34191"/>
    <a:srgbClr val="3DAC47"/>
    <a:srgbClr val="F89D08"/>
    <a:srgbClr val="E84615"/>
    <a:srgbClr val="5DAEFF"/>
    <a:srgbClr val="ABD5FF"/>
    <a:srgbClr val="F9AE39"/>
    <a:srgbClr val="FFFFFF"/>
    <a:srgbClr val="FE5B00"/>
    <a:srgbClr val="88D48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4441" autoAdjust="0"/>
    <p:restoredTop sz="78597" autoAdjust="0"/>
  </p:normalViewPr>
  <p:slideViewPr>
    <p:cSldViewPr snapToGrid="0">
      <p:cViewPr>
        <p:scale>
          <a:sx n="112" d="100"/>
          <a:sy n="112" d="100"/>
        </p:scale>
        <p:origin x="-1032" y="-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961561-83DA-4ADB-B387-265613B109AA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786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08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5475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5" y="9515475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9B3524-3CB7-48B3-8708-54B79FA296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9B3524-3CB7-48B3-8708-54B79FA2965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1EA40B1-4141-46CD-91DE-327A2F1549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86E95C9-3FF7-4026-8AEC-5CE7C27EAE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A649FF5-B3AB-4209-A249-005FD8354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213A2D1-A3F4-4F43-9B04-882C627C5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EB594CE-A326-47FA-84D2-FFB0C811C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52984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DBFA5F4-BCD8-453D-984C-009B8B250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7154F280-F568-43E0-B1B3-0999646571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19B4092-B0E0-4157-A07D-54CAABA34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51F5885-348E-4D45-B1E0-26008FAE2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E23C722-8E5E-469F-B4C8-B0B8594AF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49053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14B816EE-EFC9-44B1-8424-7BB2937D89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A8CF1288-42FD-4F95-9FEF-3CB9870A81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1A211EE-AF3C-454C-8092-7EC7BD6D1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0900D53-7F71-4C55-877C-1C62330A3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B5C3419-C8D4-45C9-A7BC-299DE3F45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5793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86D9D50-7E00-4B77-8376-ECA898CCF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6CC6E7B-5ED2-4828-B92F-8C534EC65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61CEE70-65A7-449F-A554-7819CF181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7068FF0-5E9D-4E8D-957E-835B10E28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7A5A79B-9082-43BD-AF7A-8E418CB77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17668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0CC5854-0EF4-4F68-8920-455D6F3E4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2731B6EE-E64A-4B4B-8B86-F096A43E22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8933FA6-D9F2-4E5A-ABA9-3C2D75A8D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397F6CD-B25B-4602-8C3B-B43A374BF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6FBD13F-9890-433A-BD66-46888FFF6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44478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B933AAA-9655-49ED-8FDE-288EDF3A6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E71BC87-10AB-45A8-9618-6C08A78941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546F3A90-D3F0-49EF-8C6B-D47B49A709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F769583-4D68-4AF3-B281-849071CC6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83BF0013-E7B1-4412-94B3-65894752C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A11FADD2-35B5-4688-BF3D-A4FC038CB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91796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054DCFD-A313-4498-AB33-A1F6C6893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12714E7-E637-4354-B908-F01487E6CE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32437E11-FFA2-42CA-84AC-D916B095DE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DF2B3EC5-A736-4965-8517-7C889B7A5B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B269640D-EC82-4300-A837-B5A79CE67C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09465B3E-556D-4E22-9188-0942C108D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517ABA9F-B254-4849-B504-83C004D4A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BFE1298E-0148-41A2-81C5-F6FA62D3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236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9982874-C20F-48D3-9B32-4ACF93B7E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7361B693-0826-403F-9019-96DA8B183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70F56F50-5E07-49AA-AC4C-67B4F142B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EBF4268-479C-43C9-ABC5-140E07B38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47641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5F666265-4556-4A89-82B1-7B6E00641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90C98F24-F698-4C10-8E57-370A02409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5D702F6D-48F2-4DA9-9611-211AEF6B0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57575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84B1B74-9540-4DA2-B48A-A62173FC5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DA091BF-773C-4274-BFDE-2831A4124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444AD245-228D-4C5E-8117-41F3DD220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95E07CA-8CDF-454B-B450-9C9007CF4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B5CED88-D14E-44B4-87C2-1EC44F3DE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657CD78D-4417-458F-9578-8318C2CA5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60513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00A0D16-54D1-455C-AB59-A3FD9FB05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622BBBFE-BC14-4F9B-A640-79C7685412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AA966BD8-075F-490C-9BAB-033F8E22F0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F646512-E4F6-4A49-8DDD-B22360744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67EFCDA-7F8A-4C7E-B9E7-78F20A5F3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D79CB7F3-2AB2-413A-8D7D-D4DDE446D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4118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1D7BFDB-B8C9-4525-BEBF-F4EDB8BA5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B3B6362-1F0C-4952-8CEA-EF9DFA2D1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553F373-2669-4377-9DB8-9245DE169D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82BA0-E330-4967-86AB-4585C1457DE9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7BA0658-2C8D-4A4C-AEFB-62CCDAFDAF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16CA133-F464-4F05-980F-EE4FFAFA73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81623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18" Type="http://schemas.openxmlformats.org/officeDocument/2006/relationships/image" Target="../media/image7.png"/><Relationship Id="rId3" Type="http://schemas.openxmlformats.org/officeDocument/2006/relationships/hyperlink" Target="https://vk.com/nppk54" TargetMode="External"/><Relationship Id="rId7" Type="http://schemas.openxmlformats.org/officeDocument/2006/relationships/image" Target="../media/image3.png"/><Relationship Id="rId17" Type="http://schemas.openxmlformats.org/officeDocument/2006/relationships/image" Target="../media/image6.png"/><Relationship Id="rId2" Type="http://schemas.openxmlformats.org/officeDocument/2006/relationships/image" Target="../media/image1.jpeg"/><Relationship Id="rId16" Type="http://schemas.openxmlformats.org/officeDocument/2006/relationships/image" Target="../media/image12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svg"/><Relationship Id="rId11" Type="http://schemas.openxmlformats.org/officeDocument/2006/relationships/image" Target="../media/image5.png"/><Relationship Id="rId10" Type="http://schemas.openxmlformats.org/officeDocument/2006/relationships/image" Target="../media/image6.svg"/><Relationship Id="rId4" Type="http://schemas.openxmlformats.org/officeDocument/2006/relationships/image" Target="../media/image2.png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8" Type="http://schemas.openxmlformats.org/officeDocument/2006/relationships/image" Target="../media/image10.png"/><Relationship Id="rId3" Type="http://schemas.openxmlformats.org/officeDocument/2006/relationships/image" Target="../media/image1.jpeg"/><Relationship Id="rId1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2.sv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Relationship Id="rId14" Type="http://schemas.openxmlformats.org/officeDocument/2006/relationships/image" Target="../media/image10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Инклюзив образование\Гейнц Дарья\для оформления\ceddd227ef3a2729617bf14283123be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25626"/>
            <a:ext cx="12192000" cy="7524750"/>
          </a:xfrm>
          <a:prstGeom prst="rect">
            <a:avLst/>
          </a:prstGeom>
          <a:noFill/>
        </p:spPr>
      </p:pic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CF002252-B7DB-4FA2-AA71-BA67B91AD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8989" y="166255"/>
            <a:ext cx="5326248" cy="703654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АТЛАС ДОСТУПНЫХ ПРОФЕССИЙ</a:t>
            </a:r>
            <a:endParaRPr lang="ru-R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F193EBC4-B209-4506-AC07-8A869B86F302}"/>
              </a:ext>
            </a:extLst>
          </p:cNvPr>
          <p:cNvSpPr txBox="1"/>
          <p:nvPr/>
        </p:nvSpPr>
        <p:spPr>
          <a:xfrm>
            <a:off x="1372144" y="1521492"/>
            <a:ext cx="1046770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Century Gothic" panose="020B0502020202020204" pitchFamily="34" charset="0"/>
              </a:rPr>
              <a:t>Новосибирская область, г.Новосибирск, адрес: ул.Немировича-Данченко,121</a:t>
            </a:r>
            <a:endParaRPr lang="ru-RU" sz="1400" b="1" dirty="0"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1ECF3A43-37D3-4358-9B65-563E3802D240}"/>
              </a:ext>
            </a:extLst>
          </p:cNvPr>
          <p:cNvSpPr txBox="1"/>
          <p:nvPr/>
        </p:nvSpPr>
        <p:spPr>
          <a:xfrm>
            <a:off x="1950399" y="733552"/>
            <a:ext cx="9464164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Государственное бюджетное профессиональное образовательное учреждение Новосибирской области  «Новосибирский профессионально-педагогический колледж</a:t>
            </a:r>
            <a:r>
              <a:rPr lang="ru-RU" b="1" dirty="0" smtClean="0">
                <a:latin typeface="Arial Black" pitchFamily="34" charset="0"/>
              </a:rPr>
              <a:t>»</a:t>
            </a:r>
          </a:p>
          <a:p>
            <a:pPr algn="ctr"/>
            <a:endParaRPr lang="ru-RU" sz="1600" b="1" dirty="0">
              <a:latin typeface="Arial Black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72AACD07-F86C-4A72-A858-119B3923B5A8}"/>
              </a:ext>
            </a:extLst>
          </p:cNvPr>
          <p:cNvSpPr txBox="1"/>
          <p:nvPr/>
        </p:nvSpPr>
        <p:spPr>
          <a:xfrm>
            <a:off x="1945768" y="1849723"/>
            <a:ext cx="202217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E-mail:</a:t>
            </a:r>
            <a:r>
              <a:rPr lang="en-US" sz="1200" b="1" dirty="0" smtClean="0"/>
              <a:t> </a:t>
            </a:r>
            <a:r>
              <a:rPr lang="en-US" sz="1200" b="1" dirty="0" smtClean="0">
                <a:solidFill>
                  <a:srgbClr val="234191"/>
                </a:solidFill>
              </a:rPr>
              <a:t>nppk@edu54.ru</a:t>
            </a:r>
            <a:endParaRPr lang="en-US" sz="1200" b="1" dirty="0">
              <a:solidFill>
                <a:srgbClr val="23419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5404242B-A9A6-44E2-A453-E8730A8ACEC6}"/>
              </a:ext>
            </a:extLst>
          </p:cNvPr>
          <p:cNvSpPr txBox="1"/>
          <p:nvPr/>
        </p:nvSpPr>
        <p:spPr>
          <a:xfrm>
            <a:off x="4629471" y="1832308"/>
            <a:ext cx="343625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1" dirty="0" smtClean="0">
                <a:latin typeface="Century Gothic" panose="020B0502020202020204" pitchFamily="34" charset="0"/>
              </a:rPr>
              <a:t>Телефон:</a:t>
            </a:r>
            <a:r>
              <a:rPr lang="ru-RU" sz="1200" b="1" dirty="0" smtClean="0">
                <a:solidFill>
                  <a:srgbClr val="234191"/>
                </a:solidFill>
                <a:latin typeface="Century Gothic" panose="020B0502020202020204" pitchFamily="34" charset="0"/>
              </a:rPr>
              <a:t> </a:t>
            </a:r>
            <a:r>
              <a:rPr lang="ru-RU" sz="1200" b="1" dirty="0" smtClean="0">
                <a:solidFill>
                  <a:srgbClr val="234191"/>
                </a:solidFill>
              </a:rPr>
              <a:t> (383) 314-93-66, 314-18-70</a:t>
            </a:r>
            <a:endParaRPr lang="en-US" sz="1200" b="1" dirty="0">
              <a:solidFill>
                <a:srgbClr val="234191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8A1720CC-6B80-45C1-9192-60EF7E6DC9C9}"/>
              </a:ext>
            </a:extLst>
          </p:cNvPr>
          <p:cNvSpPr txBox="1"/>
          <p:nvPr/>
        </p:nvSpPr>
        <p:spPr>
          <a:xfrm>
            <a:off x="9013370" y="1741714"/>
            <a:ext cx="207264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200" b="1" dirty="0" smtClean="0">
              <a:solidFill>
                <a:srgbClr val="234191"/>
              </a:solidFill>
              <a:latin typeface="Century Gothic" panose="020B0502020202020204" pitchFamily="34" charset="0"/>
              <a:hlinkClick r:id="rId3"/>
            </a:endParaRPr>
          </a:p>
          <a:p>
            <a:r>
              <a:rPr lang="en-US" sz="1200" b="1" dirty="0" smtClean="0">
                <a:solidFill>
                  <a:srgbClr val="234191"/>
                </a:solidFill>
                <a:latin typeface="Century Gothic" panose="020B0502020202020204" pitchFamily="34" charset="0"/>
                <a:hlinkClick r:id="rId3"/>
              </a:rPr>
              <a:t>http://www.nppk54.ru https://vk.com/nppk54</a:t>
            </a:r>
            <a:endParaRPr lang="ru-RU" sz="1200" b="1" dirty="0" smtClean="0">
              <a:solidFill>
                <a:srgbClr val="234191"/>
              </a:solidFill>
              <a:latin typeface="Century Gothic" panose="020B0502020202020204" pitchFamily="34" charset="0"/>
            </a:endParaRPr>
          </a:p>
          <a:p>
            <a:endParaRPr lang="en-US" sz="1200" b="1" dirty="0">
              <a:solidFill>
                <a:srgbClr val="23419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188E6558-0E17-4645-8F35-F7DF852D57C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274224" y="1877876"/>
            <a:ext cx="337830" cy="338555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="" xmlns:a16="http://schemas.microsoft.com/office/drawing/2014/main" id="{A5CEAAB7-1B03-4185-AE55-49472886D99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552983" y="1901874"/>
            <a:ext cx="403370" cy="255731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="" xmlns:a16="http://schemas.microsoft.com/office/drawing/2014/main" id="{99AE7D99-AF86-4281-9CEA-8B40DCC73DF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541768" y="1896279"/>
            <a:ext cx="251659" cy="461665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B7A1EFB8-7378-44B8-BA10-745D92B4678D}"/>
              </a:ext>
            </a:extLst>
          </p:cNvPr>
          <p:cNvSpPr txBox="1"/>
          <p:nvPr/>
        </p:nvSpPr>
        <p:spPr>
          <a:xfrm>
            <a:off x="979448" y="2483427"/>
            <a:ext cx="78003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latin typeface="Century Gothic" panose="020B0502020202020204" pitchFamily="34" charset="0"/>
              </a:rPr>
              <a:t>ТОП-10 профессий </a:t>
            </a:r>
            <a:r>
              <a:rPr lang="ru-RU" b="1" dirty="0" smtClean="0">
                <a:latin typeface="Century Gothic" panose="020B0502020202020204" pitchFamily="34" charset="0"/>
              </a:rPr>
              <a:t> и специальностей, востребованных у работодателей Новосибирской области:</a:t>
            </a:r>
            <a:r>
              <a:rPr lang="en-US" b="1" dirty="0">
                <a:latin typeface="Century Gothic" panose="020B0502020202020204" pitchFamily="34" charset="0"/>
              </a:rPr>
              <a:t/>
            </a:r>
            <a:br>
              <a:rPr lang="en-US" b="1" dirty="0">
                <a:latin typeface="Century Gothic" panose="020B0502020202020204" pitchFamily="34" charset="0"/>
              </a:rPr>
            </a:br>
            <a:endParaRPr lang="ru-RU" b="1" dirty="0">
              <a:latin typeface="Century Gothic" panose="020B0502020202020204" pitchFamily="34" charset="0"/>
            </a:endParaRPr>
          </a:p>
        </p:txBody>
      </p:sp>
      <p:pic>
        <p:nvPicPr>
          <p:cNvPr id="38" name="Рисунок 37">
            <a:extLst>
              <a:ext uri="{FF2B5EF4-FFF2-40B4-BE49-F238E27FC236}">
                <a16:creationId xmlns="" xmlns:a16="http://schemas.microsoft.com/office/drawing/2014/main" id="{F35DDA37-6F9E-4410-B962-D859A788AD35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96DAC541-7B7A-43D3-8B79-37D633B846F1}">
                <asvg:svgBlip xmlns=""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73860" y="2554544"/>
            <a:ext cx="491168" cy="435034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B0A0324B-FDFD-427E-B905-2621EBE9C906}"/>
              </a:ext>
            </a:extLst>
          </p:cNvPr>
          <p:cNvSpPr txBox="1"/>
          <p:nvPr/>
        </p:nvSpPr>
        <p:spPr>
          <a:xfrm>
            <a:off x="486071" y="3207532"/>
            <a:ext cx="221897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/>
            <a:r>
              <a:rPr lang="ru-RU" sz="1200" b="1" dirty="0" smtClean="0">
                <a:latin typeface="Century Gothic" panose="020B0502020202020204" pitchFamily="34" charset="0"/>
              </a:rPr>
              <a:t>1.     </a:t>
            </a:r>
            <a:r>
              <a:rPr lang="ru-RU" sz="1200" dirty="0" smtClean="0">
                <a:latin typeface="Century Gothic" panose="020B0502020202020204" pitchFamily="34" charset="0"/>
              </a:rPr>
              <a:t>09.02.07 Информационные системы и программирование</a:t>
            </a:r>
          </a:p>
          <a:p>
            <a:pPr marL="342900" indent="-342900"/>
            <a:endParaRPr lang="ru-RU" sz="1200" dirty="0" smtClean="0">
              <a:latin typeface="Century Gothic" panose="020B0502020202020204" pitchFamily="34" charset="0"/>
            </a:endParaRPr>
          </a:p>
          <a:p>
            <a:pPr marL="342900" indent="-342900"/>
            <a:r>
              <a:rPr lang="ru-RU" sz="1200" b="1" dirty="0" smtClean="0">
                <a:latin typeface="Century Gothic" panose="020B0502020202020204" pitchFamily="34" charset="0"/>
              </a:rPr>
              <a:t>2. </a:t>
            </a:r>
            <a:r>
              <a:rPr lang="ru-RU" sz="1200" b="1" dirty="0" smtClean="0">
                <a:latin typeface="Century Gothic" panose="020B0502020202020204" pitchFamily="34" charset="0"/>
              </a:rPr>
              <a:t>  </a:t>
            </a:r>
            <a:r>
              <a:rPr lang="ru-RU" sz="1200" dirty="0" smtClean="0">
                <a:latin typeface="Century Gothic" panose="020B0502020202020204" pitchFamily="34" charset="0"/>
              </a:rPr>
              <a:t>43.02.03 Стилистика </a:t>
            </a:r>
            <a:r>
              <a:rPr lang="ru-RU" sz="1200" dirty="0" smtClean="0">
                <a:latin typeface="Century Gothic" panose="020B0502020202020204" pitchFamily="34" charset="0"/>
              </a:rPr>
              <a:t>и </a:t>
            </a:r>
            <a:r>
              <a:rPr lang="ru-RU" sz="1200" dirty="0" smtClean="0">
                <a:latin typeface="Century Gothic" panose="020B0502020202020204" pitchFamily="34" charset="0"/>
              </a:rPr>
              <a:t>искусство </a:t>
            </a:r>
            <a:r>
              <a:rPr lang="ru-RU" sz="1200" dirty="0" err="1" smtClean="0">
                <a:latin typeface="Century Gothic" panose="020B0502020202020204" pitchFamily="34" charset="0"/>
              </a:rPr>
              <a:t>визажа</a:t>
            </a:r>
            <a:endParaRPr lang="ru-RU" sz="1200" dirty="0" smtClean="0">
              <a:latin typeface="Century Gothic" panose="020B0502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4DD1A8B6-D840-4E0D-91E6-5CA4EA0358FE}"/>
              </a:ext>
            </a:extLst>
          </p:cNvPr>
          <p:cNvSpPr txBox="1"/>
          <p:nvPr/>
        </p:nvSpPr>
        <p:spPr>
          <a:xfrm>
            <a:off x="2967382" y="3328166"/>
            <a:ext cx="197920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/>
            <a:r>
              <a:rPr lang="ru-RU" sz="1200" b="1" dirty="0" smtClean="0">
                <a:latin typeface="Century Gothic" panose="020B0502020202020204" pitchFamily="34" charset="0"/>
              </a:rPr>
              <a:t>3.    </a:t>
            </a:r>
            <a:r>
              <a:rPr lang="ru-RU" sz="1200" dirty="0" smtClean="0">
                <a:latin typeface="Century Gothic" panose="020B0502020202020204" pitchFamily="34" charset="0"/>
              </a:rPr>
              <a:t>43.02.13 Технология </a:t>
            </a:r>
            <a:r>
              <a:rPr lang="ru-RU" sz="1200" dirty="0" smtClean="0">
                <a:latin typeface="Century Gothic" panose="020B0502020202020204" pitchFamily="34" charset="0"/>
              </a:rPr>
              <a:t>парикмахерского искусства</a:t>
            </a:r>
          </a:p>
          <a:p>
            <a:pPr marL="342900" indent="-342900"/>
            <a:r>
              <a:rPr lang="ru-RU" sz="1200" b="1" dirty="0" smtClean="0">
                <a:latin typeface="Century Gothic" panose="020B0502020202020204" pitchFamily="34" charset="0"/>
              </a:rPr>
              <a:t>4.     </a:t>
            </a:r>
            <a:r>
              <a:rPr lang="ru-RU" sz="1200" dirty="0" smtClean="0">
                <a:latin typeface="Century Gothic" panose="020B0502020202020204" pitchFamily="34" charset="0"/>
              </a:rPr>
              <a:t>23.02.07 Техническое обслуживание и ремонт</a:t>
            </a:r>
            <a:endParaRPr lang="ru-RU" sz="1200" dirty="0">
              <a:latin typeface="Century Gothic" panose="020B0502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A5B90C62-5223-4813-8257-1D97E8CB1938}"/>
              </a:ext>
            </a:extLst>
          </p:cNvPr>
          <p:cNvSpPr txBox="1"/>
          <p:nvPr/>
        </p:nvSpPr>
        <p:spPr>
          <a:xfrm>
            <a:off x="4995713" y="3172108"/>
            <a:ext cx="226090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/>
            <a:endParaRPr lang="ru-RU" sz="1200" dirty="0" smtClean="0">
              <a:latin typeface="Century Gothic" panose="020B0502020202020204" pitchFamily="34" charset="0"/>
            </a:endParaRPr>
          </a:p>
          <a:p>
            <a:pPr marL="342900" indent="-342900"/>
            <a:r>
              <a:rPr lang="ru-RU" sz="1200" b="1" dirty="0" smtClean="0">
                <a:latin typeface="Century Gothic" panose="020B0502020202020204" pitchFamily="34" charset="0"/>
              </a:rPr>
              <a:t>5. </a:t>
            </a:r>
            <a:r>
              <a:rPr lang="ru-RU" sz="1200" dirty="0" smtClean="0">
                <a:latin typeface="Century Gothic" panose="020B0502020202020204" pitchFamily="34" charset="0"/>
              </a:rPr>
              <a:t>19601 </a:t>
            </a:r>
            <a:r>
              <a:rPr lang="ru-RU" sz="1200" dirty="0" smtClean="0">
                <a:latin typeface="Century Gothic" panose="020B0502020202020204" pitchFamily="34" charset="0"/>
              </a:rPr>
              <a:t>Швея</a:t>
            </a:r>
            <a:endParaRPr lang="ru-RU" sz="1200" dirty="0" smtClean="0">
              <a:latin typeface="Century Gothic" panose="020B0502020202020204" pitchFamily="34" charset="0"/>
            </a:endParaRPr>
          </a:p>
          <a:p>
            <a:pPr marL="342900" indent="-342900"/>
            <a:r>
              <a:rPr lang="ru-RU" sz="1200" dirty="0" smtClean="0">
                <a:latin typeface="Century Gothic" panose="020B0502020202020204" pitchFamily="34" charset="0"/>
              </a:rPr>
              <a:t> </a:t>
            </a:r>
            <a:endParaRPr lang="ru-RU" sz="1200" dirty="0" smtClean="0">
              <a:latin typeface="Century Gothic" panose="020B0502020202020204" pitchFamily="34" charset="0"/>
            </a:endParaRPr>
          </a:p>
          <a:p>
            <a:pPr marL="342900" indent="-342900"/>
            <a:endParaRPr lang="ru-RU" sz="1200" dirty="0" smtClean="0">
              <a:latin typeface="Century Gothic" panose="020B0502020202020204" pitchFamily="34" charset="0"/>
            </a:endParaRPr>
          </a:p>
          <a:p>
            <a:pPr marL="342900" indent="-342900"/>
            <a:endParaRPr lang="ru-RU" sz="1200" dirty="0" smtClean="0">
              <a:latin typeface="Century Gothic" panose="020B0502020202020204" pitchFamily="34" charset="0"/>
            </a:endParaRPr>
          </a:p>
          <a:p>
            <a:pPr marL="342900" indent="-342900"/>
            <a:r>
              <a:rPr lang="ru-RU" sz="1200" b="1" dirty="0" smtClean="0">
                <a:latin typeface="Century Gothic" panose="020B0502020202020204" pitchFamily="34" charset="0"/>
              </a:rPr>
              <a:t>6. </a:t>
            </a:r>
            <a:r>
              <a:rPr lang="ru-RU" sz="1200" dirty="0" smtClean="0">
                <a:latin typeface="Century Gothic" panose="020B0502020202020204" pitchFamily="34" charset="0"/>
              </a:rPr>
              <a:t>43.01.09 Повар, кондитер</a:t>
            </a:r>
            <a:endParaRPr lang="ru-RU" sz="1200" dirty="0">
              <a:latin typeface="Century Gothic" panose="020B0502020202020204" pitchFamily="34" charset="0"/>
            </a:endParaRPr>
          </a:p>
          <a:p>
            <a:pPr marL="342900" indent="-342900"/>
            <a:r>
              <a:rPr lang="ru-RU" sz="1200" dirty="0" smtClean="0">
                <a:latin typeface="Century Gothic" panose="020B0502020202020204" pitchFamily="34" charset="0"/>
              </a:rPr>
              <a:t> </a:t>
            </a:r>
            <a:endParaRPr lang="ru-RU" sz="1200" dirty="0">
              <a:latin typeface="Century Gothic" panose="020B0502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FA8654DE-0DCF-497A-B197-9132198BA9D4}"/>
              </a:ext>
            </a:extLst>
          </p:cNvPr>
          <p:cNvSpPr txBox="1"/>
          <p:nvPr/>
        </p:nvSpPr>
        <p:spPr>
          <a:xfrm>
            <a:off x="6652207" y="3358948"/>
            <a:ext cx="198925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indent="-177800"/>
            <a:r>
              <a:rPr lang="ru-RU" sz="1200" b="1" dirty="0" smtClean="0">
                <a:latin typeface="Century Gothic" panose="020B0502020202020204" pitchFamily="34" charset="0"/>
              </a:rPr>
              <a:t>7.</a:t>
            </a:r>
            <a:r>
              <a:rPr lang="ru-RU" sz="1200" dirty="0" smtClean="0">
                <a:latin typeface="Century Gothic" panose="020B0502020202020204" pitchFamily="34" charset="0"/>
              </a:rPr>
              <a:t> 35.02.12 Садово-парковое и ландшафтное строительство</a:t>
            </a:r>
          </a:p>
          <a:p>
            <a:pPr marL="342900" indent="-342900"/>
            <a:endParaRPr lang="ru-RU" sz="1200" dirty="0">
              <a:latin typeface="Century Gothic" panose="020B0502020202020204" pitchFamily="34" charset="0"/>
            </a:endParaRPr>
          </a:p>
          <a:p>
            <a:pPr marL="177800" indent="-177800"/>
            <a:r>
              <a:rPr lang="ru-RU" sz="1200" b="1" dirty="0" smtClean="0">
                <a:latin typeface="Century Gothic" panose="020B0502020202020204" pitchFamily="34" charset="0"/>
              </a:rPr>
              <a:t>8. </a:t>
            </a:r>
            <a:r>
              <a:rPr lang="ru-RU" sz="1200" dirty="0" smtClean="0">
                <a:latin typeface="Century Gothic" panose="020B0502020202020204" pitchFamily="34" charset="0"/>
              </a:rPr>
              <a:t>13450 Маляр строительный</a:t>
            </a:r>
            <a:endParaRPr lang="ru-RU" sz="1200" dirty="0"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7A1200A7-7044-4F2D-B5EC-A41A5FC184C5}"/>
              </a:ext>
            </a:extLst>
          </p:cNvPr>
          <p:cNvSpPr txBox="1"/>
          <p:nvPr/>
        </p:nvSpPr>
        <p:spPr>
          <a:xfrm>
            <a:off x="8746659" y="3376364"/>
            <a:ext cx="227364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 startAt="9"/>
            </a:pPr>
            <a:r>
              <a:rPr lang="ru-RU" sz="1200" dirty="0" smtClean="0">
                <a:latin typeface="Century Gothic" panose="020B0502020202020204" pitchFamily="34" charset="0"/>
              </a:rPr>
              <a:t>18880 </a:t>
            </a:r>
            <a:r>
              <a:rPr lang="ru-RU" sz="1200" dirty="0" smtClean="0">
                <a:latin typeface="Century Gothic" panose="020B0502020202020204" pitchFamily="34" charset="0"/>
              </a:rPr>
              <a:t>Столяр </a:t>
            </a:r>
            <a:r>
              <a:rPr lang="ru-RU" sz="1200" dirty="0" smtClean="0">
                <a:latin typeface="Century Gothic" panose="020B0502020202020204" pitchFamily="34" charset="0"/>
              </a:rPr>
              <a:t>строительный</a:t>
            </a:r>
          </a:p>
          <a:p>
            <a:pPr marL="342900" indent="-342900">
              <a:buAutoNum type="arabicPeriod" startAt="9"/>
            </a:pPr>
            <a:endParaRPr lang="ru-RU" sz="1200" dirty="0" smtClean="0">
              <a:latin typeface="Century Gothic" panose="020B0502020202020204" pitchFamily="34" charset="0"/>
            </a:endParaRPr>
          </a:p>
          <a:p>
            <a:pPr marL="342900" indent="-342900"/>
            <a:endParaRPr lang="ru-RU" sz="1200" dirty="0" smtClean="0">
              <a:latin typeface="Century Gothic" panose="020B0502020202020204" pitchFamily="34" charset="0"/>
            </a:endParaRPr>
          </a:p>
          <a:p>
            <a:pPr marL="342900" indent="-342900"/>
            <a:r>
              <a:rPr lang="ru-RU" sz="1200" b="1" dirty="0" smtClean="0">
                <a:latin typeface="Century Gothic" panose="020B0502020202020204" pitchFamily="34" charset="0"/>
              </a:rPr>
              <a:t>10.   </a:t>
            </a:r>
            <a:r>
              <a:rPr lang="ru-RU" sz="1200" dirty="0" smtClean="0">
                <a:latin typeface="Century Gothic" panose="020B0502020202020204" pitchFamily="34" charset="0"/>
              </a:rPr>
              <a:t>17531 Рабочий зеленого хозяйства</a:t>
            </a:r>
            <a:endParaRPr lang="ru-RU" sz="1200" dirty="0">
              <a:latin typeface="Century Gothic" panose="020B0502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132113" y="4780901"/>
            <a:ext cx="8647611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latin typeface="Century Gothic" panose="020B0502020202020204" pitchFamily="34" charset="0"/>
              </a:rPr>
              <a:t>09.02.07. Информационные системы и программирование: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/>
              <a:t> разработка алгоритма решения поставленной задачи и реализация его средствами автоматизированного проектирования; 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/>
              <a:t>разработка кода программного продукта на основе готовой спецификации на уровне модуля; 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/>
              <a:t>использование инструментальных средств на этапе отладки программного продукта; 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/>
              <a:t>проведение тестирования программного модуля; 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/>
              <a:t>осуществление </a:t>
            </a:r>
            <a:r>
              <a:rPr lang="ru-RU" sz="1400" dirty="0" err="1" smtClean="0"/>
              <a:t>рефакторинга</a:t>
            </a:r>
            <a:r>
              <a:rPr lang="ru-RU" sz="1400" dirty="0" smtClean="0"/>
              <a:t> и оптимизации программного кода;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/>
              <a:t> работа с системой контроля версий; 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/>
              <a:t>осуществление разработки кода программного модуля на современных языках программирования.</a:t>
            </a:r>
          </a:p>
          <a:p>
            <a:endParaRPr lang="ru-RU" b="1" dirty="0">
              <a:latin typeface="Century Gothic" panose="020B0502020202020204" pitchFamily="34" charset="0"/>
            </a:endParaRPr>
          </a:p>
        </p:txBody>
      </p:sp>
      <p:pic>
        <p:nvPicPr>
          <p:cNvPr id="24" name="Рисунок 23">
            <a:extLst>
              <a:ext uri="{FF2B5EF4-FFF2-40B4-BE49-F238E27FC236}">
                <a16:creationId xmlns="" xmlns:a16="http://schemas.microsoft.com/office/drawing/2014/main" id="{951DAC2B-BF13-43A8-8B37-B7BDF1D5D528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96DAC541-7B7A-43D3-8B79-37D633B846F1}">
                <asvg:svgBlip xmlns:asvg="http://schemas.microsoft.com/office/drawing/2016/SVG/main" xmlns="" r:embed=""/>
              </a:ext>
            </a:extLst>
          </a:blip>
          <a:stretch>
            <a:fillRect/>
          </a:stretch>
        </p:blipFill>
        <p:spPr>
          <a:xfrm>
            <a:off x="476602" y="4862241"/>
            <a:ext cx="526855" cy="504113"/>
          </a:xfrm>
          <a:prstGeom prst="rect">
            <a:avLst/>
          </a:prstGeom>
        </p:spPr>
      </p:pic>
      <p:pic>
        <p:nvPicPr>
          <p:cNvPr id="1029" name="Picture 5" descr="C:\Users\d_heinz\Desktop\логотип с текстомлл.png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86392" y="0"/>
            <a:ext cx="1530978" cy="15309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108746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Y:\Инклюзив образование\Гейнц Дарья\для оформления\ceddd227ef3a2729617bf14283123be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092887" y="3244334"/>
            <a:ext cx="40062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АТЛАС ДОСТУПНЫХ ПРОФЕССИЙ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15291" y="363472"/>
            <a:ext cx="99800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АТЛАС ДОСТУПНЫХ ПРОФЕССИЙ</a:t>
            </a:r>
          </a:p>
          <a:p>
            <a:pPr algn="ctr"/>
            <a:r>
              <a:rPr lang="ru-RU" sz="1400" b="1" dirty="0" smtClean="0"/>
              <a:t>Государственное бюджетное профессиональное образовательное учреждение Новосибирской области  «Новосибирский профессионально-педагогический колледж</a:t>
            </a:r>
            <a:r>
              <a:rPr lang="ru-RU" sz="1400" b="1" dirty="0" smtClean="0">
                <a:latin typeface="Arial Black" pitchFamily="34" charset="0"/>
              </a:rPr>
              <a:t>»</a:t>
            </a:r>
            <a:endParaRPr lang="ru-RU" sz="1400" b="1" dirty="0">
              <a:latin typeface="Arial Black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77552009"/>
              </p:ext>
            </p:extLst>
          </p:nvPr>
        </p:nvGraphicFramePr>
        <p:xfrm>
          <a:off x="748937" y="1062453"/>
          <a:ext cx="10615748" cy="4572000"/>
        </p:xfrm>
        <a:graphic>
          <a:graphicData uri="http://schemas.openxmlformats.org/drawingml/2006/table">
            <a:tbl>
              <a:tblPr/>
              <a:tblGrid>
                <a:gridCol w="53731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425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441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Century Gothic" panose="020B0502020202020204" pitchFamily="34" charset="0"/>
                        </a:rPr>
                        <a:t>Профессиональные</a:t>
                      </a:r>
                      <a:r>
                        <a:rPr lang="ru-RU" sz="1200" b="1" baseline="0" dirty="0" smtClean="0">
                          <a:latin typeface="Century Gothic" panose="020B0502020202020204" pitchFamily="34" charset="0"/>
                        </a:rPr>
                        <a:t> о</a:t>
                      </a:r>
                      <a:r>
                        <a:rPr lang="ru-RU" sz="1200" b="1" dirty="0" smtClean="0">
                          <a:latin typeface="Century Gothic" panose="020B0502020202020204" pitchFamily="34" charset="0"/>
                        </a:rPr>
                        <a:t>бразовательные организации,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Century Gothic" panose="020B0502020202020204" pitchFamily="34" charset="0"/>
                        </a:rPr>
                        <a:t>в которых можно получить специальности и профессии: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Century Gothic" panose="020B0502020202020204" pitchFamily="34" charset="0"/>
                        </a:rPr>
                        <a:t>Профессии  и специальности, востребованные у работодателей  в  Новосибирской области: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555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Государственное бюджетное профессиональное образовательное учреждение Новосибирской области 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«Новосибирский профессионально-педагогический колледж» - БПОО Новосибирской области</a:t>
                      </a:r>
                    </a:p>
                    <a:p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Государственное бюджетное профессиональное образовательное учреждение Новосибирской области «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Новосибирский колледж электроники и вычислительной техники»  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/>
                      <a:r>
                        <a:rPr lang="ru-RU" sz="1000" b="0" dirty="0" smtClean="0">
                          <a:latin typeface="Century Gothic" panose="020B0502020202020204" pitchFamily="34" charset="0"/>
                        </a:rPr>
                        <a:t>09.02.07 Информационные системы и программирование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2549">
                <a:tc>
                  <a:txBody>
                    <a:bodyPr/>
                    <a:lstStyle/>
                    <a:p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Государственное автономное профессиональное образовательное учреждение Новосибирской области </a:t>
                      </a:r>
                      <a:r>
                        <a:rPr lang="ru-RU" sz="1000" b="0" i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«Новосибирский колледж парикмахерского искусства»</a:t>
                      </a:r>
                      <a:endParaRPr lang="ru-RU" sz="10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43.02.03 Стилистика и искусство </a:t>
                      </a:r>
                      <a:r>
                        <a:rPr lang="ru-RU" sz="1200" b="0" dirty="0" err="1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визажа</a:t>
                      </a:r>
                      <a:endParaRPr lang="ru-RU" sz="12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3832">
                <a:tc>
                  <a:txBody>
                    <a:bodyPr/>
                    <a:lstStyle/>
                    <a:p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Государственное автономное профессиональное образовательное учреждение Новосибирской области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«Новосибирский колледж парикмахерского искусства»</a:t>
                      </a:r>
                      <a:endParaRPr lang="ru-RU" sz="10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/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43.02.13 «Технология парикмахерского искусства»</a:t>
                      </a:r>
                      <a:endParaRPr lang="ru-RU" sz="1200" b="0" dirty="0" smtClean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79261">
                <a:tc>
                  <a:txBody>
                    <a:bodyPr/>
                    <a:lstStyle/>
                    <a:p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Государственное автономное профессиональное образовательное учреждение Новосибирской области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«Новосибирский колледж автосервиса и дорожного хозяйства»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000" b="0" i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Государственное</a:t>
                      </a:r>
                      <a:r>
                        <a:rPr lang="ru-RU" sz="1000" b="0" i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бюджетное профессиональное образовательное учреждение Новосибирской области 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«Новосибирский автотранспортный колледж» </a:t>
                      </a:r>
                      <a:endParaRPr lang="ru-RU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000" b="0" i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Государственное</a:t>
                      </a:r>
                      <a:r>
                        <a:rPr lang="ru-RU" sz="1000" b="0" i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бюджетное профессиональное образовательное учреждение Новосибирской области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«Новосибирский электромеханический колледж» </a:t>
                      </a:r>
                      <a:endParaRPr lang="ru-RU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000" b="0" i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Государственное</a:t>
                      </a:r>
                      <a:r>
                        <a:rPr lang="ru-RU" sz="1000" b="0" i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бюджетное профессиональное образовательное учреждение Новосибирской области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Черепановский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политехнический колледж»</a:t>
                      </a:r>
                      <a:endParaRPr lang="ru-RU" sz="1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Century Gothic" panose="020B0502020202020204" pitchFamily="34" charset="0"/>
                        </a:rPr>
                        <a:t>23.02.07 Техническое</a:t>
                      </a:r>
                      <a:r>
                        <a:rPr lang="ru-RU" sz="1000" baseline="0" dirty="0" smtClean="0">
                          <a:latin typeface="Century Gothic" panose="020B0502020202020204" pitchFamily="34" charset="0"/>
                        </a:rPr>
                        <a:t> обслуживание и ремонт двигателей, систем и агрегатов автомобиля</a:t>
                      </a:r>
                      <a:endParaRPr lang="ru-RU" sz="10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316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Государственное</a:t>
                      </a:r>
                      <a:r>
                        <a:rPr lang="ru-RU" sz="1000" b="0" i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бюджетное профессиональное образовательное учреждение Новосибирской области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Кочковский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межрайонный аграрный лицей»</a:t>
                      </a:r>
                    </a:p>
                    <a:p>
                      <a:r>
                        <a:rPr lang="ru-RU" sz="1000" b="0" i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Государственное</a:t>
                      </a:r>
                      <a:r>
                        <a:rPr lang="ru-RU" sz="1000" b="0" i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0" i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бюджетное профессиональное образовательное учреждение Новосибирской области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«Новосибирский центр профессионального обучения № 1» </a:t>
                      </a:r>
                    </a:p>
                    <a:p>
                      <a:r>
                        <a:rPr lang="ru-RU" sz="1000" b="0" i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Государственное</a:t>
                      </a:r>
                      <a:r>
                        <a:rPr lang="ru-RU" sz="1000" b="0" i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бюджетное профессиональное образовательное учреждение Новосибирской области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«Новосибирский центр профессионального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обучения № 2 им. Героя России Ю.М. Наумова»</a:t>
                      </a:r>
                      <a:endParaRPr lang="ru-RU" sz="10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Century Gothic" panose="020B0502020202020204" pitchFamily="34" charset="0"/>
                        </a:rPr>
                        <a:t>19601 Швея </a:t>
                      </a:r>
                      <a:endParaRPr lang="ru-RU" sz="10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F35DDA37-6F9E-4410-B962-D859A788AD3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=""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0889309" y="1135050"/>
            <a:ext cx="362163" cy="320773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138A0B77-313C-4AF0-9B77-7A1AFB7DDA09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642212" y="1102293"/>
            <a:ext cx="392828" cy="365763"/>
          </a:xfrm>
          <a:prstGeom prst="rect">
            <a:avLst/>
          </a:prstGeom>
        </p:spPr>
      </p:pic>
      <p:pic>
        <p:nvPicPr>
          <p:cNvPr id="10" name="Picture 5" descr="C:\Users\d_heinz\Desktop\логотип с текстомлл.png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24542" y="174123"/>
            <a:ext cx="851709" cy="8517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Y:\Инклюзив образование\Гейнц Дарья\для оформления\ceddd227ef3a2729617bf14283123be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323975" y="1266825"/>
          <a:ext cx="9420225" cy="4867276"/>
        </p:xfrm>
        <a:graphic>
          <a:graphicData uri="http://schemas.openxmlformats.org/drawingml/2006/table">
            <a:tbl>
              <a:tblPr/>
              <a:tblGrid>
                <a:gridCol w="4768070"/>
                <a:gridCol w="4652155"/>
              </a:tblGrid>
              <a:tr h="1370048">
                <a:tc>
                  <a:txBody>
                    <a:bodyPr/>
                    <a:lstStyle/>
                    <a:p>
                      <a:r>
                        <a:rPr lang="ru-RU" sz="1000" b="0" i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Государственное</a:t>
                      </a:r>
                      <a:r>
                        <a:rPr lang="ru-RU" sz="1000" b="0" i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автономное профессиональное образовательное учреждение Новосибирской области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«Новосибирский лицей питания» </a:t>
                      </a:r>
                    </a:p>
                    <a:p>
                      <a:r>
                        <a:rPr lang="ru-RU" sz="1000" b="0" i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Государственное</a:t>
                      </a:r>
                      <a:r>
                        <a:rPr lang="ru-RU" sz="1000" b="0" i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автономное профессиональное образовательное учреждение Новосибирской области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«Новосибирский колледж питания и сервиса» </a:t>
                      </a:r>
                    </a:p>
                    <a:p>
                      <a:r>
                        <a:rPr lang="ru-RU" sz="1000" b="0" i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Государственное</a:t>
                      </a:r>
                      <a:r>
                        <a:rPr lang="ru-RU" sz="1000" b="0" i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бюджетное профессиональное образовательное учреждение Новосибирской области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Чулымский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межрайонный аграрный лицей»</a:t>
                      </a:r>
                    </a:p>
                    <a:p>
                      <a:endParaRPr lang="ru-RU" sz="10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Century Gothic" panose="020B0502020202020204" pitchFamily="34" charset="0"/>
                        </a:rPr>
                        <a:t>43.01.09 Повар, кондитер</a:t>
                      </a:r>
                      <a:endParaRPr lang="ru-RU" sz="10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9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Государственное</a:t>
                      </a:r>
                      <a:r>
                        <a:rPr lang="ru-RU" sz="1000" b="0" i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бюджетное профессиональное образовательное учреждение Новосибирской области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«Новосибирский профессионально-педагогический колледж»</a:t>
                      </a:r>
                      <a:endParaRPr lang="ru-RU" sz="10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Century Gothic" panose="020B0502020202020204" pitchFamily="34" charset="0"/>
                        </a:rPr>
                        <a:t>35.02.12 Садово-парковое и ландшафтное строительство</a:t>
                      </a:r>
                      <a:endParaRPr lang="ru-RU" sz="10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0587">
                <a:tc>
                  <a:txBody>
                    <a:bodyPr/>
                    <a:lstStyle/>
                    <a:p>
                      <a:r>
                        <a:rPr lang="ru-RU" sz="1000" b="0" i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Государственное</a:t>
                      </a:r>
                      <a:r>
                        <a:rPr lang="ru-RU" sz="1000" b="0" i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бюджетное профессиональное образовательное учреждение Новосибирской области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«</a:t>
                      </a:r>
                      <a:r>
                        <a:rPr lang="ru-RU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Кочковский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межрайонный аграрный лицей» </a:t>
                      </a:r>
                      <a:endParaRPr lang="ru-RU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000" b="0" i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Государственное</a:t>
                      </a:r>
                      <a:r>
                        <a:rPr lang="ru-RU" sz="1000" b="0" i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бюджетное профессиональное образовательное учреждение Новосибирской области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Маслянинский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межрайонный аграрный лицей» </a:t>
                      </a:r>
                    </a:p>
                    <a:p>
                      <a:r>
                        <a:rPr lang="ru-RU" sz="1000" b="0" i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Государственное</a:t>
                      </a:r>
                      <a:r>
                        <a:rPr lang="ru-RU" sz="1000" b="0" i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0" i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бюджетное профессиональное образовательное учреждение Новосибирской области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«Новосибирский центр профессионального обучения № 2 им. Героя России Ю.М. Наумова»</a:t>
                      </a:r>
                      <a:endParaRPr lang="ru-RU" sz="10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Century Gothic" panose="020B0502020202020204" pitchFamily="34" charset="0"/>
                        </a:rPr>
                        <a:t>13450 Маляр строительный</a:t>
                      </a:r>
                      <a:endParaRPr lang="ru-RU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7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Государственное</a:t>
                      </a:r>
                      <a:r>
                        <a:rPr lang="ru-RU" sz="1000" b="0" i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бюджетное профессиональное образовательное учреждение Новосибирской области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«Новосибирский центр профессионального обучения № 1»</a:t>
                      </a:r>
                      <a:endParaRPr lang="ru-RU" sz="10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Century Gothic" panose="020B0502020202020204" pitchFamily="34" charset="0"/>
                        </a:rPr>
                        <a:t>18880 Столяр строительный</a:t>
                      </a:r>
                      <a:endParaRPr lang="ru-RU" sz="1000" b="0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9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Государственное</a:t>
                      </a:r>
                      <a:r>
                        <a:rPr lang="ru-RU" sz="1000" b="0" i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бюджетное профессиональное образовательное учреждение Новосибирской области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«Новосибирский центр профессионального обучения № 2 им. Героя России Ю.М. Наумова»</a:t>
                      </a:r>
                      <a:endParaRPr lang="ru-RU" sz="10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Century Gothic" panose="020B0502020202020204" pitchFamily="34" charset="0"/>
                        </a:rPr>
                        <a:t>17531 Рабочий зеленого хозяйства</a:t>
                      </a:r>
                      <a:endParaRPr lang="ru-RU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5" descr="C:\Users\d_heinz\Desktop\логотип с текстомлл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4542" y="174123"/>
            <a:ext cx="851709" cy="85170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638300" y="228511"/>
            <a:ext cx="100965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АТЛАС ДОСТУПНЫХ ПРОФЕССИЙ</a:t>
            </a:r>
          </a:p>
          <a:p>
            <a:pPr algn="ctr"/>
            <a:r>
              <a:rPr lang="ru-RU" b="1" dirty="0" smtClean="0"/>
              <a:t>Государственное бюджетное профессиональное образовательное учреждение Новосибирской области  «Новосибирский профессионально-педагогический колледж</a:t>
            </a:r>
            <a:r>
              <a:rPr lang="ru-RU" b="1" dirty="0" smtClean="0">
                <a:latin typeface="Arial Black" pitchFamily="34" charset="0"/>
              </a:rPr>
              <a:t>»</a:t>
            </a:r>
            <a:endParaRPr lang="ru-RU" b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7791</TotalTime>
  <Words>451</Words>
  <Application>Microsoft Office PowerPoint</Application>
  <PresentationFormat>Произвольный</PresentationFormat>
  <Paragraphs>75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АТЛАС ДОСТУПНЫХ ПРОФЕССИЙ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Сотрудник</dc:creator>
  <cp:lastModifiedBy>d_heinz</cp:lastModifiedBy>
  <cp:revision>263</cp:revision>
  <cp:lastPrinted>2021-12-14T14:33:05Z</cp:lastPrinted>
  <dcterms:created xsi:type="dcterms:W3CDTF">2021-05-13T13:12:37Z</dcterms:created>
  <dcterms:modified xsi:type="dcterms:W3CDTF">2022-05-25T05:02:21Z</dcterms:modified>
</cp:coreProperties>
</file>