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61" r:id="rId2"/>
    <p:sldId id="284" r:id="rId3"/>
    <p:sldId id="260" r:id="rId4"/>
    <p:sldId id="288" r:id="rId5"/>
    <p:sldId id="282" r:id="rId6"/>
    <p:sldId id="289" r:id="rId7"/>
    <p:sldId id="329" r:id="rId8"/>
    <p:sldId id="280" r:id="rId9"/>
    <p:sldId id="291" r:id="rId10"/>
    <p:sldId id="290" r:id="rId11"/>
    <p:sldId id="292" r:id="rId12"/>
    <p:sldId id="330" r:id="rId13"/>
    <p:sldId id="331" r:id="rId14"/>
    <p:sldId id="332" r:id="rId15"/>
    <p:sldId id="333" r:id="rId16"/>
    <p:sldId id="299" r:id="rId17"/>
    <p:sldId id="300" r:id="rId18"/>
    <p:sldId id="302" r:id="rId19"/>
    <p:sldId id="304" r:id="rId20"/>
    <p:sldId id="305" r:id="rId21"/>
    <p:sldId id="306" r:id="rId22"/>
    <p:sldId id="307" r:id="rId23"/>
    <p:sldId id="308" r:id="rId24"/>
    <p:sldId id="309" r:id="rId25"/>
    <p:sldId id="311" r:id="rId26"/>
    <p:sldId id="313" r:id="rId27"/>
    <p:sldId id="319" r:id="rId28"/>
    <p:sldId id="320" r:id="rId29"/>
    <p:sldId id="334" r:id="rId30"/>
    <p:sldId id="322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000">
              <a:schemeClr val="bg2">
                <a:tint val="60000"/>
                <a:satMod val="355000"/>
                <a:alpha val="0"/>
              </a:schemeClr>
            </a:gs>
            <a:gs pos="40000">
              <a:schemeClr val="bg2">
                <a:tint val="85000"/>
                <a:satMod val="320000"/>
              </a:schemeClr>
            </a:gs>
            <a:gs pos="100000">
              <a:schemeClr val="bg2">
                <a:shade val="55000"/>
                <a:satMod val="30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12.02.2021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428604"/>
            <a:ext cx="7862150" cy="1428760"/>
          </a:xfrm>
        </p:spPr>
        <p:txBody>
          <a:bodyPr>
            <a:noAutofit/>
          </a:bodyPr>
          <a:lstStyle/>
          <a:p>
            <a:pPr algn="ctr"/>
            <a:r>
              <a:rPr lang="ru-RU" sz="3800" b="1" dirty="0" smtClean="0">
                <a:solidFill>
                  <a:srgbClr val="C00000"/>
                </a:solidFill>
              </a:rPr>
              <a:t>Новосибирский </a:t>
            </a:r>
            <a:br>
              <a:rPr lang="ru-RU" sz="3800" b="1" dirty="0" smtClean="0">
                <a:solidFill>
                  <a:srgbClr val="C00000"/>
                </a:solidFill>
              </a:rPr>
            </a:br>
            <a:r>
              <a:rPr lang="ru-RU" sz="3800" b="1" dirty="0" smtClean="0">
                <a:solidFill>
                  <a:srgbClr val="C00000"/>
                </a:solidFill>
              </a:rPr>
              <a:t>профессионально-педагогический колледж</a:t>
            </a:r>
            <a:br>
              <a:rPr lang="ru-RU" sz="3800" b="1" dirty="0" smtClean="0">
                <a:solidFill>
                  <a:srgbClr val="C00000"/>
                </a:solidFill>
              </a:rPr>
            </a:b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9" name="Picture 5" descr="C:\Documents and Settings\Кротова\Рабочий стол\фото для презентации агитация\фото колледж\PICT07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2285992"/>
            <a:ext cx="7429552" cy="4286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64396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u="sng" dirty="0" smtClean="0">
                <a:solidFill>
                  <a:schemeClr val="accent3">
                    <a:lumMod val="75000"/>
                  </a:schemeClr>
                </a:solidFill>
              </a:rPr>
              <a:t> Обеспечение информационной безопасности автоматизированных систем</a:t>
            </a:r>
            <a:r>
              <a:rPr lang="ru-RU" sz="2400" b="1" u="sng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400" b="1" u="sng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139370" y="1500174"/>
            <a:ext cx="5004630" cy="3571900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3000" b="1" dirty="0" smtClean="0">
                <a:solidFill>
                  <a:srgbClr val="002060"/>
                </a:solidFill>
              </a:rPr>
              <a:t>Квалификация: </a:t>
            </a:r>
            <a:r>
              <a:rPr lang="ru-RU" sz="3000" b="1" i="1" dirty="0" smtClean="0">
                <a:solidFill>
                  <a:srgbClr val="0070C0"/>
                </a:solidFill>
              </a:rPr>
              <a:t>техник</a:t>
            </a:r>
            <a:endParaRPr lang="ru-RU" sz="3000" b="1" dirty="0" smtClean="0">
              <a:solidFill>
                <a:srgbClr val="7030A0"/>
              </a:solidFill>
            </a:endParaRP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7030A0"/>
              </a:solidFill>
            </a:endParaRPr>
          </a:p>
          <a:p>
            <a:pPr marL="88900" indent="-7938" algn="ctr">
              <a:buNone/>
            </a:pPr>
            <a:r>
              <a:rPr lang="ru-RU" sz="3000" b="1" dirty="0" smtClean="0">
                <a:solidFill>
                  <a:srgbClr val="7030A0"/>
                </a:solidFill>
              </a:rPr>
              <a:t>Срок обучения:</a:t>
            </a:r>
            <a:r>
              <a:rPr lang="ru-RU" sz="3000" b="1" dirty="0" smtClean="0">
                <a:solidFill>
                  <a:srgbClr val="002060"/>
                </a:solidFill>
              </a:rPr>
              <a:t> 2 года 10 месяцев</a:t>
            </a: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endParaRPr lang="ru-RU" sz="3000" b="1" i="1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ru-RU" sz="3000" dirty="0"/>
          </a:p>
        </p:txBody>
      </p:sp>
      <p:pic>
        <p:nvPicPr>
          <p:cNvPr id="6" name="Picture 2" descr="http://komitent.ru/pics/video/152video_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357298"/>
            <a:ext cx="3047989" cy="228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http://taviak.ru/wp-content/gallery/special/progra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04" y="4071942"/>
            <a:ext cx="2980423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7929586" y="785794"/>
            <a:ext cx="985838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База </a:t>
            </a:r>
            <a:r>
              <a:rPr lang="ru-RU" sz="2800" b="1" dirty="0" smtClean="0">
                <a:solidFill>
                  <a:srgbClr val="002060"/>
                </a:solidFill>
              </a:rPr>
              <a:t>11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571480"/>
            <a:ext cx="635795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u="sng" dirty="0" smtClean="0">
                <a:solidFill>
                  <a:schemeClr val="accent3">
                    <a:lumMod val="75000"/>
                  </a:schemeClr>
                </a:solidFill>
              </a:rPr>
              <a:t> Право и организация социального обеспечения</a:t>
            </a:r>
            <a:r>
              <a:rPr lang="ru-RU" sz="2400" b="1" u="sng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400" b="1" u="sng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0496" y="2000240"/>
            <a:ext cx="5004630" cy="450059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000" b="1" dirty="0" smtClean="0">
                <a:solidFill>
                  <a:srgbClr val="002060"/>
                </a:solidFill>
              </a:rPr>
              <a:t>Квалификация: </a:t>
            </a:r>
            <a:r>
              <a:rPr lang="ru-RU" sz="3000" b="1" i="1" dirty="0" smtClean="0">
                <a:solidFill>
                  <a:srgbClr val="0070C0"/>
                </a:solidFill>
              </a:rPr>
              <a:t>юрист</a:t>
            </a:r>
            <a:endParaRPr lang="ru-RU" sz="3000" b="1" dirty="0" smtClean="0">
              <a:solidFill>
                <a:srgbClr val="7030A0"/>
              </a:solidFill>
            </a:endParaRP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7030A0"/>
              </a:solidFill>
            </a:endParaRPr>
          </a:p>
          <a:p>
            <a:pPr marL="88900" indent="-7938" algn="ctr">
              <a:buNone/>
            </a:pPr>
            <a:r>
              <a:rPr lang="ru-RU" sz="3000" b="1" dirty="0" smtClean="0">
                <a:solidFill>
                  <a:srgbClr val="7030A0"/>
                </a:solidFill>
              </a:rPr>
              <a:t>Срок обучения:</a:t>
            </a:r>
            <a:r>
              <a:rPr lang="ru-RU" sz="3000" b="1" dirty="0" smtClean="0">
                <a:solidFill>
                  <a:srgbClr val="002060"/>
                </a:solidFill>
              </a:rPr>
              <a:t> 1 год 10 месяцев</a:t>
            </a: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endParaRPr lang="ru-RU" sz="3000" b="1" i="1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ru-RU" sz="3000" dirty="0"/>
          </a:p>
        </p:txBody>
      </p:sp>
      <p:sp>
        <p:nvSpPr>
          <p:cNvPr id="6" name="Овал 5"/>
          <p:cNvSpPr/>
          <p:nvPr/>
        </p:nvSpPr>
        <p:spPr>
          <a:xfrm>
            <a:off x="428596" y="214290"/>
            <a:ext cx="1214446" cy="1143008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База </a:t>
            </a:r>
            <a:r>
              <a:rPr lang="ru-RU" sz="2800" b="1" dirty="0" smtClean="0">
                <a:solidFill>
                  <a:srgbClr val="002060"/>
                </a:solidFill>
              </a:rPr>
              <a:t>11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D:\Ирина\Картинки\юрист\201503250916anxid1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00174"/>
            <a:ext cx="4559425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D:\Ирина\Картинки\юрист\ph2ylsyy377100-1024x5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6248" y="4125515"/>
            <a:ext cx="4857752" cy="2732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Documents and Settings\N&amp;D.NPCD\Рабочий стол\нгау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214422"/>
            <a:ext cx="5105400" cy="2211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6" descr="C:\Documents and Settings\N&amp;D.NPCD\Рабочий стол\сибгути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3372" y="4000504"/>
            <a:ext cx="4647137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Picture 6" descr="C:\Documents and Settings\N&amp;D.NPCD\Рабочий стол\пед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000504"/>
            <a:ext cx="2857520" cy="2381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7" name="Прямоугольник 6"/>
          <p:cNvSpPr/>
          <p:nvPr/>
        </p:nvSpPr>
        <p:spPr>
          <a:xfrm>
            <a:off x="1928794" y="35716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Наши партнеры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:\Центр воспитания и социальной работы\Артемова\фото для презентации\IMG_4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2539087"/>
            <a:ext cx="5536446" cy="4112788"/>
          </a:xfrm>
          <a:prstGeom prst="rect">
            <a:avLst/>
          </a:prstGeom>
          <a:noFill/>
        </p:spPr>
      </p:pic>
      <p:pic>
        <p:nvPicPr>
          <p:cNvPr id="2051" name="Picture 3" descr="R:\Центр воспитания и социальной работы\Артемова\фото для презентации\IMG_4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48220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42844" y="4357694"/>
            <a:ext cx="3143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Пропускной режим по электронным пропускам, видеонаблюдение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0694" y="357166"/>
            <a:ext cx="31432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Общежитие предоставляется всем иногородним студентам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R:\Центр воспитания и социальной работы\Артемова\фото для презентации\IMG_44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928670"/>
            <a:ext cx="4572032" cy="3143272"/>
          </a:xfrm>
          <a:prstGeom prst="rect">
            <a:avLst/>
          </a:prstGeom>
          <a:noFill/>
        </p:spPr>
      </p:pic>
      <p:pic>
        <p:nvPicPr>
          <p:cNvPr id="3075" name="Picture 3" descr="R:\Центр воспитания и социальной работы\Артемова\фото для презентации\IMG_44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928670"/>
            <a:ext cx="4444872" cy="3143273"/>
          </a:xfrm>
          <a:prstGeom prst="rect">
            <a:avLst/>
          </a:prstGeom>
          <a:noFill/>
        </p:spPr>
      </p:pic>
      <p:pic>
        <p:nvPicPr>
          <p:cNvPr id="3079" name="Picture 7" descr="R:\Центр воспитания и социальной работы\Артемова\фото для презентации\IMG_44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4071918"/>
            <a:ext cx="4743869" cy="264323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85984" y="214290"/>
            <a:ext cx="4286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Обеденная зона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:\Центр воспитания и социальной работы\Артемова\фото для презентации\IMG_4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642918"/>
            <a:ext cx="4643469" cy="3000396"/>
          </a:xfrm>
          <a:prstGeom prst="rect">
            <a:avLst/>
          </a:prstGeom>
          <a:noFill/>
        </p:spPr>
      </p:pic>
      <p:pic>
        <p:nvPicPr>
          <p:cNvPr id="4099" name="Picture 3" descr="R:\Центр воспитания и социальной работы\Артемова\фото для презентации\IMG_44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642918"/>
            <a:ext cx="3929090" cy="3011818"/>
          </a:xfrm>
          <a:prstGeom prst="rect">
            <a:avLst/>
          </a:prstGeom>
          <a:noFill/>
        </p:spPr>
      </p:pic>
      <p:pic>
        <p:nvPicPr>
          <p:cNvPr id="4100" name="Picture 4" descr="R:\Центр воспитания и социальной работы\Артемова\фото для презентации\IMG_44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643314"/>
            <a:ext cx="4669016" cy="2928958"/>
          </a:xfrm>
          <a:prstGeom prst="rect">
            <a:avLst/>
          </a:prstGeom>
          <a:noFill/>
        </p:spPr>
      </p:pic>
      <p:pic>
        <p:nvPicPr>
          <p:cNvPr id="4101" name="Picture 5" descr="R:\Центр воспитания и социальной работы\Артемова\фото для презентации\IMG_44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6314" y="3643314"/>
            <a:ext cx="4000528" cy="292895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85984" y="214290"/>
            <a:ext cx="45005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Комнаты, для проживание студентов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Волонтерский корпус </a:t>
            </a:r>
            <a:br>
              <a:rPr lang="ru-RU" dirty="0" smtClean="0"/>
            </a:br>
            <a:r>
              <a:rPr lang="ru-RU" dirty="0" smtClean="0"/>
              <a:t>«Наше дело»</a:t>
            </a:r>
            <a:endParaRPr lang="ru-RU" dirty="0"/>
          </a:p>
        </p:txBody>
      </p:sp>
      <p:pic>
        <p:nvPicPr>
          <p:cNvPr id="4099" name="Picture 3" descr="R:\Центр воспитания и социальной работы\Артемова\для И.В\Волонтеский корпус НАШЕ ДЕЛО\SDC172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571612"/>
            <a:ext cx="7572428" cy="4938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/>
              <a:t>Региональный отборочный этап Национального чемпионата профессионального мастерства среди граждан с инвалидностью «АБИЛИМПИКС»</a:t>
            </a:r>
            <a:endParaRPr lang="ru-RU" sz="2400" b="1" dirty="0"/>
          </a:p>
        </p:txBody>
      </p:sp>
      <p:pic>
        <p:nvPicPr>
          <p:cNvPr id="7170" name="Picture 2" descr="R:\Центр воспитания и социальной работы\Артемова\для И.В\Волонтеский корпус НАШЕ ДЕЛО\Абилимпикс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661" t="9723" r="6604" b="7977"/>
          <a:stretch>
            <a:fillRect/>
          </a:stretch>
        </p:blipFill>
        <p:spPr bwMode="auto">
          <a:xfrm>
            <a:off x="1162759" y="1500174"/>
            <a:ext cx="7624083" cy="48577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Ирина\Фото\16-17\Абилимпикс\rep ab 1-1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500174"/>
            <a:ext cx="7734483" cy="5141926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err="1" smtClean="0"/>
              <a:t>Профориентационная</a:t>
            </a:r>
            <a:r>
              <a:rPr lang="ru-RU" sz="3600" dirty="0" smtClean="0"/>
              <a:t> диагностика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Аллея дружба, доступная всем</a:t>
            </a:r>
            <a:endParaRPr lang="ru-RU" dirty="0"/>
          </a:p>
        </p:txBody>
      </p:sp>
      <p:pic>
        <p:nvPicPr>
          <p:cNvPr id="9218" name="Picture 2" descr="R:\Центр воспитания и социальной работы\Артемова\для И.В\Волонтеский корпус НАШЕ ДЕЛО\АЛЛЕЯ ДРУЖБА, ДОСТУПНАЯ ВСЕМ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1357298"/>
            <a:ext cx="7500990" cy="5089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488" y="142852"/>
            <a:ext cx="6143668" cy="5729294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8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Обучение на базе 9 классов: </a:t>
            </a:r>
          </a:p>
          <a:p>
            <a:pPr marL="596646" indent="-514350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-Профессиональное обучение(по отраслям)            </a:t>
            </a:r>
            <a:r>
              <a:rPr lang="ru-RU" sz="6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 специализацией  «</a:t>
            </a:r>
            <a:r>
              <a:rPr lang="ru-RU" sz="66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Информационные системы и программирование</a:t>
            </a:r>
            <a:r>
              <a:rPr lang="ru-RU" sz="64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96646" indent="-514350">
              <a:buNone/>
            </a:pPr>
            <a:r>
              <a:rPr lang="ru-RU" sz="66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со специализацией  «Строительство и эксплуатация зданий и сооружений»</a:t>
            </a:r>
            <a:endParaRPr lang="ru-RU" sz="8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-Садово-парковое и ландшафтное строительство</a:t>
            </a:r>
          </a:p>
          <a:p>
            <a:pPr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-Информационные системы и программирование</a:t>
            </a:r>
          </a:p>
          <a:p>
            <a:pPr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-Мастер по обработке цифровой информации</a:t>
            </a:r>
          </a:p>
          <a:p>
            <a:pPr>
              <a:buNone/>
            </a:pPr>
            <a:r>
              <a:rPr lang="ru-RU" sz="80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Обучение на базе 11 классов: </a:t>
            </a:r>
          </a:p>
          <a:p>
            <a:pPr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-Профессиональное обучение(по отраслям)</a:t>
            </a:r>
          </a:p>
          <a:p>
            <a:pPr marL="596646" indent="-514350">
              <a:buNone/>
            </a:pPr>
            <a:r>
              <a:rPr lang="ru-RU" sz="6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со специализацией  «</a:t>
            </a:r>
            <a:r>
              <a:rPr lang="ru-RU" sz="72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Информационные системы и программирование</a:t>
            </a:r>
            <a:r>
              <a:rPr lang="ru-RU" sz="6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596646" indent="-514350">
              <a:buNone/>
            </a:pPr>
            <a:r>
              <a:rPr lang="ru-RU" sz="6800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со специализацией  «Строительство и эксплуатация зданий и сооружений»</a:t>
            </a:r>
          </a:p>
          <a:p>
            <a:pPr marL="596646" indent="-514350"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Информационные системы и программирование</a:t>
            </a:r>
          </a:p>
          <a:p>
            <a:pPr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-Мастер по обработке цифровой информации</a:t>
            </a:r>
          </a:p>
          <a:p>
            <a:pPr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-Информационные системы обеспечения градостроительной деятельности</a:t>
            </a:r>
          </a:p>
          <a:p>
            <a:pPr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-Земельно-имущественные отношения</a:t>
            </a:r>
          </a:p>
          <a:p>
            <a:pPr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 Обеспечение информационной безопасности автоматизированных систем</a:t>
            </a:r>
          </a:p>
          <a:p>
            <a:pPr>
              <a:buNone/>
            </a:pPr>
            <a:r>
              <a:rPr lang="ru-RU" sz="8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Право и организация социального обеспечения</a:t>
            </a:r>
            <a:r>
              <a:rPr lang="ru-RU" sz="35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5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5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ru-RU" sz="31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35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>
              <a:buNone/>
            </a:pPr>
            <a:endParaRPr lang="ru-RU" sz="72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>
              <a:buNone/>
            </a:pPr>
            <a:endParaRPr lang="ru-RU" sz="72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>
              <a:buNone/>
            </a:pPr>
            <a:endParaRPr lang="ru-RU" sz="72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>
              <a:buNone/>
            </a:pPr>
            <a:endParaRPr lang="ru-RU" sz="7200" b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algn="ctr">
              <a:buNone/>
            </a:pPr>
            <a:endParaRPr lang="ru-RU" sz="7200" b="1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27" name="Picture 3" descr="C:\Documents and Settings\Кротова О.Н\Рабочий стол\КРОТОВА ОЛЬГА\3. фото с мероприятий\фото НППК\Копия мастер-класс на учсиб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500042"/>
            <a:ext cx="2357454" cy="1768091"/>
          </a:xfrm>
          <a:prstGeom prst="rect">
            <a:avLst/>
          </a:prstGeom>
          <a:noFill/>
        </p:spPr>
      </p:pic>
      <p:pic>
        <p:nvPicPr>
          <p:cNvPr id="1028" name="Picture 4" descr="C:\Documents and Settings\Кротова О.Н\Рабочий стол\КРОТОВА ОЛЬГА\3. фото с мероприятий\фото НППК\Копия _DSC599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643182"/>
            <a:ext cx="2476219" cy="1643074"/>
          </a:xfrm>
          <a:prstGeom prst="rect">
            <a:avLst/>
          </a:prstGeom>
          <a:noFill/>
        </p:spPr>
      </p:pic>
      <p:pic>
        <p:nvPicPr>
          <p:cNvPr id="1029" name="Picture 5" descr="C:\Documents and Settings\Кротова О.Н\Рабочий стол\КРОТОВА ОЛЬГА\3. фото с мероприятий\фото НППК\Копия _DSC59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4572008"/>
            <a:ext cx="2428892" cy="16150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/>
              <a:t>Кинопоказ</a:t>
            </a:r>
            <a:r>
              <a:rPr lang="ru-RU" dirty="0" smtClean="0"/>
              <a:t> по инклюзии </a:t>
            </a:r>
            <a:endParaRPr lang="ru-RU" dirty="0"/>
          </a:p>
        </p:txBody>
      </p:sp>
      <p:pic>
        <p:nvPicPr>
          <p:cNvPr id="16386" name="Picture 2" descr="R:\Центр воспитания и социальной работы\Артемова\для И.В\Волонтеский корпус НАШЕ ДЕЛО\Кинопоказ по инклюзи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5534"/>
          <a:stretch>
            <a:fillRect/>
          </a:stretch>
        </p:blipFill>
        <p:spPr bwMode="auto">
          <a:xfrm>
            <a:off x="1071538" y="357166"/>
            <a:ext cx="7500990" cy="62077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:\Ирина\Сайт\2016-2017\ВОЛОНТЕРЫ - В ПОМОЩЬ!\Фото СИНДРОМ ДАУН\FotorCreat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642918"/>
            <a:ext cx="8001056" cy="586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D:\Ирина\Сайт\2016-2017\Акция Даже не пробуй\c_385c6f42ad8eb2c988789354976611f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357166"/>
            <a:ext cx="6286544" cy="628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D:\Ирина\Сайт\2016-2017\Акция Я живу в Новосибирской области\FotorCreate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97000" y="254000"/>
            <a:ext cx="6350000" cy="635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D:\Ирина\Сайт\2016-2017\Выборы МОлодежный парламент\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290" y="214290"/>
            <a:ext cx="6429420" cy="64294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Ирина\Сайт\2016-2017\Трезвость - выбор молодых!\FotorCreated.jpg"/>
          <p:cNvPicPr>
            <a:picLocks noChangeAspect="1" noChangeArrowheads="1"/>
          </p:cNvPicPr>
          <p:nvPr/>
        </p:nvPicPr>
        <p:blipFill>
          <a:blip r:embed="rId2"/>
          <a:srcRect r="8821"/>
          <a:stretch>
            <a:fillRect/>
          </a:stretch>
        </p:blipFill>
        <p:spPr bwMode="auto">
          <a:xfrm>
            <a:off x="1000100" y="214290"/>
            <a:ext cx="7908950" cy="63579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Ирина\Сайт\2016-2017\Спортивное выездное мероприятие\FotorCreated.jpg"/>
          <p:cNvPicPr>
            <a:picLocks noChangeAspect="1" noChangeArrowheads="1"/>
          </p:cNvPicPr>
          <p:nvPr/>
        </p:nvPicPr>
        <p:blipFill>
          <a:blip r:embed="rId2"/>
          <a:srcRect l="14001" r="-3771" b="-10526"/>
          <a:stretch>
            <a:fillRect/>
          </a:stretch>
        </p:blipFill>
        <p:spPr bwMode="auto">
          <a:xfrm>
            <a:off x="323528" y="0"/>
            <a:ext cx="8820472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:\Центр воспитания и социальной работы\Артемова\фото для презентации\IMG_44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80"/>
            <a:ext cx="4214842" cy="3000396"/>
          </a:xfrm>
          <a:prstGeom prst="rect">
            <a:avLst/>
          </a:prstGeom>
          <a:noFill/>
        </p:spPr>
      </p:pic>
      <p:pic>
        <p:nvPicPr>
          <p:cNvPr id="6147" name="Picture 3" descr="R:\Центр воспитания и социальной работы\Артемова\фото для презентации\IMG_44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571480"/>
            <a:ext cx="4500594" cy="3000396"/>
          </a:xfrm>
          <a:prstGeom prst="rect">
            <a:avLst/>
          </a:prstGeom>
          <a:noFill/>
        </p:spPr>
      </p:pic>
      <p:pic>
        <p:nvPicPr>
          <p:cNvPr id="6148" name="Picture 4" descr="R:\Центр воспитания и социальной работы\Артемова\фото для презентации\IMG_44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3571876"/>
            <a:ext cx="4572032" cy="2688163"/>
          </a:xfrm>
          <a:prstGeom prst="rect">
            <a:avLst/>
          </a:prstGeom>
          <a:noFill/>
        </p:spPr>
      </p:pic>
      <p:pic>
        <p:nvPicPr>
          <p:cNvPr id="6150" name="Picture 6" descr="R:\Центр воспитания и социальной работы\Артемова\творческий отчет\IMG_436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3571876"/>
            <a:ext cx="4143404" cy="27146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285984" y="0"/>
            <a:ext cx="4857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Гимнастический зал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R:\Центр воспитания и социальной работы\Артемова\фото для презентации\IMG_44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642918"/>
            <a:ext cx="4357718" cy="3286148"/>
          </a:xfrm>
          <a:prstGeom prst="rect">
            <a:avLst/>
          </a:prstGeom>
          <a:noFill/>
        </p:spPr>
      </p:pic>
      <p:pic>
        <p:nvPicPr>
          <p:cNvPr id="7170" name="Picture 2" descr="R:\Центр воспитания и социальной работы\Артемова\творческий отчет\IMG_42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642918"/>
            <a:ext cx="5322131" cy="3333773"/>
          </a:xfrm>
          <a:prstGeom prst="rect">
            <a:avLst/>
          </a:prstGeom>
          <a:noFill/>
        </p:spPr>
      </p:pic>
      <p:pic>
        <p:nvPicPr>
          <p:cNvPr id="7171" name="Picture 3" descr="R:\Центр воспитания и социальной работы\Артемова\творческий отчет\IMG_43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929066"/>
            <a:ext cx="4286280" cy="2571768"/>
          </a:xfrm>
          <a:prstGeom prst="rect">
            <a:avLst/>
          </a:prstGeom>
          <a:noFill/>
        </p:spPr>
      </p:pic>
      <p:pic>
        <p:nvPicPr>
          <p:cNvPr id="7172" name="Picture 4" descr="R:\Центр воспитания и социальной работы\Артемова\творческий отчет\IMG_42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48" y="3929066"/>
            <a:ext cx="4679189" cy="257176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428860" y="0"/>
            <a:ext cx="44291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Спортивный зал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428604"/>
            <a:ext cx="635795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u="sng" dirty="0" smtClean="0">
                <a:solidFill>
                  <a:schemeClr val="accent3">
                    <a:lumMod val="75000"/>
                  </a:schemeClr>
                </a:solidFill>
              </a:rPr>
              <a:t> Документы для поступления:</a:t>
            </a:r>
            <a:br>
              <a:rPr lang="ru-RU" sz="3600" b="1" u="sng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1214422"/>
            <a:ext cx="5004630" cy="22860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000" b="1" dirty="0" smtClean="0">
                <a:solidFill>
                  <a:srgbClr val="002060"/>
                </a:solidFill>
              </a:rPr>
              <a:t>Аттестат</a:t>
            </a:r>
          </a:p>
          <a:p>
            <a:pPr>
              <a:buNone/>
            </a:pPr>
            <a:r>
              <a:rPr lang="ru-RU" sz="3000" b="1" dirty="0" smtClean="0">
                <a:solidFill>
                  <a:srgbClr val="002060"/>
                </a:solidFill>
              </a:rPr>
              <a:t>Копия паспорта</a:t>
            </a:r>
          </a:p>
          <a:p>
            <a:pPr>
              <a:buNone/>
            </a:pPr>
            <a:r>
              <a:rPr lang="ru-RU" sz="3000" b="1" dirty="0" smtClean="0">
                <a:solidFill>
                  <a:srgbClr val="002060"/>
                </a:solidFill>
              </a:rPr>
              <a:t>4 фотографии</a:t>
            </a:r>
          </a:p>
          <a:p>
            <a:pPr>
              <a:buNone/>
            </a:pPr>
            <a:r>
              <a:rPr lang="ru-RU" sz="3000" b="1" dirty="0" smtClean="0">
                <a:solidFill>
                  <a:srgbClr val="002060"/>
                </a:solidFill>
              </a:rPr>
              <a:t>Медицинский осмотр</a:t>
            </a: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endParaRPr lang="ru-RU" sz="3000" b="1" i="1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ru-RU" sz="3000" dirty="0"/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357290" y="3500438"/>
            <a:ext cx="63579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Сроки подачи</a:t>
            </a:r>
            <a:r>
              <a:rPr kumimoji="0" lang="ru-RU" sz="3600" b="1" i="0" u="sng" strike="noStrike" kern="1200" cap="none" spc="0" normalizeH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документов</a:t>
            </a:r>
            <a:r>
              <a:rPr kumimoji="0" lang="ru-RU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:</a:t>
            </a:r>
            <a:br>
              <a:rPr kumimoji="0" lang="ru-RU" sz="36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Содержимое 2"/>
          <p:cNvSpPr txBox="1">
            <a:spLocks/>
          </p:cNvSpPr>
          <p:nvPr/>
        </p:nvSpPr>
        <p:spPr>
          <a:xfrm>
            <a:off x="1214414" y="4571984"/>
            <a:ext cx="6429420" cy="128590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88900" marR="0" lvl="0" indent="-7938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ru-RU" sz="3000" b="1" dirty="0" smtClean="0">
                <a:solidFill>
                  <a:srgbClr val="002060"/>
                </a:solidFill>
              </a:rPr>
              <a:t>с</a:t>
            </a:r>
            <a:r>
              <a:rPr kumimoji="0" lang="ru-RU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01 июня</a:t>
            </a:r>
          </a:p>
          <a:p>
            <a:pPr marL="88900" marR="0" lvl="0" indent="-7938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8900" marR="0" lvl="0" indent="-7938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3000" b="1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3000" b="1" i="1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83464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3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14678" y="857232"/>
            <a:ext cx="5786478" cy="5786478"/>
          </a:xfrm>
        </p:spPr>
        <p:txBody>
          <a:bodyPr>
            <a:normAutofit fontScale="92500" lnSpcReduction="20000"/>
          </a:bodyPr>
          <a:lstStyle/>
          <a:p>
            <a:pPr marL="596646" indent="-514350" algn="ctr">
              <a:buNone/>
            </a:pPr>
            <a:r>
              <a:rPr lang="ru-RU" sz="2800" b="1" u="sng" dirty="0" smtClean="0">
                <a:solidFill>
                  <a:srgbClr val="002060"/>
                </a:solidFill>
              </a:rPr>
              <a:t>Профессиональное обучение</a:t>
            </a:r>
            <a:r>
              <a:rPr lang="ru-RU" sz="2800" b="1" dirty="0" smtClean="0">
                <a:solidFill>
                  <a:srgbClr val="002060"/>
                </a:solidFill>
              </a:rPr>
              <a:t>  </a:t>
            </a:r>
          </a:p>
          <a:p>
            <a:pPr marL="596646" indent="-514350" algn="ctr">
              <a:buNone/>
            </a:pPr>
            <a:r>
              <a:rPr lang="ru-RU" sz="2800" b="1" i="1" u="sng" dirty="0" smtClean="0">
                <a:solidFill>
                  <a:schemeClr val="accent3">
                    <a:lumMod val="75000"/>
                  </a:schemeClr>
                </a:solidFill>
              </a:rPr>
              <a:t>со специализацией </a:t>
            </a:r>
          </a:p>
          <a:p>
            <a:pPr marL="596646" indent="-514350" algn="ctr">
              <a:buNone/>
            </a:pPr>
            <a:r>
              <a:rPr lang="ru-RU" sz="2800" b="1" i="1" u="sng" dirty="0" smtClean="0">
                <a:solidFill>
                  <a:schemeClr val="accent3">
                    <a:lumMod val="75000"/>
                  </a:schemeClr>
                </a:solidFill>
              </a:rPr>
              <a:t>«</a:t>
            </a:r>
            <a:r>
              <a:rPr lang="ru-RU" sz="28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Информационные системы и программирование</a:t>
            </a:r>
            <a:r>
              <a:rPr lang="ru-RU" sz="2800" b="1" i="1" u="sng" dirty="0" smtClean="0">
                <a:solidFill>
                  <a:schemeClr val="accent3">
                    <a:lumMod val="75000"/>
                  </a:schemeClr>
                </a:solidFill>
              </a:rPr>
              <a:t>»</a:t>
            </a:r>
            <a:endParaRPr lang="ru-RU" sz="2800" b="1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88900" indent="-7938"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Квалификация: </a:t>
            </a:r>
            <a:r>
              <a:rPr lang="ru-RU" sz="2200" b="1" i="1" dirty="0" smtClean="0">
                <a:solidFill>
                  <a:srgbClr val="0070C0"/>
                </a:solidFill>
              </a:rPr>
              <a:t>мастер производственного обучения, техник – программист</a:t>
            </a:r>
            <a:endParaRPr lang="ru-RU" sz="2200" b="1" dirty="0" smtClean="0">
              <a:solidFill>
                <a:srgbClr val="7030A0"/>
              </a:solidFill>
            </a:endParaRPr>
          </a:p>
          <a:p>
            <a:pPr marL="88900" indent="-7938" algn="ctr">
              <a:buNone/>
            </a:pPr>
            <a:endParaRPr lang="ru-RU" sz="1900" b="1" dirty="0" smtClean="0">
              <a:solidFill>
                <a:srgbClr val="7030A0"/>
              </a:solidFill>
            </a:endParaRPr>
          </a:p>
          <a:p>
            <a:pPr marL="88900" indent="-7938" algn="ctr">
              <a:buNone/>
            </a:pPr>
            <a:r>
              <a:rPr lang="ru-RU" sz="1900" b="1" dirty="0" smtClean="0">
                <a:solidFill>
                  <a:srgbClr val="7030A0"/>
                </a:solidFill>
              </a:rPr>
              <a:t>Срок </a:t>
            </a:r>
            <a:r>
              <a:rPr lang="ru-RU" sz="2200" b="1" dirty="0" smtClean="0">
                <a:solidFill>
                  <a:srgbClr val="7030A0"/>
                </a:solidFill>
              </a:rPr>
              <a:t>обучения:</a:t>
            </a:r>
            <a:r>
              <a:rPr lang="ru-RU" sz="2200" b="1" dirty="0" smtClean="0">
                <a:solidFill>
                  <a:srgbClr val="002060"/>
                </a:solidFill>
              </a:rPr>
              <a:t>  4 года  10 месяцев  </a:t>
            </a:r>
          </a:p>
          <a:p>
            <a:pPr marL="88900" indent="-7938" algn="ctr"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                                  3 года 10 месяцев</a:t>
            </a:r>
          </a:p>
          <a:p>
            <a:pPr marL="88900" indent="-7938" algn="ctr">
              <a:buNone/>
            </a:pPr>
            <a:endParaRPr lang="ru-RU" sz="22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22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За время обучения дополнительно осваивается профессия </a:t>
            </a:r>
          </a:p>
          <a:p>
            <a:pPr marL="88900" indent="-7938" algn="ctr"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оператор электронно-вычислительных </a:t>
            </a:r>
          </a:p>
          <a:p>
            <a:pPr marL="88900" indent="-7938" algn="ctr"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и вычислительных машин </a:t>
            </a:r>
          </a:p>
          <a:p>
            <a:pPr marL="88900" indent="-7938" algn="ctr"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                                                      </a:t>
            </a:r>
            <a:endParaRPr lang="ru-RU" sz="2200" b="1" dirty="0" smtClean="0">
              <a:solidFill>
                <a:srgbClr val="7030A0"/>
              </a:solidFill>
            </a:endParaRPr>
          </a:p>
          <a:p>
            <a:pPr marL="88900" indent="-7938">
              <a:buNone/>
            </a:pPr>
            <a:endParaRPr lang="ru-RU" sz="800" b="1" u="sng" dirty="0" smtClean="0">
              <a:solidFill>
                <a:srgbClr val="002060"/>
              </a:solidFill>
            </a:endParaRPr>
          </a:p>
          <a:p>
            <a:pPr marL="88900" indent="-7938">
              <a:buNone/>
            </a:pPr>
            <a:endParaRPr lang="ru-RU" sz="800" b="1" u="sng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3000" b="1" u="sng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3000" b="1" u="sng" dirty="0" smtClean="0">
              <a:solidFill>
                <a:srgbClr val="002060"/>
              </a:solidFill>
            </a:endParaRPr>
          </a:p>
          <a:p>
            <a:pPr marL="88900" indent="-7938">
              <a:buNone/>
            </a:pPr>
            <a:endParaRPr lang="ru-RU" sz="2700" b="1" i="1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15362" name="Picture 2" descr="http://komitent.ru/pics/video/152video_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71480"/>
            <a:ext cx="3047989" cy="22859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4" name="Picture 4" descr="http://mtkp.ru/images/cms/thumbs/79a38dbd93756ddd7e3aaad0c0dae2c0fc1e3a9e/kyrsi_komp_160_aut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786189"/>
            <a:ext cx="2928958" cy="26177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Овал 5"/>
          <p:cNvSpPr/>
          <p:nvPr/>
        </p:nvSpPr>
        <p:spPr>
          <a:xfrm>
            <a:off x="7500958" y="0"/>
            <a:ext cx="1485904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База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9, 11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8926" y="428604"/>
            <a:ext cx="3786214" cy="37147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u="sng" dirty="0" smtClean="0">
                <a:solidFill>
                  <a:schemeClr val="accent3">
                    <a:lumMod val="75000"/>
                  </a:schemeClr>
                </a:solidFill>
                <a:effectLst/>
              </a:rPr>
              <a:t>Наш адрес:</a:t>
            </a:r>
            <a:r>
              <a:rPr lang="ru-RU" sz="3500" b="1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3500" b="1" dirty="0" smtClean="0">
                <a:solidFill>
                  <a:srgbClr val="002060"/>
                </a:solidFill>
                <a:effectLst/>
              </a:rPr>
            </a:br>
            <a:r>
              <a:rPr lang="ru-RU" sz="3500" b="1" dirty="0" smtClean="0">
                <a:solidFill>
                  <a:srgbClr val="002060"/>
                </a:solidFill>
                <a:effectLst/>
              </a:rPr>
              <a:t>город Новосибирск</a:t>
            </a:r>
            <a:r>
              <a:rPr lang="en-US" sz="3500" b="1" dirty="0" smtClean="0">
                <a:solidFill>
                  <a:srgbClr val="002060"/>
                </a:solidFill>
                <a:effectLst/>
              </a:rPr>
              <a:t/>
            </a:r>
            <a:br>
              <a:rPr lang="en-US" sz="3500" b="1" dirty="0" smtClean="0">
                <a:solidFill>
                  <a:srgbClr val="002060"/>
                </a:solidFill>
                <a:effectLst/>
              </a:rPr>
            </a:br>
            <a:r>
              <a:rPr lang="ru-RU" sz="3500" b="1" dirty="0" smtClean="0">
                <a:solidFill>
                  <a:srgbClr val="002060"/>
                </a:solidFill>
                <a:effectLst/>
              </a:rPr>
              <a:t>ул.Немировича-Данченко, 121</a:t>
            </a:r>
            <a:br>
              <a:rPr lang="ru-RU" sz="3500" b="1" dirty="0" smtClean="0">
                <a:solidFill>
                  <a:srgbClr val="002060"/>
                </a:solidFill>
                <a:effectLst/>
              </a:rPr>
            </a:br>
            <a:r>
              <a:rPr lang="en-US" sz="3500" b="1" dirty="0" smtClean="0">
                <a:solidFill>
                  <a:srgbClr val="002060"/>
                </a:solidFill>
                <a:effectLst/>
              </a:rPr>
              <a:t/>
            </a:r>
            <a:br>
              <a:rPr lang="en-US" sz="3500" b="1" dirty="0" smtClean="0">
                <a:solidFill>
                  <a:srgbClr val="002060"/>
                </a:solidFill>
                <a:effectLst/>
              </a:rPr>
            </a:br>
            <a:r>
              <a:rPr lang="ru-RU" sz="3500" b="1" dirty="0" smtClean="0">
                <a:solidFill>
                  <a:srgbClr val="008000"/>
                </a:solidFill>
                <a:effectLst/>
              </a:rPr>
              <a:t>телефон/факс</a:t>
            </a:r>
            <a:br>
              <a:rPr lang="ru-RU" sz="3500" b="1" dirty="0" smtClean="0">
                <a:solidFill>
                  <a:srgbClr val="008000"/>
                </a:solidFill>
                <a:effectLst/>
              </a:rPr>
            </a:br>
            <a:r>
              <a:rPr lang="ru-RU" sz="3500" b="1" dirty="0" smtClean="0">
                <a:solidFill>
                  <a:srgbClr val="002060"/>
                </a:solidFill>
                <a:effectLst/>
              </a:rPr>
              <a:t>(383) 314-93-66</a:t>
            </a:r>
            <a:br>
              <a:rPr lang="ru-RU" sz="3500" b="1" dirty="0" smtClean="0">
                <a:solidFill>
                  <a:srgbClr val="002060"/>
                </a:solidFill>
                <a:effectLst/>
              </a:rPr>
            </a:br>
            <a:r>
              <a:rPr lang="ru-RU" sz="3500" b="1" dirty="0" smtClean="0">
                <a:solidFill>
                  <a:srgbClr val="008000"/>
                </a:solidFill>
                <a:effectLst/>
              </a:rPr>
              <a:t>сайт:  </a:t>
            </a:r>
            <a:r>
              <a:rPr lang="en-US" sz="3100" b="1" dirty="0" smtClean="0">
                <a:solidFill>
                  <a:srgbClr val="002060"/>
                </a:solidFill>
                <a:effectLst/>
              </a:rPr>
              <a:t>www.nppk</a:t>
            </a:r>
            <a:r>
              <a:rPr lang="ru-RU" sz="3100" b="1" dirty="0" smtClean="0">
                <a:solidFill>
                  <a:srgbClr val="002060"/>
                </a:solidFill>
                <a:effectLst/>
              </a:rPr>
              <a:t>54</a:t>
            </a:r>
            <a:r>
              <a:rPr lang="en-US" sz="3100" b="1" dirty="0" smtClean="0">
                <a:solidFill>
                  <a:srgbClr val="002060"/>
                </a:solidFill>
                <a:effectLst/>
              </a:rPr>
              <a:t>.ru</a:t>
            </a:r>
            <a:endParaRPr lang="ru-RU" sz="3100" b="1" dirty="0">
              <a:solidFill>
                <a:srgbClr val="002060"/>
              </a:solidFill>
              <a:effectLst/>
            </a:endParaRPr>
          </a:p>
        </p:txBody>
      </p:sp>
      <p:pic>
        <p:nvPicPr>
          <p:cNvPr id="11268" name="Picture 4" descr="C:\Documents and Settings\Кротова\Рабочий стол\фото для презентации агитация\награды\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2540000" cy="2552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9" name="Picture 5" descr="C:\Documents and Settings\Кротова\Рабочий стол\фото для презентации агитация\награды\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214290"/>
            <a:ext cx="2286016" cy="25451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71" name="Picture 7" descr="C:\Documents and Settings\Кротова\Рабочий стол\IMG_10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572008"/>
            <a:ext cx="8358246" cy="2143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14678" y="857232"/>
            <a:ext cx="5786478" cy="5786478"/>
          </a:xfrm>
        </p:spPr>
        <p:txBody>
          <a:bodyPr>
            <a:normAutofit fontScale="92500" lnSpcReduction="20000"/>
          </a:bodyPr>
          <a:lstStyle/>
          <a:p>
            <a:pPr marL="596646" indent="-514350" algn="ctr">
              <a:buNone/>
            </a:pPr>
            <a:r>
              <a:rPr lang="ru-RU" sz="2800" b="1" u="sng" dirty="0" smtClean="0">
                <a:solidFill>
                  <a:srgbClr val="002060"/>
                </a:solidFill>
              </a:rPr>
              <a:t>Профессиональное обучение</a:t>
            </a:r>
            <a:r>
              <a:rPr lang="ru-RU" sz="2800" b="1" dirty="0" smtClean="0">
                <a:solidFill>
                  <a:srgbClr val="002060"/>
                </a:solidFill>
              </a:rPr>
              <a:t>  </a:t>
            </a:r>
          </a:p>
          <a:p>
            <a:pPr marL="596646" indent="-514350" algn="ctr">
              <a:buNone/>
            </a:pPr>
            <a:r>
              <a:rPr lang="ru-RU" sz="2800" b="1" i="1" u="sng" dirty="0" smtClean="0">
                <a:solidFill>
                  <a:schemeClr val="accent3">
                    <a:lumMod val="75000"/>
                  </a:schemeClr>
                </a:solidFill>
              </a:rPr>
              <a:t>со специализацией</a:t>
            </a:r>
          </a:p>
          <a:p>
            <a:pPr marL="596646" indent="-514350" algn="ctr">
              <a:buNone/>
            </a:pPr>
            <a:r>
              <a:rPr lang="ru-RU" sz="2800" b="1" i="1" u="sng" dirty="0" smtClean="0">
                <a:solidFill>
                  <a:schemeClr val="accent3">
                    <a:lumMod val="75000"/>
                  </a:schemeClr>
                </a:solidFill>
              </a:rPr>
              <a:t> «Строительство и эксплуатация зданий и сооружений»</a:t>
            </a:r>
            <a:endParaRPr lang="ru-RU" sz="2800" b="1" i="1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88900" indent="-7938">
              <a:buNone/>
            </a:pPr>
            <a:endParaRPr lang="ru-RU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Квалификация: </a:t>
            </a:r>
            <a:r>
              <a:rPr lang="ru-RU" sz="2200" b="1" i="1" dirty="0" smtClean="0">
                <a:solidFill>
                  <a:srgbClr val="0070C0"/>
                </a:solidFill>
              </a:rPr>
              <a:t>мастер производственного обучения, техник</a:t>
            </a:r>
            <a:endParaRPr lang="ru-RU" sz="1900" b="1" dirty="0" smtClean="0">
              <a:solidFill>
                <a:srgbClr val="7030A0"/>
              </a:solidFill>
            </a:endParaRPr>
          </a:p>
          <a:p>
            <a:pPr marL="88900" indent="-7938" algn="ctr">
              <a:buNone/>
            </a:pPr>
            <a:r>
              <a:rPr lang="ru-RU" sz="1900" b="1" dirty="0" smtClean="0">
                <a:solidFill>
                  <a:srgbClr val="7030A0"/>
                </a:solidFill>
              </a:rPr>
              <a:t>Срок </a:t>
            </a:r>
            <a:r>
              <a:rPr lang="ru-RU" sz="2200" b="1" dirty="0" smtClean="0">
                <a:solidFill>
                  <a:srgbClr val="7030A0"/>
                </a:solidFill>
              </a:rPr>
              <a:t>обучения:</a:t>
            </a:r>
            <a:r>
              <a:rPr lang="ru-RU" sz="2200" b="1" dirty="0" smtClean="0">
                <a:solidFill>
                  <a:srgbClr val="002060"/>
                </a:solidFill>
              </a:rPr>
              <a:t>  4 года  10 месяцев</a:t>
            </a:r>
          </a:p>
          <a:p>
            <a:pPr marL="88900" indent="-7938" algn="ctr"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                                  3 года 10 месяцев  </a:t>
            </a:r>
          </a:p>
          <a:p>
            <a:pPr marL="88900" indent="-7938" algn="ctr">
              <a:buNone/>
            </a:pPr>
            <a:endParaRPr lang="ru-RU" sz="22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22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За время обучения дополнительно осваивается  одна из рабочих профессий: каменщик, маляр, штукатур, плотник, столяр</a:t>
            </a:r>
            <a:endParaRPr lang="ru-RU" sz="2400" b="1" dirty="0" smtClean="0">
              <a:solidFill>
                <a:srgbClr val="7030A0"/>
              </a:solidFill>
            </a:endParaRPr>
          </a:p>
          <a:p>
            <a:pPr marL="88900" indent="-7938" algn="ctr">
              <a:buNone/>
            </a:pPr>
            <a:r>
              <a:rPr lang="ru-RU" sz="2200" b="1" dirty="0" smtClean="0">
                <a:solidFill>
                  <a:srgbClr val="002060"/>
                </a:solidFill>
              </a:rPr>
              <a:t>                                                      </a:t>
            </a:r>
            <a:endParaRPr lang="ru-RU" sz="2200" b="1" dirty="0" smtClean="0">
              <a:solidFill>
                <a:srgbClr val="7030A0"/>
              </a:solidFill>
            </a:endParaRPr>
          </a:p>
          <a:p>
            <a:pPr marL="88900" indent="-7938">
              <a:buNone/>
            </a:pPr>
            <a:endParaRPr lang="ru-RU" sz="800" b="1" u="sng" dirty="0" smtClean="0">
              <a:solidFill>
                <a:srgbClr val="002060"/>
              </a:solidFill>
            </a:endParaRPr>
          </a:p>
          <a:p>
            <a:pPr marL="88900" indent="-7938">
              <a:buNone/>
            </a:pPr>
            <a:endParaRPr lang="ru-RU" sz="800" b="1" u="sng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3000" b="1" u="sng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3000" b="1" u="sng" dirty="0" smtClean="0">
              <a:solidFill>
                <a:srgbClr val="002060"/>
              </a:solidFill>
            </a:endParaRPr>
          </a:p>
          <a:p>
            <a:pPr marL="88900" indent="-7938">
              <a:buNone/>
            </a:pPr>
            <a:endParaRPr lang="ru-RU" sz="2700" b="1" i="1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ru-RU" dirty="0"/>
          </a:p>
        </p:txBody>
      </p:sp>
      <p:pic>
        <p:nvPicPr>
          <p:cNvPr id="5" name="Picture 2" descr="http://ppk.sstu.ru/sites/default/files/Otdelen/Energo/SEZ/1%20(1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428604"/>
            <a:ext cx="2613803" cy="3251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http://ppk.sstu.ru/sites/default/files/Otdelen/Energo/SEZ/1%20(9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4071942"/>
            <a:ext cx="3154704" cy="2160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Овал 6"/>
          <p:cNvSpPr/>
          <p:nvPr/>
        </p:nvSpPr>
        <p:spPr>
          <a:xfrm>
            <a:off x="7500958" y="0"/>
            <a:ext cx="1485904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База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9, 11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8790844" cy="928694"/>
          </a:xfrm>
        </p:spPr>
        <p:txBody>
          <a:bodyPr>
            <a:normAutofit fontScale="90000"/>
          </a:bodyPr>
          <a:lstStyle/>
          <a:p>
            <a:pPr marL="88900" indent="-7938" algn="ctr"/>
            <a:r>
              <a:rPr lang="ru-RU" sz="3600" b="1" u="sng" dirty="0" smtClean="0">
                <a:solidFill>
                  <a:schemeClr val="accent3">
                    <a:lumMod val="75000"/>
                  </a:schemeClr>
                </a:solidFill>
              </a:rPr>
              <a:t>Садово-парковое и ландшафтное строительство</a:t>
            </a:r>
            <a:r>
              <a:rPr lang="ru-RU" sz="3600" b="1" u="sng" dirty="0" smtClean="0">
                <a:solidFill>
                  <a:srgbClr val="002060"/>
                </a:solidFill>
              </a:rPr>
              <a:t/>
            </a:r>
            <a:br>
              <a:rPr lang="ru-RU" sz="3600" b="1" u="sng" dirty="0" smtClean="0">
                <a:solidFill>
                  <a:srgbClr val="002060"/>
                </a:solidFill>
              </a:rPr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0496" y="1357298"/>
            <a:ext cx="5286412" cy="5214974"/>
          </a:xfrm>
        </p:spPr>
        <p:txBody>
          <a:bodyPr>
            <a:normAutofit/>
          </a:bodyPr>
          <a:lstStyle/>
          <a:p>
            <a:pPr marL="88900" indent="-7938">
              <a:buNone/>
            </a:pPr>
            <a:endParaRPr lang="ru-RU" sz="2800" b="1" dirty="0" smtClean="0">
              <a:solidFill>
                <a:srgbClr val="002060"/>
              </a:solidFill>
            </a:endParaRPr>
          </a:p>
          <a:p>
            <a:pPr marL="88900" indent="-7938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Квалификация: </a:t>
            </a:r>
            <a:r>
              <a:rPr lang="ru-RU" sz="2800" b="1" dirty="0" smtClean="0">
                <a:solidFill>
                  <a:srgbClr val="0070C0"/>
                </a:solidFill>
              </a:rPr>
              <a:t>техник</a:t>
            </a:r>
          </a:p>
          <a:p>
            <a:pPr marL="88900" indent="-7938">
              <a:buNone/>
            </a:pPr>
            <a:endParaRPr lang="ru-RU" sz="2800" b="1" dirty="0" smtClean="0">
              <a:solidFill>
                <a:srgbClr val="002060"/>
              </a:solidFill>
            </a:endParaRPr>
          </a:p>
          <a:p>
            <a:pPr marL="88900" indent="-7938">
              <a:buNone/>
            </a:pPr>
            <a:r>
              <a:rPr lang="ru-RU" sz="2800" b="1" dirty="0" smtClean="0">
                <a:solidFill>
                  <a:srgbClr val="7030A0"/>
                </a:solidFill>
              </a:rPr>
              <a:t>Срок обучения: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  <a:r>
              <a:rPr lang="ru-RU" sz="2600" b="1" dirty="0" smtClean="0">
                <a:solidFill>
                  <a:srgbClr val="002060"/>
                </a:solidFill>
              </a:rPr>
              <a:t>3 года  10 месяцев</a:t>
            </a:r>
          </a:p>
          <a:p>
            <a:pPr marL="88900" indent="-7938" algn="ctr">
              <a:buNone/>
            </a:pPr>
            <a:endParaRPr lang="ru-RU" sz="28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2400" b="1" dirty="0" smtClean="0">
              <a:solidFill>
                <a:srgbClr val="7030A0"/>
              </a:solidFill>
            </a:endParaRPr>
          </a:p>
          <a:p>
            <a:pPr algn="ctr"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endParaRPr lang="ru-RU" sz="2800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13314" name="AutoShape 2" descr="data:image/jpeg;base64,/9j/4AAQSkZJRgABAQAAAQABAAD/2wCEAAkGBxQTEhUUExQWFhUXGBoaGBgYGBocGhwYHBoYGhgbHBwbHCogGh0lHRsYITEhJSorLi4uFx8zODMsNygtLi0BCgoKDg0OGxAQGywkHyQsLCwsLCwsLCwsLCwsLCwsLCwsLCwsLCwsLCwsLCwsLCwsLCwsLCwsLCwsLCwsLCwsLP/AABEIALwA+wMBIgACEQEDEQH/xAAbAAACAwEBAQAAAAAAAAAAAAAEBQIDBgEHAP/EAEIQAAECBQIEBAQEBQIEBQUAAAECEQADEiExBEEFIlFhE3GBkQYyofBCsdHhFCNScsFi8RUzgsIHFkPS4iRUkrKz/8QAGgEAAwEBAQEAAAAAAAAAAAAAAQIDAAQFBv/EACURAAICAgICAwACAwAAAAAAAAABAhEDIRIxBEETIlEyYRQjcf/aAAwDAQACEQMRAD8A2UzXpYkVfMCz23yRjOz/AKiyuLUJVWXYZw5vgnJhKdQUKFJfd7W8r7iOfxKZhpDOfwPckO1B97W2Z9vA3JXQvKjPa7jEzxCQoClg6RkPdh3Ye0angfGlqlgrTUDMNKj+EM7dgDa8efcXlpQssXSRYHI3bzviGvw0t04vU9XUBrZwb5jshFUSS2egzuKUmxOVEu1wPW14tRrboI3LksLiz7sHbrtGZ1BUovygWNND4Bxz7hvaK+HFZSbMLAB9uYH0tC3GizSXs1On4kCopCrpd23s52zvvGR+JFS1TnllTkEqSF8oLgJABD3uSP1MOtBqkoUR4JB5bgpocEkAgEHD4vbuYu4grxmPgykq/qYtvm/ncRSLUGgqUEVcL+N5cmWlBQ7DAX8rbfKXyPO8MJXxsFqNEupLP84sGJ/pzksYzfFfhFeoWmZLCZZYVgJJqbBf8Cs3vta0Pvh7gR0oWCJQqZyVKezjY9DnufWqzIyncgXX8bVPQDQB1uFAO7bAm4I/6YE4fq1jmA50lx6Et1fpbvGrnokEcwJO9JIH1MZPis1aVkaeSZiXw6XFt3Vg/wCB5xKcouVpjynDQu+JNdNnzgtZuEkFhsL49Y1vBfiv+HkS5fglVjcrYkg9KDC7+DqQlR07TcF1imxsWezubB8jpDSdKR4YSjTIKkhgZiz7mlN9umIP+Ql7H+bE+yei+KCJi5glO4xX3/sgnT/HVTPKSPObi7XAl/bxmZ+jnE3lBKQT/wAtWfUu3aximbwtSpgUuUpnT8u17m42z6QqzOtMTJlg/wCKNjL+NRUUqlAK2AmAkm1jy284kr4tX/8Ab2tiY4//AJ+YjETOHT/EqEhgPlJU5IF3PQw1kImpAsslr2AAb1vFY5tbZLnvoff+djd5DFrfzN+/Jb67R2Z8cAYkuP72/wCyMvq9EpYZUtbEgtbr/VV0v6RbJ0iUVqTpnUSmxOQxS7uAGyXgfO/0sp472hir4kBE9fhnnQQ1WKrPi+Y8o4iWmszFo9MnTVoSBK04CiE1TAx7qBBIwYN0/F1hN5DMQw5b5c9iT1HWGjlSe2M8mN9GU4BNlyZYWqVyqSgqIZVySA4Up+mLBzbeNfw7i8gqpSHmEOlFKQSOxKvPceUZbjfw8J04T0LXKVVUoEBQUdgUhQDBh1DEghUBz/hrVzJiVHUSkJSbGXWhVJOCUpSTZx1vtHUvLx9Wc0opu0ynV6VElerSiWUAJoIKgp6yrDJAFlANf5XeHPCdWnwpYqBNN7g9M3tFnCuGp8dMrUKCwUIE1fMXU81QdShUosUBzlujQ2X8K6JUwJSzFCjyki4KWA9CoxzKalJs7FKNJWJZk0Kny2IYJcd3JNv/AMIJ1K75Yi+77jG/1+kUo+H0JnzNOipKUhADkO1AP4rHJ9BEV8CFQlp1DJUCSVDBBAZwoC7n2hPbsWX/AEirXIRLQsWWmWln25JyyblhZYu+2C7GjUzRJQjxeUrUggZdlFL7lQpSD3faFevTQoITzYBIIuTly5ewFn3847P4MpRHhqZBAUUgpJLpCWFwxTy2a4TD8k+yOjbaP4hlUWqLFiaCOY3v6ZMEHjSO8efzeLGWoi7BgbEsbWta/W2YoPET/X9f/lHO/KyXpAcgnSS0zXoUt9hUl9+23eAk/DGprNyUH/U+73MbXRcKlpIoQAcWMaPTcNSPmue+ITHcn9CMYuT0Y5PATNCRMqKhapwT5mxqPfMXyPhDwjLIJHMEkqIwoMMDq0bqWgAWDQk4wTMVQSyUkEAWJIuCTnPSKygsaubHcFFWzh4XLT86x5AP9+0VSkSJYZCCbk8ymuS/TrtFIkjNIeLCBHLz1UVok5r0K57jVIZTJXUuhgUgoKNj/cbvDoateym8rflCnXKAnSC2StHul/8Asi2XMODf5nOGD27fXpBnKTSFtjDxScknzeIsIGSS7ApfoXxFktyLkemIk7/RS4AbR0n7/eKqYtSPtoQxGrv+UfEesT83+/SOF41ox8I6PvMRUvq0fO+337QLCfE/bRJMwvHw72PeOVeTecazFg8o+brES8cCm9fvpA0E7THFShHUK+/sREzBcH84wCPgA2YR8dMnoPpFiXa36/WKkzQVKSC5S1XZ8fSCY5p9NLSqoS0P5DdunlDXT65LNSU/2m30wYAj6p+/1iuPNOHQ6m0UzOAS1L8QTApdzUtwq4SDfDskDbEB6/RTEOp3SASQliWSHUCxsC3ny74hiD9tCnjpKQ6RchQu7YIFxcBzDfKpPaDytma12nU6QXpnEoc3uyQxLdVF85h1otGpKAhwSA5JDg1bva9j7wp4ROJny5ZygrUtibEhSAq9n79n3vs9LqlcxNwpRICgCLBKAzi4ZI9zFZyVUwyoyvF+DLmhnQAH/Ap3OMLA6FjvFWn0SkJCRLCmGWZ+/wA0bVepB+aXLJ6M35RSTK304fso/wDtiakv0W/7BZSmIIyN40mj1gWKh67Md4yr9X/OL5M8gukkGDhzfG99Gx5OJrTA+t0aZguL7Hp+sLtHxMn5rdwIcy5iVgEF+4j0FOGRUdSlGaM/P065fzJJHUXH6iBxMBxn77xqfDt/vCP4l0wEvxAGpuSC1u5ZyI5cniVuLIzwpbRmNVrAVAXcKcW7Edf94grVYewdwH3yN85xAOm0StUaZZqtcsyUEMSSrBAu/wDmI6xCKQHSoodJUCGXgmklnAqTm+ehjnlCSWydMeGYulUwy1FASTUxxa6eqS498w64boapdfig2BYMwG5q6i9u2YzUr4gmp0popo+QFQUwCgoE3DJD2DbiCOET1eAjNg45mYXLkkWucYsIKjBdhSXs0K/CCCoLL2AFnJcvbpgv5wEia5Is+W7dfv6RUNWkb2tvbFuo/wBohK1Ivj0Oxt67Qs3H0jNpBUpTODlr7RbYswPtFSaQAB9Tf1tmPg3+4iLEdWWu0dUvrFRWPto+qHT2aACyZV5e8dSgdB7RD8/Yx8T29bPGo1kwI6/3eKws9/Zo+K+pMajWTUSOkcKu/tEOVx+0dK+8ajWfLAOxMY34S1wma7UKAaoOOYHfY74h58R60y5KrfMCkGzAkHL7Wb1jAcD1nh6hEw3FTE4F29sH1KR53xQuLCermYW6fUxGstEQskP+8fEHNx6/sIn8crqjJMmmZ92hRx6cUg2DeFNLsdkv5Njr+rEzDjmMJOPy6i7cxlTUJcs5WlgH3uB79o2P+QY9ibRj/wCpM0gqEtHKk/1EpCQ4e9RWQWyR0jayuUBNrAO2H3tteMt8P85K25VrQpjmlCRSfKsTPaNLVFc8t0GfYQJn3eI1+fv+0UKUIj/0/UfpEBSh4iqd0iN94mCIahSSZnV4a8BSsrqTZG/+r76wLoeHqmHcJ6/p+saSSAAALAWEdnjYH/J6L4sftl4MVapDpKS7KBFiXv5ERNKxHPE6R6D2dR58nUanQ6rwpEorM4EISoOCKgxJGEgu/Zi+0D/+alnT/wAPqJaFDxVIWz1pWlfKDakkPZqvlNto2fHdQuWETJRAWFXvkMQR3z0Lfn52njExc0qmqZQSAAU/0ukEPcK+YvvbF45MrpUiE9Gx0Gt0mnkUy0AqLVy1OSqYkMaiHtSVcrMCCwzAHDpCa0h0oAdg7sm1KSS5GBcXhJO1niFg7ljYMRt5t+/rdJSkHlJLMDUWtf8ACLl/PeOWWXl2iTs2vD+HBvGnLAQtKCFAFIIccqwcAkiw6ZhT8Q6/TmZTpxZKWKktSVZTfBIfrv2hFPnLvJUgUhSFVEm4WTdKXupwwd8RyXpx4i2cpc2uSVMSL9B6+WYLmuPFKg96HspVQcU9Ns7/AFeJoLbn0iutMtKag7nYGxPpZ/aE+u49ROloSnlILnbd3e6W6RHjZNmhrcWiA8w/28IODcVmzVEnkTkgm6W2bob3h2ZvVQPnA6FLkpGxiKj1SY4kgizekQmJ6sfPpGAXJW1ywjomdG7fbRQCPKKpik4Oe+8DiYMqtcCOVjt6/wC8BIT0v7x2dNABJs1y+ABC8WEyv/iAogpb+g2D7q89226RjtPrCCkFiAQQaR1cAdN8d+sNvinWVzSchmDYAuHsMC59IU6NZJsUt0IBv3B+kejiVYyi6PUzr1KlgAuSkXqSD3Y0moXZsva0TM9QxhQNwTVgAg9Q48y3WM/o+LhcpJ+VKW5WsaWv2Pzd9+wYDWcnIlPQZtYOxAt0uLMIZeTKKUUUWWlRoH8huB26gdPyhZxBAWbh6C4AUKqgxGG3P03ewejUylAuHDAsHDJuSDsWfAd8wo4rrUqKHISyWUBelRDmw9u1+sN4+GMG8j2UhBRfJjzhssSwlJpCUhqn35Q2cmoGkYq7w0Kh5+ReM/w/UkhxUpg2aUhiQMAlyOwF+8MpWvS7F0k4cjm3fr9In5uNtppaF8iD7oKVPY/4Z/rHax0PtHErB3jvhp6D2/ePNtHICgEjBPpDjQcLNlTPRP69PKCuH6BMlNiVKOVH/HQQZLO5j1MXiqO5HXDDW2SBa37RIzm/aIKAMVKEdei5L+KPttAes4oUhyQkbxRqphAJPKN4yWvn+KoADl26+cTyZFHS7EnPii7inHyshR7hIuAf6iT6ZjNcT4qpwWKv/wBXLu3WwhzPlCiqYgB7IdRch+j8uPO1xA0wJI5EsUsOqu93dz/mOOUoJ77JqUY97Ys0c4qUlJDtTbcubC+7EQw0iymzquHIAd2JN8Gzm+d4+TOQpwaQsAEEEMb4PQ4L/ZZ6DWoIWAHPzBrmwOw2BAt3iU5rujSyrugPS8FCfEmKYKdNGGKhcEsbtb7tC7+OmiUUpCSoZpPRuj37XiyZNnqKSkygU5Sosdttic2vaI8U8UIVNIBCgzy7hxllNsLtm5h6lLbJPlLYu1/Fpi/DUKgkEvUSU3sxNt7t1aGitT4vMhaSCAQgnBANrdtvOM3/ABB+fxE7VBW5tc7dbnpH03iJpSp3UCBSHDOxbsLBw35w7w3pG4M0Wl4qQhY8QdBcMEks/wAtwBSSD5bxdM1u8tSUJJck5xunOSARGURreY0pI2KQHct+EXZgO/pBQWpcyihCVMhgSzZ9w+8Z4PYHF0b/AEs8pSwv33v6nfaLfHVhvRoB0GiMlISFu5clgRUSAwO3QC+O9r9OtaizJULEu4NIDdGG2BvHO4P0F4nVl5mk/wC3+YsRqLW/N4M/hJXIKzWbKpIpZRZrjYAl+5tHJWglLCvDUVTU5RUCx3BIRn262ibhMV436A/HPf0jO/FGvU/hh6QHW5PW0PNYFSlBEwUKOEkgE5uAbkWNx0PSM58SzkkBNnyRk26dDGxKXOmhYppmVOrCmJLHI6nc+W3TPaOyQAVKBIqLDok35jh8k4/D3iEualQSElqc7tk8trPa9u3eqVq0gUsNjmxNi4cXJFne2bx6nHWilDuXPUESwU8yru/54d3LMdvZ3o9aas8xLHIcOz5vYXHTteECWmySGch2di6mJA/TzgrSzElAmCaDYMkF0AhRd2N3ABYiz5IiDhyTEa9mknoCgE2uxAPrhshnMLtROSWBZ2UzhSna4Tdqc+lUX8PUS6i5cBqVPcgEgOA6vzhHruIpC6VJCzyi4UG5nZid8unr5iI475Ua2PuFSwSpg7FwUlnLXJSXpI6MWHXEMpSc4AORly337bwp0OuIQEFjflKSTZrgAgNv7+7ITWDOWffba/pAyZssbSY/yTSqwsrZu27H9cRMav7vAZm9Q/lEqh3jisiblmH7xIGOAxyYtv0j6E9I+aK50wAEkgAdYjMnMHIAG5eMjxXiBmrKQTS7ANmI5syxr+yeSfBEOK8RVOUQD/LGw37wumJIDAczOxGAD3vfyw94vlgJd7AByAQCffMfcQQpKSubLcc1yLJwGNi2U7eXUc2GMpPnInijzdyCOFaKepKTXNkpuaEzlhJuw5QBUFXNm+ohmJEl0+HLSVCoqUFpqX/UUKukgMHFiC3WKdLwrU6zSK/mIlLWk0kC7GlgwuJbBQYHZrsIfyeEpXJlyJyErUJaQ6cGmwuAO5ezuYt8F7BLsxPxd8Oy5suWAUpUlKmrXzEBbml2BsoOPbMJ5GmmaFBExNQXZFabpazoN6nChYDpfp6DxD4ZQJMtEtqkJKfEIAULPW4c3bfrd2hvLTKWmlqkgMHDg2ZVR/P+4xX4rVMZtNUeSTELluqogEkKQqUKQofhrB5ibk4IaFfE9bflCUF2pAA6AAA3G4Zt/SPbeK8Ekz0FKkI52JULHsTuSxZ/L0wut/8ADZirwygp5KDjCFBSd6XWUnokf1AwVioeEq0eZzZpF3PS9rtfbMX8E4XKXMUZ5mUhJLSqQqp/9dmPl6iNV8RfByZaagsjmShKCASouqwpYEsEln2OLQp0ukSkgqs5vYEMVJe5LAsFHfbF40tJllUnZfI4SohZlS18oBAU1RBUAnGTsQLYId7MZmlQEpYKWtgFiakHmqHKhnIvgbuetvtPq2KUyQpyWQnByEi+5vu2bkQDr/iKiomxKd7KLliMCnA7xzJZHK/QbUV0Of4SYk3UQp7BwphsQDgMflGwia5UxBKnSpLXyCCLMwblGW75irg/EZKkFRlqc3F0oSbDLF9r5s3W9UycpDVq+bJf5UjqCkP0DFj6QnyS5OLj0Jmqvr0FJ4gVAdLpCS9jcsGG4OwLNu8U6fXTVrXMW4ukBCh/MSkkAgKDA2KixzVcCJ8U03iTJYqJWOUYIuQGL4uWxkDDRKfw+bL5VAhRApSAVk/Ne2xtm9m8nhKPvsTFiTVsp45xBawplMlSnJKhygAOH9TjNvOMtr5wrIud8P2FIte3XcRoROSVDxlCoAlKQGubB6lOAzltz9VOukolKqJUAospVqkszlNTcru2d3jKlIjkX20LQhg6A6hdyPJsm352igpSX5kk2Hq5692L9o0/FuAmYiZPlzE1JYUECo2cHoQevURllzmLqsSckAs+QQS+Wv5xWE+XQoz0wUxSSBuCfIN5h/ygyTpUoTdYdLlJAYmzgktnDkZ3gHh+q5gyUmzEg3AZrs7gEGxf6wVIKlCioMLhyxthg7XLX7YhHZNjOQuWmXTWAVZLEAbmouL7s/6xnJk+q7WqAZ7bgNZ2e1nuYdSdSfCzSlrqJU3V7CzM9rukYgbhvDSf5qFIJ5iKX+Z3sSejhyHvuwgqEYfYs4xirJcM1FwosoM6X+VySDny7/SNPKnopaq4tnpbsP8AYxk1pZQKCalPdqiDYPXbBB/CfSxhtJ4opJbkLpqKncBnvScAt7RLJhc9g+Pn0NwpJwQY7bq3aKJACwolNCkpqqALKSQ9gAWyC5O+ABERPV1/L9Y4smF43TIzg4umek43eK6muRHVTRtCXj/EKEgDKvy3j2ZyUY2zulLirYDxrifiGgFkjPeANDpDNUUpIcDA3gNSwLj3grTcdRJCSVUlIUB6kNfAyb/lHmQ/2z+xwuXJ2zdcG0yZSKWYLuR5hKR0b8Tv1OIJSt2DgvdQ/DcCx9IzH/GifkcAfKHF2IcG7eu3rAWl4mokqUpPZQW4tj3tl49TlGKopyo2UjQy0oZAKU3el7AXal7HOL2EDp1kxkhSbBIJVUHfmcPuBS3W/nCT/jLlBBBqfob2bO7jFvOI6riM9fygF8qHW4xkjHv7b5Ih5DPjGsqkLMv50BTXO7iq+WIdt8Pey/4WZHiJEwLBKVS7ggg74YAkgBj+AP3Q6vVTEomjwlpdvkJT2SVJYh7WDdc4CaTrZqAmhCsqQEqpICnBUSvlYWBYJvQcb5T2XjC4np0rVoWXBL/Km4dyCbB88yS5jHaTi+oXTLZSS1Kq0sQCpKXoB5jdRd022hWnjRSSpTrUpR5bFNFKHL35gQtid1Q40i1zJgUpDLWQlSmIlgJCSFBOXJqU7hmPaM5GUKX2C+McBmqlzVqJWphNSlKGU7KSZYZRLUs4AyGZ4w+r0ExJKVFRAASyiAeoUEsclrjDD09I0GrYKrKflpIDuoOoBwRbffCj3hbxWQmZqUrUpJMqXTyuVuy2LksQHJD9XezENpmhkS0DcN+C5aRKWJihMeWotZqGJRZt7VG7M2bqpnw0RNm9KApI5glIdQoUQz3SCCQAHP8ATeKeOTAQFIWCpQSkEM1RopNglVyGAOelobp+JkPMCzRLUok+JgMQlh15kkN1B6wyo1tGJ1E0ypkpfLzFwkqCgUmwcHoxFw1siNNPl6dSnkAAvUQQ4BKQlVzsyQLhneBuLadM9SQSkEBVZIPa1JZR87EBWzxH/hIktzqIpSaCGLuT/UXDEDAenvfiz8LTT2PKVxocyRSMgO5C0lwmx+ZI/Fb6+sDypgQsTKqlgNWxFsgBybP3u+IBqlo5qgohwm+MXxnLXjsmZUSAoWLFag1nye4faOXiu2Qc30iKZIC1TyVmY5IpTY8rliVAuq7gAszjLRWJVRrUApfOEMSWqADg2AVhixx5QRrZgpH8yWCCXWHUe3Tl9Nu8LOIcQKElJWVHZFTodywv3fbf3opOXQkm/YUrTm5mAhTYAxgt1OcjrFWn0iEDlUEkklbJBPYbOGPaxIaBdFxmYVsosknJYh9gSQWyoP3MRSsAEkAS3ZiSxd3YOLbuP2ii5LQoXxTUyfBQHHipWRUAASkhLhSwQVFwOrA+sJtIArlpQQUs7ilySwJyALX7RevXSh/6ecuKks5D+X3batSEiaSmlQVcANy9j1Dflg5h4xqzPezkuWeVCmCrAU8oJFwfmu5v6+sTm6tjUlLJFlXBLtkA7/oIqmVeIQzhi6rgsR1IDjv0GIFXKUmqZOqR/aAq1w2QGuz/AJWh+Ns3FsLVq0uSkkncqPNSM3Y9XfyES0WtC1hNyolg6iBds9Nr/UQDJ1AT1UkghSruSbNY5LG3cWG5MjUSZE0LKVMPwEDxTskpTYDJe7GHjD0V4OJpuJzEIkplguuYxe4cJZzkOSex+ba0KwO/1EAHXTJyjMmO9wAMJTswwDgkhnaLQoi145fJlcqXohlm29HrOp1iUgnYRiuIa5S11KxswuBDT4hnqcJB8/8AEKZYexB9MxvIy8p8fwpmlcqAlodVsd8x1enJOWYOSA5H6H6wwl6IjLAjL3LQR/AhzUxqDO5zhmZjC44/dOtEkldkdOFNSlKRUzrCibjblQTjYvnN44CshwoE4dIfFiHUQGBeDtOUNhyWDkPhyB2ZzYRbJ1AcuUh2JYu52wLYPtaLmdXooljlAUmoFnKmS/8AqsSem+0UiaJQdlUjLnFtjc9SbbQQueACq7B9ua3cY6xWvUgFCrhyW5VM9mD2Cbsz3tBSFsqlImEMJhc7AYuXIB2vnOPKLpSQbLBfICmNwS292f694FTNmhgsB6S6lbkFnDY643hdqtX4LJWalsqkJdiHGwGHLZLXvD02FWumOpk1AUEsxN0g35sPlnAYD0uGiI1SqiU5ILCq4sCbXf09t4X+H4iaVIUhbVOgsU+diCWbY5dsGJlaEsEKTQElxdy3yukAMB6/NAaC232T1ilzCBUEhyBu5yOVg5HSIaYGkNM8q3UCCQwF3Dnd2d7FoF1GumXCSiwHzcroc/NUogB3HoYhPmKKklSFKBTi6gVXcXFnbaNX6GLV7GcnT7KKSSC6QLOSSku4c+icPA07QqTPlLklANQdbfzEl6sm4ds36npAJlAJXMC/DHNZQZJLtkFmenY7XEVcT4zMnVTZaEy5ZNLJSaQdg4ULG4dvwi28T+7lUejrjJvaDuK8XquuYCoh3zdnBZ26b/lH3FZ0taUeHMUs0gL5GAOaQMnrU/7LdCpUwhEkCaVCogHISA5IJsz+42tE5XFpgkplpUjw0KqS4YDJJ/1fMQ3R+0RcKpIi32CTNaUzgyQo1NYJb6WwPzhvpNOBaZNRTMWEqUpDMk5e9r2d/wAQdoT6nhK0CXUClcwkoWTSVFrgDYCpPTKWhdP1gCXURQXFw52IYE9vrFHFT/iJ7NDruJuooVMBTLJSFKVUVNUEpBBHK7H/AKiWNo+0/DRPSQZspIayb1lTHH1D7PGP0q1AS1qQkIKwkqUTYVAOQH5b7XzeHCeP/wANqFDT0L/AkhIKCkgPTbmNm73Ft2lgkl9Oyihbto5o5MrxaJk1MkKKgsLBeWAFFiCcu+WuBAPEpSTMpQeRJsQbEuoBQNN0t9vFi5qFoX/LKZoUkiY4YJANVXSoNYbo3do7pJbLCRdKjdR62ZQA3v1fyiyjWyqxqKsA1kpZIwS7hIBGLgkk2Bd/WK9NPKSApLHZ05Nu1rnzFofarRkYQTLSHKyHIIIdTuxVjd7DDvASJS5gukoS2AXcXFuUFvPs17w6kpILhGatHU8QZYpJZTC25Bcj0d3LdYb8OKFlUqYxqINNTvkAg7Fm3t7RmdTp0IKS4VY2SsP6ljHJErmrJIvgFg3S33mEyQS9kGuD7HHEtaQqmUhQAqQSq1IFnlkFwbm57RDSAZLk2BUSSX8zfrEgsKue7neG3AeCLnqYFkYUpnAfYd74iEskp/Um5SyOjnCuGL1CgiWfNTWSOp+tt43Uj4UkJSE01t+IzFAnuwSw8oP4XoEyEUoxucEnv19xBZX2PtFYYUuzsx4IxWzCazUhSyonJ+m0Bz9fSDS48iX99oGWh75P37RQuUp3J9I89W3Z5zt7C9M6w66QmzOSBY8t/qfS/RrLUFJPhqquxUHIffbbcP7QpkrQhlEOr8NyLgH9d+m14lL1qp5UVKVLSkAku2at/wAIsbMSb4jtxbQ0VYzk6ApmOZqiWugAHu1RYNbptm0dm8SUFKSiSkDClljS7sVAtUC2HGMwPKTLSAEuFKYAnNmfN93v0J3izTa+UQ4Ugt8zkWDmmosNxj/T2eKcdjFqJtUr5ypRDWJZJItSyWBB+8RehZUEqSSEtcCxVYBioDGA+/pCLU8cSmSVFI5wC2y7l2LqYg5zk9IYnV4RLuogirZk4IU1wO1rg9INC0WeCJakfyjMUqkFZU6ARY27OS7b5ve2ZKKCHKql8oUbqIAVexBJuRZvpA2s1gR4YmhRJJZ1JIHyjoKganc/1dDFhVzGwINgSl7hwWwX+YM/S+ID12EnP1IJABKSCwJ5napxm92O+cYMBLQmXTUQq5oUoMQdiSBlza7XLAtBWv0PiAJcUpLDmIWixCqirYgFw9wInJ0MtANSikJlrVSQFisAhLOXB8gzJIjKg00DajiyEgYIJNTAMC7OsWAF3fp5tFOomIatACyPmOEsAGekFizsA9ojptMJ10ghmCmmKQAGupNJdWe23S7CfwYpIUhREwgXBZSh5m94RzhF0Ml+lGikrUl7AB0guFnLDGHxfN4A4hoEpUK0NUCBQ5YOAoAOLEfisz4hieLKslQZSanJz3Av22NwMdLdNw9JczSFKD7J5RZwWxl3ZgCLQjnKDcn0dKi8f2fRhZwCE8rAqAJBAwA5+Wzv1J/WeiXKEpUopBmrUChajyISBcHeoqDANu72aNvreFyVAslSTzOU5c4tiqzNGVnaDCqFBagx3d7hgc2a472DQ8ckcitDY4xmUyuJajSUAsVoBCanmJCVZCQTyhmsLH1hPq9P4imSBUMgf73/AGh2jTrcKKkhX4agTdyAw7Fv0i2RIUmYFzJSlrUQWIWlKiGYHf8AC2D5xRfX7JA+J2Z6bw+ZSUWABAZ+rbDfPXEWyNB5lmJCWAs+Sc4bc22hvqiuatQMsgEqKQkkAJS5UHbmsEu4GRaIaWT8iyQ2XUCAVM2wu/QZbZjFFJ1ssopA2k0hJTUSjowsk3IIw59Qbu8FzNMyQVMLklSmZxSGyTVYWYn3sYmQAkrKSUpdRWoXSGyE5U2ch+8A6ji8tJSqSoLmPzGYksEsWCTZjn5dngJN7ZpZIoJ00uhNa1hXhBwFkBSgHU1JJp3zcufld4XazisyYQdPXKSxqqYqUcOXdrADPTDQFq0rmzfFmMVFsCzDaCxbBH5X/XEJPKo6icU83qIJptOBbftviC06Pzv65xF6CDcBT2+/KNb8NfDZXTMnJpR+FLOVdyBgdt+0c9ykyUIym9Cv4Z+FzO5iSiUDlrqu9r/WPR9HpUy0hCAwHSLZaA3KzdRHIvGNbPSx4lA6VdM9N/aIe8fHyePhFLHPN0ScZ7D9YHnE+kFKQWLW7wPPT7x5Uds8b2RlSwQXS/b8n6/Yg7UUsKglKHDoAFa2Nh0a+537wsWeVlb/ALNB+iKFITTWogOSpzfuTHX424tFcFbTJL1f8wo8NAGxL0qLF8APhuhDx2fqZ6yyKUpAA5kXqIFwnZmUwNhm8dWsE0lkpUAzqASq4qdw5LA32jqVzEmYEATJIBNKhdKckAm1gzly7xZOzuhhj2VS5eonJRKJStEtRUUFLKUtanZh8w5W7OH2hrqpLIJkGqaVBgtJaxdWzDtiwgHRa8BQloH81VyFMlQf+wMAwy/VgIv1PGC6LJLM7BxSkmo1syb39/OEly5IXNjt0hfxTSrKQHISlKmJVYulIDqGC6amAy4y0N/46UqUtkhRCrr6KCUqpAxgs2Xc7wt16Av52UwqNSbJzzPXzXqYf6YjqFeGtIISmopTYghKSWIIJJYOSxbtGyLkqNHFUbogoipYBCRMTMe7CoPdss9Jt17wbJ4DMXJkzy7TBYBRP4KQbOzhLkgiwuBuDLkUhSUqCgoqqoubMCbG6b5b8nixWuCU0KUOUKDvUzH+kNSSaS4Z2BcsIo2aGJxH81Ujw0FlCcKq+csQKg7FwSm6m6ggkAkwqm+KkhCVylGYCKFAj3NRuXzYeeYBna6ZLtXScspRJCQFYfDZDjYdGg/SSKlVlCgwACikFsslVhYWeJOLvYVB8ra0clashBStMkBJqSxKiXxzFPKOpDm/lEP4lklHJLAKVBFRpcEj5qcpBS4DtUBEddp0KWoDwhU7gl1BNnpSl3OxLdL3t9pZKZZDllrNiHBKgXSA5F2va7u2If4rKtX2ylEyYZSlhGzMRMVa4puwFr0tvFWlmlikpTUS2aA4ZuUcxN1b9Gi3ik2XIClrCQVABiayXsWQwYDOT+UU6vjUqiszQpTFkoQE38mdL2cvFFjoPOKC9PpVBKZpWElnUSzM9gC98fiLjGGMVJnl/wCWxUAP+UCSQ5sSSkKCmbI+UZxCLT/ECWClyK1j8Slk381AkekCSOMagOKzzEkDLOSWD3DPB4L2xXmS6NLo1CplKQlKcoUpKi+4ILJSpjmkuwvaymbx5CFrSJfiAEgKMwsrZ2KTh2d79YTp0qllS1ElRJJqGYMkyLMkfe30hZZYR6OXJn/AceIu0xayl3pqJHYXOOkXI04Bvltu0Go0wAa7/eIlZ8X6mOaeZyOaU2weWlrDeC9KFBYe12AGSTa3V8MxzFunllZpQlS1BgQkVM/Vhb1jZ/DvA0y+eYl5zb/hfpsej79oWCcmPjxObOfD/wANhArmpALghGW7q2fFh6vGoqt9+sVVGO1Nmz4jpUaPThGMVSJKbLX64PuI4Sdi/Y/qP3iut8EHyMSUoAX9odDHFzgMgvtvFVD3q9jEwNzmIECCKeezq8CKXUxcB/v3g7ienKJq0qsAfcEBm94FVNBsDHlyXB0zx2qYMUbmIStQuWCUqAB2Ie/7/wCI7NN2Dk/ftEDL3xj1z+0PjlKLtAi2naDpHEZRQKlc34g2Ta4A/wAH1gvTLMwFYYJVYC5PR1WGGwz3MZmbqGNrlvvytA65ClOUkh2cO3X3jtWRN/ZUdcM79mpmlM0KlhZqSgBSAo2cmkFrdc2HQu8Bz+FoQUkLMorYCiyatmFT36NGflaFUvmSaVYcZD4x6xVqdItanUSpupJPuen+YpGUCvzJm5VJmJT/AMxRN80lIwX5rvnHr3ElKmTZYUhSJgOFEADzA5mvUc7+pyE6ZNUKSpZHQqU35xfo9FMSCULKf7SpL9j+kM+Eexnlrs0EmZNlr8FUzTpUUvSEqGLJc1M48nzF3FJo0yXUtIcAUBCSpTs5vkMTkb5jKp4YTtzOX6bfveJI4ZzN5f799oDnjFeavZqjxaU1f8Uo2wLE7DAe2IUyPiRCgROk1gKLOp9zSCDhh3ML06AJIqNvPfb3g0aJBZgL4O33+sK80V0ibz/h1PFJ6l+JK/lpIAEsXSwJubAPfLDAgHWS5s5TzlElOMMAcgCGGm0U5TJRKWo7AJO/QkNDnRfCOoWS8qk2+YhxuGZ+l94k82T0JeWXSMmjhwHzN5ROQigltrYcGxyN43kj4EmfiWlPkCfq4hxp/gmUPnUpXbA+l4RTk3sdePml2eYy5AcEpc5sPt+sESdOFHlv1Az3sI9Xk/DWmTiUk/3c30NoYS9OlDMAEnpYA7fpGa/spHw5e2eVaLgk5ZFEpbdTb3eG0j4NnlvlR/U+fQiPRlJj4CAoIrHxIL+zGaP4GSD/ADJpN/winYdzDvS/DOmRiUFEf181j5uDDcxBSSfMY/SGUUVjhhHpHUAJDJAA6DED6nT13BZY+U/4PaL3BDktsX2MULnh2AUT5W9zDJV0ODSVu4U4UMpf8u0WBAGBFWsQVsQAlScF3J7Ht6xXJ1NVmYjI+9opsUJJisyxtnqISr4qZc9SFXSWPlYQ6Cwzj0heQzjRFmiLxJSog8awUIPjDhtVMwMGFKvX5f8AIjNIksLlo9J1MkLSUquDYiPK9WopUpINgSB6PEvJhvR5eaG7DVDcM8UTbtkNnv8Af+YolFrPs/5xGQok3MSjhk32SjBstIQ1h0jkqWljbeGXB9AmYsguPJv8gxr9L8KyCHNZP9zfkBFfha7ZePjt+zBI0lRpwHNRPpfPn7x0gfKG9c/eY9Mk/DumSQ0pJL5N9j1hhK0iEfKhI8gB+UCWP8KrxL9nlKODTFXEpZPkQPrF8v4W1S25QnFyRYdwL9Y9WUkERxEoDG8M99ll4sK2ef6f4EmrKSqakdWSVD6lP+YYSvgdFipazl9g+Nr/AFjay4jLTc+f+BGoosGNPozcj4Wkj/03H+okwykcElpwhI8kgQzVHExqKcYrpEZcgDAiSwxB9D+Y+r+8TSI7MTynyjDEVRExNJcA9RA2s1BQzNc7wAlrR2hwx3imUScqP0/SPigdH87/AJwaNZxM0YJci1r+RtHDO6AnzYf5iU38J7t7xBUMKRMxXYe5/SOP1J/L8o4Y+EGjElJ3AuM9x+oiBO8dRmONfzDwTMjA+qkPcWUN4vMRmmxjAasxOvWVrUTl/wAizQVwfinhmhfyv7d/KI8alh6hk5havDxN6dhXRtid3d9xHK4ScA1Srp2Ace7Q4MzsIeP2Vit0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6" name="AutoShape 4" descr="data:image/jpeg;base64,/9j/4AAQSkZJRgABAQAAAQABAAD/2wCEAAkGBxQTEhUUExQWFhUXGBoaGBgYGBocGhwYHBoYGhgbHBwbHCogGh0lHRsYITEhJSorLi4uFx8zODMsNygtLi0BCgoKDg0OGxAQGywkHyQsLCwsLCwsLCwsLCwsLCwsLCwsLCwsLCwsLCwsLCwsLCwsLCwsLCwsLCwsLCwsLCwsLP/AABEIALwA+wMBIgACEQEDEQH/xAAbAAACAwEBAQAAAAAAAAAAAAAEBQIDBgEHAP/EAEIQAAECBQIEBAQEBQIEBQUAAAECEQADEiExBEEFIlFhE3GBkQYyofBCsdHhFCNScsFi8RUzgsIHFkPS4iRUkrKz/8QAGgEAAwEBAQEAAAAAAAAAAAAAAQIDAAQFBv/EACURAAICAgICAwACAwAAAAAAAAABAhEDIRIxBEETIlEyYRQjcf/aAAwDAQACEQMRAD8A2UzXpYkVfMCz23yRjOz/AKiyuLUJVWXYZw5vgnJhKdQUKFJfd7W8r7iOfxKZhpDOfwPckO1B97W2Z9vA3JXQvKjPa7jEzxCQoClg6RkPdh3Ye0angfGlqlgrTUDMNKj+EM7dgDa8efcXlpQssXSRYHI3bzviGvw0t04vU9XUBrZwb5jshFUSS2egzuKUmxOVEu1wPW14tRrboI3LksLiz7sHbrtGZ1BUovygWNND4Bxz7hvaK+HFZSbMLAB9uYH0tC3GizSXs1On4kCopCrpd23s52zvvGR+JFS1TnllTkEqSF8oLgJABD3uSP1MOtBqkoUR4JB5bgpocEkAgEHD4vbuYu4grxmPgykq/qYtvm/ncRSLUGgqUEVcL+N5cmWlBQ7DAX8rbfKXyPO8MJXxsFqNEupLP84sGJ/pzksYzfFfhFeoWmZLCZZYVgJJqbBf8Cs3vta0Pvh7gR0oWCJQqZyVKezjY9DnufWqzIyncgXX8bVPQDQB1uFAO7bAm4I/6YE4fq1jmA50lx6Et1fpbvGrnokEcwJO9JIH1MZPis1aVkaeSZiXw6XFt3Vg/wCB5xKcouVpjynDQu+JNdNnzgtZuEkFhsL49Y1vBfiv+HkS5fglVjcrYkg9KDC7+DqQlR07TcF1imxsWezubB8jpDSdKR4YSjTIKkhgZiz7mlN9umIP+Ql7H+bE+yei+KCJi5glO4xX3/sgnT/HVTPKSPObi7XAl/bxmZ+jnE3lBKQT/wAtWfUu3aximbwtSpgUuUpnT8u17m42z6QqzOtMTJlg/wCKNjL+NRUUqlAK2AmAkm1jy284kr4tX/8Ab2tiY4//AJ+YjETOHT/EqEhgPlJU5IF3PQw1kImpAsslr2AAb1vFY5tbZLnvoff+djd5DFrfzN+/Jb67R2Z8cAYkuP72/wCyMvq9EpYZUtbEgtbr/VV0v6RbJ0iUVqTpnUSmxOQxS7uAGyXgfO/0sp472hir4kBE9fhnnQQ1WKrPi+Y8o4iWmszFo9MnTVoSBK04CiE1TAx7qBBIwYN0/F1hN5DMQw5b5c9iT1HWGjlSe2M8mN9GU4BNlyZYWqVyqSgqIZVySA4Up+mLBzbeNfw7i8gqpSHmEOlFKQSOxKvPceUZbjfw8J04T0LXKVVUoEBQUdgUhQDBh1DEghUBz/hrVzJiVHUSkJSbGXWhVJOCUpSTZx1vtHUvLx9Wc0opu0ynV6VElerSiWUAJoIKgp6yrDJAFlANf5XeHPCdWnwpYqBNN7g9M3tFnCuGp8dMrUKCwUIE1fMXU81QdShUosUBzlujQ2X8K6JUwJSzFCjyki4KWA9CoxzKalJs7FKNJWJZk0Kny2IYJcd3JNv/AMIJ1K75Yi+77jG/1+kUo+H0JnzNOipKUhADkO1AP4rHJ9BEV8CFQlp1DJUCSVDBBAZwoC7n2hPbsWX/AEirXIRLQsWWmWln25JyyblhZYu+2C7GjUzRJQjxeUrUggZdlFL7lQpSD3faFevTQoITzYBIIuTly5ewFn3847P4MpRHhqZBAUUgpJLpCWFwxTy2a4TD8k+yOjbaP4hlUWqLFiaCOY3v6ZMEHjSO8efzeLGWoi7BgbEsbWta/W2YoPET/X9f/lHO/KyXpAcgnSS0zXoUt9hUl9+23eAk/DGprNyUH/U+73MbXRcKlpIoQAcWMaPTcNSPmue+ITHcn9CMYuT0Y5PATNCRMqKhapwT5mxqPfMXyPhDwjLIJHMEkqIwoMMDq0bqWgAWDQk4wTMVQSyUkEAWJIuCTnPSKygsaubHcFFWzh4XLT86x5AP9+0VSkSJYZCCbk8ymuS/TrtFIkjNIeLCBHLz1UVok5r0K57jVIZTJXUuhgUgoKNj/cbvDoateym8rflCnXKAnSC2StHul/8Asi2XMODf5nOGD27fXpBnKTSFtjDxScknzeIsIGSS7ApfoXxFktyLkemIk7/RS4AbR0n7/eKqYtSPtoQxGrv+UfEesT83+/SOF41ox8I6PvMRUvq0fO+337QLCfE/bRJMwvHw72PeOVeTecazFg8o+brES8cCm9fvpA0E7THFShHUK+/sREzBcH84wCPgA2YR8dMnoPpFiXa36/WKkzQVKSC5S1XZ8fSCY5p9NLSqoS0P5DdunlDXT65LNSU/2m30wYAj6p+/1iuPNOHQ6m0UzOAS1L8QTApdzUtwq4SDfDskDbEB6/RTEOp3SASQliWSHUCxsC3ny74hiD9tCnjpKQ6RchQu7YIFxcBzDfKpPaDytma12nU6QXpnEoc3uyQxLdVF85h1otGpKAhwSA5JDg1bva9j7wp4ROJny5ZygrUtibEhSAq9n79n3vs9LqlcxNwpRICgCLBKAzi4ZI9zFZyVUwyoyvF+DLmhnQAH/Ap3OMLA6FjvFWn0SkJCRLCmGWZ+/wA0bVepB+aXLJ6M35RSTK304fso/wDtiakv0W/7BZSmIIyN40mj1gWKh67Md4yr9X/OL5M8gukkGDhzfG99Gx5OJrTA+t0aZguL7Hp+sLtHxMn5rdwIcy5iVgEF+4j0FOGRUdSlGaM/P065fzJJHUXH6iBxMBxn77xqfDt/vCP4l0wEvxAGpuSC1u5ZyI5cniVuLIzwpbRmNVrAVAXcKcW7Edf94grVYewdwH3yN85xAOm0StUaZZqtcsyUEMSSrBAu/wDmI6xCKQHSoodJUCGXgmklnAqTm+ehjnlCSWydMeGYulUwy1FASTUxxa6eqS498w64boapdfig2BYMwG5q6i9u2YzUr4gmp0popo+QFQUwCgoE3DJD2DbiCOET1eAjNg45mYXLkkWucYsIKjBdhSXs0K/CCCoLL2AFnJcvbpgv5wEia5Is+W7dfv6RUNWkb2tvbFuo/wBohK1Ivj0Oxt67Qs3H0jNpBUpTODlr7RbYswPtFSaQAB9Tf1tmPg3+4iLEdWWu0dUvrFRWPto+qHT2aACyZV5e8dSgdB7RD8/Yx8T29bPGo1kwI6/3eKws9/Zo+K+pMajWTUSOkcKu/tEOVx+0dK+8ajWfLAOxMY34S1wma7UKAaoOOYHfY74h58R60y5KrfMCkGzAkHL7Wb1jAcD1nh6hEw3FTE4F29sH1KR53xQuLCermYW6fUxGstEQskP+8fEHNx6/sIn8crqjJMmmZ92hRx6cUg2DeFNLsdkv5Njr+rEzDjmMJOPy6i7cxlTUJcs5WlgH3uB79o2P+QY9ibRj/wCpM0gqEtHKk/1EpCQ4e9RWQWyR0jayuUBNrAO2H3tteMt8P85K25VrQpjmlCRSfKsTPaNLVFc8t0GfYQJn3eI1+fv+0UKUIj/0/UfpEBSh4iqd0iN94mCIahSSZnV4a8BSsrqTZG/+r76wLoeHqmHcJ6/p+saSSAAALAWEdnjYH/J6L4sftl4MVapDpKS7KBFiXv5ERNKxHPE6R6D2dR58nUanQ6rwpEorM4EISoOCKgxJGEgu/Zi+0D/+alnT/wAPqJaFDxVIWz1pWlfKDakkPZqvlNto2fHdQuWETJRAWFXvkMQR3z0Lfn52njExc0qmqZQSAAU/0ukEPcK+YvvbF45MrpUiE9Gx0Gt0mnkUy0AqLVy1OSqYkMaiHtSVcrMCCwzAHDpCa0h0oAdg7sm1KSS5GBcXhJO1niFg7ljYMRt5t+/rdJSkHlJLMDUWtf8ACLl/PeOWWXl2iTs2vD+HBvGnLAQtKCFAFIIccqwcAkiw6ZhT8Q6/TmZTpxZKWKktSVZTfBIfrv2hFPnLvJUgUhSFVEm4WTdKXupwwd8RyXpx4i2cpc2uSVMSL9B6+WYLmuPFKg96HspVQcU9Ns7/AFeJoLbn0iutMtKag7nYGxPpZ/aE+u49ROloSnlILnbd3e6W6RHjZNmhrcWiA8w/28IODcVmzVEnkTkgm6W2bob3h2ZvVQPnA6FLkpGxiKj1SY4kgizekQmJ6sfPpGAXJW1ywjomdG7fbRQCPKKpik4Oe+8DiYMqtcCOVjt6/wC8BIT0v7x2dNABJs1y+ABC8WEyv/iAogpb+g2D7q89226RjtPrCCkFiAQQaR1cAdN8d+sNvinWVzSchmDYAuHsMC59IU6NZJsUt0IBv3B+kejiVYyi6PUzr1KlgAuSkXqSD3Y0moXZsva0TM9QxhQNwTVgAg9Q48y3WM/o+LhcpJ+VKW5WsaWv2Pzd9+wYDWcnIlPQZtYOxAt0uLMIZeTKKUUUWWlRoH8huB26gdPyhZxBAWbh6C4AUKqgxGG3P03ewejUylAuHDAsHDJuSDsWfAd8wo4rrUqKHISyWUBelRDmw9u1+sN4+GMG8j2UhBRfJjzhssSwlJpCUhqn35Q2cmoGkYq7w0Kh5+ReM/w/UkhxUpg2aUhiQMAlyOwF+8MpWvS7F0k4cjm3fr9In5uNtppaF8iD7oKVPY/4Z/rHax0PtHErB3jvhp6D2/ePNtHICgEjBPpDjQcLNlTPRP69PKCuH6BMlNiVKOVH/HQQZLO5j1MXiqO5HXDDW2SBa37RIzm/aIKAMVKEdei5L+KPttAes4oUhyQkbxRqphAJPKN4yWvn+KoADl26+cTyZFHS7EnPii7inHyshR7hIuAf6iT6ZjNcT4qpwWKv/wBXLu3WwhzPlCiqYgB7IdRch+j8uPO1xA0wJI5EsUsOqu93dz/mOOUoJ77JqUY97Ys0c4qUlJDtTbcubC+7EQw0iymzquHIAd2JN8Gzm+d4+TOQpwaQsAEEEMb4PQ4L/ZZ6DWoIWAHPzBrmwOw2BAt3iU5rujSyrugPS8FCfEmKYKdNGGKhcEsbtb7tC7+OmiUUpCSoZpPRuj37XiyZNnqKSkygU5Sosdttic2vaI8U8UIVNIBCgzy7hxllNsLtm5h6lLbJPlLYu1/Fpi/DUKgkEvUSU3sxNt7t1aGitT4vMhaSCAQgnBANrdtvOM3/ABB+fxE7VBW5tc7dbnpH03iJpSp3UCBSHDOxbsLBw35w7w3pG4M0Wl4qQhY8QdBcMEks/wAtwBSSD5bxdM1u8tSUJJck5xunOSARGURreY0pI2KQHct+EXZgO/pBQWpcyihCVMhgSzZ9w+8Z4PYHF0b/AEs8pSwv33v6nfaLfHVhvRoB0GiMlISFu5clgRUSAwO3QC+O9r9OtaizJULEu4NIDdGG2BvHO4P0F4nVl5mk/wC3+YsRqLW/N4M/hJXIKzWbKpIpZRZrjYAl+5tHJWglLCvDUVTU5RUCx3BIRn262ibhMV436A/HPf0jO/FGvU/hh6QHW5PW0PNYFSlBEwUKOEkgE5uAbkWNx0PSM58SzkkBNnyRk26dDGxKXOmhYppmVOrCmJLHI6nc+W3TPaOyQAVKBIqLDok35jh8k4/D3iEualQSElqc7tk8trPa9u3eqVq0gUsNjmxNi4cXJFne2bx6nHWilDuXPUESwU8yru/54d3LMdvZ3o9aas8xLHIcOz5vYXHTteECWmySGch2di6mJA/TzgrSzElAmCaDYMkF0AhRd2N3ABYiz5IiDhyTEa9mknoCgE2uxAPrhshnMLtROSWBZ2UzhSna4Tdqc+lUX8PUS6i5cBqVPcgEgOA6vzhHruIpC6VJCzyi4UG5nZid8unr5iI475Ua2PuFSwSpg7FwUlnLXJSXpI6MWHXEMpSc4AORly337bwp0OuIQEFjflKSTZrgAgNv7+7ITWDOWffba/pAyZssbSY/yTSqwsrZu27H9cRMav7vAZm9Q/lEqh3jisiblmH7xIGOAxyYtv0j6E9I+aK50wAEkgAdYjMnMHIAG5eMjxXiBmrKQTS7ANmI5syxr+yeSfBEOK8RVOUQD/LGw37wumJIDAczOxGAD3vfyw94vlgJd7AByAQCffMfcQQpKSubLcc1yLJwGNi2U7eXUc2GMpPnInijzdyCOFaKepKTXNkpuaEzlhJuw5QBUFXNm+ohmJEl0+HLSVCoqUFpqX/UUKukgMHFiC3WKdLwrU6zSK/mIlLWk0kC7GlgwuJbBQYHZrsIfyeEpXJlyJyErUJaQ6cGmwuAO5ezuYt8F7BLsxPxd8Oy5suWAUpUlKmrXzEBbml2BsoOPbMJ5GmmaFBExNQXZFabpazoN6nChYDpfp6DxD4ZQJMtEtqkJKfEIAULPW4c3bfrd2hvLTKWmlqkgMHDg2ZVR/P+4xX4rVMZtNUeSTELluqogEkKQqUKQofhrB5ibk4IaFfE9bflCUF2pAA6AAA3G4Zt/SPbeK8Ekz0FKkI52JULHsTuSxZ/L0wut/8ADZirwygp5KDjCFBSd6XWUnokf1AwVioeEq0eZzZpF3PS9rtfbMX8E4XKXMUZ5mUhJLSqQqp/9dmPl6iNV8RfByZaagsjmShKCASouqwpYEsEln2OLQp0ukSkgqs5vYEMVJe5LAsFHfbF40tJllUnZfI4SohZlS18oBAU1RBUAnGTsQLYId7MZmlQEpYKWtgFiakHmqHKhnIvgbuetvtPq2KUyQpyWQnByEi+5vu2bkQDr/iKiomxKd7KLliMCnA7xzJZHK/QbUV0Of4SYk3UQp7BwphsQDgMflGwia5UxBKnSpLXyCCLMwblGW75irg/EZKkFRlqc3F0oSbDLF9r5s3W9UycpDVq+bJf5UjqCkP0DFj6QnyS5OLj0Jmqvr0FJ4gVAdLpCS9jcsGG4OwLNu8U6fXTVrXMW4ukBCh/MSkkAgKDA2KixzVcCJ8U03iTJYqJWOUYIuQGL4uWxkDDRKfw+bL5VAhRApSAVk/Ne2xtm9m8nhKPvsTFiTVsp45xBawplMlSnJKhygAOH9TjNvOMtr5wrIud8P2FIte3XcRoROSVDxlCoAlKQGubB6lOAzltz9VOukolKqJUAospVqkszlNTcru2d3jKlIjkX20LQhg6A6hdyPJsm352igpSX5kk2Hq5692L9o0/FuAmYiZPlzE1JYUECo2cHoQevURllzmLqsSckAs+QQS+Wv5xWE+XQoz0wUxSSBuCfIN5h/ygyTpUoTdYdLlJAYmzgktnDkZ3gHh+q5gyUmzEg3AZrs7gEGxf6wVIKlCioMLhyxthg7XLX7YhHZNjOQuWmXTWAVZLEAbmouL7s/6xnJk+q7WqAZ7bgNZ2e1nuYdSdSfCzSlrqJU3V7CzM9rukYgbhvDSf5qFIJ5iKX+Z3sSejhyHvuwgqEYfYs4xirJcM1FwosoM6X+VySDny7/SNPKnopaq4tnpbsP8AYxk1pZQKCalPdqiDYPXbBB/CfSxhtJ4opJbkLpqKncBnvScAt7RLJhc9g+Pn0NwpJwQY7bq3aKJACwolNCkpqqALKSQ9gAWyC5O+ABERPV1/L9Y4smF43TIzg4umek43eK6muRHVTRtCXj/EKEgDKvy3j2ZyUY2zulLirYDxrifiGgFkjPeANDpDNUUpIcDA3gNSwLj3grTcdRJCSVUlIUB6kNfAyb/lHmQ/2z+xwuXJ2zdcG0yZSKWYLuR5hKR0b8Tv1OIJSt2DgvdQ/DcCx9IzH/GifkcAfKHF2IcG7eu3rAWl4mokqUpPZQW4tj3tl49TlGKopyo2UjQy0oZAKU3el7AXal7HOL2EDp1kxkhSbBIJVUHfmcPuBS3W/nCT/jLlBBBqfob2bO7jFvOI6riM9fygF8qHW4xkjHv7b5Ih5DPjGsqkLMv50BTXO7iq+WIdt8Pey/4WZHiJEwLBKVS7ggg74YAkgBj+AP3Q6vVTEomjwlpdvkJT2SVJYh7WDdc4CaTrZqAmhCsqQEqpICnBUSvlYWBYJvQcb5T2XjC4np0rVoWXBL/Km4dyCbB88yS5jHaTi+oXTLZSS1Kq0sQCpKXoB5jdRd022hWnjRSSpTrUpR5bFNFKHL35gQtid1Q40i1zJgUpDLWQlSmIlgJCSFBOXJqU7hmPaM5GUKX2C+McBmqlzVqJWphNSlKGU7KSZYZRLUs4AyGZ4w+r0ExJKVFRAASyiAeoUEsclrjDD09I0GrYKrKflpIDuoOoBwRbffCj3hbxWQmZqUrUpJMqXTyuVuy2LksQHJD9XezENpmhkS0DcN+C5aRKWJihMeWotZqGJRZt7VG7M2bqpnw0RNm9KApI5glIdQoUQz3SCCQAHP8ATeKeOTAQFIWCpQSkEM1RopNglVyGAOelobp+JkPMCzRLUok+JgMQlh15kkN1B6wyo1tGJ1E0ypkpfLzFwkqCgUmwcHoxFw1siNNPl6dSnkAAvUQQ4BKQlVzsyQLhneBuLadM9SQSkEBVZIPa1JZR87EBWzxH/hIktzqIpSaCGLuT/UXDEDAenvfiz8LTT2PKVxocyRSMgO5C0lwmx+ZI/Fb6+sDypgQsTKqlgNWxFsgBybP3u+IBqlo5qgohwm+MXxnLXjsmZUSAoWLFag1nye4faOXiu2Qc30iKZIC1TyVmY5IpTY8rliVAuq7gAszjLRWJVRrUApfOEMSWqADg2AVhixx5QRrZgpH8yWCCXWHUe3Tl9Nu8LOIcQKElJWVHZFTodywv3fbf3opOXQkm/YUrTm5mAhTYAxgt1OcjrFWn0iEDlUEkklbJBPYbOGPaxIaBdFxmYVsosknJYh9gSQWyoP3MRSsAEkAS3ZiSxd3YOLbuP2ii5LQoXxTUyfBQHHipWRUAASkhLhSwQVFwOrA+sJtIArlpQQUs7ilySwJyALX7RevXSh/6ecuKks5D+X3batSEiaSmlQVcANy9j1Dflg5h4xqzPezkuWeVCmCrAU8oJFwfmu5v6+sTm6tjUlLJFlXBLtkA7/oIqmVeIQzhi6rgsR1IDjv0GIFXKUmqZOqR/aAq1w2QGuz/AJWh+Ns3FsLVq0uSkkncqPNSM3Y9XfyES0WtC1hNyolg6iBds9Nr/UQDJ1AT1UkghSruSbNY5LG3cWG5MjUSZE0LKVMPwEDxTskpTYDJe7GHjD0V4OJpuJzEIkplguuYxe4cJZzkOSex+ba0KwO/1EAHXTJyjMmO9wAMJTswwDgkhnaLQoi145fJlcqXohlm29HrOp1iUgnYRiuIa5S11KxswuBDT4hnqcJB8/8AEKZYexB9MxvIy8p8fwpmlcqAlodVsd8x1enJOWYOSA5H6H6wwl6IjLAjL3LQR/AhzUxqDO5zhmZjC44/dOtEkldkdOFNSlKRUzrCibjblQTjYvnN44CshwoE4dIfFiHUQGBeDtOUNhyWDkPhyB2ZzYRbJ1AcuUh2JYu52wLYPtaLmdXooljlAUmoFnKmS/8AqsSem+0UiaJQdlUjLnFtjc9SbbQQueACq7B9ua3cY6xWvUgFCrhyW5VM9mD2Cbsz3tBSFsqlImEMJhc7AYuXIB2vnOPKLpSQbLBfICmNwS292f694FTNmhgsB6S6lbkFnDY643hdqtX4LJWalsqkJdiHGwGHLZLXvD02FWumOpk1AUEsxN0g35sPlnAYD0uGiI1SqiU5ILCq4sCbXf09t4X+H4iaVIUhbVOgsU+diCWbY5dsGJlaEsEKTQElxdy3yukAMB6/NAaC232T1ilzCBUEhyBu5yOVg5HSIaYGkNM8q3UCCQwF3Dnd2d7FoF1GumXCSiwHzcroc/NUogB3HoYhPmKKklSFKBTi6gVXcXFnbaNX6GLV7GcnT7KKSSC6QLOSSku4c+icPA07QqTPlLklANQdbfzEl6sm4ds36npAJlAJXMC/DHNZQZJLtkFmenY7XEVcT4zMnVTZaEy5ZNLJSaQdg4ULG4dvwi28T+7lUejrjJvaDuK8XquuYCoh3zdnBZ26b/lH3FZ0taUeHMUs0gL5GAOaQMnrU/7LdCpUwhEkCaVCogHISA5IJsz+42tE5XFpgkplpUjw0KqS4YDJJ/1fMQ3R+0RcKpIi32CTNaUzgyQo1NYJb6WwPzhvpNOBaZNRTMWEqUpDMk5e9r2d/wAQdoT6nhK0CXUClcwkoWTSVFrgDYCpPTKWhdP1gCXURQXFw52IYE9vrFHFT/iJ7NDruJuooVMBTLJSFKVUVNUEpBBHK7H/AKiWNo+0/DRPSQZspIayb1lTHH1D7PGP0q1AS1qQkIKwkqUTYVAOQH5b7XzeHCeP/wANqFDT0L/AkhIKCkgPTbmNm73Ft2lgkl9Oyihbto5o5MrxaJk1MkKKgsLBeWAFFiCcu+WuBAPEpSTMpQeRJsQbEuoBQNN0t9vFi5qFoX/LKZoUkiY4YJANVXSoNYbo3do7pJbLCRdKjdR62ZQA3v1fyiyjWyqxqKsA1kpZIwS7hIBGLgkk2Bd/WK9NPKSApLHZ05Nu1rnzFofarRkYQTLSHKyHIIIdTuxVjd7DDvASJS5gukoS2AXcXFuUFvPs17w6kpILhGatHU8QZYpJZTC25Bcj0d3LdYb8OKFlUqYxqINNTvkAg7Fm3t7RmdTp0IKS4VY2SsP6ljHJErmrJIvgFg3S33mEyQS9kGuD7HHEtaQqmUhQAqQSq1IFnlkFwbm57RDSAZLk2BUSSX8zfrEgsKue7neG3AeCLnqYFkYUpnAfYd74iEskp/Um5SyOjnCuGL1CgiWfNTWSOp+tt43Uj4UkJSE01t+IzFAnuwSw8oP4XoEyEUoxucEnv19xBZX2PtFYYUuzsx4IxWzCazUhSyonJ+m0Bz9fSDS48iX99oGWh75P37RQuUp3J9I89W3Z5zt7C9M6w66QmzOSBY8t/qfS/RrLUFJPhqquxUHIffbbcP7QpkrQhlEOr8NyLgH9d+m14lL1qp5UVKVLSkAku2at/wAIsbMSb4jtxbQ0VYzk6ApmOZqiWugAHu1RYNbptm0dm8SUFKSiSkDClljS7sVAtUC2HGMwPKTLSAEuFKYAnNmfN93v0J3izTa+UQ4Ugt8zkWDmmosNxj/T2eKcdjFqJtUr5ypRDWJZJItSyWBB+8RehZUEqSSEtcCxVYBioDGA+/pCLU8cSmSVFI5wC2y7l2LqYg5zk9IYnV4RLuogirZk4IU1wO1rg9INC0WeCJakfyjMUqkFZU6ARY27OS7b5ve2ZKKCHKql8oUbqIAVexBJuRZvpA2s1gR4YmhRJJZ1JIHyjoKganc/1dDFhVzGwINgSl7hwWwX+YM/S+ID12EnP1IJABKSCwJ5napxm92O+cYMBLQmXTUQq5oUoMQdiSBlza7XLAtBWv0PiAJcUpLDmIWixCqirYgFw9wInJ0MtANSikJlrVSQFisAhLOXB8gzJIjKg00DajiyEgYIJNTAMC7OsWAF3fp5tFOomIatACyPmOEsAGekFizsA9ojptMJ10ghmCmmKQAGupNJdWe23S7CfwYpIUhREwgXBZSh5m94RzhF0Ml+lGikrUl7AB0guFnLDGHxfN4A4hoEpUK0NUCBQ5YOAoAOLEfisz4hieLKslQZSanJz3Av22NwMdLdNw9JczSFKD7J5RZwWxl3ZgCLQjnKDcn0dKi8f2fRhZwCE8rAqAJBAwA5+Wzv1J/WeiXKEpUopBmrUChajyISBcHeoqDANu72aNvreFyVAslSTzOU5c4tiqzNGVnaDCqFBagx3d7hgc2a472DQ8ckcitDY4xmUyuJajSUAsVoBCanmJCVZCQTyhmsLH1hPq9P4imSBUMgf73/AGh2jTrcKKkhX4agTdyAw7Fv0i2RIUmYFzJSlrUQWIWlKiGYHf8AC2D5xRfX7JA+J2Z6bw+ZSUWABAZ+rbDfPXEWyNB5lmJCWAs+Sc4bc22hvqiuatQMsgEqKQkkAJS5UHbmsEu4GRaIaWT8iyQ2XUCAVM2wu/QZbZjFFJ1ssopA2k0hJTUSjowsk3IIw59Qbu8FzNMyQVMLklSmZxSGyTVYWYn3sYmQAkrKSUpdRWoXSGyE5U2ch+8A6ji8tJSqSoLmPzGYksEsWCTZjn5dngJN7ZpZIoJ00uhNa1hXhBwFkBSgHU1JJp3zcufld4XazisyYQdPXKSxqqYqUcOXdrADPTDQFq0rmzfFmMVFsCzDaCxbBH5X/XEJPKo6icU83qIJptOBbftviC06Pzv65xF6CDcBT2+/KNb8NfDZXTMnJpR+FLOVdyBgdt+0c9ykyUIym9Cv4Z+FzO5iSiUDlrqu9r/WPR9HpUy0hCAwHSLZaA3KzdRHIvGNbPSx4lA6VdM9N/aIe8fHyePhFLHPN0ScZ7D9YHnE+kFKQWLW7wPPT7x5Uds8b2RlSwQXS/b8n6/Yg7UUsKglKHDoAFa2Nh0a+537wsWeVlb/ALNB+iKFITTWogOSpzfuTHX424tFcFbTJL1f8wo8NAGxL0qLF8APhuhDx2fqZ6yyKUpAA5kXqIFwnZmUwNhm8dWsE0lkpUAzqASq4qdw5LA32jqVzEmYEATJIBNKhdKckAm1gzly7xZOzuhhj2VS5eonJRKJStEtRUUFLKUtanZh8w5W7OH2hrqpLIJkGqaVBgtJaxdWzDtiwgHRa8BQloH81VyFMlQf+wMAwy/VgIv1PGC6LJLM7BxSkmo1syb39/OEly5IXNjt0hfxTSrKQHISlKmJVYulIDqGC6amAy4y0N/46UqUtkhRCrr6KCUqpAxgs2Xc7wt16Av52UwqNSbJzzPXzXqYf6YjqFeGtIISmopTYghKSWIIJJYOSxbtGyLkqNHFUbogoipYBCRMTMe7CoPdss9Jt17wbJ4DMXJkzy7TBYBRP4KQbOzhLkgiwuBuDLkUhSUqCgoqqoubMCbG6b5b8nixWuCU0KUOUKDvUzH+kNSSaS4Z2BcsIo2aGJxH81Ujw0FlCcKq+csQKg7FwSm6m6ggkAkwqm+KkhCVylGYCKFAj3NRuXzYeeYBna6ZLtXScspRJCQFYfDZDjYdGg/SSKlVlCgwACikFsslVhYWeJOLvYVB8ra0clashBStMkBJqSxKiXxzFPKOpDm/lEP4lklHJLAKVBFRpcEj5qcpBS4DtUBEddp0KWoDwhU7gl1BNnpSl3OxLdL3t9pZKZZDllrNiHBKgXSA5F2va7u2If4rKtX2ylEyYZSlhGzMRMVa4puwFr0tvFWlmlikpTUS2aA4ZuUcxN1b9Gi3ik2XIClrCQVABiayXsWQwYDOT+UU6vjUqiszQpTFkoQE38mdL2cvFFjoPOKC9PpVBKZpWElnUSzM9gC98fiLjGGMVJnl/wCWxUAP+UCSQ5sSSkKCmbI+UZxCLT/ECWClyK1j8Slk381AkekCSOMagOKzzEkDLOSWD3DPB4L2xXmS6NLo1CplKQlKcoUpKi+4ILJSpjmkuwvaymbx5CFrSJfiAEgKMwsrZ2KTh2d79YTp0qllS1ElRJJqGYMkyLMkfe30hZZYR6OXJn/AceIu0xayl3pqJHYXOOkXI04Bvltu0Go0wAa7/eIlZ8X6mOaeZyOaU2weWlrDeC9KFBYe12AGSTa3V8MxzFunllZpQlS1BgQkVM/Vhb1jZ/DvA0y+eYl5zb/hfpsej79oWCcmPjxObOfD/wANhArmpALghGW7q2fFh6vGoqt9+sVVGO1Nmz4jpUaPThGMVSJKbLX64PuI4Sdi/Y/qP3iut8EHyMSUoAX9odDHFzgMgvtvFVD3q9jEwNzmIECCKeezq8CKXUxcB/v3g7ienKJq0qsAfcEBm94FVNBsDHlyXB0zx2qYMUbmIStQuWCUqAB2Ie/7/wCI7NN2Dk/ftEDL3xj1z+0PjlKLtAi2naDpHEZRQKlc34g2Ta4A/wAH1gvTLMwFYYJVYC5PR1WGGwz3MZmbqGNrlvvytA65ClOUkh2cO3X3jtWRN/ZUdcM79mpmlM0KlhZqSgBSAo2cmkFrdc2HQu8Bz+FoQUkLMorYCiyatmFT36NGflaFUvmSaVYcZD4x6xVqdItanUSpupJPuen+YpGUCvzJm5VJmJT/AMxRN80lIwX5rvnHr3ElKmTZYUhSJgOFEADzA5mvUc7+pyE6ZNUKSpZHQqU35xfo9FMSCULKf7SpL9j+kM+Eexnlrs0EmZNlr8FUzTpUUvSEqGLJc1M48nzF3FJo0yXUtIcAUBCSpTs5vkMTkb5jKp4YTtzOX6bfveJI4ZzN5f799oDnjFeavZqjxaU1f8Uo2wLE7DAe2IUyPiRCgROk1gKLOp9zSCDhh3ML06AJIqNvPfb3g0aJBZgL4O33+sK80V0ibz/h1PFJ6l+JK/lpIAEsXSwJubAPfLDAgHWS5s5TzlElOMMAcgCGGm0U5TJRKWo7AJO/QkNDnRfCOoWS8qk2+YhxuGZ+l94k82T0JeWXSMmjhwHzN5ROQigltrYcGxyN43kj4EmfiWlPkCfq4hxp/gmUPnUpXbA+l4RTk3sdePml2eYy5AcEpc5sPt+sESdOFHlv1Az3sI9Xk/DWmTiUk/3c30NoYS9OlDMAEnpYA7fpGa/spHw5e2eVaLgk5ZFEpbdTb3eG0j4NnlvlR/U+fQiPRlJj4CAoIrHxIL+zGaP4GSD/ADJpN/winYdzDvS/DOmRiUFEf181j5uDDcxBSSfMY/SGUUVjhhHpHUAJDJAA6DED6nT13BZY+U/4PaL3BDktsX2MULnh2AUT5W9zDJV0ODSVu4U4UMpf8u0WBAGBFWsQVsQAlScF3J7Ht6xXJ1NVmYjI+9opsUJJisyxtnqISr4qZc9SFXSWPlYQ6Cwzj0heQzjRFmiLxJSog8awUIPjDhtVMwMGFKvX5f8AIjNIksLlo9J1MkLSUquDYiPK9WopUpINgSB6PEvJhvR5eaG7DVDcM8UTbtkNnv8Af+YolFrPs/5xGQok3MSjhk32SjBstIQ1h0jkqWljbeGXB9AmYsguPJv8gxr9L8KyCHNZP9zfkBFfha7ZePjt+zBI0lRpwHNRPpfPn7x0gfKG9c/eY9Mk/DumSQ0pJL5N9j1hhK0iEfKhI8gB+UCWP8KrxL9nlKODTFXEpZPkQPrF8v4W1S25QnFyRYdwL9Y9WUkERxEoDG8M99ll4sK2ef6f4EmrKSqakdWSVD6lP+YYSvgdFipazl9g+Nr/AFjay4jLTc+f+BGoosGNPozcj4Wkj/03H+okwykcElpwhI8kgQzVHExqKcYrpEZcgDAiSwxB9D+Y+r+8TSI7MTynyjDEVRExNJcA9RA2s1BQzNc7wAlrR2hwx3imUScqP0/SPigdH87/AJwaNZxM0YJci1r+RtHDO6AnzYf5iU38J7t7xBUMKRMxXYe5/SOP1J/L8o4Y+EGjElJ3AuM9x+oiBO8dRmONfzDwTMjA+qkPcWUN4vMRmmxjAasxOvWVrUTl/wAizQVwfinhmhfyv7d/KI8alh6hk5havDxN6dhXRtid3d9xHK4ScA1Srp2Ace7Q4MzsIeP2Vit0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8" name="Picture 6" descr="http://www.klmk.ru/sites/default/files/pictures/land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285860"/>
            <a:ext cx="3381356" cy="2536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20" name="Picture 8" descr="http://knu.znate.ru/pars_docs/refs/584/583724/583724_html_1b14d4c8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4000504"/>
            <a:ext cx="3400410" cy="2553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8001024" y="0"/>
            <a:ext cx="985838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База </a:t>
            </a:r>
            <a:r>
              <a:rPr lang="ru-RU" sz="2800" b="1" dirty="0" smtClean="0">
                <a:solidFill>
                  <a:srgbClr val="002060"/>
                </a:solidFill>
              </a:rPr>
              <a:t>9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8790844" cy="928694"/>
          </a:xfrm>
        </p:spPr>
        <p:txBody>
          <a:bodyPr>
            <a:normAutofit fontScale="90000"/>
          </a:bodyPr>
          <a:lstStyle/>
          <a:p>
            <a:pPr marL="88900" indent="-7938" algn="ctr"/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Информационные системы и программирование </a:t>
            </a:r>
            <a:r>
              <a:rPr lang="ru-RU" sz="3600" b="1" u="sng" dirty="0" smtClean="0">
                <a:solidFill>
                  <a:srgbClr val="002060"/>
                </a:solidFill>
              </a:rPr>
              <a:t/>
            </a:r>
            <a:br>
              <a:rPr lang="ru-RU" sz="3600" b="1" u="sng" dirty="0" smtClean="0">
                <a:solidFill>
                  <a:srgbClr val="002060"/>
                </a:solidFill>
              </a:rPr>
            </a:br>
            <a:endParaRPr lang="ru-RU" sz="36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86116" y="1357298"/>
            <a:ext cx="5500726" cy="5214974"/>
          </a:xfrm>
        </p:spPr>
        <p:txBody>
          <a:bodyPr>
            <a:normAutofit/>
          </a:bodyPr>
          <a:lstStyle/>
          <a:p>
            <a:pPr marL="88900" indent="-7938">
              <a:buNone/>
            </a:pPr>
            <a:endParaRPr lang="ru-RU" sz="28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r>
              <a:rPr lang="ru-RU" sz="2800" b="1" dirty="0" smtClean="0">
                <a:solidFill>
                  <a:srgbClr val="002060"/>
                </a:solidFill>
              </a:rPr>
              <a:t>Квалификация: </a:t>
            </a:r>
            <a:r>
              <a:rPr lang="ru-RU" sz="2800" b="1" dirty="0" smtClean="0">
                <a:solidFill>
                  <a:srgbClr val="0070C0"/>
                </a:solidFill>
              </a:rPr>
              <a:t>техник-программист</a:t>
            </a:r>
          </a:p>
          <a:p>
            <a:pPr marL="88900" indent="-7938" algn="ctr">
              <a:buNone/>
            </a:pPr>
            <a:endParaRPr lang="ru-RU" sz="2800" b="1" dirty="0" smtClean="0">
              <a:solidFill>
                <a:srgbClr val="0070C0"/>
              </a:solidFill>
            </a:endParaRPr>
          </a:p>
          <a:p>
            <a:pPr marL="88900" indent="-7938" algn="ctr">
              <a:buNone/>
            </a:pPr>
            <a:r>
              <a:rPr lang="ru-RU" sz="2400" b="1" dirty="0" smtClean="0">
                <a:solidFill>
                  <a:srgbClr val="7030A0"/>
                </a:solidFill>
              </a:rPr>
              <a:t>Срок обучения:</a:t>
            </a:r>
            <a:r>
              <a:rPr lang="ru-RU" sz="2400" b="1" dirty="0" smtClean="0">
                <a:solidFill>
                  <a:srgbClr val="002060"/>
                </a:solidFill>
              </a:rPr>
              <a:t> 3 года  10 месяцев</a:t>
            </a:r>
          </a:p>
          <a:p>
            <a:pPr algn="ctr"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13314" name="AutoShape 2" descr="data:image/jpeg;base64,/9j/4AAQSkZJRgABAQAAAQABAAD/2wCEAAkGBxQTEhUUExQWFhUXGBoaGBgYGBocGhwYHBoYGhgbHBwbHCogGh0lHRsYITEhJSorLi4uFx8zODMsNygtLi0BCgoKDg0OGxAQGywkHyQsLCwsLCwsLCwsLCwsLCwsLCwsLCwsLCwsLCwsLCwsLCwsLCwsLCwsLCwsLCwsLCwsLP/AABEIALwA+wMBIgACEQEDEQH/xAAbAAACAwEBAQAAAAAAAAAAAAAEBQIDBgEHAP/EAEIQAAECBQIEBAQEBQIEBQUAAAECEQADEiExBEEFIlFhE3GBkQYyofBCsdHhFCNScsFi8RUzgsIHFkPS4iRUkrKz/8QAGgEAAwEBAQEAAAAAAAAAAAAAAQIDAAQFBv/EACURAAICAgICAwACAwAAAAAAAAABAhEDIRIxBEETIlEyYRQjcf/aAAwDAQACEQMRAD8A2UzXpYkVfMCz23yRjOz/AKiyuLUJVWXYZw5vgnJhKdQUKFJfd7W8r7iOfxKZhpDOfwPckO1B97W2Z9vA3JXQvKjPa7jEzxCQoClg6RkPdh3Ye0angfGlqlgrTUDMNKj+EM7dgDa8efcXlpQssXSRYHI3bzviGvw0t04vU9XUBrZwb5jshFUSS2egzuKUmxOVEu1wPW14tRrboI3LksLiz7sHbrtGZ1BUovygWNND4Bxz7hvaK+HFZSbMLAB9uYH0tC3GizSXs1On4kCopCrpd23s52zvvGR+JFS1TnllTkEqSF8oLgJABD3uSP1MOtBqkoUR4JB5bgpocEkAgEHD4vbuYu4grxmPgykq/qYtvm/ncRSLUGgqUEVcL+N5cmWlBQ7DAX8rbfKXyPO8MJXxsFqNEupLP84sGJ/pzksYzfFfhFeoWmZLCZZYVgJJqbBf8Cs3vta0Pvh7gR0oWCJQqZyVKezjY9DnufWqzIyncgXX8bVPQDQB1uFAO7bAm4I/6YE4fq1jmA50lx6Et1fpbvGrnokEcwJO9JIH1MZPis1aVkaeSZiXw6XFt3Vg/wCB5xKcouVpjynDQu+JNdNnzgtZuEkFhsL49Y1vBfiv+HkS5fglVjcrYkg9KDC7+DqQlR07TcF1imxsWezubB8jpDSdKR4YSjTIKkhgZiz7mlN9umIP+Ql7H+bE+yei+KCJi5glO4xX3/sgnT/HVTPKSPObi7XAl/bxmZ+jnE3lBKQT/wAtWfUu3aximbwtSpgUuUpnT8u17m42z6QqzOtMTJlg/wCKNjL+NRUUqlAK2AmAkm1jy284kr4tX/8Ab2tiY4//AJ+YjETOHT/EqEhgPlJU5IF3PQw1kImpAsslr2AAb1vFY5tbZLnvoff+djd5DFrfzN+/Jb67R2Z8cAYkuP72/wCyMvq9EpYZUtbEgtbr/VV0v6RbJ0iUVqTpnUSmxOQxS7uAGyXgfO/0sp472hir4kBE9fhnnQQ1WKrPi+Y8o4iWmszFo9MnTVoSBK04CiE1TAx7qBBIwYN0/F1hN5DMQw5b5c9iT1HWGjlSe2M8mN9GU4BNlyZYWqVyqSgqIZVySA4Up+mLBzbeNfw7i8gqpSHmEOlFKQSOxKvPceUZbjfw8J04T0LXKVVUoEBQUdgUhQDBh1DEghUBz/hrVzJiVHUSkJSbGXWhVJOCUpSTZx1vtHUvLx9Wc0opu0ynV6VElerSiWUAJoIKgp6yrDJAFlANf5XeHPCdWnwpYqBNN7g9M3tFnCuGp8dMrUKCwUIE1fMXU81QdShUosUBzlujQ2X8K6JUwJSzFCjyki4KWA9CoxzKalJs7FKNJWJZk0Kny2IYJcd3JNv/AMIJ1K75Yi+77jG/1+kUo+H0JnzNOipKUhADkO1AP4rHJ9BEV8CFQlp1DJUCSVDBBAZwoC7n2hPbsWX/AEirXIRLQsWWmWln25JyyblhZYu+2C7GjUzRJQjxeUrUggZdlFL7lQpSD3faFevTQoITzYBIIuTly5ewFn3847P4MpRHhqZBAUUgpJLpCWFwxTy2a4TD8k+yOjbaP4hlUWqLFiaCOY3v6ZMEHjSO8efzeLGWoi7BgbEsbWta/W2YoPET/X9f/lHO/KyXpAcgnSS0zXoUt9hUl9+23eAk/DGprNyUH/U+73MbXRcKlpIoQAcWMaPTcNSPmue+ITHcn9CMYuT0Y5PATNCRMqKhapwT5mxqPfMXyPhDwjLIJHMEkqIwoMMDq0bqWgAWDQk4wTMVQSyUkEAWJIuCTnPSKygsaubHcFFWzh4XLT86x5AP9+0VSkSJYZCCbk8ymuS/TrtFIkjNIeLCBHLz1UVok5r0K57jVIZTJXUuhgUgoKNj/cbvDoateym8rflCnXKAnSC2StHul/8Asi2XMODf5nOGD27fXpBnKTSFtjDxScknzeIsIGSS7ApfoXxFktyLkemIk7/RS4AbR0n7/eKqYtSPtoQxGrv+UfEesT83+/SOF41ox8I6PvMRUvq0fO+337QLCfE/bRJMwvHw72PeOVeTecazFg8o+brES8cCm9fvpA0E7THFShHUK+/sREzBcH84wCPgA2YR8dMnoPpFiXa36/WKkzQVKSC5S1XZ8fSCY5p9NLSqoS0P5DdunlDXT65LNSU/2m30wYAj6p+/1iuPNOHQ6m0UzOAS1L8QTApdzUtwq4SDfDskDbEB6/RTEOp3SASQliWSHUCxsC3ny74hiD9tCnjpKQ6RchQu7YIFxcBzDfKpPaDytma12nU6QXpnEoc3uyQxLdVF85h1otGpKAhwSA5JDg1bva9j7wp4ROJny5ZygrUtibEhSAq9n79n3vs9LqlcxNwpRICgCLBKAzi4ZI9zFZyVUwyoyvF+DLmhnQAH/Ap3OMLA6FjvFWn0SkJCRLCmGWZ+/wA0bVepB+aXLJ6M35RSTK304fso/wDtiakv0W/7BZSmIIyN40mj1gWKh67Md4yr9X/OL5M8gukkGDhzfG99Gx5OJrTA+t0aZguL7Hp+sLtHxMn5rdwIcy5iVgEF+4j0FOGRUdSlGaM/P065fzJJHUXH6iBxMBxn77xqfDt/vCP4l0wEvxAGpuSC1u5ZyI5cniVuLIzwpbRmNVrAVAXcKcW7Edf94grVYewdwH3yN85xAOm0StUaZZqtcsyUEMSSrBAu/wDmI6xCKQHSoodJUCGXgmklnAqTm+ehjnlCSWydMeGYulUwy1FASTUxxa6eqS498w64boapdfig2BYMwG5q6i9u2YzUr4gmp0popo+QFQUwCgoE3DJD2DbiCOET1eAjNg45mYXLkkWucYsIKjBdhSXs0K/CCCoLL2AFnJcvbpgv5wEia5Is+W7dfv6RUNWkb2tvbFuo/wBohK1Ivj0Oxt67Qs3H0jNpBUpTODlr7RbYswPtFSaQAB9Tf1tmPg3+4iLEdWWu0dUvrFRWPto+qHT2aACyZV5e8dSgdB7RD8/Yx8T29bPGo1kwI6/3eKws9/Zo+K+pMajWTUSOkcKu/tEOVx+0dK+8ajWfLAOxMY34S1wma7UKAaoOOYHfY74h58R60y5KrfMCkGzAkHL7Wb1jAcD1nh6hEw3FTE4F29sH1KR53xQuLCermYW6fUxGstEQskP+8fEHNx6/sIn8crqjJMmmZ92hRx6cUg2DeFNLsdkv5Njr+rEzDjmMJOPy6i7cxlTUJcs5WlgH3uB79o2P+QY9ibRj/wCpM0gqEtHKk/1EpCQ4e9RWQWyR0jayuUBNrAO2H3tteMt8P85K25VrQpjmlCRSfKsTPaNLVFc8t0GfYQJn3eI1+fv+0UKUIj/0/UfpEBSh4iqd0iN94mCIahSSZnV4a8BSsrqTZG/+r76wLoeHqmHcJ6/p+saSSAAALAWEdnjYH/J6L4sftl4MVapDpKS7KBFiXv5ERNKxHPE6R6D2dR58nUanQ6rwpEorM4EISoOCKgxJGEgu/Zi+0D/+alnT/wAPqJaFDxVIWz1pWlfKDakkPZqvlNto2fHdQuWETJRAWFXvkMQR3z0Lfn52njExc0qmqZQSAAU/0ukEPcK+YvvbF45MrpUiE9Gx0Gt0mnkUy0AqLVy1OSqYkMaiHtSVcrMCCwzAHDpCa0h0oAdg7sm1KSS5GBcXhJO1niFg7ljYMRt5t+/rdJSkHlJLMDUWtf8ACLl/PeOWWXl2iTs2vD+HBvGnLAQtKCFAFIIccqwcAkiw6ZhT8Q6/TmZTpxZKWKktSVZTfBIfrv2hFPnLvJUgUhSFVEm4WTdKXupwwd8RyXpx4i2cpc2uSVMSL9B6+WYLmuPFKg96HspVQcU9Ns7/AFeJoLbn0iutMtKag7nYGxPpZ/aE+u49ROloSnlILnbd3e6W6RHjZNmhrcWiA8w/28IODcVmzVEnkTkgm6W2bob3h2ZvVQPnA6FLkpGxiKj1SY4kgizekQmJ6sfPpGAXJW1ywjomdG7fbRQCPKKpik4Oe+8DiYMqtcCOVjt6/wC8BIT0v7x2dNABJs1y+ABC8WEyv/iAogpb+g2D7q89226RjtPrCCkFiAQQaR1cAdN8d+sNvinWVzSchmDYAuHsMC59IU6NZJsUt0IBv3B+kejiVYyi6PUzr1KlgAuSkXqSD3Y0moXZsva0TM9QxhQNwTVgAg9Q48y3WM/o+LhcpJ+VKW5WsaWv2Pzd9+wYDWcnIlPQZtYOxAt0uLMIZeTKKUUUWWlRoH8huB26gdPyhZxBAWbh6C4AUKqgxGG3P03ewejUylAuHDAsHDJuSDsWfAd8wo4rrUqKHISyWUBelRDmw9u1+sN4+GMG8j2UhBRfJjzhssSwlJpCUhqn35Q2cmoGkYq7w0Kh5+ReM/w/UkhxUpg2aUhiQMAlyOwF+8MpWvS7F0k4cjm3fr9In5uNtppaF8iD7oKVPY/4Z/rHax0PtHErB3jvhp6D2/ePNtHICgEjBPpDjQcLNlTPRP69PKCuH6BMlNiVKOVH/HQQZLO5j1MXiqO5HXDDW2SBa37RIzm/aIKAMVKEdei5L+KPttAes4oUhyQkbxRqphAJPKN4yWvn+KoADl26+cTyZFHS7EnPii7inHyshR7hIuAf6iT6ZjNcT4qpwWKv/wBXLu3WwhzPlCiqYgB7IdRch+j8uPO1xA0wJI5EsUsOqu93dz/mOOUoJ77JqUY97Ys0c4qUlJDtTbcubC+7EQw0iymzquHIAd2JN8Gzm+d4+TOQpwaQsAEEEMb4PQ4L/ZZ6DWoIWAHPzBrmwOw2BAt3iU5rujSyrugPS8FCfEmKYKdNGGKhcEsbtb7tC7+OmiUUpCSoZpPRuj37XiyZNnqKSkygU5Sosdttic2vaI8U8UIVNIBCgzy7hxllNsLtm5h6lLbJPlLYu1/Fpi/DUKgkEvUSU3sxNt7t1aGitT4vMhaSCAQgnBANrdtvOM3/ABB+fxE7VBW5tc7dbnpH03iJpSp3UCBSHDOxbsLBw35w7w3pG4M0Wl4qQhY8QdBcMEks/wAtwBSSD5bxdM1u8tSUJJck5xunOSARGURreY0pI2KQHct+EXZgO/pBQWpcyihCVMhgSzZ9w+8Z4PYHF0b/AEs8pSwv33v6nfaLfHVhvRoB0GiMlISFu5clgRUSAwO3QC+O9r9OtaizJULEu4NIDdGG2BvHO4P0F4nVl5mk/wC3+YsRqLW/N4M/hJXIKzWbKpIpZRZrjYAl+5tHJWglLCvDUVTU5RUCx3BIRn262ibhMV436A/HPf0jO/FGvU/hh6QHW5PW0PNYFSlBEwUKOEkgE5uAbkWNx0PSM58SzkkBNnyRk26dDGxKXOmhYppmVOrCmJLHI6nc+W3TPaOyQAVKBIqLDok35jh8k4/D3iEualQSElqc7tk8trPa9u3eqVq0gUsNjmxNi4cXJFne2bx6nHWilDuXPUESwU8yru/54d3LMdvZ3o9aas8xLHIcOz5vYXHTteECWmySGch2di6mJA/TzgrSzElAmCaDYMkF0AhRd2N3ABYiz5IiDhyTEa9mknoCgE2uxAPrhshnMLtROSWBZ2UzhSna4Tdqc+lUX8PUS6i5cBqVPcgEgOA6vzhHruIpC6VJCzyi4UG5nZid8unr5iI475Ua2PuFSwSpg7FwUlnLXJSXpI6MWHXEMpSc4AORly337bwp0OuIQEFjflKSTZrgAgNv7+7ITWDOWffba/pAyZssbSY/yTSqwsrZu27H9cRMav7vAZm9Q/lEqh3jisiblmH7xIGOAxyYtv0j6E9I+aK50wAEkgAdYjMnMHIAG5eMjxXiBmrKQTS7ANmI5syxr+yeSfBEOK8RVOUQD/LGw37wumJIDAczOxGAD3vfyw94vlgJd7AByAQCffMfcQQpKSubLcc1yLJwGNi2U7eXUc2GMpPnInijzdyCOFaKepKTXNkpuaEzlhJuw5QBUFXNm+ohmJEl0+HLSVCoqUFpqX/UUKukgMHFiC3WKdLwrU6zSK/mIlLWk0kC7GlgwuJbBQYHZrsIfyeEpXJlyJyErUJaQ6cGmwuAO5ezuYt8F7BLsxPxd8Oy5suWAUpUlKmrXzEBbml2BsoOPbMJ5GmmaFBExNQXZFabpazoN6nChYDpfp6DxD4ZQJMtEtqkJKfEIAULPW4c3bfrd2hvLTKWmlqkgMHDg2ZVR/P+4xX4rVMZtNUeSTELluqogEkKQqUKQofhrB5ibk4IaFfE9bflCUF2pAA6AAA3G4Zt/SPbeK8Ekz0FKkI52JULHsTuSxZ/L0wut/8ADZirwygp5KDjCFBSd6XWUnokf1AwVioeEq0eZzZpF3PS9rtfbMX8E4XKXMUZ5mUhJLSqQqp/9dmPl6iNV8RfByZaagsjmShKCASouqwpYEsEln2OLQp0ukSkgqs5vYEMVJe5LAsFHfbF40tJllUnZfI4SohZlS18oBAU1RBUAnGTsQLYId7MZmlQEpYKWtgFiakHmqHKhnIvgbuetvtPq2KUyQpyWQnByEi+5vu2bkQDr/iKiomxKd7KLliMCnA7xzJZHK/QbUV0Of4SYk3UQp7BwphsQDgMflGwia5UxBKnSpLXyCCLMwblGW75irg/EZKkFRlqc3F0oSbDLF9r5s3W9UycpDVq+bJf5UjqCkP0DFj6QnyS5OLj0Jmqvr0FJ4gVAdLpCS9jcsGG4OwLNu8U6fXTVrXMW4ukBCh/MSkkAgKDA2KixzVcCJ8U03iTJYqJWOUYIuQGL4uWxkDDRKfw+bL5VAhRApSAVk/Ne2xtm9m8nhKPvsTFiTVsp45xBawplMlSnJKhygAOH9TjNvOMtr5wrIud8P2FIte3XcRoROSVDxlCoAlKQGubB6lOAzltz9VOukolKqJUAospVqkszlNTcru2d3jKlIjkX20LQhg6A6hdyPJsm352igpSX5kk2Hq5692L9o0/FuAmYiZPlzE1JYUECo2cHoQevURllzmLqsSckAs+QQS+Wv5xWE+XQoz0wUxSSBuCfIN5h/ygyTpUoTdYdLlJAYmzgktnDkZ3gHh+q5gyUmzEg3AZrs7gEGxf6wVIKlCioMLhyxthg7XLX7YhHZNjOQuWmXTWAVZLEAbmouL7s/6xnJk+q7WqAZ7bgNZ2e1nuYdSdSfCzSlrqJU3V7CzM9rukYgbhvDSf5qFIJ5iKX+Z3sSejhyHvuwgqEYfYs4xirJcM1FwosoM6X+VySDny7/SNPKnopaq4tnpbsP8AYxk1pZQKCalPdqiDYPXbBB/CfSxhtJ4opJbkLpqKncBnvScAt7RLJhc9g+Pn0NwpJwQY7bq3aKJACwolNCkpqqALKSQ9gAWyC5O+ABERPV1/L9Y4smF43TIzg4umek43eK6muRHVTRtCXj/EKEgDKvy3j2ZyUY2zulLirYDxrifiGgFkjPeANDpDNUUpIcDA3gNSwLj3grTcdRJCSVUlIUB6kNfAyb/lHmQ/2z+xwuXJ2zdcG0yZSKWYLuR5hKR0b8Tv1OIJSt2DgvdQ/DcCx9IzH/GifkcAfKHF2IcG7eu3rAWl4mokqUpPZQW4tj3tl49TlGKopyo2UjQy0oZAKU3el7AXal7HOL2EDp1kxkhSbBIJVUHfmcPuBS3W/nCT/jLlBBBqfob2bO7jFvOI6riM9fygF8qHW4xkjHv7b5Ih5DPjGsqkLMv50BTXO7iq+WIdt8Pey/4WZHiJEwLBKVS7ggg74YAkgBj+AP3Q6vVTEomjwlpdvkJT2SVJYh7WDdc4CaTrZqAmhCsqQEqpICnBUSvlYWBYJvQcb5T2XjC4np0rVoWXBL/Km4dyCbB88yS5jHaTi+oXTLZSS1Kq0sQCpKXoB5jdRd022hWnjRSSpTrUpR5bFNFKHL35gQtid1Q40i1zJgUpDLWQlSmIlgJCSFBOXJqU7hmPaM5GUKX2C+McBmqlzVqJWphNSlKGU7KSZYZRLUs4AyGZ4w+r0ExJKVFRAASyiAeoUEsclrjDD09I0GrYKrKflpIDuoOoBwRbffCj3hbxWQmZqUrUpJMqXTyuVuy2LksQHJD9XezENpmhkS0DcN+C5aRKWJihMeWotZqGJRZt7VG7M2bqpnw0RNm9KApI5glIdQoUQz3SCCQAHP8ATeKeOTAQFIWCpQSkEM1RopNglVyGAOelobp+JkPMCzRLUok+JgMQlh15kkN1B6wyo1tGJ1E0ypkpfLzFwkqCgUmwcHoxFw1siNNPl6dSnkAAvUQQ4BKQlVzsyQLhneBuLadM9SQSkEBVZIPa1JZR87EBWzxH/hIktzqIpSaCGLuT/UXDEDAenvfiz8LTT2PKVxocyRSMgO5C0lwmx+ZI/Fb6+sDypgQsTKqlgNWxFsgBybP3u+IBqlo5qgohwm+MXxnLXjsmZUSAoWLFag1nye4faOXiu2Qc30iKZIC1TyVmY5IpTY8rliVAuq7gAszjLRWJVRrUApfOEMSWqADg2AVhixx5QRrZgpH8yWCCXWHUe3Tl9Nu8LOIcQKElJWVHZFTodywv3fbf3opOXQkm/YUrTm5mAhTYAxgt1OcjrFWn0iEDlUEkklbJBPYbOGPaxIaBdFxmYVsosknJYh9gSQWyoP3MRSsAEkAS3ZiSxd3YOLbuP2ii5LQoXxTUyfBQHHipWRUAASkhLhSwQVFwOrA+sJtIArlpQQUs7ilySwJyALX7RevXSh/6ecuKks5D+X3batSEiaSmlQVcANy9j1Dflg5h4xqzPezkuWeVCmCrAU8oJFwfmu5v6+sTm6tjUlLJFlXBLtkA7/oIqmVeIQzhi6rgsR1IDjv0GIFXKUmqZOqR/aAq1w2QGuz/AJWh+Ns3FsLVq0uSkkncqPNSM3Y9XfyES0WtC1hNyolg6iBds9Nr/UQDJ1AT1UkghSruSbNY5LG3cWG5MjUSZE0LKVMPwEDxTskpTYDJe7GHjD0V4OJpuJzEIkplguuYxe4cJZzkOSex+ba0KwO/1EAHXTJyjMmO9wAMJTswwDgkhnaLQoi145fJlcqXohlm29HrOp1iUgnYRiuIa5S11KxswuBDT4hnqcJB8/8AEKZYexB9MxvIy8p8fwpmlcqAlodVsd8x1enJOWYOSA5H6H6wwl6IjLAjL3LQR/AhzUxqDO5zhmZjC44/dOtEkldkdOFNSlKRUzrCibjblQTjYvnN44CshwoE4dIfFiHUQGBeDtOUNhyWDkPhyB2ZzYRbJ1AcuUh2JYu52wLYPtaLmdXooljlAUmoFnKmS/8AqsSem+0UiaJQdlUjLnFtjc9SbbQQueACq7B9ua3cY6xWvUgFCrhyW5VM9mD2Cbsz3tBSFsqlImEMJhc7AYuXIB2vnOPKLpSQbLBfICmNwS292f694FTNmhgsB6S6lbkFnDY643hdqtX4LJWalsqkJdiHGwGHLZLXvD02FWumOpk1AUEsxN0g35sPlnAYD0uGiI1SqiU5ILCq4sCbXf09t4X+H4iaVIUhbVOgsU+diCWbY5dsGJlaEsEKTQElxdy3yukAMB6/NAaC232T1ilzCBUEhyBu5yOVg5HSIaYGkNM8q3UCCQwF3Dnd2d7FoF1GumXCSiwHzcroc/NUogB3HoYhPmKKklSFKBTi6gVXcXFnbaNX6GLV7GcnT7KKSSC6QLOSSku4c+icPA07QqTPlLklANQdbfzEl6sm4ds36npAJlAJXMC/DHNZQZJLtkFmenY7XEVcT4zMnVTZaEy5ZNLJSaQdg4ULG4dvwi28T+7lUejrjJvaDuK8XquuYCoh3zdnBZ26b/lH3FZ0taUeHMUs0gL5GAOaQMnrU/7LdCpUwhEkCaVCogHISA5IJsz+42tE5XFpgkplpUjw0KqS4YDJJ/1fMQ3R+0RcKpIi32CTNaUzgyQo1NYJb6WwPzhvpNOBaZNRTMWEqUpDMk5e9r2d/wAQdoT6nhK0CXUClcwkoWTSVFrgDYCpPTKWhdP1gCXURQXFw52IYE9vrFHFT/iJ7NDruJuooVMBTLJSFKVUVNUEpBBHK7H/AKiWNo+0/DRPSQZspIayb1lTHH1D7PGP0q1AS1qQkIKwkqUTYVAOQH5b7XzeHCeP/wANqFDT0L/AkhIKCkgPTbmNm73Ft2lgkl9Oyihbto5o5MrxaJk1MkKKgsLBeWAFFiCcu+WuBAPEpSTMpQeRJsQbEuoBQNN0t9vFi5qFoX/LKZoUkiY4YJANVXSoNYbo3do7pJbLCRdKjdR62ZQA3v1fyiyjWyqxqKsA1kpZIwS7hIBGLgkk2Bd/WK9NPKSApLHZ05Nu1rnzFofarRkYQTLSHKyHIIIdTuxVjd7DDvASJS5gukoS2AXcXFuUFvPs17w6kpILhGatHU8QZYpJZTC25Bcj0d3LdYb8OKFlUqYxqINNTvkAg7Fm3t7RmdTp0IKS4VY2SsP6ljHJErmrJIvgFg3S33mEyQS9kGuD7HHEtaQqmUhQAqQSq1IFnlkFwbm57RDSAZLk2BUSSX8zfrEgsKue7neG3AeCLnqYFkYUpnAfYd74iEskp/Um5SyOjnCuGL1CgiWfNTWSOp+tt43Uj4UkJSE01t+IzFAnuwSw8oP4XoEyEUoxucEnv19xBZX2PtFYYUuzsx4IxWzCazUhSyonJ+m0Bz9fSDS48iX99oGWh75P37RQuUp3J9I89W3Z5zt7C9M6w66QmzOSBY8t/qfS/RrLUFJPhqquxUHIffbbcP7QpkrQhlEOr8NyLgH9d+m14lL1qp5UVKVLSkAku2at/wAIsbMSb4jtxbQ0VYzk6ApmOZqiWugAHu1RYNbptm0dm8SUFKSiSkDClljS7sVAtUC2HGMwPKTLSAEuFKYAnNmfN93v0J3izTa+UQ4Ugt8zkWDmmosNxj/T2eKcdjFqJtUr5ypRDWJZJItSyWBB+8RehZUEqSSEtcCxVYBioDGA+/pCLU8cSmSVFI5wC2y7l2LqYg5zk9IYnV4RLuogirZk4IU1wO1rg9INC0WeCJakfyjMUqkFZU6ARY27OS7b5ve2ZKKCHKql8oUbqIAVexBJuRZvpA2s1gR4YmhRJJZ1JIHyjoKganc/1dDFhVzGwINgSl7hwWwX+YM/S+ID12EnP1IJABKSCwJ5napxm92O+cYMBLQmXTUQq5oUoMQdiSBlza7XLAtBWv0PiAJcUpLDmIWixCqirYgFw9wInJ0MtANSikJlrVSQFisAhLOXB8gzJIjKg00DajiyEgYIJNTAMC7OsWAF3fp5tFOomIatACyPmOEsAGekFizsA9ojptMJ10ghmCmmKQAGupNJdWe23S7CfwYpIUhREwgXBZSh5m94RzhF0Ml+lGikrUl7AB0guFnLDGHxfN4A4hoEpUK0NUCBQ5YOAoAOLEfisz4hieLKslQZSanJz3Av22NwMdLdNw9JczSFKD7J5RZwWxl3ZgCLQjnKDcn0dKi8f2fRhZwCE8rAqAJBAwA5+Wzv1J/WeiXKEpUopBmrUChajyISBcHeoqDANu72aNvreFyVAslSTzOU5c4tiqzNGVnaDCqFBagx3d7hgc2a472DQ8ckcitDY4xmUyuJajSUAsVoBCanmJCVZCQTyhmsLH1hPq9P4imSBUMgf73/AGh2jTrcKKkhX4agTdyAw7Fv0i2RIUmYFzJSlrUQWIWlKiGYHf8AC2D5xRfX7JA+J2Z6bw+ZSUWABAZ+rbDfPXEWyNB5lmJCWAs+Sc4bc22hvqiuatQMsgEqKQkkAJS5UHbmsEu4GRaIaWT8iyQ2XUCAVM2wu/QZbZjFFJ1ssopA2k0hJTUSjowsk3IIw59Qbu8FzNMyQVMLklSmZxSGyTVYWYn3sYmQAkrKSUpdRWoXSGyE5U2ch+8A6ji8tJSqSoLmPzGYksEsWCTZjn5dngJN7ZpZIoJ00uhNa1hXhBwFkBSgHU1JJp3zcufld4XazisyYQdPXKSxqqYqUcOXdrADPTDQFq0rmzfFmMVFsCzDaCxbBH5X/XEJPKo6icU83qIJptOBbftviC06Pzv65xF6CDcBT2+/KNb8NfDZXTMnJpR+FLOVdyBgdt+0c9ykyUIym9Cv4Z+FzO5iSiUDlrqu9r/WPR9HpUy0hCAwHSLZaA3KzdRHIvGNbPSx4lA6VdM9N/aIe8fHyePhFLHPN0ScZ7D9YHnE+kFKQWLW7wPPT7x5Uds8b2RlSwQXS/b8n6/Yg7UUsKglKHDoAFa2Nh0a+537wsWeVlb/ALNB+iKFITTWogOSpzfuTHX424tFcFbTJL1f8wo8NAGxL0qLF8APhuhDx2fqZ6yyKUpAA5kXqIFwnZmUwNhm8dWsE0lkpUAzqASq4qdw5LA32jqVzEmYEATJIBNKhdKckAm1gzly7xZOzuhhj2VS5eonJRKJStEtRUUFLKUtanZh8w5W7OH2hrqpLIJkGqaVBgtJaxdWzDtiwgHRa8BQloH81VyFMlQf+wMAwy/VgIv1PGC6LJLM7BxSkmo1syb39/OEly5IXNjt0hfxTSrKQHISlKmJVYulIDqGC6amAy4y0N/46UqUtkhRCrr6KCUqpAxgs2Xc7wt16Av52UwqNSbJzzPXzXqYf6YjqFeGtIISmopTYghKSWIIJJYOSxbtGyLkqNHFUbogoipYBCRMTMe7CoPdss9Jt17wbJ4DMXJkzy7TBYBRP4KQbOzhLkgiwuBuDLkUhSUqCgoqqoubMCbG6b5b8nixWuCU0KUOUKDvUzH+kNSSaS4Z2BcsIo2aGJxH81Ujw0FlCcKq+csQKg7FwSm6m6ggkAkwqm+KkhCVylGYCKFAj3NRuXzYeeYBna6ZLtXScspRJCQFYfDZDjYdGg/SSKlVlCgwACikFsslVhYWeJOLvYVB8ra0clashBStMkBJqSxKiXxzFPKOpDm/lEP4lklHJLAKVBFRpcEj5qcpBS4DtUBEddp0KWoDwhU7gl1BNnpSl3OxLdL3t9pZKZZDllrNiHBKgXSA5F2va7u2If4rKtX2ylEyYZSlhGzMRMVa4puwFr0tvFWlmlikpTUS2aA4ZuUcxN1b9Gi3ik2XIClrCQVABiayXsWQwYDOT+UU6vjUqiszQpTFkoQE38mdL2cvFFjoPOKC9PpVBKZpWElnUSzM9gC98fiLjGGMVJnl/wCWxUAP+UCSQ5sSSkKCmbI+UZxCLT/ECWClyK1j8Slk381AkekCSOMagOKzzEkDLOSWD3DPB4L2xXmS6NLo1CplKQlKcoUpKi+4ILJSpjmkuwvaymbx5CFrSJfiAEgKMwsrZ2KTh2d79YTp0qllS1ElRJJqGYMkyLMkfe30hZZYR6OXJn/AceIu0xayl3pqJHYXOOkXI04Bvltu0Go0wAa7/eIlZ8X6mOaeZyOaU2weWlrDeC9KFBYe12AGSTa3V8MxzFunllZpQlS1BgQkVM/Vhb1jZ/DvA0y+eYl5zb/hfpsej79oWCcmPjxObOfD/wANhArmpALghGW7q2fFh6vGoqt9+sVVGO1Nmz4jpUaPThGMVSJKbLX64PuI4Sdi/Y/qP3iut8EHyMSUoAX9odDHFzgMgvtvFVD3q9jEwNzmIECCKeezq8CKXUxcB/v3g7ienKJq0qsAfcEBm94FVNBsDHlyXB0zx2qYMUbmIStQuWCUqAB2Ie/7/wCI7NN2Dk/ftEDL3xj1z+0PjlKLtAi2naDpHEZRQKlc34g2Ta4A/wAH1gvTLMwFYYJVYC5PR1WGGwz3MZmbqGNrlvvytA65ClOUkh2cO3X3jtWRN/ZUdcM79mpmlM0KlhZqSgBSAo2cmkFrdc2HQu8Bz+FoQUkLMorYCiyatmFT36NGflaFUvmSaVYcZD4x6xVqdItanUSpupJPuen+YpGUCvzJm5VJmJT/AMxRN80lIwX5rvnHr3ElKmTZYUhSJgOFEADzA5mvUc7+pyE6ZNUKSpZHQqU35xfo9FMSCULKf7SpL9j+kM+Eexnlrs0EmZNlr8FUzTpUUvSEqGLJc1M48nzF3FJo0yXUtIcAUBCSpTs5vkMTkb5jKp4YTtzOX6bfveJI4ZzN5f799oDnjFeavZqjxaU1f8Uo2wLE7DAe2IUyPiRCgROk1gKLOp9zSCDhh3ML06AJIqNvPfb3g0aJBZgL4O33+sK80V0ibz/h1PFJ6l+JK/lpIAEsXSwJubAPfLDAgHWS5s5TzlElOMMAcgCGGm0U5TJRKWo7AJO/QkNDnRfCOoWS8qk2+YhxuGZ+l94k82T0JeWXSMmjhwHzN5ROQigltrYcGxyN43kj4EmfiWlPkCfq4hxp/gmUPnUpXbA+l4RTk3sdePml2eYy5AcEpc5sPt+sESdOFHlv1Az3sI9Xk/DWmTiUk/3c30NoYS9OlDMAEnpYA7fpGa/spHw5e2eVaLgk5ZFEpbdTb3eG0j4NnlvlR/U+fQiPRlJj4CAoIrHxIL+zGaP4GSD/ADJpN/winYdzDvS/DOmRiUFEf181j5uDDcxBSSfMY/SGUUVjhhHpHUAJDJAA6DED6nT13BZY+U/4PaL3BDktsX2MULnh2AUT5W9zDJV0ODSVu4U4UMpf8u0WBAGBFWsQVsQAlScF3J7Ht6xXJ1NVmYjI+9opsUJJisyxtnqISr4qZc9SFXSWPlYQ6Cwzj0heQzjRFmiLxJSog8awUIPjDhtVMwMGFKvX5f8AIjNIksLlo9J1MkLSUquDYiPK9WopUpINgSB6PEvJhvR5eaG7DVDcM8UTbtkNnv8Af+YolFrPs/5xGQok3MSjhk32SjBstIQ1h0jkqWljbeGXB9AmYsguPJv8gxr9L8KyCHNZP9zfkBFfha7ZePjt+zBI0lRpwHNRPpfPn7x0gfKG9c/eY9Mk/DumSQ0pJL5N9j1hhK0iEfKhI8gB+UCWP8KrxL9nlKODTFXEpZPkQPrF8v4W1S25QnFyRYdwL9Y9WUkERxEoDG8M99ll4sK2ef6f4EmrKSqakdWSVD6lP+YYSvgdFipazl9g+Nr/AFjay4jLTc+f+BGoosGNPozcj4Wkj/03H+okwykcElpwhI8kgQzVHExqKcYrpEZcgDAiSwxB9D+Y+r+8TSI7MTynyjDEVRExNJcA9RA2s1BQzNc7wAlrR2hwx3imUScqP0/SPigdH87/AJwaNZxM0YJci1r+RtHDO6AnzYf5iU38J7t7xBUMKRMxXYe5/SOP1J/L8o4Y+EGjElJ3AuM9x+oiBO8dRmONfzDwTMjA+qkPcWUN4vMRmmxjAasxOvWVrUTl/wAizQVwfinhmhfyv7d/KI8alh6hk5havDxN6dhXRtid3d9xHK4ScA1Srp2Ace7Q4MzsIeP2Vit0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6" name="AutoShape 4" descr="data:image/jpeg;base64,/9j/4AAQSkZJRgABAQAAAQABAAD/2wCEAAkGBxQTEhUUExQWFhUXGBoaGBgYGBocGhwYHBoYGhgbHBwbHCogGh0lHRsYITEhJSorLi4uFx8zODMsNygtLi0BCgoKDg0OGxAQGywkHyQsLCwsLCwsLCwsLCwsLCwsLCwsLCwsLCwsLCwsLCwsLCwsLCwsLCwsLCwsLCwsLCwsLP/AABEIALwA+wMBIgACEQEDEQH/xAAbAAACAwEBAQAAAAAAAAAAAAAEBQIDBgEHAP/EAEIQAAECBQIEBAQEBQIEBQUAAAECEQADEiExBEEFIlFhE3GBkQYyofBCsdHhFCNScsFi8RUzgsIHFkPS4iRUkrKz/8QAGgEAAwEBAQEAAAAAAAAAAAAAAQIDAAQFBv/EACURAAICAgICAwACAwAAAAAAAAABAhEDIRIxBEETIlEyYRQjcf/aAAwDAQACEQMRAD8A2UzXpYkVfMCz23yRjOz/AKiyuLUJVWXYZw5vgnJhKdQUKFJfd7W8r7iOfxKZhpDOfwPckO1B97W2Z9vA3JXQvKjPa7jEzxCQoClg6RkPdh3Ye0angfGlqlgrTUDMNKj+EM7dgDa8efcXlpQssXSRYHI3bzviGvw0t04vU9XUBrZwb5jshFUSS2egzuKUmxOVEu1wPW14tRrboI3LksLiz7sHbrtGZ1BUovygWNND4Bxz7hvaK+HFZSbMLAB9uYH0tC3GizSXs1On4kCopCrpd23s52zvvGR+JFS1TnllTkEqSF8oLgJABD3uSP1MOtBqkoUR4JB5bgpocEkAgEHD4vbuYu4grxmPgykq/qYtvm/ncRSLUGgqUEVcL+N5cmWlBQ7DAX8rbfKXyPO8MJXxsFqNEupLP84sGJ/pzksYzfFfhFeoWmZLCZZYVgJJqbBf8Cs3vta0Pvh7gR0oWCJQqZyVKezjY9DnufWqzIyncgXX8bVPQDQB1uFAO7bAm4I/6YE4fq1jmA50lx6Et1fpbvGrnokEcwJO9JIH1MZPis1aVkaeSZiXw6XFt3Vg/wCB5xKcouVpjynDQu+JNdNnzgtZuEkFhsL49Y1vBfiv+HkS5fglVjcrYkg9KDC7+DqQlR07TcF1imxsWezubB8jpDSdKR4YSjTIKkhgZiz7mlN9umIP+Ql7H+bE+yei+KCJi5glO4xX3/sgnT/HVTPKSPObi7XAl/bxmZ+jnE3lBKQT/wAtWfUu3aximbwtSpgUuUpnT8u17m42z6QqzOtMTJlg/wCKNjL+NRUUqlAK2AmAkm1jy284kr4tX/8Ab2tiY4//AJ+YjETOHT/EqEhgPlJU5IF3PQw1kImpAsslr2AAb1vFY5tbZLnvoff+djd5DFrfzN+/Jb67R2Z8cAYkuP72/wCyMvq9EpYZUtbEgtbr/VV0v6RbJ0iUVqTpnUSmxOQxS7uAGyXgfO/0sp472hir4kBE9fhnnQQ1WKrPi+Y8o4iWmszFo9MnTVoSBK04CiE1TAx7qBBIwYN0/F1hN5DMQw5b5c9iT1HWGjlSe2M8mN9GU4BNlyZYWqVyqSgqIZVySA4Up+mLBzbeNfw7i8gqpSHmEOlFKQSOxKvPceUZbjfw8J04T0LXKVVUoEBQUdgUhQDBh1DEghUBz/hrVzJiVHUSkJSbGXWhVJOCUpSTZx1vtHUvLx9Wc0opu0ynV6VElerSiWUAJoIKgp6yrDJAFlANf5XeHPCdWnwpYqBNN7g9M3tFnCuGp8dMrUKCwUIE1fMXU81QdShUosUBzlujQ2X8K6JUwJSzFCjyki4KWA9CoxzKalJs7FKNJWJZk0Kny2IYJcd3JNv/AMIJ1K75Yi+77jG/1+kUo+H0JnzNOipKUhADkO1AP4rHJ9BEV8CFQlp1DJUCSVDBBAZwoC7n2hPbsWX/AEirXIRLQsWWmWln25JyyblhZYu+2C7GjUzRJQjxeUrUggZdlFL7lQpSD3faFevTQoITzYBIIuTly5ewFn3847P4MpRHhqZBAUUgpJLpCWFwxTy2a4TD8k+yOjbaP4hlUWqLFiaCOY3v6ZMEHjSO8efzeLGWoi7BgbEsbWta/W2YoPET/X9f/lHO/KyXpAcgnSS0zXoUt9hUl9+23eAk/DGprNyUH/U+73MbXRcKlpIoQAcWMaPTcNSPmue+ITHcn9CMYuT0Y5PATNCRMqKhapwT5mxqPfMXyPhDwjLIJHMEkqIwoMMDq0bqWgAWDQk4wTMVQSyUkEAWJIuCTnPSKygsaubHcFFWzh4XLT86x5AP9+0VSkSJYZCCbk8ymuS/TrtFIkjNIeLCBHLz1UVok5r0K57jVIZTJXUuhgUgoKNj/cbvDoateym8rflCnXKAnSC2StHul/8Asi2XMODf5nOGD27fXpBnKTSFtjDxScknzeIsIGSS7ApfoXxFktyLkemIk7/RS4AbR0n7/eKqYtSPtoQxGrv+UfEesT83+/SOF41ox8I6PvMRUvq0fO+337QLCfE/bRJMwvHw72PeOVeTecazFg8o+brES8cCm9fvpA0E7THFShHUK+/sREzBcH84wCPgA2YR8dMnoPpFiXa36/WKkzQVKSC5S1XZ8fSCY5p9NLSqoS0P5DdunlDXT65LNSU/2m30wYAj6p+/1iuPNOHQ6m0UzOAS1L8QTApdzUtwq4SDfDskDbEB6/RTEOp3SASQliWSHUCxsC3ny74hiD9tCnjpKQ6RchQu7YIFxcBzDfKpPaDytma12nU6QXpnEoc3uyQxLdVF85h1otGpKAhwSA5JDg1bva9j7wp4ROJny5ZygrUtibEhSAq9n79n3vs9LqlcxNwpRICgCLBKAzi4ZI9zFZyVUwyoyvF+DLmhnQAH/Ap3OMLA6FjvFWn0SkJCRLCmGWZ+/wA0bVepB+aXLJ6M35RSTK304fso/wDtiakv0W/7BZSmIIyN40mj1gWKh67Md4yr9X/OL5M8gukkGDhzfG99Gx5OJrTA+t0aZguL7Hp+sLtHxMn5rdwIcy5iVgEF+4j0FOGRUdSlGaM/P065fzJJHUXH6iBxMBxn77xqfDt/vCP4l0wEvxAGpuSC1u5ZyI5cniVuLIzwpbRmNVrAVAXcKcW7Edf94grVYewdwH3yN85xAOm0StUaZZqtcsyUEMSSrBAu/wDmI6xCKQHSoodJUCGXgmklnAqTm+ehjnlCSWydMeGYulUwy1FASTUxxa6eqS498w64boapdfig2BYMwG5q6i9u2YzUr4gmp0popo+QFQUwCgoE3DJD2DbiCOET1eAjNg45mYXLkkWucYsIKjBdhSXs0K/CCCoLL2AFnJcvbpgv5wEia5Is+W7dfv6RUNWkb2tvbFuo/wBohK1Ivj0Oxt67Qs3H0jNpBUpTODlr7RbYswPtFSaQAB9Tf1tmPg3+4iLEdWWu0dUvrFRWPto+qHT2aACyZV5e8dSgdB7RD8/Yx8T29bPGo1kwI6/3eKws9/Zo+K+pMajWTUSOkcKu/tEOVx+0dK+8ajWfLAOxMY34S1wma7UKAaoOOYHfY74h58R60y5KrfMCkGzAkHL7Wb1jAcD1nh6hEw3FTE4F29sH1KR53xQuLCermYW6fUxGstEQskP+8fEHNx6/sIn8crqjJMmmZ92hRx6cUg2DeFNLsdkv5Njr+rEzDjmMJOPy6i7cxlTUJcs5WlgH3uB79o2P+QY9ibRj/wCpM0gqEtHKk/1EpCQ4e9RWQWyR0jayuUBNrAO2H3tteMt8P85K25VrQpjmlCRSfKsTPaNLVFc8t0GfYQJn3eI1+fv+0UKUIj/0/UfpEBSh4iqd0iN94mCIahSSZnV4a8BSsrqTZG/+r76wLoeHqmHcJ6/p+saSSAAALAWEdnjYH/J6L4sftl4MVapDpKS7KBFiXv5ERNKxHPE6R6D2dR58nUanQ6rwpEorM4EISoOCKgxJGEgu/Zi+0D/+alnT/wAPqJaFDxVIWz1pWlfKDakkPZqvlNto2fHdQuWETJRAWFXvkMQR3z0Lfn52njExc0qmqZQSAAU/0ukEPcK+YvvbF45MrpUiE9Gx0Gt0mnkUy0AqLVy1OSqYkMaiHtSVcrMCCwzAHDpCa0h0oAdg7sm1KSS5GBcXhJO1niFg7ljYMRt5t+/rdJSkHlJLMDUWtf8ACLl/PeOWWXl2iTs2vD+HBvGnLAQtKCFAFIIccqwcAkiw6ZhT8Q6/TmZTpxZKWKktSVZTfBIfrv2hFPnLvJUgUhSFVEm4WTdKXupwwd8RyXpx4i2cpc2uSVMSL9B6+WYLmuPFKg96HspVQcU9Ns7/AFeJoLbn0iutMtKag7nYGxPpZ/aE+u49ROloSnlILnbd3e6W6RHjZNmhrcWiA8w/28IODcVmzVEnkTkgm6W2bob3h2ZvVQPnA6FLkpGxiKj1SY4kgizekQmJ6sfPpGAXJW1ywjomdG7fbRQCPKKpik4Oe+8DiYMqtcCOVjt6/wC8BIT0v7x2dNABJs1y+ABC8WEyv/iAogpb+g2D7q89226RjtPrCCkFiAQQaR1cAdN8d+sNvinWVzSchmDYAuHsMC59IU6NZJsUt0IBv3B+kejiVYyi6PUzr1KlgAuSkXqSD3Y0moXZsva0TM9QxhQNwTVgAg9Q48y3WM/o+LhcpJ+VKW5WsaWv2Pzd9+wYDWcnIlPQZtYOxAt0uLMIZeTKKUUUWWlRoH8huB26gdPyhZxBAWbh6C4AUKqgxGG3P03ewejUylAuHDAsHDJuSDsWfAd8wo4rrUqKHISyWUBelRDmw9u1+sN4+GMG8j2UhBRfJjzhssSwlJpCUhqn35Q2cmoGkYq7w0Kh5+ReM/w/UkhxUpg2aUhiQMAlyOwF+8MpWvS7F0k4cjm3fr9In5uNtppaF8iD7oKVPY/4Z/rHax0PtHErB3jvhp6D2/ePNtHICgEjBPpDjQcLNlTPRP69PKCuH6BMlNiVKOVH/HQQZLO5j1MXiqO5HXDDW2SBa37RIzm/aIKAMVKEdei5L+KPttAes4oUhyQkbxRqphAJPKN4yWvn+KoADl26+cTyZFHS7EnPii7inHyshR7hIuAf6iT6ZjNcT4qpwWKv/wBXLu3WwhzPlCiqYgB7IdRch+j8uPO1xA0wJI5EsUsOqu93dz/mOOUoJ77JqUY97Ys0c4qUlJDtTbcubC+7EQw0iymzquHIAd2JN8Gzm+d4+TOQpwaQsAEEEMb4PQ4L/ZZ6DWoIWAHPzBrmwOw2BAt3iU5rujSyrugPS8FCfEmKYKdNGGKhcEsbtb7tC7+OmiUUpCSoZpPRuj37XiyZNnqKSkygU5Sosdttic2vaI8U8UIVNIBCgzy7hxllNsLtm5h6lLbJPlLYu1/Fpi/DUKgkEvUSU3sxNt7t1aGitT4vMhaSCAQgnBANrdtvOM3/ABB+fxE7VBW5tc7dbnpH03iJpSp3UCBSHDOxbsLBw35w7w3pG4M0Wl4qQhY8QdBcMEks/wAtwBSSD5bxdM1u8tSUJJck5xunOSARGURreY0pI2KQHct+EXZgO/pBQWpcyihCVMhgSzZ9w+8Z4PYHF0b/AEs8pSwv33v6nfaLfHVhvRoB0GiMlISFu5clgRUSAwO3QC+O9r9OtaizJULEu4NIDdGG2BvHO4P0F4nVl5mk/wC3+YsRqLW/N4M/hJXIKzWbKpIpZRZrjYAl+5tHJWglLCvDUVTU5RUCx3BIRn262ibhMV436A/HPf0jO/FGvU/hh6QHW5PW0PNYFSlBEwUKOEkgE5uAbkWNx0PSM58SzkkBNnyRk26dDGxKXOmhYppmVOrCmJLHI6nc+W3TPaOyQAVKBIqLDok35jh8k4/D3iEualQSElqc7tk8trPa9u3eqVq0gUsNjmxNi4cXJFne2bx6nHWilDuXPUESwU8yru/54d3LMdvZ3o9aas8xLHIcOz5vYXHTteECWmySGch2di6mJA/TzgrSzElAmCaDYMkF0AhRd2N3ABYiz5IiDhyTEa9mknoCgE2uxAPrhshnMLtROSWBZ2UzhSna4Tdqc+lUX8PUS6i5cBqVPcgEgOA6vzhHruIpC6VJCzyi4UG5nZid8unr5iI475Ua2PuFSwSpg7FwUlnLXJSXpI6MWHXEMpSc4AORly337bwp0OuIQEFjflKSTZrgAgNv7+7ITWDOWffba/pAyZssbSY/yTSqwsrZu27H9cRMav7vAZm9Q/lEqh3jisiblmH7xIGOAxyYtv0j6E9I+aK50wAEkgAdYjMnMHIAG5eMjxXiBmrKQTS7ANmI5syxr+yeSfBEOK8RVOUQD/LGw37wumJIDAczOxGAD3vfyw94vlgJd7AByAQCffMfcQQpKSubLcc1yLJwGNi2U7eXUc2GMpPnInijzdyCOFaKepKTXNkpuaEzlhJuw5QBUFXNm+ohmJEl0+HLSVCoqUFpqX/UUKukgMHFiC3WKdLwrU6zSK/mIlLWk0kC7GlgwuJbBQYHZrsIfyeEpXJlyJyErUJaQ6cGmwuAO5ezuYt8F7BLsxPxd8Oy5suWAUpUlKmrXzEBbml2BsoOPbMJ5GmmaFBExNQXZFabpazoN6nChYDpfp6DxD4ZQJMtEtqkJKfEIAULPW4c3bfrd2hvLTKWmlqkgMHDg2ZVR/P+4xX4rVMZtNUeSTELluqogEkKQqUKQofhrB5ibk4IaFfE9bflCUF2pAA6AAA3G4Zt/SPbeK8Ekz0FKkI52JULHsTuSxZ/L0wut/8ADZirwygp5KDjCFBSd6XWUnokf1AwVioeEq0eZzZpF3PS9rtfbMX8E4XKXMUZ5mUhJLSqQqp/9dmPl6iNV8RfByZaagsjmShKCASouqwpYEsEln2OLQp0ukSkgqs5vYEMVJe5LAsFHfbF40tJllUnZfI4SohZlS18oBAU1RBUAnGTsQLYId7MZmlQEpYKWtgFiakHmqHKhnIvgbuetvtPq2KUyQpyWQnByEi+5vu2bkQDr/iKiomxKd7KLliMCnA7xzJZHK/QbUV0Of4SYk3UQp7BwphsQDgMflGwia5UxBKnSpLXyCCLMwblGW75irg/EZKkFRlqc3F0oSbDLF9r5s3W9UycpDVq+bJf5UjqCkP0DFj6QnyS5OLj0Jmqvr0FJ4gVAdLpCS9jcsGG4OwLNu8U6fXTVrXMW4ukBCh/MSkkAgKDA2KixzVcCJ8U03iTJYqJWOUYIuQGL4uWxkDDRKfw+bL5VAhRApSAVk/Ne2xtm9m8nhKPvsTFiTVsp45xBawplMlSnJKhygAOH9TjNvOMtr5wrIud8P2FIte3XcRoROSVDxlCoAlKQGubB6lOAzltz9VOukolKqJUAospVqkszlNTcru2d3jKlIjkX20LQhg6A6hdyPJsm352igpSX5kk2Hq5692L9o0/FuAmYiZPlzE1JYUECo2cHoQevURllzmLqsSckAs+QQS+Wv5xWE+XQoz0wUxSSBuCfIN5h/ygyTpUoTdYdLlJAYmzgktnDkZ3gHh+q5gyUmzEg3AZrs7gEGxf6wVIKlCioMLhyxthg7XLX7YhHZNjOQuWmXTWAVZLEAbmouL7s/6xnJk+q7WqAZ7bgNZ2e1nuYdSdSfCzSlrqJU3V7CzM9rukYgbhvDSf5qFIJ5iKX+Z3sSejhyHvuwgqEYfYs4xirJcM1FwosoM6X+VySDny7/SNPKnopaq4tnpbsP8AYxk1pZQKCalPdqiDYPXbBB/CfSxhtJ4opJbkLpqKncBnvScAt7RLJhc9g+Pn0NwpJwQY7bq3aKJACwolNCkpqqALKSQ9gAWyC5O+ABERPV1/L9Y4smF43TIzg4umek43eK6muRHVTRtCXj/EKEgDKvy3j2ZyUY2zulLirYDxrifiGgFkjPeANDpDNUUpIcDA3gNSwLj3grTcdRJCSVUlIUB6kNfAyb/lHmQ/2z+xwuXJ2zdcG0yZSKWYLuR5hKR0b8Tv1OIJSt2DgvdQ/DcCx9IzH/GifkcAfKHF2IcG7eu3rAWl4mokqUpPZQW4tj3tl49TlGKopyo2UjQy0oZAKU3el7AXal7HOL2EDp1kxkhSbBIJVUHfmcPuBS3W/nCT/jLlBBBqfob2bO7jFvOI6riM9fygF8qHW4xkjHv7b5Ih5DPjGsqkLMv50BTXO7iq+WIdt8Pey/4WZHiJEwLBKVS7ggg74YAkgBj+AP3Q6vVTEomjwlpdvkJT2SVJYh7WDdc4CaTrZqAmhCsqQEqpICnBUSvlYWBYJvQcb5T2XjC4np0rVoWXBL/Km4dyCbB88yS5jHaTi+oXTLZSS1Kq0sQCpKXoB5jdRd022hWnjRSSpTrUpR5bFNFKHL35gQtid1Q40i1zJgUpDLWQlSmIlgJCSFBOXJqU7hmPaM5GUKX2C+McBmqlzVqJWphNSlKGU7KSZYZRLUs4AyGZ4w+r0ExJKVFRAASyiAeoUEsclrjDD09I0GrYKrKflpIDuoOoBwRbffCj3hbxWQmZqUrUpJMqXTyuVuy2LksQHJD9XezENpmhkS0DcN+C5aRKWJihMeWotZqGJRZt7VG7M2bqpnw0RNm9KApI5glIdQoUQz3SCCQAHP8ATeKeOTAQFIWCpQSkEM1RopNglVyGAOelobp+JkPMCzRLUok+JgMQlh15kkN1B6wyo1tGJ1E0ypkpfLzFwkqCgUmwcHoxFw1siNNPl6dSnkAAvUQQ4BKQlVzsyQLhneBuLadM9SQSkEBVZIPa1JZR87EBWzxH/hIktzqIpSaCGLuT/UXDEDAenvfiz8LTT2PKVxocyRSMgO5C0lwmx+ZI/Fb6+sDypgQsTKqlgNWxFsgBybP3u+IBqlo5qgohwm+MXxnLXjsmZUSAoWLFag1nye4faOXiu2Qc30iKZIC1TyVmY5IpTY8rliVAuq7gAszjLRWJVRrUApfOEMSWqADg2AVhixx5QRrZgpH8yWCCXWHUe3Tl9Nu8LOIcQKElJWVHZFTodywv3fbf3opOXQkm/YUrTm5mAhTYAxgt1OcjrFWn0iEDlUEkklbJBPYbOGPaxIaBdFxmYVsosknJYh9gSQWyoP3MRSsAEkAS3ZiSxd3YOLbuP2ii5LQoXxTUyfBQHHipWRUAASkhLhSwQVFwOrA+sJtIArlpQQUs7ilySwJyALX7RevXSh/6ecuKks5D+X3batSEiaSmlQVcANy9j1Dflg5h4xqzPezkuWeVCmCrAU8oJFwfmu5v6+sTm6tjUlLJFlXBLtkA7/oIqmVeIQzhi6rgsR1IDjv0GIFXKUmqZOqR/aAq1w2QGuz/AJWh+Ns3FsLVq0uSkkncqPNSM3Y9XfyES0WtC1hNyolg6iBds9Nr/UQDJ1AT1UkghSruSbNY5LG3cWG5MjUSZE0LKVMPwEDxTskpTYDJe7GHjD0V4OJpuJzEIkplguuYxe4cJZzkOSex+ba0KwO/1EAHXTJyjMmO9wAMJTswwDgkhnaLQoi145fJlcqXohlm29HrOp1iUgnYRiuIa5S11KxswuBDT4hnqcJB8/8AEKZYexB9MxvIy8p8fwpmlcqAlodVsd8x1enJOWYOSA5H6H6wwl6IjLAjL3LQR/AhzUxqDO5zhmZjC44/dOtEkldkdOFNSlKRUzrCibjblQTjYvnN44CshwoE4dIfFiHUQGBeDtOUNhyWDkPhyB2ZzYRbJ1AcuUh2JYu52wLYPtaLmdXooljlAUmoFnKmS/8AqsSem+0UiaJQdlUjLnFtjc9SbbQQueACq7B9ua3cY6xWvUgFCrhyW5VM9mD2Cbsz3tBSFsqlImEMJhc7AYuXIB2vnOPKLpSQbLBfICmNwS292f694FTNmhgsB6S6lbkFnDY643hdqtX4LJWalsqkJdiHGwGHLZLXvD02FWumOpk1AUEsxN0g35sPlnAYD0uGiI1SqiU5ILCq4sCbXf09t4X+H4iaVIUhbVOgsU+diCWbY5dsGJlaEsEKTQElxdy3yukAMB6/NAaC232T1ilzCBUEhyBu5yOVg5HSIaYGkNM8q3UCCQwF3Dnd2d7FoF1GumXCSiwHzcroc/NUogB3HoYhPmKKklSFKBTi6gVXcXFnbaNX6GLV7GcnT7KKSSC6QLOSSku4c+icPA07QqTPlLklANQdbfzEl6sm4ds36npAJlAJXMC/DHNZQZJLtkFmenY7XEVcT4zMnVTZaEy5ZNLJSaQdg4ULG4dvwi28T+7lUejrjJvaDuK8XquuYCoh3zdnBZ26b/lH3FZ0taUeHMUs0gL5GAOaQMnrU/7LdCpUwhEkCaVCogHISA5IJsz+42tE5XFpgkplpUjw0KqS4YDJJ/1fMQ3R+0RcKpIi32CTNaUzgyQo1NYJb6WwPzhvpNOBaZNRTMWEqUpDMk5e9r2d/wAQdoT6nhK0CXUClcwkoWTSVFrgDYCpPTKWhdP1gCXURQXFw52IYE9vrFHFT/iJ7NDruJuooVMBTLJSFKVUVNUEpBBHK7H/AKiWNo+0/DRPSQZspIayb1lTHH1D7PGP0q1AS1qQkIKwkqUTYVAOQH5b7XzeHCeP/wANqFDT0L/AkhIKCkgPTbmNm73Ft2lgkl9Oyihbto5o5MrxaJk1MkKKgsLBeWAFFiCcu+WuBAPEpSTMpQeRJsQbEuoBQNN0t9vFi5qFoX/LKZoUkiY4YJANVXSoNYbo3do7pJbLCRdKjdR62ZQA3v1fyiyjWyqxqKsA1kpZIwS7hIBGLgkk2Bd/WK9NPKSApLHZ05Nu1rnzFofarRkYQTLSHKyHIIIdTuxVjd7DDvASJS5gukoS2AXcXFuUFvPs17w6kpILhGatHU8QZYpJZTC25Bcj0d3LdYb8OKFlUqYxqINNTvkAg7Fm3t7RmdTp0IKS4VY2SsP6ljHJErmrJIvgFg3S33mEyQS9kGuD7HHEtaQqmUhQAqQSq1IFnlkFwbm57RDSAZLk2BUSSX8zfrEgsKue7neG3AeCLnqYFkYUpnAfYd74iEskp/Um5SyOjnCuGL1CgiWfNTWSOp+tt43Uj4UkJSE01t+IzFAnuwSw8oP4XoEyEUoxucEnv19xBZX2PtFYYUuzsx4IxWzCazUhSyonJ+m0Bz9fSDS48iX99oGWh75P37RQuUp3J9I89W3Z5zt7C9M6w66QmzOSBY8t/qfS/RrLUFJPhqquxUHIffbbcP7QpkrQhlEOr8NyLgH9d+m14lL1qp5UVKVLSkAku2at/wAIsbMSb4jtxbQ0VYzk6ApmOZqiWugAHu1RYNbptm0dm8SUFKSiSkDClljS7sVAtUC2HGMwPKTLSAEuFKYAnNmfN93v0J3izTa+UQ4Ugt8zkWDmmosNxj/T2eKcdjFqJtUr5ypRDWJZJItSyWBB+8RehZUEqSSEtcCxVYBioDGA+/pCLU8cSmSVFI5wC2y7l2LqYg5zk9IYnV4RLuogirZk4IU1wO1rg9INC0WeCJakfyjMUqkFZU6ARY27OS7b5ve2ZKKCHKql8oUbqIAVexBJuRZvpA2s1gR4YmhRJJZ1JIHyjoKganc/1dDFhVzGwINgSl7hwWwX+YM/S+ID12EnP1IJABKSCwJ5napxm92O+cYMBLQmXTUQq5oUoMQdiSBlza7XLAtBWv0PiAJcUpLDmIWixCqirYgFw9wInJ0MtANSikJlrVSQFisAhLOXB8gzJIjKg00DajiyEgYIJNTAMC7OsWAF3fp5tFOomIatACyPmOEsAGekFizsA9ojptMJ10ghmCmmKQAGupNJdWe23S7CfwYpIUhREwgXBZSh5m94RzhF0Ml+lGikrUl7AB0guFnLDGHxfN4A4hoEpUK0NUCBQ5YOAoAOLEfisz4hieLKslQZSanJz3Av22NwMdLdNw9JczSFKD7J5RZwWxl3ZgCLQjnKDcn0dKi8f2fRhZwCE8rAqAJBAwA5+Wzv1J/WeiXKEpUopBmrUChajyISBcHeoqDANu72aNvreFyVAslSTzOU5c4tiqzNGVnaDCqFBagx3d7hgc2a472DQ8ckcitDY4xmUyuJajSUAsVoBCanmJCVZCQTyhmsLH1hPq9P4imSBUMgf73/AGh2jTrcKKkhX4agTdyAw7Fv0i2RIUmYFzJSlrUQWIWlKiGYHf8AC2D5xRfX7JA+J2Z6bw+ZSUWABAZ+rbDfPXEWyNB5lmJCWAs+Sc4bc22hvqiuatQMsgEqKQkkAJS5UHbmsEu4GRaIaWT8iyQ2XUCAVM2wu/QZbZjFFJ1ssopA2k0hJTUSjowsk3IIw59Qbu8FzNMyQVMLklSmZxSGyTVYWYn3sYmQAkrKSUpdRWoXSGyE5U2ch+8A6ji8tJSqSoLmPzGYksEsWCTZjn5dngJN7ZpZIoJ00uhNa1hXhBwFkBSgHU1JJp3zcufld4XazisyYQdPXKSxqqYqUcOXdrADPTDQFq0rmzfFmMVFsCzDaCxbBH5X/XEJPKo6icU83qIJptOBbftviC06Pzv65xF6CDcBT2+/KNb8NfDZXTMnJpR+FLOVdyBgdt+0c9ykyUIym9Cv4Z+FzO5iSiUDlrqu9r/WPR9HpUy0hCAwHSLZaA3KzdRHIvGNbPSx4lA6VdM9N/aIe8fHyePhFLHPN0ScZ7D9YHnE+kFKQWLW7wPPT7x5Uds8b2RlSwQXS/b8n6/Yg7UUsKglKHDoAFa2Nh0a+537wsWeVlb/ALNB+iKFITTWogOSpzfuTHX424tFcFbTJL1f8wo8NAGxL0qLF8APhuhDx2fqZ6yyKUpAA5kXqIFwnZmUwNhm8dWsE0lkpUAzqASq4qdw5LA32jqVzEmYEATJIBNKhdKckAm1gzly7xZOzuhhj2VS5eonJRKJStEtRUUFLKUtanZh8w5W7OH2hrqpLIJkGqaVBgtJaxdWzDtiwgHRa8BQloH81VyFMlQf+wMAwy/VgIv1PGC6LJLM7BxSkmo1syb39/OEly5IXNjt0hfxTSrKQHISlKmJVYulIDqGC6amAy4y0N/46UqUtkhRCrr6KCUqpAxgs2Xc7wt16Av52UwqNSbJzzPXzXqYf6YjqFeGtIISmopTYghKSWIIJJYOSxbtGyLkqNHFUbogoipYBCRMTMe7CoPdss9Jt17wbJ4DMXJkzy7TBYBRP4KQbOzhLkgiwuBuDLkUhSUqCgoqqoubMCbG6b5b8nixWuCU0KUOUKDvUzH+kNSSaS4Z2BcsIo2aGJxH81Ujw0FlCcKq+csQKg7FwSm6m6ggkAkwqm+KkhCVylGYCKFAj3NRuXzYeeYBna6ZLtXScspRJCQFYfDZDjYdGg/SSKlVlCgwACikFsslVhYWeJOLvYVB8ra0clashBStMkBJqSxKiXxzFPKOpDm/lEP4lklHJLAKVBFRpcEj5qcpBS4DtUBEddp0KWoDwhU7gl1BNnpSl3OxLdL3t9pZKZZDllrNiHBKgXSA5F2va7u2If4rKtX2ylEyYZSlhGzMRMVa4puwFr0tvFWlmlikpTUS2aA4ZuUcxN1b9Gi3ik2XIClrCQVABiayXsWQwYDOT+UU6vjUqiszQpTFkoQE38mdL2cvFFjoPOKC9PpVBKZpWElnUSzM9gC98fiLjGGMVJnl/wCWxUAP+UCSQ5sSSkKCmbI+UZxCLT/ECWClyK1j8Slk381AkekCSOMagOKzzEkDLOSWD3DPB4L2xXmS6NLo1CplKQlKcoUpKi+4ILJSpjmkuwvaymbx5CFrSJfiAEgKMwsrZ2KTh2d79YTp0qllS1ElRJJqGYMkyLMkfe30hZZYR6OXJn/AceIu0xayl3pqJHYXOOkXI04Bvltu0Go0wAa7/eIlZ8X6mOaeZyOaU2weWlrDeC9KFBYe12AGSTa3V8MxzFunllZpQlS1BgQkVM/Vhb1jZ/DvA0y+eYl5zb/hfpsej79oWCcmPjxObOfD/wANhArmpALghGW7q2fFh6vGoqt9+sVVGO1Nmz4jpUaPThGMVSJKbLX64PuI4Sdi/Y/qP3iut8EHyMSUoAX9odDHFzgMgvtvFVD3q9jEwNzmIECCKeezq8CKXUxcB/v3g7ienKJq0qsAfcEBm94FVNBsDHlyXB0zx2qYMUbmIStQuWCUqAB2Ie/7/wCI7NN2Dk/ftEDL3xj1z+0PjlKLtAi2naDpHEZRQKlc34g2Ta4A/wAH1gvTLMwFYYJVYC5PR1WGGwz3MZmbqGNrlvvytA65ClOUkh2cO3X3jtWRN/ZUdcM79mpmlM0KlhZqSgBSAo2cmkFrdc2HQu8Bz+FoQUkLMorYCiyatmFT36NGflaFUvmSaVYcZD4x6xVqdItanUSpupJPuen+YpGUCvzJm5VJmJT/AMxRN80lIwX5rvnHr3ElKmTZYUhSJgOFEADzA5mvUc7+pyE6ZNUKSpZHQqU35xfo9FMSCULKf7SpL9j+kM+Eexnlrs0EmZNlr8FUzTpUUvSEqGLJc1M48nzF3FJo0yXUtIcAUBCSpTs5vkMTkb5jKp4YTtzOX6bfveJI4ZzN5f799oDnjFeavZqjxaU1f8Uo2wLE7DAe2IUyPiRCgROk1gKLOp9zSCDhh3ML06AJIqNvPfb3g0aJBZgL4O33+sK80V0ibz/h1PFJ6l+JK/lpIAEsXSwJubAPfLDAgHWS5s5TzlElOMMAcgCGGm0U5TJRKWo7AJO/QkNDnRfCOoWS8qk2+YhxuGZ+l94k82T0JeWXSMmjhwHzN5ROQigltrYcGxyN43kj4EmfiWlPkCfq4hxp/gmUPnUpXbA+l4RTk3sdePml2eYy5AcEpc5sPt+sESdOFHlv1Az3sI9Xk/DWmTiUk/3c30NoYS9OlDMAEnpYA7fpGa/spHw5e2eVaLgk5ZFEpbdTb3eG0j4NnlvlR/U+fQiPRlJj4CAoIrHxIL+zGaP4GSD/ADJpN/winYdzDvS/DOmRiUFEf181j5uDDcxBSSfMY/SGUUVjhhHpHUAJDJAA6DED6nT13BZY+U/4PaL3BDktsX2MULnh2AUT5W9zDJV0ODSVu4U4UMpf8u0WBAGBFWsQVsQAlScF3J7Ht6xXJ1NVmYjI+9opsUJJisyxtnqISr4qZc9SFXSWPlYQ6Cwzj0heQzjRFmiLxJSog8awUIPjDhtVMwMGFKvX5f8AIjNIksLlo9J1MkLSUquDYiPK9WopUpINgSB6PEvJhvR5eaG7DVDcM8UTbtkNnv8Af+YolFrPs/5xGQok3MSjhk32SjBstIQ1h0jkqWljbeGXB9AmYsguPJv8gxr9L8KyCHNZP9zfkBFfha7ZePjt+zBI0lRpwHNRPpfPn7x0gfKG9c/eY9Mk/DumSQ0pJL5N9j1hhK0iEfKhI8gB+UCWP8KrxL9nlKODTFXEpZPkQPrF8v4W1S25QnFyRYdwL9Y9WUkERxEoDG8M99ll4sK2ef6f4EmrKSqakdWSVD6lP+YYSvgdFipazl9g+Nr/AFjay4jLTc+f+BGoosGNPozcj4Wkj/03H+okwykcElpwhI8kgQzVHExqKcYrpEZcgDAiSwxB9D+Y+r+8TSI7MTynyjDEVRExNJcA9RA2s1BQzNc7wAlrR2hwx3imUScqP0/SPigdH87/AJwaNZxM0YJci1r+RtHDO6AnzYf5iU38J7t7xBUMKRMxXYe5/SOP1J/L8o4Y+EGjElJ3AuM9x+oiBO8dRmONfzDwTMjA+qkPcWUN4vMRmmxjAasxOvWVrUTl/wAizQVwfinhmhfyv7d/KI8alh6hk5havDxN6dhXRtid3d9xHK4ScA1Srp2Ace7Q4MzsIeP2Vit0f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Picture 2" descr="http://taviak.ru/wp-content/gallery/special/program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14422"/>
            <a:ext cx="2980423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4" descr="http://www.mgkit.ru/content/images/DSC_0032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786190"/>
            <a:ext cx="3007108" cy="2000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Овал 7"/>
          <p:cNvSpPr/>
          <p:nvPr/>
        </p:nvSpPr>
        <p:spPr>
          <a:xfrm>
            <a:off x="8001024" y="0"/>
            <a:ext cx="985838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База </a:t>
            </a:r>
            <a:r>
              <a:rPr lang="ru-RU" sz="2800" b="1" dirty="0" smtClean="0">
                <a:solidFill>
                  <a:srgbClr val="002060"/>
                </a:solidFill>
              </a:rPr>
              <a:t>9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74638"/>
            <a:ext cx="8429684" cy="93978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</a:rPr>
              <a:t>Мастер по обработке цифровой информации </a:t>
            </a:r>
            <a:endParaRPr lang="ru-RU" sz="32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7786710" y="1000108"/>
            <a:ext cx="1143008" cy="100013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База </a:t>
            </a:r>
            <a:r>
              <a:rPr lang="ru-RU" sz="2800" b="1" dirty="0" smtClean="0">
                <a:solidFill>
                  <a:srgbClr val="002060"/>
                </a:solidFill>
              </a:rPr>
              <a:t>9</a:t>
            </a:r>
            <a:r>
              <a:rPr lang="ru-RU" b="1" dirty="0" smtClean="0">
                <a:solidFill>
                  <a:srgbClr val="002060"/>
                </a:solidFill>
              </a:rPr>
              <a:t>,</a:t>
            </a:r>
            <a:r>
              <a:rPr lang="ru-RU" sz="2800" b="1" dirty="0" smtClean="0">
                <a:solidFill>
                  <a:srgbClr val="002060"/>
                </a:solidFill>
              </a:rPr>
              <a:t>11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3214678" y="2357430"/>
            <a:ext cx="5572164" cy="857256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rgbClr val="002060"/>
                </a:solidFill>
              </a:rPr>
              <a:t>Квалификация: </a:t>
            </a:r>
            <a:r>
              <a:rPr lang="ru-RU" b="1" dirty="0" smtClean="0">
                <a:solidFill>
                  <a:schemeClr val="accent1"/>
                </a:solidFill>
                <a:latin typeface="Courier New" pitchFamily="49" charset="0"/>
                <a:cs typeface="Courier New" pitchFamily="49" charset="0"/>
              </a:rPr>
              <a:t>Оператор электронно-вычислительных и вычислительных машин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57554" y="3286124"/>
            <a:ext cx="457203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indent="-7938" algn="ctr">
              <a:buNone/>
            </a:pPr>
            <a:r>
              <a:rPr lang="ru-RU" b="1" dirty="0" smtClean="0">
                <a:solidFill>
                  <a:srgbClr val="7030A0"/>
                </a:solidFill>
              </a:rPr>
              <a:t>Срок обучения: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2 года  </a:t>
            </a:r>
            <a:r>
              <a:rPr lang="ru-RU" sz="2000" b="1" dirty="0" smtClean="0">
                <a:solidFill>
                  <a:srgbClr val="002060"/>
                </a:solidFill>
              </a:rPr>
              <a:t>10 месяцев</a:t>
            </a:r>
          </a:p>
          <a:p>
            <a:pPr marL="88900" indent="-7938" algn="ctr">
              <a:buNone/>
            </a:pPr>
            <a:r>
              <a:rPr lang="ru-RU" sz="2000" b="1" dirty="0" smtClean="0">
                <a:solidFill>
                  <a:srgbClr val="002060"/>
                </a:solidFill>
              </a:rPr>
              <a:t>                   10  месяцев</a:t>
            </a:r>
          </a:p>
          <a:p>
            <a:pPr marL="88900" indent="-7938" algn="ctr">
              <a:buNone/>
            </a:pPr>
            <a:endParaRPr lang="ru-RU" b="1" dirty="0" smtClean="0">
              <a:solidFill>
                <a:srgbClr val="002060"/>
              </a:solidFill>
            </a:endParaRPr>
          </a:p>
        </p:txBody>
      </p:sp>
      <p:pic>
        <p:nvPicPr>
          <p:cNvPr id="1026" name="Picture 2" descr="C:\Users\n_artyomova\Desktop\images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1071546"/>
            <a:ext cx="3071834" cy="2044166"/>
          </a:xfrm>
          <a:prstGeom prst="rect">
            <a:avLst/>
          </a:prstGeom>
          <a:noFill/>
        </p:spPr>
      </p:pic>
      <p:pic>
        <p:nvPicPr>
          <p:cNvPr id="1027" name="Picture 3" descr="C:\Users\n_artyomova\Desktop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44" y="4143380"/>
            <a:ext cx="3364371" cy="2143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571480"/>
            <a:ext cx="635795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u="sng" dirty="0" smtClean="0">
                <a:solidFill>
                  <a:schemeClr val="accent3">
                    <a:lumMod val="75000"/>
                  </a:schemeClr>
                </a:solidFill>
              </a:rPr>
              <a:t> Информационные системы обеспечения градостроительной деятельности</a:t>
            </a:r>
            <a:r>
              <a:rPr lang="ru-RU" sz="2400" b="1" u="sng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400" b="1" u="sng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0496" y="2000240"/>
            <a:ext cx="5004630" cy="450059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endParaRPr lang="ru-RU" sz="24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r>
              <a:rPr lang="ru-RU" sz="3000" b="1" dirty="0" smtClean="0">
                <a:solidFill>
                  <a:srgbClr val="002060"/>
                </a:solidFill>
              </a:rPr>
              <a:t>Квалификация: </a:t>
            </a:r>
            <a:r>
              <a:rPr lang="ru-RU" sz="3000" b="1" i="1" dirty="0" smtClean="0">
                <a:solidFill>
                  <a:srgbClr val="0070C0"/>
                </a:solidFill>
              </a:rPr>
              <a:t>техник</a:t>
            </a:r>
            <a:endParaRPr lang="ru-RU" sz="3000" b="1" dirty="0" smtClean="0">
              <a:solidFill>
                <a:srgbClr val="7030A0"/>
              </a:solidFill>
            </a:endParaRP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7030A0"/>
              </a:solidFill>
            </a:endParaRPr>
          </a:p>
          <a:p>
            <a:pPr marL="88900" indent="-7938" algn="ctr">
              <a:buNone/>
            </a:pPr>
            <a:r>
              <a:rPr lang="ru-RU" sz="3000" b="1" dirty="0" smtClean="0">
                <a:solidFill>
                  <a:srgbClr val="7030A0"/>
                </a:solidFill>
              </a:rPr>
              <a:t>Срок обучения:</a:t>
            </a:r>
            <a:r>
              <a:rPr lang="ru-RU" sz="3000" b="1" dirty="0" smtClean="0">
                <a:solidFill>
                  <a:srgbClr val="002060"/>
                </a:solidFill>
              </a:rPr>
              <a:t> 2 года 10 месяцев</a:t>
            </a: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endParaRPr lang="ru-RU" sz="3000" b="1" i="1" dirty="0" smtClean="0">
              <a:solidFill>
                <a:srgbClr val="0070C0"/>
              </a:solidFill>
            </a:endParaRPr>
          </a:p>
          <a:p>
            <a:pPr algn="ctr">
              <a:buNone/>
            </a:pPr>
            <a:r>
              <a:rPr lang="ru-RU" sz="3000" b="1" dirty="0" smtClean="0">
                <a:solidFill>
                  <a:srgbClr val="002060"/>
                </a:solidFill>
              </a:rPr>
              <a:t>За время обучения дополнительно осваивается профессия замерщик на топографо-геодезических работах</a:t>
            </a:r>
          </a:p>
          <a:p>
            <a:pPr>
              <a:buNone/>
            </a:pPr>
            <a:endParaRPr lang="ru-RU" sz="3000" dirty="0"/>
          </a:p>
        </p:txBody>
      </p:sp>
      <p:pic>
        <p:nvPicPr>
          <p:cNvPr id="14338" name="Picture 2" descr="http://cs309430.vk.me/v309430811/7fc9/ydRxne0U22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736"/>
            <a:ext cx="3327938" cy="2341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0" name="Picture 4" descr="http://www.admobninsk.ru/netcat_files/Image/05(2).jpg"/>
          <p:cNvPicPr>
            <a:picLocks noChangeAspect="1" noChangeArrowheads="1"/>
          </p:cNvPicPr>
          <p:nvPr/>
        </p:nvPicPr>
        <p:blipFill>
          <a:blip r:embed="rId3"/>
          <a:srcRect l="14063" t="15000" r="7187" b="9999"/>
          <a:stretch>
            <a:fillRect/>
          </a:stretch>
        </p:blipFill>
        <p:spPr bwMode="auto">
          <a:xfrm>
            <a:off x="285720" y="4000504"/>
            <a:ext cx="3643338" cy="2168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Овал 5"/>
          <p:cNvSpPr/>
          <p:nvPr/>
        </p:nvSpPr>
        <p:spPr>
          <a:xfrm>
            <a:off x="357158" y="142852"/>
            <a:ext cx="985838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База </a:t>
            </a:r>
            <a:r>
              <a:rPr lang="ru-RU" sz="2800" b="1" dirty="0" smtClean="0">
                <a:solidFill>
                  <a:srgbClr val="002060"/>
                </a:solidFill>
              </a:rPr>
              <a:t>11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6050" y="571480"/>
            <a:ext cx="635795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u="sng" dirty="0" smtClean="0">
                <a:solidFill>
                  <a:schemeClr val="accent3">
                    <a:lumMod val="75000"/>
                  </a:schemeClr>
                </a:solidFill>
              </a:rPr>
              <a:t> Земельно-имущественные отношения</a:t>
            </a:r>
            <a:r>
              <a:rPr lang="ru-RU" sz="2400" b="1" u="sng" dirty="0" smtClean="0">
                <a:solidFill>
                  <a:schemeClr val="accent3">
                    <a:lumMod val="75000"/>
                  </a:schemeClr>
                </a:solidFill>
              </a:rPr>
              <a:t/>
            </a:r>
            <a:br>
              <a:rPr lang="ru-RU" sz="2400" b="1" u="sng" dirty="0" smtClean="0">
                <a:solidFill>
                  <a:schemeClr val="accent3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000496" y="2000240"/>
            <a:ext cx="5004630" cy="4500594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000" b="1" dirty="0" smtClean="0">
                <a:solidFill>
                  <a:srgbClr val="002060"/>
                </a:solidFill>
              </a:rPr>
              <a:t>Квалификация: </a:t>
            </a:r>
            <a:r>
              <a:rPr lang="ru-RU" sz="3000" b="1" i="1" dirty="0" smtClean="0">
                <a:solidFill>
                  <a:srgbClr val="0070C0"/>
                </a:solidFill>
              </a:rPr>
              <a:t>специалист </a:t>
            </a:r>
            <a:br>
              <a:rPr lang="ru-RU" sz="3000" b="1" i="1" dirty="0" smtClean="0">
                <a:solidFill>
                  <a:srgbClr val="0070C0"/>
                </a:solidFill>
              </a:rPr>
            </a:br>
            <a:r>
              <a:rPr lang="ru-RU" sz="3000" b="1" i="1" dirty="0" smtClean="0">
                <a:solidFill>
                  <a:srgbClr val="0070C0"/>
                </a:solidFill>
              </a:rPr>
              <a:t>по земельно-имущественным отношениям</a:t>
            </a:r>
            <a:endParaRPr lang="ru-RU" sz="3000" b="1" dirty="0" smtClean="0">
              <a:solidFill>
                <a:srgbClr val="7030A0"/>
              </a:solidFill>
            </a:endParaRP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7030A0"/>
              </a:solidFill>
            </a:endParaRPr>
          </a:p>
          <a:p>
            <a:pPr marL="88900" indent="-7938" algn="ctr">
              <a:buNone/>
            </a:pPr>
            <a:r>
              <a:rPr lang="ru-RU" sz="3000" b="1" dirty="0" smtClean="0">
                <a:solidFill>
                  <a:srgbClr val="7030A0"/>
                </a:solidFill>
              </a:rPr>
              <a:t>Срок обучения:</a:t>
            </a:r>
            <a:r>
              <a:rPr lang="ru-RU" sz="3000" b="1" dirty="0" smtClean="0">
                <a:solidFill>
                  <a:srgbClr val="002060"/>
                </a:solidFill>
              </a:rPr>
              <a:t> 1 год 10 месяцев</a:t>
            </a: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002060"/>
              </a:solidFill>
            </a:endParaRPr>
          </a:p>
          <a:p>
            <a:pPr marL="88900" indent="-7938" algn="ctr">
              <a:buNone/>
            </a:pPr>
            <a:endParaRPr lang="ru-RU" sz="3000" b="1" dirty="0" smtClean="0">
              <a:solidFill>
                <a:srgbClr val="002060"/>
              </a:solidFill>
            </a:endParaRPr>
          </a:p>
          <a:p>
            <a:pPr algn="ctr">
              <a:buNone/>
            </a:pPr>
            <a:endParaRPr lang="ru-RU" sz="3000" b="1" i="1" dirty="0" smtClean="0">
              <a:solidFill>
                <a:srgbClr val="0070C0"/>
              </a:solidFill>
            </a:endParaRPr>
          </a:p>
          <a:p>
            <a:pPr>
              <a:buNone/>
            </a:pPr>
            <a:endParaRPr lang="ru-RU" sz="3000" dirty="0"/>
          </a:p>
        </p:txBody>
      </p:sp>
      <p:pic>
        <p:nvPicPr>
          <p:cNvPr id="14338" name="Picture 2" descr="http://cs309430.vk.me/v309430811/7fc9/ydRxne0U22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736"/>
            <a:ext cx="3327938" cy="2341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0" name="Picture 4" descr="http://www.admobninsk.ru/netcat_files/Image/05(2).jpg"/>
          <p:cNvPicPr>
            <a:picLocks noChangeAspect="1" noChangeArrowheads="1"/>
          </p:cNvPicPr>
          <p:nvPr/>
        </p:nvPicPr>
        <p:blipFill>
          <a:blip r:embed="rId3"/>
          <a:srcRect l="14063" t="15000" r="7187" b="9999"/>
          <a:stretch>
            <a:fillRect/>
          </a:stretch>
        </p:blipFill>
        <p:spPr bwMode="auto">
          <a:xfrm>
            <a:off x="285720" y="4000504"/>
            <a:ext cx="3643338" cy="2168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Овал 5"/>
          <p:cNvSpPr/>
          <p:nvPr/>
        </p:nvSpPr>
        <p:spPr>
          <a:xfrm>
            <a:off x="357158" y="142852"/>
            <a:ext cx="985838" cy="91440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База </a:t>
            </a:r>
            <a:r>
              <a:rPr lang="ru-RU" sz="2800" b="1" dirty="0" smtClean="0">
                <a:solidFill>
                  <a:srgbClr val="002060"/>
                </a:solidFill>
              </a:rPr>
              <a:t>11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667</TotalTime>
  <Words>416</Words>
  <Application>Microsoft Office PowerPoint</Application>
  <PresentationFormat>Экран (4:3)</PresentationFormat>
  <Paragraphs>144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Солнцестояние</vt:lpstr>
      <vt:lpstr>Новосибирский  профессионально-педагогический колледж </vt:lpstr>
      <vt:lpstr>Слайд 2</vt:lpstr>
      <vt:lpstr>Слайд 3</vt:lpstr>
      <vt:lpstr>Слайд 4</vt:lpstr>
      <vt:lpstr>Садово-парковое и ландшафтное строительство </vt:lpstr>
      <vt:lpstr>Информационные системы и программирование  </vt:lpstr>
      <vt:lpstr>Мастер по обработке цифровой информации </vt:lpstr>
      <vt:lpstr> Информационные системы обеспечения градостроительной деятельности </vt:lpstr>
      <vt:lpstr> Земельно-имущественные отношения </vt:lpstr>
      <vt:lpstr> Обеспечение информационной безопасности автоматизированных систем </vt:lpstr>
      <vt:lpstr> Право и организация социального обеспечения </vt:lpstr>
      <vt:lpstr>Слайд 12</vt:lpstr>
      <vt:lpstr>Слайд 13</vt:lpstr>
      <vt:lpstr>Слайд 14</vt:lpstr>
      <vt:lpstr>Слайд 15</vt:lpstr>
      <vt:lpstr>Волонтерский корпус  «Наше дело»</vt:lpstr>
      <vt:lpstr>Региональный отборочный этап Национального чемпионата профессионального мастерства среди граждан с инвалидностью «АБИЛИМПИКС»</vt:lpstr>
      <vt:lpstr>Профориентационная диагностика</vt:lpstr>
      <vt:lpstr>Аллея дружба, доступная всем</vt:lpstr>
      <vt:lpstr>Кинопоказ по инклюзии 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 Документы для поступления: </vt:lpstr>
      <vt:lpstr>Наш адрес: город Новосибирск ул.Немировича-Данченко, 121  телефон/факс (383) 314-93-66 сайт:  www.nppk54.ru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Коновалова Олеся Викторовна</dc:creator>
  <cp:lastModifiedBy>Нагорный Максим Валерьевич</cp:lastModifiedBy>
  <cp:revision>177</cp:revision>
  <dcterms:modified xsi:type="dcterms:W3CDTF">2021-02-12T03:18:08Z</dcterms:modified>
</cp:coreProperties>
</file>