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2" r:id="rId4"/>
    <p:sldId id="267" r:id="rId5"/>
    <p:sldId id="268" r:id="rId6"/>
    <p:sldId id="269" r:id="rId7"/>
    <p:sldId id="271" r:id="rId8"/>
    <p:sldId id="263" r:id="rId9"/>
    <p:sldId id="265" r:id="rId10"/>
    <p:sldId id="273" r:id="rId11"/>
    <p:sldId id="274" r:id="rId12"/>
    <p:sldId id="275" r:id="rId13"/>
    <p:sldId id="261" r:id="rId14"/>
    <p:sldId id="277" r:id="rId15"/>
    <p:sldId id="276" r:id="rId16"/>
    <p:sldId id="278" r:id="rId17"/>
    <p:sldId id="280" r:id="rId18"/>
    <p:sldId id="281" r:id="rId19"/>
    <p:sldId id="279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4DE63-851B-4759-B384-DCF954222448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347B-0705-4722-A588-73EF07C70A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obzor.io/files/2018/01/obzor-io36099097705_f3112098e2_o-1024x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572428" cy="454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737699"/>
            <a:ext cx="9144000" cy="39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Виртуальная информационная выставка</a:t>
            </a:r>
            <a:endParaRPr lang="ru-RU" sz="5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104602"/>
            <a:ext cx="9144000" cy="824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5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Вечный огонь Сталинграда</a:t>
            </a:r>
            <a:endParaRPr lang="ru-RU" sz="5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22973">
            <a:off x="118365" y="276834"/>
            <a:ext cx="1714512" cy="4198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6357958"/>
            <a:ext cx="235743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000" b="1" dirty="0"/>
              <a:t>Виртуальную выставку </a:t>
            </a:r>
            <a:r>
              <a:rPr lang="ru-RU" sz="1000" b="1" dirty="0" smtClean="0"/>
              <a:t>подготовила </a:t>
            </a:r>
            <a:endParaRPr lang="ru-RU" sz="1000" b="1" dirty="0"/>
          </a:p>
          <a:p>
            <a:pPr algn="r">
              <a:defRPr/>
            </a:pPr>
            <a:r>
              <a:rPr lang="ru-RU" sz="1000" b="1" dirty="0" smtClean="0"/>
              <a:t>Ганихина М.А., педагог-библиотекарь</a:t>
            </a:r>
            <a:endParaRPr lang="ru-RU" sz="1000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071942"/>
            <a:ext cx="8143932" cy="2571768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Больше никогда ни один город в мире </a:t>
            </a:r>
            <a:br>
              <a:rPr lang="ru-RU" sz="2800" b="1" dirty="0" smtClean="0"/>
            </a:br>
            <a:r>
              <a:rPr lang="ru-RU" sz="2800" b="1" dirty="0" smtClean="0"/>
              <a:t>не выдерживал такого натиска.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В течение четырех дней, с 23 по 26 августа, </a:t>
            </a:r>
            <a:br>
              <a:rPr lang="ru-RU" sz="2800" b="1" dirty="0" smtClean="0"/>
            </a:br>
            <a:r>
              <a:rPr lang="ru-RU" sz="2800" b="1" dirty="0" smtClean="0"/>
              <a:t>шестьсот вражеских бомбардировщиков делали </a:t>
            </a:r>
            <a:br>
              <a:rPr lang="ru-RU" sz="2800" b="1" dirty="0" smtClean="0"/>
            </a:br>
            <a:r>
              <a:rPr lang="ru-RU" sz="2800" b="1" dirty="0" smtClean="0"/>
              <a:t>до 2 тысяч вылетов ежедневно. Каждый раз они несли с собой смерть и разрушения. </a:t>
            </a:r>
          </a:p>
        </p:txBody>
      </p:sp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Дети Сталинграда прячутся от бомб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77433"/>
            <a:ext cx="5098258" cy="33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286512" y="285728"/>
            <a:ext cx="2643206" cy="684264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  <a:effectLst>
            <a:softEdge rad="63500"/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dirty="0" smtClean="0"/>
              <a:t>Дети Сталинграда прячутся от бомб.</a:t>
            </a:r>
            <a:endParaRPr lang="ru-RU" sz="2300" dirty="0"/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4000504"/>
            <a:ext cx="8001056" cy="271464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Дома, театры, школы – все превратилось в руины. </a:t>
            </a:r>
          </a:p>
          <a:p>
            <a:pPr algn="ctr"/>
            <a:r>
              <a:rPr lang="ru-RU" sz="2800" b="1" dirty="0" smtClean="0"/>
              <a:t>Разрушены 309 предприятий Сталинграда. </a:t>
            </a:r>
          </a:p>
          <a:p>
            <a:pPr algn="ctr"/>
            <a:r>
              <a:rPr lang="ru-RU" sz="2800" b="1" dirty="0" smtClean="0"/>
              <a:t>Заводы потеряли большую часть </a:t>
            </a:r>
            <a:br>
              <a:rPr lang="ru-RU" sz="2800" b="1" dirty="0" smtClean="0"/>
            </a:br>
            <a:r>
              <a:rPr lang="ru-RU" sz="2800" b="1" dirty="0" smtClean="0"/>
              <a:t>цехов и оборудования. </a:t>
            </a:r>
          </a:p>
          <a:p>
            <a:pPr algn="ctr"/>
            <a:r>
              <a:rPr lang="ru-RU" sz="2800" b="1" dirty="0" smtClean="0"/>
              <a:t>Уничтожены транспорт, связь, водопровод. Погибло около 40 тысяч жителей Сталинграда.</a:t>
            </a:r>
          </a:p>
        </p:txBody>
      </p:sp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544" y="438128"/>
            <a:ext cx="8153456" cy="990608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считанные часы город </a:t>
            </a:r>
            <a:b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практически был стерт с лица Земли. 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000100" y="1357298"/>
            <a:ext cx="2357454" cy="2601754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  <a:effectLst>
            <a:softEdge rad="63500"/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>Знаменитое фото </a:t>
            </a:r>
            <a:r>
              <a:rPr lang="ru-RU" sz="2000" dirty="0" err="1" smtClean="0"/>
              <a:t>Евзерихина</a:t>
            </a:r>
            <a:r>
              <a:rPr lang="ru-RU" sz="2000" dirty="0" smtClean="0"/>
              <a:t>.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/>
              <a:t>Фонтан «Детский хоровод» </a:t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 err="1" smtClean="0"/>
              <a:t>сталинградского</a:t>
            </a:r>
            <a:r>
              <a:rPr lang="ru-RU" sz="2000" dirty="0" smtClean="0"/>
              <a:t> вокзала, разрушенного </a:t>
            </a:r>
            <a:br>
              <a:rPr lang="ru-RU" sz="2000" dirty="0" smtClean="0"/>
            </a:br>
            <a:r>
              <a:rPr lang="ru-RU" sz="2000" dirty="0" smtClean="0"/>
              <a:t>во время налета 23 августа</a:t>
            </a:r>
            <a:endParaRPr lang="ru-RU" sz="2000" dirty="0"/>
          </a:p>
        </p:txBody>
      </p:sp>
      <p:pic>
        <p:nvPicPr>
          <p:cNvPr id="31746" name="Picture 2" descr="Знаменитое фото Эммануила Евзерихина. Фонтан «Детский хоровод» на площади у сталинградского вокзала, разрушенного во время налета 23 августа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1276" y="1266190"/>
            <a:ext cx="4165368" cy="287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714884"/>
            <a:ext cx="8143932" cy="200026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Жителей призывают на оборону Сталинграда: </a:t>
            </a:r>
          </a:p>
          <a:p>
            <a:pPr algn="ctr"/>
            <a:r>
              <a:rPr lang="ru-RU" sz="2800" b="1" dirty="0" smtClean="0"/>
              <a:t>«Не отдадим родного города на поругание немцам. Встанем все как один на защиту любимого города, родного дома, родной семьи!»</a:t>
            </a:r>
          </a:p>
        </p:txBody>
      </p:sp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 descr="http://thelib.ru/books/00/15/34/00153415/i_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7298"/>
            <a:ext cx="461533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8662" y="500042"/>
            <a:ext cx="8143932" cy="92869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С полуночи 25 августа в городе </a:t>
            </a:r>
            <a:br>
              <a:rPr lang="ru-RU" sz="2800" b="1" dirty="0" smtClean="0"/>
            </a:br>
            <a:r>
              <a:rPr lang="ru-RU" sz="2800" b="1" dirty="0" smtClean="0"/>
              <a:t>вводят осадное положение и особый порядок.</a:t>
            </a:r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3857628"/>
            <a:ext cx="8072494" cy="2786082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К вечеру понедельника 14 сентября </a:t>
            </a:r>
            <a:br>
              <a:rPr lang="ru-RU" sz="2800" b="1" dirty="0" smtClean="0"/>
            </a:br>
            <a:r>
              <a:rPr lang="ru-RU" sz="2800" b="1" dirty="0" smtClean="0"/>
              <a:t>враг пробился в самое сердце Сталинграда.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Захвачены железнодорожный вокзал </a:t>
            </a:r>
            <a:br>
              <a:rPr lang="ru-RU" sz="2800" b="1" dirty="0" smtClean="0"/>
            </a:br>
            <a:r>
              <a:rPr lang="ru-RU" sz="2800" b="1" dirty="0" smtClean="0"/>
              <a:t>и Мамаев курган.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За последующие 135 дней высота 102,0 </a:t>
            </a:r>
            <a:br>
              <a:rPr lang="ru-RU" sz="2800" b="1" dirty="0" smtClean="0"/>
            </a:br>
            <a:r>
              <a:rPr lang="ru-RU" sz="2800" b="1" dirty="0" smtClean="0"/>
              <a:t>будет еще не раз отбита и вновь потеряна. </a:t>
            </a:r>
          </a:p>
        </p:txBody>
      </p:sp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202" name="Picture 10" descr="http://warspot-asset.s3.amazonaws.com/articles/pictures/000/021/815/content/1-0ecc5eb9a21d1ce1131f93b25e5996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2008" y="617628"/>
            <a:ext cx="5087512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20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3857628"/>
            <a:ext cx="8072494" cy="2786082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В городе идут сражения за каждую улицу, </a:t>
            </a:r>
            <a:br>
              <a:rPr lang="ru-RU" sz="2800" b="1" dirty="0" smtClean="0"/>
            </a:br>
            <a:r>
              <a:rPr lang="ru-RU" sz="2800" b="1" dirty="0" smtClean="0"/>
              <a:t>каждый дом, каждый клочок земли.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Стратегические объекты по нескольку раз </a:t>
            </a:r>
            <a:br>
              <a:rPr lang="ru-RU" sz="2800" b="1" dirty="0" smtClean="0"/>
            </a:br>
            <a:r>
              <a:rPr lang="ru-RU" sz="2800" b="1" dirty="0" smtClean="0"/>
              <a:t>на день переходят из рук в руки. 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Ожесточенные бои продолжаются </a:t>
            </a:r>
            <a:br>
              <a:rPr lang="ru-RU" sz="2800" b="1" dirty="0" smtClean="0"/>
            </a:br>
            <a:r>
              <a:rPr lang="ru-RU" sz="2800" b="1" dirty="0" smtClean="0"/>
              <a:t>и на подступах к городу.</a:t>
            </a:r>
          </a:p>
        </p:txBody>
      </p:sp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Уличные бои в руинах Сталинграда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714356"/>
            <a:ext cx="6355383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7686" y="285728"/>
            <a:ext cx="4643470" cy="6357982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К вечеру 22 сентября гитлеровские войска выходят к Волге. </a:t>
            </a:r>
          </a:p>
          <a:p>
            <a:pPr algn="ctr"/>
            <a:r>
              <a:rPr lang="ru-RU" sz="2800" b="1" dirty="0" smtClean="0"/>
              <a:t>В эти дни начинается легендарная история обороны «Дома Павлова» </a:t>
            </a:r>
            <a:br>
              <a:rPr lang="ru-RU" sz="2800" b="1" dirty="0" smtClean="0"/>
            </a:br>
            <a:r>
              <a:rPr lang="ru-RU" sz="2800" b="1" dirty="0" smtClean="0"/>
              <a:t>и «Дома Заболотного». Кровопролитные бои </a:t>
            </a:r>
            <a:br>
              <a:rPr lang="ru-RU" sz="2800" b="1" dirty="0" smtClean="0"/>
            </a:br>
            <a:r>
              <a:rPr lang="ru-RU" sz="2800" b="1" dirty="0" smtClean="0"/>
              <a:t>за город продолжаются, войскам вермахта </a:t>
            </a:r>
            <a:br>
              <a:rPr lang="ru-RU" sz="2800" b="1" dirty="0" smtClean="0"/>
            </a:br>
            <a:r>
              <a:rPr lang="ru-RU" sz="2800" b="1" dirty="0" smtClean="0"/>
              <a:t>по-прежнему не удается добиться главной цели </a:t>
            </a:r>
            <a:br>
              <a:rPr lang="ru-RU" sz="2800" b="1" dirty="0" smtClean="0"/>
            </a:br>
            <a:r>
              <a:rPr lang="ru-RU" sz="2800" b="1" dirty="0" smtClean="0"/>
              <a:t>и завладеть всем берегом Волги. Однако обе стороны несут большие потери.</a:t>
            </a:r>
          </a:p>
        </p:txBody>
      </p:sp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http://itd2.mycdn.me/image?id=861417409716&amp;t=20&amp;plc=WEB&amp;tkn=*hOw2gjopjxhUcUfG0-gVNmwJcY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695082"/>
            <a:ext cx="3658827" cy="287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cdnimg.rg.ru/i/gallery/e89afbb0/c7106e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642918"/>
            <a:ext cx="217872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143380"/>
            <a:ext cx="8072494" cy="2500330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План разгрома немецко-фашистских войск получил название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«Уран».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В операции были задействованы более </a:t>
            </a:r>
            <a:br>
              <a:rPr lang="ru-RU" sz="2800" b="1" dirty="0" smtClean="0"/>
            </a:br>
            <a:r>
              <a:rPr lang="ru-RU" sz="2800" b="1" dirty="0" smtClean="0"/>
              <a:t>миллиона красноармейцев, 15,5 тысяч орудий, </a:t>
            </a:r>
            <a:br>
              <a:rPr lang="ru-RU" sz="2800" b="1" dirty="0" smtClean="0"/>
            </a:br>
            <a:r>
              <a:rPr lang="ru-RU" sz="2800" b="1" dirty="0" smtClean="0"/>
              <a:t>почти 1,5 тысячи танков и штурмовых орудий, около 1350 самолетов. </a:t>
            </a:r>
          </a:p>
        </p:txBody>
      </p:sp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Уроки Истории: Операция Ур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00108"/>
            <a:ext cx="4667250" cy="260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500042"/>
            <a:ext cx="3571900" cy="3500462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19 - 23 ноября </a:t>
            </a:r>
            <a:b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1942 года - контрнаступление.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Подготовку контрнаступления </a:t>
            </a:r>
            <a:br>
              <a:rPr lang="ru-RU" sz="2800" b="1" dirty="0" smtClean="0"/>
            </a:br>
            <a:r>
              <a:rPr lang="ru-RU" sz="2800" b="1" dirty="0" smtClean="0"/>
              <a:t>под Сталинградом начали еще </a:t>
            </a:r>
            <a:br>
              <a:rPr lang="ru-RU" sz="2800" b="1" dirty="0" smtClean="0"/>
            </a:br>
            <a:r>
              <a:rPr lang="ru-RU" sz="2800" b="1" dirty="0" smtClean="0"/>
              <a:t>в сентябре 1942 года. </a:t>
            </a:r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143380"/>
            <a:ext cx="8072494" cy="2500330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Но предложение о капитуляции отвергнуто. </a:t>
            </a:r>
          </a:p>
          <a:p>
            <a:pPr algn="ctr"/>
            <a:r>
              <a:rPr lang="ru-RU" sz="2800" b="1" dirty="0" smtClean="0"/>
              <a:t>Из ставки Гитлера приходит приказ </a:t>
            </a:r>
            <a:br>
              <a:rPr lang="ru-RU" sz="2800" b="1" dirty="0" smtClean="0"/>
            </a:br>
            <a:r>
              <a:rPr lang="ru-RU" sz="2800" b="1" dirty="0" smtClean="0"/>
              <a:t>продолжить сопротивление. </a:t>
            </a:r>
          </a:p>
          <a:p>
            <a:pPr algn="ctr"/>
            <a:r>
              <a:rPr lang="ru-RU" sz="2800" b="1" dirty="0" smtClean="0"/>
              <a:t>И 10 января наши войска переходят </a:t>
            </a:r>
            <a:br>
              <a:rPr lang="ru-RU" sz="2800" b="1" dirty="0" smtClean="0"/>
            </a:br>
            <a:r>
              <a:rPr lang="ru-RU" sz="2800" b="1" dirty="0" smtClean="0"/>
              <a:t>в решительное наступление. </a:t>
            </a:r>
            <a:br>
              <a:rPr lang="ru-RU" sz="2800" b="1" dirty="0" smtClean="0"/>
            </a:br>
            <a:r>
              <a:rPr lang="ru-RU" sz="2800" b="1" dirty="0" smtClean="0"/>
              <a:t>Немцы сдаются в плен тысячами.</a:t>
            </a:r>
          </a:p>
        </p:txBody>
      </p:sp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85728"/>
            <a:ext cx="4143404" cy="3714776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8 января 1943 года - Паулюсу предъявляют ультиматум.</a:t>
            </a:r>
          </a:p>
          <a:p>
            <a:pPr algn="ctr"/>
            <a:r>
              <a:rPr lang="ru-RU" sz="2800" b="1" dirty="0" smtClean="0"/>
              <a:t>К этому моменту гитлеровские войска сильно голодали </a:t>
            </a:r>
            <a:br>
              <a:rPr lang="ru-RU" sz="2800" b="1" dirty="0" smtClean="0"/>
            </a:br>
            <a:r>
              <a:rPr lang="ru-RU" sz="2800" b="1" dirty="0" smtClean="0"/>
              <a:t>и мерзли, подошли </a:t>
            </a:r>
            <a:br>
              <a:rPr lang="ru-RU" sz="2800" b="1" dirty="0" smtClean="0"/>
            </a:br>
            <a:r>
              <a:rPr lang="ru-RU" sz="2800" b="1" dirty="0" smtClean="0"/>
              <a:t>к концу резервы боеприпасов и горючего.</a:t>
            </a:r>
            <a:endParaRPr lang="ru-RU" sz="2800" b="1" dirty="0" smtClean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8918" name="Picture 6" descr="18 января 1943 года – в Сталинграде враг, захваченный в кольцо, оказывает отчаянное сопротивление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972" y="928670"/>
            <a:ext cx="405253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500042"/>
            <a:ext cx="8072494" cy="2857520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В последней радиограмме, отправленной Гитлером, кроме повышения Паулюса </a:t>
            </a:r>
            <a:br>
              <a:rPr lang="ru-RU" sz="2800" b="1" dirty="0" smtClean="0"/>
            </a:br>
            <a:r>
              <a:rPr lang="ru-RU" sz="2800" b="1" dirty="0" smtClean="0"/>
              <a:t>до фельдмаршала, говорилось: «ещё ни один немецкий фельдмаршал не попадал в плен». </a:t>
            </a:r>
            <a:br>
              <a:rPr lang="ru-RU" sz="2800" b="1" dirty="0" smtClean="0"/>
            </a:br>
            <a:r>
              <a:rPr lang="ru-RU" sz="2800" b="1" dirty="0" smtClean="0"/>
              <a:t>Это фактически означало требование самоубийства самого Паулюса. </a:t>
            </a:r>
          </a:p>
        </p:txBody>
      </p:sp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214686"/>
            <a:ext cx="3571900" cy="3500462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Утром 31 января </a:t>
            </a:r>
            <a:br>
              <a:rPr lang="ru-RU" sz="2800" b="1" dirty="0" smtClean="0"/>
            </a:br>
            <a:r>
              <a:rPr lang="ru-RU" sz="2800" b="1" dirty="0" smtClean="0"/>
              <a:t>1943 года </a:t>
            </a:r>
            <a:br>
              <a:rPr lang="ru-RU" sz="2800" b="1" dirty="0" smtClean="0"/>
            </a:br>
            <a:r>
              <a:rPr lang="ru-RU" sz="2800" b="1" dirty="0" smtClean="0"/>
              <a:t>Паулюс через офицеров штаба передал советским войскам просьбу </a:t>
            </a:r>
            <a:br>
              <a:rPr lang="ru-RU" sz="2800" b="1" dirty="0" smtClean="0"/>
            </a:br>
            <a:r>
              <a:rPr lang="ru-RU" sz="2800" b="1" dirty="0" smtClean="0"/>
              <a:t>о сдаче в плен.</a:t>
            </a:r>
          </a:p>
        </p:txBody>
      </p:sp>
      <p:pic>
        <p:nvPicPr>
          <p:cNvPr id="39938" name="Picture 2" descr="http://www.pomnivoinu.ru/img/reports/1494/img/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32272"/>
            <a:ext cx="4323034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85728"/>
            <a:ext cx="8001056" cy="1214446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 февраля 1943 года </a:t>
            </a:r>
            <a:b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Сталинградская битва была завершена.</a:t>
            </a:r>
          </a:p>
        </p:txBody>
      </p:sp>
      <p:pic>
        <p:nvPicPr>
          <p:cNvPr id="37892" name="Picture 4" descr="&quot;Комсомольская правда&quot; о победе под Сталинградом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85860"/>
            <a:ext cx="6901774" cy="540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Picture 4" descr="&quot;Комсомольская правда&quot; о победе под Сталинградом.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93386"/>
          <a:stretch>
            <a:fillRect/>
          </a:stretch>
        </p:blipFill>
        <p:spPr bwMode="auto">
          <a:xfrm>
            <a:off x="1428728" y="1285860"/>
            <a:ext cx="6901774" cy="35719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1" name="Picture 4" descr="&quot;Комсомольская правда&quot; о победе под Сталинградом.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140" t="15875" r="52387" b="78833"/>
          <a:stretch>
            <a:fillRect/>
          </a:stretch>
        </p:blipFill>
        <p:spPr bwMode="auto">
          <a:xfrm>
            <a:off x="1714480" y="2143116"/>
            <a:ext cx="3000396" cy="28575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" name="Picture 4" descr="&quot;Комсомольская правда&quot; о победе под Сталинградом.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292" b="89416"/>
          <a:stretch>
            <a:fillRect/>
          </a:stretch>
        </p:blipFill>
        <p:spPr bwMode="auto">
          <a:xfrm>
            <a:off x="1428728" y="1571612"/>
            <a:ext cx="6901774" cy="28575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3" name="Picture 4" descr="&quot;Комсомольская правда&quot; о победе под Сталинградом.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1753" t="15875" b="78833"/>
          <a:stretch>
            <a:fillRect/>
          </a:stretch>
        </p:blipFill>
        <p:spPr bwMode="auto">
          <a:xfrm>
            <a:off x="5000628" y="2143116"/>
            <a:ext cx="3329874" cy="28575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Picture 4" descr="&quot;Комсомольская правда&quot; о победе под Сталинградом.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0583" b="85448"/>
          <a:stretch>
            <a:fillRect/>
          </a:stretch>
        </p:blipFill>
        <p:spPr bwMode="auto">
          <a:xfrm>
            <a:off x="1428728" y="1857364"/>
            <a:ext cx="6901774" cy="2143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076" name="Picture 4" descr="http://waralbum.ru/wp-content/uploads/2013/06/STL01_FLG43.jpg"/>
          <p:cNvPicPr>
            <a:picLocks noChangeAspect="1" noChangeArrowheads="1"/>
          </p:cNvPicPr>
          <p:nvPr/>
        </p:nvPicPr>
        <p:blipFill>
          <a:blip r:embed="rId5">
            <a:lum bright="30000" contrast="-30000"/>
          </a:blip>
          <a:srcRect/>
          <a:stretch>
            <a:fillRect/>
          </a:stretch>
        </p:blipFill>
        <p:spPr bwMode="auto">
          <a:xfrm>
            <a:off x="6072198" y="3714752"/>
            <a:ext cx="1071570" cy="1588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0"/>
                            </p:stCondLst>
                            <p:childTnLst>
                              <p:par>
                                <p:cTn id="42" presetID="3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357166"/>
            <a:ext cx="4500594" cy="635798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75 лет 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прошло с тех пор,</a:t>
            </a:r>
          </a:p>
          <a:p>
            <a:pPr algn="ctr"/>
            <a:r>
              <a:rPr lang="ru-RU" sz="2800" b="1" dirty="0" smtClean="0"/>
              <a:t> как фашистские танки оказались на северных окраинах Сталинграда.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А сотни немецких самолетов тем временем обрушили </a:t>
            </a:r>
            <a:br>
              <a:rPr lang="ru-RU" sz="2800" b="1" dirty="0" smtClean="0"/>
            </a:br>
            <a:r>
              <a:rPr lang="ru-RU" sz="2800" b="1" dirty="0" smtClean="0"/>
              <a:t>на город и его жителей тонны смертельного груза.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Бешеный рев моторов </a:t>
            </a:r>
            <a:br>
              <a:rPr lang="ru-RU" sz="2800" b="1" dirty="0" smtClean="0"/>
            </a:br>
            <a:r>
              <a:rPr lang="ru-RU" sz="2800" b="1" dirty="0" smtClean="0"/>
              <a:t>и зловещий свист бомб, взрывы, стоны и тысячи смертей, и Волга, </a:t>
            </a:r>
            <a:br>
              <a:rPr lang="ru-RU" sz="2800" b="1" dirty="0" smtClean="0"/>
            </a:br>
            <a:r>
              <a:rPr lang="ru-RU" sz="2800" b="1" dirty="0" smtClean="0"/>
              <a:t>объятая пламенем...  </a:t>
            </a:r>
            <a:endParaRPr lang="ru-RU" sz="800" b="1" dirty="0" smtClean="0"/>
          </a:p>
        </p:txBody>
      </p:sp>
      <p:pic>
        <p:nvPicPr>
          <p:cNvPr id="18434" name="Picture 2" descr="Пикирующий бомбардировщик в небе над Сталинградом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992" y="3571876"/>
            <a:ext cx="359113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1.bp.blogspot.com/-2Gbuo7wvSr0/UuKODZ8i57I/AAAAAAAAgZw/MqbvzRTbsTw/s1600/German-tanks-advance-towards-Stalingrad-August-1942.jpg"/>
          <p:cNvPicPr>
            <a:picLocks noChangeAspect="1" noChangeArrowheads="1"/>
          </p:cNvPicPr>
          <p:nvPr/>
        </p:nvPicPr>
        <p:blipFill>
          <a:blip r:embed="rId4"/>
          <a:srcRect r="12307"/>
          <a:stretch>
            <a:fillRect/>
          </a:stretch>
        </p:blipFill>
        <p:spPr bwMode="auto">
          <a:xfrm>
            <a:off x="868447" y="657562"/>
            <a:ext cx="363211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5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572008"/>
            <a:ext cx="8072494" cy="2071702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Низкий поклон всем жителям военного Сталинграда и его защитникам! </a:t>
            </a:r>
          </a:p>
          <a:p>
            <a:pPr algn="ctr"/>
            <a:r>
              <a:rPr lang="ru-RU" sz="2800" b="1" dirty="0" smtClean="0"/>
              <a:t>Всем, кто погиб. Всем, кто выжил. </a:t>
            </a:r>
            <a:br>
              <a:rPr lang="ru-RU" sz="2800" b="1" dirty="0" smtClean="0"/>
            </a:br>
            <a:r>
              <a:rPr lang="ru-RU" sz="2800" b="1" dirty="0" smtClean="0"/>
              <a:t>Всем, кто восстанавливал город из руин. </a:t>
            </a:r>
          </a:p>
          <a:p>
            <a:pPr algn="ctr"/>
            <a:r>
              <a:rPr lang="ru-RU" sz="2800" b="1" dirty="0" smtClean="0"/>
              <a:t>Мы помним…</a:t>
            </a:r>
          </a:p>
        </p:txBody>
      </p:sp>
      <p:pic>
        <p:nvPicPr>
          <p:cNvPr id="7170" name="Picture 2" descr="http://2.bp.blogspot.com/-o349wHQTY9w/VrGfXhnrD3I/AAAAAAAABY0/KhVRdskqh3I/s1600/%25D0%25A1%25D1%2582%25D0%25B0%25D0%25BB%25D0%25B8%25D0%25BD%25D0%25B3%25D1%2580%25D0%25B0%25D0%25B4%2B-%2B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599858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4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28604"/>
            <a:ext cx="8143932" cy="92869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800" b="1" dirty="0" smtClean="0"/>
              <a:t>Сталинградская битва делится на два периода:</a:t>
            </a:r>
          </a:p>
        </p:txBody>
      </p:sp>
      <p:pic>
        <p:nvPicPr>
          <p:cNvPr id="16394" name="Picture 10" descr="https://newauctionstatic.com.ua/offer_images/2016/10/17/02/big/K/kxUKalE62eP/karta_stalingradskaja_bi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07265"/>
            <a:ext cx="5286412" cy="396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00100" y="5214950"/>
            <a:ext cx="7858180" cy="142876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оборонительный</a:t>
            </a:r>
            <a:r>
              <a:rPr lang="ru-RU" sz="2800" b="1" dirty="0" smtClean="0"/>
              <a:t> – с 17 июля по 18 ноября </a:t>
            </a:r>
          </a:p>
          <a:p>
            <a:pPr marL="4484688"/>
            <a:r>
              <a:rPr lang="ru-RU" sz="2800" b="1" dirty="0" smtClean="0"/>
              <a:t>1942 года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наступательный</a:t>
            </a:r>
            <a:r>
              <a:rPr lang="ru-RU" sz="2800" b="1" dirty="0" smtClean="0"/>
              <a:t> – с 19 ноября по 2 февраля</a:t>
            </a:r>
          </a:p>
          <a:p>
            <a:pPr marL="4484688">
              <a:tabLst>
                <a:tab pos="4484688" algn="l"/>
              </a:tabLst>
            </a:pPr>
            <a:r>
              <a:rPr lang="ru-RU" sz="2800" b="1" dirty="0" smtClean="0"/>
              <a:t>1943 года</a:t>
            </a:r>
          </a:p>
        </p:txBody>
      </p:sp>
      <p:pic>
        <p:nvPicPr>
          <p:cNvPr id="7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4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2132" y="3214686"/>
            <a:ext cx="3357586" cy="335758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800" b="1" dirty="0" smtClean="0"/>
              <a:t>Победы, </a:t>
            </a:r>
            <a:br>
              <a:rPr lang="ru-RU" sz="2800" b="1" dirty="0" smtClean="0"/>
            </a:br>
            <a:r>
              <a:rPr lang="ru-RU" sz="2800" b="1" dirty="0" smtClean="0"/>
              <a:t>которая изменила ход войны.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Победы, </a:t>
            </a:r>
            <a:br>
              <a:rPr lang="ru-RU" sz="2800" b="1" dirty="0" smtClean="0"/>
            </a:br>
            <a:r>
              <a:rPr lang="ru-RU" sz="2800" b="1" dirty="0" smtClean="0"/>
              <a:t>которая стоила </a:t>
            </a:r>
            <a:br>
              <a:rPr lang="ru-RU" sz="2800" b="1" dirty="0" smtClean="0"/>
            </a:br>
            <a:r>
              <a:rPr lang="ru-RU" sz="2800" b="1" dirty="0" smtClean="0"/>
              <a:t>очень дорого.</a:t>
            </a:r>
            <a:endParaRPr lang="ru-RU" sz="8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642918"/>
            <a:ext cx="8001056" cy="257176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200 огненных дней –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 17 июля 1942 года по 2 февраля 1943-го продолжалась великое противостояние на Волге.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Мы вспоминаем главные вехи </a:t>
            </a:r>
            <a:b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Сталинградской битвы от начала и до победы. </a:t>
            </a:r>
          </a:p>
          <a:p>
            <a:pPr algn="ctr"/>
            <a:endParaRPr lang="ru-RU" sz="800" b="1" dirty="0" smtClean="0"/>
          </a:p>
        </p:txBody>
      </p:sp>
      <p:pic>
        <p:nvPicPr>
          <p:cNvPr id="16" name="Picture 4" descr="http://publ.tmbadm.ru/wp-content/uploads/2017/02/stalingrad-768x6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17018"/>
            <a:ext cx="4500594" cy="359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4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06" y="71414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Scale>
                                      <p:cBhvr>
                                        <p:cTn id="6" dur="7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90000" y="2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928670"/>
            <a:ext cx="3429024" cy="242889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800" b="1" dirty="0" smtClean="0"/>
              <a:t>Сталинград, </a:t>
            </a:r>
            <a:br>
              <a:rPr lang="ru-RU" sz="2800" b="1" dirty="0" smtClean="0"/>
            </a:br>
            <a:r>
              <a:rPr lang="ru-RU" sz="2800" b="1" dirty="0" smtClean="0"/>
              <a:t>словно, магнитом </a:t>
            </a:r>
            <a:br>
              <a:rPr lang="ru-RU" sz="2800" b="1" dirty="0" smtClean="0"/>
            </a:br>
            <a:r>
              <a:rPr lang="ru-RU" sz="2800" b="1" dirty="0" smtClean="0"/>
              <a:t>притягивал к себе немецкие войска. </a:t>
            </a:r>
            <a:endParaRPr lang="ru-RU" sz="800" b="1" dirty="0" smtClean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071538" y="3357562"/>
            <a:ext cx="4357718" cy="684264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  <a:effectLst>
            <a:softEdge rad="63500"/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dirty="0" smtClean="0"/>
              <a:t>Центр Сталинграда за несколько дней до начала битвы.</a:t>
            </a:r>
            <a:endParaRPr lang="ru-RU" sz="2300" dirty="0"/>
          </a:p>
        </p:txBody>
      </p:sp>
      <p:pic>
        <p:nvPicPr>
          <p:cNvPr id="11" name="Picture 2" descr="Центр Сталинграда за несколько дней до начала битвы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20438"/>
            <a:ext cx="452093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00100" y="4071942"/>
            <a:ext cx="8001056" cy="257176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800" b="1" dirty="0" smtClean="0"/>
              <a:t>Город, носивший имя Сталина.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Город, открывавший нацистам путь </a:t>
            </a:r>
            <a:br>
              <a:rPr lang="ru-RU" sz="2800" b="1" dirty="0" smtClean="0"/>
            </a:br>
            <a:r>
              <a:rPr lang="ru-RU" sz="2800" b="1" dirty="0" smtClean="0"/>
              <a:t>к нефтяным запасам Кавказа.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Город, стоящий в центре </a:t>
            </a:r>
            <a:br>
              <a:rPr lang="ru-RU" sz="2800" b="1" dirty="0" smtClean="0"/>
            </a:br>
            <a:r>
              <a:rPr lang="ru-RU" sz="2800" b="1" dirty="0" smtClean="0"/>
              <a:t>транспортных артерий страны.</a:t>
            </a:r>
            <a:endParaRPr lang="ru-RU" sz="800" b="1" dirty="0" smtClean="0"/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3643314"/>
            <a:ext cx="8072494" cy="300039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800" b="1" dirty="0" smtClean="0"/>
              <a:t>Чтобы противостоять натиску гитлеровской армии, 12 июля 1942 года образован </a:t>
            </a:r>
            <a:br>
              <a:rPr lang="ru-RU" sz="2800" b="1" dirty="0" smtClean="0"/>
            </a:br>
            <a:r>
              <a:rPr lang="ru-RU" sz="2800" b="1" dirty="0" smtClean="0"/>
              <a:t>Сталинградский фронт.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В связи с прорывом немецкими войсками советского фронта на юго-западном направлении Сталинградский фронт получил задачу остановить противника, не допустить его к Волге.</a:t>
            </a:r>
          </a:p>
        </p:txBody>
      </p:sp>
      <p:pic>
        <p:nvPicPr>
          <p:cNvPr id="27650" name="Picture 2" descr="Немецкие войска в большой излучине Дона. Июль 1942 года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173" y="583314"/>
            <a:ext cx="4508595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643438" y="214290"/>
            <a:ext cx="4357718" cy="684264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  <a:effectLst>
            <a:softEdge rad="63500"/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dirty="0" smtClean="0"/>
              <a:t>Немецкие войска в большой излучине Дона. Июль 1942 года</a:t>
            </a:r>
            <a:endParaRPr lang="ru-RU" sz="2300" dirty="0"/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3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4" descr="Красноармейцы в бою на подступах к Сталинграду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714356"/>
            <a:ext cx="5334146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28662" y="3929066"/>
            <a:ext cx="8072494" cy="271464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800" b="1" dirty="0" smtClean="0"/>
              <a:t>Датой начала великого сражения </a:t>
            </a:r>
            <a:br>
              <a:rPr lang="ru-RU" sz="2800" b="1" dirty="0" smtClean="0"/>
            </a:br>
            <a:r>
              <a:rPr lang="ru-RU" sz="2800" b="1" dirty="0" smtClean="0"/>
              <a:t>принято считать 17 июля 1942 года. 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800" b="1" dirty="0" smtClean="0"/>
              <a:t>Но, согласно утверждениям военного историка Алексея Исаева, в первый бой солдаты </a:t>
            </a:r>
            <a:br>
              <a:rPr lang="ru-RU" sz="2800" b="1" dirty="0" smtClean="0"/>
            </a:br>
            <a:r>
              <a:rPr lang="ru-RU" sz="2800" b="1" dirty="0" smtClean="0"/>
              <a:t>147-й стрелковой дивизии вступили еще вечером 16 июля неподалеку от станции Морозовской.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286380" y="387282"/>
            <a:ext cx="3714776" cy="684264"/>
          </a:xfrm>
          <a:prstGeom prst="snip2Diag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  <a:effectLst>
            <a:softEdge rad="63500"/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300" dirty="0" smtClean="0"/>
              <a:t>Красноармейцы в бою </a:t>
            </a:r>
            <a:br>
              <a:rPr lang="ru-RU" sz="2300" dirty="0" smtClean="0"/>
            </a:br>
            <a:r>
              <a:rPr lang="ru-RU" sz="2300" dirty="0" smtClean="0"/>
              <a:t>на подступах к Сталинграду.</a:t>
            </a:r>
            <a:endParaRPr lang="ru-RU" sz="2300" dirty="0"/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071942"/>
            <a:ext cx="8143932" cy="2571768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Ранним утром 14-й танковый корпус генерала фон </a:t>
            </a:r>
            <a:r>
              <a:rPr lang="ru-RU" sz="2800" b="1" dirty="0" err="1" smtClean="0"/>
              <a:t>Виттерсгейма</a:t>
            </a:r>
            <a:r>
              <a:rPr lang="ru-RU" sz="2800" b="1" dirty="0" smtClean="0"/>
              <a:t> вышел к Волге на севере Сталинграда. Танки противника оказались там, </a:t>
            </a:r>
            <a:br>
              <a:rPr lang="ru-RU" sz="2800" b="1" dirty="0" smtClean="0"/>
            </a:br>
            <a:r>
              <a:rPr lang="ru-RU" sz="2800" b="1" dirty="0" smtClean="0"/>
              <a:t>где их совсем не ожидали увидеть жители города – всего в нескольких километрах </a:t>
            </a:r>
            <a:br>
              <a:rPr lang="ru-RU" sz="2800" b="1" dirty="0" smtClean="0"/>
            </a:br>
            <a:r>
              <a:rPr lang="ru-RU" sz="2800" b="1" dirty="0" smtClean="0"/>
              <a:t>от Сталинградского тракторного завода.</a:t>
            </a:r>
          </a:p>
        </p:txBody>
      </p:sp>
      <p:pic>
        <p:nvPicPr>
          <p:cNvPr id="21506" name="Picture 2" descr="24-я танковая дивизия вермахта в пригороде Сталинграда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974" y="571480"/>
            <a:ext cx="55189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5074" y="571480"/>
            <a:ext cx="2786082" cy="3571900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День 23 августа </a:t>
            </a:r>
            <a:br>
              <a:rPr lang="ru-RU" sz="2800" b="1" dirty="0" smtClean="0"/>
            </a:br>
            <a:r>
              <a:rPr lang="ru-RU" sz="2800" b="1" dirty="0" smtClean="0"/>
              <a:t>1942 года </a:t>
            </a:r>
            <a:br>
              <a:rPr lang="ru-RU" sz="2800" b="1" dirty="0" smtClean="0"/>
            </a:br>
            <a:r>
              <a:rPr lang="ru-RU" sz="2800" b="1" dirty="0" smtClean="0"/>
              <a:t>стал одним </a:t>
            </a:r>
            <a:br>
              <a:rPr lang="ru-RU" sz="2800" b="1" dirty="0" smtClean="0"/>
            </a:br>
            <a:r>
              <a:rPr lang="ru-RU" sz="2800" b="1" dirty="0" smtClean="0"/>
              <a:t>из самых трагических </a:t>
            </a:r>
            <a:br>
              <a:rPr lang="ru-RU" sz="2800" b="1" dirty="0" smtClean="0"/>
            </a:br>
            <a:r>
              <a:rPr lang="ru-RU" sz="2800" b="1" dirty="0" smtClean="0"/>
              <a:t>в истории Сталинградской битвы. </a:t>
            </a:r>
          </a:p>
        </p:txBody>
      </p:sp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4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artinkijane.ru/pic/201304/1280x1024/kartinkijane.ru-18997.jpg"/>
          <p:cNvPicPr>
            <a:picLocks noChangeAspect="1" noChangeArrowheads="1"/>
          </p:cNvPicPr>
          <p:nvPr/>
        </p:nvPicPr>
        <p:blipFill>
          <a:blip r:embed="rId2"/>
          <a:srcRect t="5208" b="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929198"/>
            <a:ext cx="8143932" cy="1571636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algn="ctr"/>
            <a:r>
              <a:rPr lang="ru-RU" sz="2800" b="1" dirty="0" smtClean="0"/>
              <a:t>А вечером того же дня, в 16 часов 18 минут </a:t>
            </a:r>
            <a:br>
              <a:rPr lang="ru-RU" sz="2800" b="1" dirty="0" smtClean="0"/>
            </a:br>
            <a:r>
              <a:rPr lang="ru-RU" sz="2800" b="1" dirty="0" smtClean="0"/>
              <a:t>по московскому времени, </a:t>
            </a:r>
            <a:br>
              <a:rPr lang="ru-RU" sz="2800" b="1" dirty="0" smtClean="0"/>
            </a:br>
            <a:r>
              <a:rPr lang="ru-RU" sz="2800" b="1" dirty="0" smtClean="0"/>
              <a:t>Сталинград превратился в ад.</a:t>
            </a:r>
          </a:p>
        </p:txBody>
      </p:sp>
      <p:pic>
        <p:nvPicPr>
          <p:cNvPr id="22530" name="Picture 2" descr="Сталинград в огне, 23 августа 1942 года. 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61681" y="680636"/>
            <a:ext cx="752516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D:\Users\bibl3\Documents\МА\работа\ВЫСТАВКИ\2017-2018\фон.jpg"/>
          <p:cNvPicPr>
            <a:picLocks noChangeAspect="1" noChangeArrowheads="1"/>
          </p:cNvPicPr>
          <p:nvPr/>
        </p:nvPicPr>
        <p:blipFill>
          <a:blip r:embed="rId4"/>
          <a:srcRect r="90625"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1406" y="142852"/>
            <a:ext cx="714381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5192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 НППК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341</Words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Ганихина Марина Анатльевна</dc:creator>
  <cp:lastModifiedBy>m_ganihina</cp:lastModifiedBy>
  <cp:revision>87</cp:revision>
  <dcterms:created xsi:type="dcterms:W3CDTF">2018-01-29T07:46:38Z</dcterms:created>
  <dcterms:modified xsi:type="dcterms:W3CDTF">2018-02-02T01:14:54Z</dcterms:modified>
</cp:coreProperties>
</file>