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7" r:id="rId11"/>
    <p:sldId id="258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png"/><Relationship Id="rId18" Type="http://schemas.openxmlformats.org/officeDocument/2006/relationships/image" Target="../media/image33.jpeg"/><Relationship Id="rId3" Type="http://schemas.openxmlformats.org/officeDocument/2006/relationships/image" Target="../media/image18.jpeg"/><Relationship Id="rId21" Type="http://schemas.openxmlformats.org/officeDocument/2006/relationships/image" Target="../media/image36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image" Target="../media/image17.jpeg"/><Relationship Id="rId16" Type="http://schemas.openxmlformats.org/officeDocument/2006/relationships/image" Target="../media/image31.png"/><Relationship Id="rId20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5" Type="http://schemas.openxmlformats.org/officeDocument/2006/relationships/image" Target="../media/image30.jpeg"/><Relationship Id="rId10" Type="http://schemas.openxmlformats.org/officeDocument/2006/relationships/image" Target="../media/image25.jpeg"/><Relationship Id="rId19" Type="http://schemas.openxmlformats.org/officeDocument/2006/relationships/image" Target="../media/image34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Relationship Id="rId14" Type="http://schemas.openxmlformats.org/officeDocument/2006/relationships/image" Target="../media/image29.jpeg"/><Relationship Id="rId22" Type="http://schemas.openxmlformats.org/officeDocument/2006/relationships/image" Target="../media/image3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10" Type="http://schemas.openxmlformats.org/officeDocument/2006/relationships/image" Target="../media/image47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000240"/>
            <a:ext cx="91440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ОСОБЕННОСТИ РАЗВИТИЯ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ПРОФЕССИОНАЛЬНЫХ КОМПЕТЕНЦИЙ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НОРМАТИВНО ЗДОРОВЫХ ОБУЧАЮЩИХСЯ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ОБУЧАЮЩИХСЯ С НАРУШЕНИЯМИ ЗДОРОВЬЯ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6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КРУГЛЫЙ СТОЛ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8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tx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февраля 2018 г.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428604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ГБПОУ НСО «Новосибирский профессионально-педагогический колледж» </a:t>
            </a:r>
            <a:endParaRPr lang="ru-RU" sz="2000" dirty="0">
              <a:solidFill>
                <a:schemeClr val="tx2">
                  <a:lumMod val="25000"/>
                </a:schemeClr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71472" y="857232"/>
          <a:ext cx="880959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CorelDRAW" r:id="rId3" imgW="2586754" imgH="2520446" progId="CorelDRAW.Graphic.11">
                  <p:embed/>
                </p:oleObj>
              </mc:Choice>
              <mc:Fallback>
                <p:oleObj name="CorelDRAW" r:id="rId3" imgW="2586754" imgH="2520446" progId="CorelDRAW.Graphic.11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857232"/>
                        <a:ext cx="880959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206" y="857232"/>
            <a:ext cx="1311369" cy="857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357166"/>
            <a:ext cx="514350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B050"/>
                </a:solidFill>
              </a:rPr>
              <a:t>Волонтерский корпус «Наше дело»</a:t>
            </a:r>
          </a:p>
          <a:p>
            <a:pPr algn="ctr">
              <a:defRPr/>
            </a:pPr>
            <a:endParaRPr lang="en-US" b="1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3" name="Рисунок 9" descr="C:\Users\i_rudenko\Desktop\для И.В\IMG_5008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t="25000" r="3571"/>
          <a:stretch>
            <a:fillRect/>
          </a:stretch>
        </p:blipFill>
        <p:spPr bwMode="auto">
          <a:xfrm>
            <a:off x="500034" y="785794"/>
            <a:ext cx="4143404" cy="253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R:\Центр воспитания и социальной работы\Артемова\для И.В\Волонтеский корпус НАШЕ ДЕЛО\для слепы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785794"/>
            <a:ext cx="3929090" cy="249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70"/>
          <p:cNvSpPr txBox="1">
            <a:spLocks noChangeArrowheads="1"/>
          </p:cNvSpPr>
          <p:nvPr/>
        </p:nvSpPr>
        <p:spPr bwMode="auto">
          <a:xfrm>
            <a:off x="500034" y="3214687"/>
            <a:ext cx="4143403" cy="52322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Arial" charset="0"/>
              </a:rPr>
              <a:t>состав волонтерского корпуса – студенты колледжа </a:t>
            </a:r>
          </a:p>
        </p:txBody>
      </p:sp>
      <p:sp>
        <p:nvSpPr>
          <p:cNvPr id="6" name="TextBox 70"/>
          <p:cNvSpPr txBox="1">
            <a:spLocks noChangeArrowheads="1"/>
          </p:cNvSpPr>
          <p:nvPr/>
        </p:nvSpPr>
        <p:spPr bwMode="auto">
          <a:xfrm>
            <a:off x="4786314" y="3214686"/>
            <a:ext cx="3929089" cy="52387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Arial" charset="0"/>
              </a:rPr>
              <a:t>Реабилитационное мероприятие </a:t>
            </a:r>
            <a:br>
              <a:rPr lang="ru-RU" sz="1400" b="1" dirty="0">
                <a:latin typeface="Arial" charset="0"/>
              </a:rPr>
            </a:br>
            <a:r>
              <a:rPr lang="ru-RU" sz="1400" b="1" dirty="0">
                <a:latin typeface="Arial" charset="0"/>
              </a:rPr>
              <a:t>«Я и мой компьютер»</a:t>
            </a:r>
          </a:p>
        </p:txBody>
      </p:sp>
      <p:pic>
        <p:nvPicPr>
          <p:cNvPr id="7" name="Picture 2" descr="R:\Центр воспитания и социальной работы\Артемова\для И.В\Волонтеский корпус НАШЕ ДЕЛО\Арт терапия для ин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857628"/>
            <a:ext cx="3786213" cy="23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0"/>
          <p:cNvSpPr txBox="1">
            <a:spLocks noChangeArrowheads="1"/>
          </p:cNvSpPr>
          <p:nvPr/>
        </p:nvSpPr>
        <p:spPr bwMode="auto">
          <a:xfrm>
            <a:off x="428597" y="6138844"/>
            <a:ext cx="3857652" cy="30777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err="1">
                <a:latin typeface="Arial" charset="0"/>
              </a:rPr>
              <a:t>Арт-терапия</a:t>
            </a:r>
            <a:r>
              <a:rPr lang="ru-RU" sz="1400" b="1" dirty="0">
                <a:latin typeface="Arial" charset="0"/>
              </a:rPr>
              <a:t> для инвалидов</a:t>
            </a:r>
          </a:p>
        </p:txBody>
      </p:sp>
      <p:pic>
        <p:nvPicPr>
          <p:cNvPr id="9" name="Picture 2" descr="R:\Центр воспитания и социальной работы\Артемова\для И.В\Волонтеский корпус НАШЕ ДЕЛО\Проет на урок вмест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3857628"/>
            <a:ext cx="17859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R:\Центр воспитания и социальной работы\Артемова\для И.В\Волонтеский корпус НАШЕ ДЕЛО\DSCN171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6" y="3857628"/>
            <a:ext cx="2500330" cy="232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70"/>
          <p:cNvSpPr txBox="1">
            <a:spLocks noChangeArrowheads="1"/>
          </p:cNvSpPr>
          <p:nvPr/>
        </p:nvSpPr>
        <p:spPr bwMode="auto">
          <a:xfrm>
            <a:off x="4357687" y="6143644"/>
            <a:ext cx="4357718" cy="30797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Arial" charset="0"/>
              </a:rPr>
              <a:t>Проект «На урок - вместе»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R:\Центр воспитания и социальной работы\Артемова\для И.В\Волонтеский корпус НАШЕ ДЕЛО\АЛЛЕЯ ДРУЖБА, ДОСТУПНАЯ ВСЕ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3714776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071538" y="357166"/>
            <a:ext cx="7143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B050"/>
                </a:solidFill>
              </a:rPr>
              <a:t>Развитие направления социального </a:t>
            </a:r>
            <a:r>
              <a:rPr lang="ru-RU" sz="1600" b="1" dirty="0" err="1" smtClean="0">
                <a:solidFill>
                  <a:srgbClr val="00B050"/>
                </a:solidFill>
              </a:rPr>
              <a:t>волонтерства</a:t>
            </a:r>
            <a:endParaRPr lang="en-US" sz="1600" b="1" dirty="0" smtClean="0">
              <a:solidFill>
                <a:srgbClr val="00B050"/>
              </a:solidFill>
              <a:cs typeface="Arial" charset="0"/>
            </a:endParaRPr>
          </a:p>
        </p:txBody>
      </p:sp>
      <p:sp>
        <p:nvSpPr>
          <p:cNvPr id="3" name="TextBox 70"/>
          <p:cNvSpPr txBox="1">
            <a:spLocks noChangeArrowheads="1"/>
          </p:cNvSpPr>
          <p:nvPr/>
        </p:nvSpPr>
        <p:spPr bwMode="auto">
          <a:xfrm>
            <a:off x="642910" y="3071810"/>
            <a:ext cx="3720016" cy="52322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Arial" charset="0"/>
              </a:rPr>
              <a:t>Проект «Аллея дружба, </a:t>
            </a:r>
            <a:br>
              <a:rPr lang="ru-RU" sz="1400" b="1" dirty="0">
                <a:latin typeface="Arial" charset="0"/>
              </a:rPr>
            </a:br>
            <a:r>
              <a:rPr lang="ru-RU" sz="1400" b="1" dirty="0">
                <a:latin typeface="Arial" charset="0"/>
              </a:rPr>
              <a:t>                                     доступная всем»</a:t>
            </a:r>
          </a:p>
        </p:txBody>
      </p:sp>
      <p:sp>
        <p:nvSpPr>
          <p:cNvPr id="4" name="TextBox 70"/>
          <p:cNvSpPr txBox="1">
            <a:spLocks noChangeArrowheads="1"/>
          </p:cNvSpPr>
          <p:nvPr/>
        </p:nvSpPr>
        <p:spPr bwMode="auto">
          <a:xfrm>
            <a:off x="4714876" y="3071810"/>
            <a:ext cx="3786214" cy="52387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err="1">
                <a:latin typeface="Arial" charset="0"/>
              </a:rPr>
              <a:t>Профориентационное</a:t>
            </a:r>
            <a:r>
              <a:rPr lang="ru-RU" sz="1400" b="1" dirty="0">
                <a:latin typeface="Arial" charset="0"/>
              </a:rPr>
              <a:t>  мероприятие </a:t>
            </a:r>
            <a:br>
              <a:rPr lang="ru-RU" sz="1400" b="1" dirty="0">
                <a:latin typeface="Arial" charset="0"/>
              </a:rPr>
            </a:br>
            <a:r>
              <a:rPr lang="ru-RU" sz="1400" b="1" dirty="0">
                <a:latin typeface="Arial" charset="0"/>
              </a:rPr>
              <a:t>«На урок – вместе!»</a:t>
            </a:r>
          </a:p>
        </p:txBody>
      </p:sp>
      <p:pic>
        <p:nvPicPr>
          <p:cNvPr id="6" name="Рисунок 22" descr="C:\Users\i_rudenko\Desktop\для И.В\IMG_37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643314"/>
            <a:ext cx="216540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3" descr="C:\Users\i_rudenko\Desktop\для И.В\IMG_38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3643314"/>
            <a:ext cx="2357454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4" descr="C:\Users\i_rudenko\Desktop\для И.В\IMG_5013.JPG"/>
          <p:cNvPicPr>
            <a:picLocks noChangeAspect="1" noChangeArrowheads="1"/>
          </p:cNvPicPr>
          <p:nvPr/>
        </p:nvPicPr>
        <p:blipFill>
          <a:blip r:embed="rId5"/>
          <a:srcRect t="23256" r="14975"/>
          <a:stretch>
            <a:fillRect/>
          </a:stretch>
        </p:blipFill>
        <p:spPr bwMode="auto">
          <a:xfrm>
            <a:off x="2928926" y="3643314"/>
            <a:ext cx="3500462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70"/>
          <p:cNvSpPr txBox="1">
            <a:spLocks noChangeArrowheads="1"/>
          </p:cNvSpPr>
          <p:nvPr/>
        </p:nvSpPr>
        <p:spPr bwMode="auto">
          <a:xfrm>
            <a:off x="428596" y="6000768"/>
            <a:ext cx="8215370" cy="52387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latin typeface="Arial" charset="0"/>
              </a:rPr>
              <a:t>Просветительская благотворительная акция   для детей-инвалидов и детей ОВЗ  </a:t>
            </a:r>
            <a:br>
              <a:rPr lang="ru-RU" sz="1400" b="1" dirty="0">
                <a:latin typeface="Arial" charset="0"/>
              </a:rPr>
            </a:br>
            <a:r>
              <a:rPr lang="ru-RU" sz="1400" b="1" dirty="0">
                <a:latin typeface="Arial" charset="0"/>
              </a:rPr>
              <a:t> Городская общественная организация инвалидов» «Общество «ДАУН»</a:t>
            </a:r>
          </a:p>
        </p:txBody>
      </p:sp>
      <p:pic>
        <p:nvPicPr>
          <p:cNvPr id="10" name="Picture 2" descr="R:\Центр воспитания и социальной работы\Артемова\для И.В\Волонтеский корпус НАШЕ ДЕЛО\Кинопоказ по инклюзии.JPG"/>
          <p:cNvPicPr>
            <a:picLocks noChangeAspect="1" noChangeArrowheads="1"/>
          </p:cNvPicPr>
          <p:nvPr/>
        </p:nvPicPr>
        <p:blipFill>
          <a:blip r:embed="rId6" cstate="print"/>
          <a:srcRect r="15533"/>
          <a:stretch>
            <a:fillRect/>
          </a:stretch>
        </p:blipFill>
        <p:spPr bwMode="auto">
          <a:xfrm>
            <a:off x="4714876" y="714356"/>
            <a:ext cx="378618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0"/>
          <p:cNvSpPr txBox="1">
            <a:spLocks noChangeArrowheads="1"/>
          </p:cNvSpPr>
          <p:nvPr/>
        </p:nvSpPr>
        <p:spPr bwMode="auto">
          <a:xfrm>
            <a:off x="3059113" y="1052513"/>
            <a:ext cx="2916237" cy="830262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Arial" charset="0"/>
              </a:rPr>
              <a:t>Конференц-зал и холлы учебного корпуса</a:t>
            </a:r>
          </a:p>
          <a:p>
            <a:pPr algn="ctr">
              <a:defRPr/>
            </a:pPr>
            <a:endParaRPr lang="ru-RU" sz="1600" b="1" dirty="0">
              <a:latin typeface="Arial" charset="0"/>
            </a:endParaRPr>
          </a:p>
        </p:txBody>
      </p:sp>
      <p:sp>
        <p:nvSpPr>
          <p:cNvPr id="3" name="TextBox 70"/>
          <p:cNvSpPr txBox="1">
            <a:spLocks noChangeArrowheads="1"/>
          </p:cNvSpPr>
          <p:nvPr/>
        </p:nvSpPr>
        <p:spPr bwMode="auto">
          <a:xfrm>
            <a:off x="0" y="1052513"/>
            <a:ext cx="2987675" cy="58578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Arial" charset="0"/>
              </a:rPr>
              <a:t>Библиотечно-информационный центр</a:t>
            </a:r>
          </a:p>
        </p:txBody>
      </p:sp>
      <p:sp>
        <p:nvSpPr>
          <p:cNvPr id="4" name="TextBox 70"/>
          <p:cNvSpPr txBox="1">
            <a:spLocks noChangeArrowheads="1"/>
          </p:cNvSpPr>
          <p:nvPr/>
        </p:nvSpPr>
        <p:spPr bwMode="auto">
          <a:xfrm>
            <a:off x="6011863" y="1052513"/>
            <a:ext cx="3132137" cy="58578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Arial" charset="0"/>
              </a:rPr>
              <a:t>Зал адаптивной </a:t>
            </a:r>
            <a:br>
              <a:rPr lang="ru-RU" sz="1600" b="1" dirty="0">
                <a:latin typeface="Arial" charset="0"/>
              </a:rPr>
            </a:br>
            <a:r>
              <a:rPr lang="ru-RU" sz="1600" b="1" dirty="0">
                <a:latin typeface="Arial" charset="0"/>
              </a:rPr>
              <a:t>физической культуры</a:t>
            </a:r>
          </a:p>
        </p:txBody>
      </p:sp>
      <p:pic>
        <p:nvPicPr>
          <p:cNvPr id="5" name="Рисунок 17" descr="U:\Информационно-вычислительнй центр\САЙТ НППК\Фото\gym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1628775"/>
            <a:ext cx="31321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8" descr="U:\Информационно-вычислительнй центр\САЙТ НППК\Фото\kz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71612"/>
            <a:ext cx="28813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9" descr="U:\Информационно-вычислительнй центр\САЙТ НППК\Фото\Библ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28775"/>
            <a:ext cx="2987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57158" y="285728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cs typeface="Arial" charset="0"/>
              </a:rPr>
              <a:t>Материально-техническое оснащение процесса обучения базовой профессиональной образовательной организации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9" name="TextBox 70"/>
          <p:cNvSpPr txBox="1">
            <a:spLocks noChangeArrowheads="1"/>
          </p:cNvSpPr>
          <p:nvPr/>
        </p:nvSpPr>
        <p:spPr bwMode="auto">
          <a:xfrm>
            <a:off x="2285984" y="3929066"/>
            <a:ext cx="2286016" cy="58477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Arial" charset="0"/>
              </a:rPr>
              <a:t>Учебные аудитории</a:t>
            </a:r>
          </a:p>
          <a:p>
            <a:pPr algn="ctr">
              <a:defRPr/>
            </a:pPr>
            <a:endParaRPr lang="ru-RU" sz="1600" b="1" dirty="0">
              <a:latin typeface="Arial" charset="0"/>
            </a:endParaRPr>
          </a:p>
        </p:txBody>
      </p:sp>
      <p:sp>
        <p:nvSpPr>
          <p:cNvPr id="10" name="TextBox 70"/>
          <p:cNvSpPr txBox="1">
            <a:spLocks noChangeArrowheads="1"/>
          </p:cNvSpPr>
          <p:nvPr/>
        </p:nvSpPr>
        <p:spPr bwMode="auto">
          <a:xfrm>
            <a:off x="0" y="3714752"/>
            <a:ext cx="2200258" cy="83099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Arial" charset="0"/>
              </a:rPr>
              <a:t>Аудитория дистанционного обучения</a:t>
            </a:r>
          </a:p>
        </p:txBody>
      </p:sp>
      <p:sp>
        <p:nvSpPr>
          <p:cNvPr id="11" name="TextBox 70"/>
          <p:cNvSpPr txBox="1">
            <a:spLocks noChangeArrowheads="1"/>
          </p:cNvSpPr>
          <p:nvPr/>
        </p:nvSpPr>
        <p:spPr bwMode="auto">
          <a:xfrm>
            <a:off x="4643438" y="3500438"/>
            <a:ext cx="2332063" cy="104644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latin typeface="Arial" charset="0"/>
              </a:rPr>
              <a:t>Лаборатории и мастерские </a:t>
            </a:r>
            <a:r>
              <a:rPr lang="ru-RU" sz="1500" b="1" dirty="0">
                <a:latin typeface="Arial" charset="0"/>
              </a:rPr>
              <a:t>профессионального обучения</a:t>
            </a:r>
            <a:endParaRPr lang="ru-RU" sz="1600" b="1" dirty="0">
              <a:latin typeface="Arial" charset="0"/>
            </a:endParaRPr>
          </a:p>
        </p:txBody>
      </p:sp>
      <p:pic>
        <p:nvPicPr>
          <p:cNvPr id="1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4572008"/>
            <a:ext cx="2286016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4572008"/>
            <a:ext cx="221454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4572008"/>
            <a:ext cx="2357454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U:\Информационно-вычислительнй центр\САЙТ НППК\Фото\IMG_2931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72330" y="4572008"/>
            <a:ext cx="2071670" cy="171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70"/>
          <p:cNvSpPr txBox="1">
            <a:spLocks noChangeArrowheads="1"/>
          </p:cNvSpPr>
          <p:nvPr/>
        </p:nvSpPr>
        <p:spPr bwMode="auto">
          <a:xfrm>
            <a:off x="7072330" y="3714752"/>
            <a:ext cx="2071670" cy="830997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latin typeface="Arial" charset="0"/>
              </a:rPr>
              <a:t>Сенсорная комната</a:t>
            </a:r>
            <a:endParaRPr lang="ru-RU" sz="1600" b="1" dirty="0">
              <a:latin typeface="Arial" charset="0"/>
            </a:endParaRPr>
          </a:p>
          <a:p>
            <a:pPr algn="ctr">
              <a:defRPr/>
            </a:pPr>
            <a:endParaRPr lang="ru-RU" sz="16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8572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0B050"/>
                </a:solidFill>
                <a:cs typeface="Arial" charset="0"/>
              </a:rPr>
              <a:t>Формирование единой информационной среды </a:t>
            </a:r>
            <a:br>
              <a:rPr lang="ru-RU" b="1" dirty="0" smtClean="0">
                <a:solidFill>
                  <a:srgbClr val="00B050"/>
                </a:solidFill>
                <a:cs typeface="Arial" charset="0"/>
              </a:rPr>
            </a:br>
            <a:r>
              <a:rPr lang="ru-RU" b="1" dirty="0" smtClean="0">
                <a:solidFill>
                  <a:srgbClr val="00B050"/>
                </a:solidFill>
                <a:cs typeface="Arial" charset="0"/>
              </a:rPr>
              <a:t>с применением </a:t>
            </a:r>
            <a:r>
              <a:rPr lang="ru-RU" sz="1600" b="1" dirty="0" smtClean="0">
                <a:solidFill>
                  <a:srgbClr val="00B050"/>
                </a:solidFill>
                <a:cs typeface="Arial" charset="0"/>
              </a:rPr>
              <a:t>электронных</a:t>
            </a:r>
            <a:r>
              <a:rPr lang="ru-RU" b="1" dirty="0" smtClean="0">
                <a:solidFill>
                  <a:srgbClr val="00B050"/>
                </a:solidFill>
                <a:cs typeface="Arial" charset="0"/>
              </a:rPr>
              <a:t> ресурсов </a:t>
            </a:r>
            <a:br>
              <a:rPr lang="ru-RU" b="1" dirty="0" smtClean="0">
                <a:solidFill>
                  <a:srgbClr val="00B050"/>
                </a:solidFill>
                <a:cs typeface="Arial" charset="0"/>
              </a:rPr>
            </a:br>
            <a:r>
              <a:rPr lang="ru-RU" b="1" dirty="0" smtClean="0">
                <a:solidFill>
                  <a:srgbClr val="00B050"/>
                </a:solidFill>
                <a:cs typeface="Arial" charset="0"/>
              </a:rPr>
              <a:t>для коллективного пользования обучающихся инвалидов </a:t>
            </a:r>
            <a:endParaRPr lang="en-US" b="1" i="1" dirty="0">
              <a:solidFill>
                <a:srgbClr val="00B050"/>
              </a:solidFill>
              <a:cs typeface="Arial" charset="0"/>
            </a:endParaRPr>
          </a:p>
        </p:txBody>
      </p:sp>
      <p:pic>
        <p:nvPicPr>
          <p:cNvPr id="3" name="Рисунок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4353224" cy="312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5" y="3071810"/>
            <a:ext cx="3571900" cy="3238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67"/>
          <p:cNvGrpSpPr>
            <a:grpSpLocks/>
          </p:cNvGrpSpPr>
          <p:nvPr/>
        </p:nvGrpSpPr>
        <p:grpSpPr bwMode="auto">
          <a:xfrm>
            <a:off x="428596" y="4286255"/>
            <a:ext cx="5361022" cy="1450969"/>
            <a:chOff x="464560" y="1722540"/>
            <a:chExt cx="4991737" cy="1452668"/>
          </a:xfrm>
        </p:grpSpPr>
        <p:grpSp>
          <p:nvGrpSpPr>
            <p:cNvPr id="6" name="Группа 39"/>
            <p:cNvGrpSpPr>
              <a:grpSpLocks/>
            </p:cNvGrpSpPr>
            <p:nvPr/>
          </p:nvGrpSpPr>
          <p:grpSpPr bwMode="auto">
            <a:xfrm flipH="1">
              <a:off x="464560" y="1805179"/>
              <a:ext cx="4357580" cy="1370029"/>
              <a:chOff x="3945174" y="2317022"/>
              <a:chExt cx="3380401" cy="1043695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4086215" y="2481689"/>
                <a:ext cx="3239360" cy="87902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3661A6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algn="ctr">
                  <a:defRPr/>
                </a:pPr>
                <a:r>
                  <a:rPr lang="ru-RU" sz="1600" b="1" noProof="1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Электронные образовательные ресурсы </a:t>
                </a:r>
              </a:p>
              <a:p>
                <a:pPr>
                  <a:defRPr/>
                </a:pPr>
                <a:r>
                  <a:rPr lang="ru-RU" sz="1600" b="1" noProof="1">
                    <a:solidFill>
                      <a:srgbClr val="C00000"/>
                    </a:solidFill>
                  </a:rPr>
                  <a:t> </a:t>
                </a:r>
                <a:r>
                  <a:rPr lang="ru-RU" sz="1600" b="1" noProof="1" smtClean="0">
                    <a:solidFill>
                      <a:srgbClr val="C00000"/>
                    </a:solidFill>
                  </a:rPr>
                  <a:t>по </a:t>
                </a:r>
                <a:r>
                  <a:rPr lang="ru-RU" sz="1600" b="1" noProof="1">
                    <a:solidFill>
                      <a:srgbClr val="C00000"/>
                    </a:solidFill>
                  </a:rPr>
                  <a:t>адаптационным циклам дисциплин</a:t>
                </a:r>
                <a:endParaRPr lang="en-GB" sz="1600" b="1" noProof="1">
                  <a:solidFill>
                    <a:srgbClr val="C00000"/>
                  </a:solidFill>
                </a:endParaRPr>
              </a:p>
            </p:txBody>
          </p:sp>
          <p:sp>
            <p:nvSpPr>
              <p:cNvPr id="9" name="Выноска со стрелкой влево 8"/>
              <p:cNvSpPr/>
              <p:nvPr/>
            </p:nvSpPr>
            <p:spPr>
              <a:xfrm>
                <a:off x="3945174" y="2317022"/>
                <a:ext cx="3380401" cy="164666"/>
              </a:xfrm>
              <a:prstGeom prst="leftArrowCallout">
                <a:avLst>
                  <a:gd name="adj1" fmla="val 50000"/>
                  <a:gd name="adj2" fmla="val 25000"/>
                  <a:gd name="adj3" fmla="val 41455"/>
                  <a:gd name="adj4" fmla="val 95310"/>
                </a:avLst>
              </a:prstGeom>
              <a:solidFill>
                <a:srgbClr val="3661A6"/>
              </a:solidFill>
              <a:ln w="19050">
                <a:solidFill>
                  <a:srgbClr val="3661A6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989967" y="1722540"/>
              <a:ext cx="1466330" cy="3389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600" b="1" dirty="0" smtClean="0">
                  <a:solidFill>
                    <a:schemeClr val="bg1"/>
                  </a:solidFill>
                  <a:latin typeface="+mn-lt"/>
                </a:rPr>
                <a:t>02</a:t>
              </a:r>
              <a:endParaRPr lang="ru-RU" sz="1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0" name="Выноска со стрелкой влево 9"/>
          <p:cNvSpPr/>
          <p:nvPr/>
        </p:nvSpPr>
        <p:spPr bwMode="auto">
          <a:xfrm rot="10800000" flipH="1">
            <a:off x="4786314" y="1071546"/>
            <a:ext cx="3854479" cy="287337"/>
          </a:xfrm>
          <a:prstGeom prst="leftArrowCallout">
            <a:avLst>
              <a:gd name="adj1" fmla="val 50000"/>
              <a:gd name="adj2" fmla="val 25000"/>
              <a:gd name="adj3" fmla="val 41455"/>
              <a:gd name="adj4" fmla="val 95310"/>
            </a:avLst>
          </a:prstGeom>
          <a:solidFill>
            <a:srgbClr val="3661A6"/>
          </a:solidFill>
          <a:ln w="19050">
            <a:solidFill>
              <a:srgbClr val="3661A6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 bwMode="auto">
          <a:xfrm flipH="1">
            <a:off x="4857752" y="1428736"/>
            <a:ext cx="3887788" cy="1428760"/>
          </a:xfrm>
          <a:prstGeom prst="rect">
            <a:avLst/>
          </a:prstGeom>
          <a:solidFill>
            <a:schemeClr val="bg1"/>
          </a:solidFill>
          <a:ln w="19050">
            <a:solidFill>
              <a:srgbClr val="3661A6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>
              <a:defRPr/>
            </a:pPr>
            <a:r>
              <a:rPr lang="ru-RU" sz="1600" b="1" noProof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Электронные </a:t>
            </a:r>
            <a:r>
              <a:rPr lang="ru-RU" sz="1600" b="1" noProof="1">
                <a:solidFill>
                  <a:schemeClr val="tx1">
                    <a:lumMod val="85000"/>
                    <a:lumOff val="15000"/>
                  </a:schemeClr>
                </a:solidFill>
              </a:rPr>
              <a:t>образовательные ресурсы </a:t>
            </a:r>
          </a:p>
          <a:p>
            <a:pPr algn="just">
              <a:defRPr/>
            </a:pPr>
            <a:r>
              <a:rPr lang="ru-RU" sz="1600" b="1" noProof="1">
                <a:solidFill>
                  <a:srgbClr val="C00000"/>
                </a:solidFill>
              </a:rPr>
              <a:t>по адаптированным основным профессиональным образовательным программам СПО</a:t>
            </a:r>
            <a:endParaRPr lang="en-GB" sz="1600" b="1" noProof="1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100010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01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7" descr="U:\Административно-канцелярская часть\Светлане Сергеевне\Директору для презентации\Организация инклюзивного профессионального образованияцели, задачи, нормативно-методическое обеспеч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506" y="1214422"/>
            <a:ext cx="2988394" cy="3751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38" descr="U:\Административно-канцелярская часть\Светлане Сергеевне\Директору для презентации\Методические рекомендации для ПОУ по организации образовательного процесса инвалидов и лиц с ОВЗ в рамках региональной системы инклюзивного П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286124"/>
            <a:ext cx="2785890" cy="31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0" descr="U:\Административно-канцелярская часть\Светлане Сергеевне\Директору для презентации\Методические рекомендации проведения психолого-педагогической диагностики выявления особых образовательных потребностей инвалидов и лиц с ОВЗ, желающих получить ПО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1214422"/>
            <a:ext cx="3000396" cy="3686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2" descr="U:\Административно-канцелярская часть\Светлане Сергеевне\Директору для презентации\Профориентационные методы работы с инвалидами, лицами с ОВЗ и их родителям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3273234"/>
            <a:ext cx="2714644" cy="3198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357166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00B050"/>
                </a:solidFill>
                <a:cs typeface="Arial" charset="0"/>
              </a:rPr>
              <a:t>Формирование единой информационной среды </a:t>
            </a:r>
            <a:br>
              <a:rPr lang="ru-RU" sz="1600" b="1" dirty="0" smtClean="0">
                <a:solidFill>
                  <a:srgbClr val="00B050"/>
                </a:solidFill>
                <a:cs typeface="Arial" charset="0"/>
              </a:rPr>
            </a:br>
            <a:r>
              <a:rPr lang="ru-RU" sz="1600" b="1" dirty="0" smtClean="0">
                <a:solidFill>
                  <a:srgbClr val="00B050"/>
                </a:solidFill>
                <a:cs typeface="Arial" charset="0"/>
              </a:rPr>
              <a:t>с применением электронных ресурсов </a:t>
            </a:r>
            <a:br>
              <a:rPr lang="ru-RU" sz="1600" b="1" dirty="0" smtClean="0">
                <a:solidFill>
                  <a:srgbClr val="00B050"/>
                </a:solidFill>
                <a:cs typeface="Arial" charset="0"/>
              </a:rPr>
            </a:br>
            <a:r>
              <a:rPr lang="ru-RU" sz="1600" b="1" dirty="0" smtClean="0">
                <a:solidFill>
                  <a:srgbClr val="00B050"/>
                </a:solidFill>
                <a:cs typeface="Arial" charset="0"/>
              </a:rPr>
              <a:t>для коллективного пользования</a:t>
            </a:r>
            <a:endParaRPr lang="en-US" sz="1600" b="1" i="1" dirty="0">
              <a:solidFill>
                <a:srgbClr val="00B05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13684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928670"/>
            <a:ext cx="1507295" cy="151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E:\НППК2017\ФОТО\фото кабинеты Инклюзия\Доступная среда планшет\IMG_09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928670"/>
            <a:ext cx="1619836" cy="151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928670"/>
            <a:ext cx="1401787" cy="151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928670"/>
            <a:ext cx="1465091" cy="151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:\НППК2017\ФОТО\фото кабинеты Инклюзия\_MG_655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2571744"/>
            <a:ext cx="144191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E:\НППК2017\ФОТО\фото кабинеты Инклюзия\_MG_657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08" y="2571744"/>
            <a:ext cx="1554480" cy="120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E:\НППК2017\ФОТО\фото кабинеты Инклюзия\_MG_659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86182" y="2571744"/>
            <a:ext cx="1563565" cy="1195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E:\НППК2017\ФОТО\фото кабинеты Инклюзия\_MG_6610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2571744"/>
            <a:ext cx="1676120" cy="118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2910" y="3857628"/>
            <a:ext cx="142876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Z:\Информационно_вычислительный центр\фото\IMG_2392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143108" y="3857628"/>
            <a:ext cx="122396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13" cstate="print"/>
          <a:srcRect l="12884" r="14495" b="3125"/>
          <a:stretch>
            <a:fillRect/>
          </a:stretch>
        </p:blipFill>
        <p:spPr bwMode="auto">
          <a:xfrm>
            <a:off x="3500430" y="3857628"/>
            <a:ext cx="1577633" cy="115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Рисунок 13" descr="E:\НППК2017\ФОТО\фото кабинеты Инклюзия\Доступная среда планшет\IMG_0922.JPG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14942" y="3857628"/>
            <a:ext cx="153189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E:\НППК2017\ФОТО\фото кабинеты Инклюзия\Доступная среда планшет\IMG_0349.JP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0034" y="2571744"/>
            <a:ext cx="1571636" cy="116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16" cstate="print"/>
          <a:srcRect l="33968" r="33821"/>
          <a:stretch>
            <a:fillRect/>
          </a:stretch>
        </p:blipFill>
        <p:spPr bwMode="auto">
          <a:xfrm>
            <a:off x="6858016" y="3857628"/>
            <a:ext cx="1697209" cy="1173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U:\Информационно-вычислительнй центр\САЙТ НППК\Фото\Вход.JPG"/>
          <p:cNvPicPr/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57158" y="5072074"/>
            <a:ext cx="1353428" cy="134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U:\Информационно-вычислительнй центр\САЙТ НППК\Фото\Общежитие_турникет.JPG"/>
          <p:cNvPicPr/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785918" y="5072074"/>
            <a:ext cx="142876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U:\Информационно-вычислительнй центр\САЙТ НППК\Фото\IMG_2941.JPG"/>
          <p:cNvPicPr/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286116" y="5072074"/>
            <a:ext cx="150019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/>
          <p:cNvPicPr/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929190" y="5072074"/>
            <a:ext cx="128588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U:\Информационно-вычислительнй центр\САЙТ НППК\Фото\IMG_2939.JPG"/>
          <p:cNvPicPr/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7643834" y="5072074"/>
            <a:ext cx="110636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U:\Информационно-вычислительнй центр\САЙТ НППК\Фото\IMG_2927.JPG"/>
          <p:cNvPicPr/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286512" y="5072074"/>
            <a:ext cx="126094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2714612" y="428604"/>
            <a:ext cx="3531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  <a:cs typeface="Arial" charset="0"/>
              </a:rPr>
              <a:t>УСЛОВИЯ ДОСТУПНОСТИ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e_volkova\Pictures\Picasa\Коллажи\ВО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10" y="357166"/>
            <a:ext cx="867577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W:\Секретарь руководителя\Отделение Инклюзии\ФОТО ОТЧЕТ 2017\22.11.2017 Всероссийская научно-практическая конференция «Инклюзивное образование опыт и перспективы развития базовых проф.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1824801" cy="2443122"/>
          </a:xfrm>
          <a:prstGeom prst="rect">
            <a:avLst/>
          </a:prstGeom>
          <a:noFill/>
        </p:spPr>
      </p:pic>
      <p:pic>
        <p:nvPicPr>
          <p:cNvPr id="15362" name="Picture 2" descr="W:\Секретарь руководителя\Отделение Инклюзии\ФОТО ОТЧЕТ 2017\28.04.2017 собрании представителей молодежи Кировского района, имеющих группу инвалидност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214818"/>
            <a:ext cx="1601024" cy="2143520"/>
          </a:xfrm>
          <a:prstGeom prst="rect">
            <a:avLst/>
          </a:prstGeom>
          <a:noFill/>
        </p:spPr>
      </p:pic>
      <p:pic>
        <p:nvPicPr>
          <p:cNvPr id="15363" name="Picture 3" descr="W:\Секретарь руководителя\Отделение Инклюзии\ФОТО ОТЧЕТ 2017\2017 Абилимпикс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000108"/>
            <a:ext cx="2571736" cy="1619239"/>
          </a:xfrm>
          <a:prstGeom prst="rect">
            <a:avLst/>
          </a:prstGeom>
          <a:noFill/>
        </p:spPr>
      </p:pic>
      <p:pic>
        <p:nvPicPr>
          <p:cNvPr id="15364" name="Picture 4" descr="W:\Секретарь руководителя\Отделение Инклюзии\ФОТО ОТЧЕТ 2017\2017-05-18_0947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000108"/>
            <a:ext cx="1753446" cy="1933855"/>
          </a:xfrm>
          <a:prstGeom prst="rect">
            <a:avLst/>
          </a:prstGeom>
          <a:noFill/>
        </p:spPr>
      </p:pic>
      <p:pic>
        <p:nvPicPr>
          <p:cNvPr id="15366" name="Picture 6" descr="W:\Секретарь руководителя\Отделение Инклюзии\ФОТО ОТЧЕТ 2017\8.02.2017 панельная дискуссия «Задачи, проблемы и перспективы развития инклюзивного образования Новосибирской области»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714620"/>
            <a:ext cx="2309829" cy="1732372"/>
          </a:xfrm>
          <a:prstGeom prst="rect">
            <a:avLst/>
          </a:prstGeom>
          <a:noFill/>
        </p:spPr>
      </p:pic>
      <p:pic>
        <p:nvPicPr>
          <p:cNvPr id="15368" name="Picture 8" descr="W:\Секретарь руководителя\Отделение Инклюзии\ФОТО ОТЧЕТ 2017\16.11.2017 встреча с молодежным активом Новосибирской региональной общественной организации Всероссийского общества глухих (ВОГ).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4572008"/>
            <a:ext cx="2643206" cy="1777991"/>
          </a:xfrm>
          <a:prstGeom prst="rect">
            <a:avLst/>
          </a:prstGeom>
          <a:noFill/>
        </p:spPr>
      </p:pic>
      <p:pic>
        <p:nvPicPr>
          <p:cNvPr id="15369" name="Picture 9" descr="W:\Секретарь руководителя\Отделение Инклюзии\ФОТО ОТЧЕТ 2017\22.11.2017 круглый стол по теме «Доступная среда – как фактор качества жизни людей, имеющих ограничения зрения».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4643446"/>
            <a:ext cx="2571736" cy="1714491"/>
          </a:xfrm>
          <a:prstGeom prst="rect">
            <a:avLst/>
          </a:prstGeom>
          <a:noFill/>
        </p:spPr>
      </p:pic>
      <p:pic>
        <p:nvPicPr>
          <p:cNvPr id="15365" name="Picture 5" descr="W:\Секретарь руководителя\Отделение Инклюзии\ФОТО ОТЧЕТ 2017\P11501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71802" y="928670"/>
            <a:ext cx="2286016" cy="1585031"/>
          </a:xfrm>
          <a:prstGeom prst="rect">
            <a:avLst/>
          </a:prstGeom>
          <a:noFill/>
        </p:spPr>
      </p:pic>
      <p:pic>
        <p:nvPicPr>
          <p:cNvPr id="15370" name="Picture 10" descr="E:\НППК2017\ПРОФОРИЕНТАЦИОННЫЕ МЕРОПРИЯТИЯ\2017\Инклюзивная театральная школа начинает свои занятия\30.09.2017 Инклюзивная театральная школа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00826" y="2786058"/>
            <a:ext cx="2071678" cy="137824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142976" y="357166"/>
            <a:ext cx="7023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Взаимодействие с общественными организациями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W:\Секретарь руководителя\Отделение Инклюзии\ФОТО ОТЧЕТ 2017\фотовыставка Строим мосты вместе 2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4572008"/>
            <a:ext cx="2571732" cy="1714488"/>
          </a:xfrm>
          <a:prstGeom prst="rect">
            <a:avLst/>
          </a:prstGeom>
          <a:noFill/>
        </p:spPr>
      </p:pic>
      <p:pic>
        <p:nvPicPr>
          <p:cNvPr id="16388" name="Picture 4" descr="W:\Секретарь руководителя\Отделение Инклюзии\ФОТО ОТЧЕТ 2017\7.12.2016 конкурс Мой компьют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571744"/>
            <a:ext cx="2571726" cy="1714484"/>
          </a:xfrm>
          <a:prstGeom prst="rect">
            <a:avLst/>
          </a:prstGeom>
          <a:noFill/>
        </p:spPr>
      </p:pic>
      <p:pic>
        <p:nvPicPr>
          <p:cNvPr id="16391" name="Picture 7" descr="W:\Секретарь руководителя\Отделение Инклюзии\ФОТО ОТЧЕТ 2017\15.06.2017 Профориентационная встреча с выпускниками из средней общеобразовательной школы «Перспектива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571744"/>
            <a:ext cx="2536049" cy="1690699"/>
          </a:xfrm>
          <a:prstGeom prst="rect">
            <a:avLst/>
          </a:prstGeom>
          <a:noFill/>
        </p:spPr>
      </p:pic>
      <p:pic>
        <p:nvPicPr>
          <p:cNvPr id="16393" name="Picture 9" descr="W:\Секретарь руководителя\Отделение Инклюзии\ФОТО ОТЧЕТ 2017\23_24.06.2017 III Новосибирский открытыймолодежный информационно-реабилитационный форум среди инвалидов по зрению Всероссийского Общества Слепых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4572008"/>
            <a:ext cx="2643206" cy="1690700"/>
          </a:xfrm>
          <a:prstGeom prst="rect">
            <a:avLst/>
          </a:prstGeom>
          <a:noFill/>
        </p:spPr>
      </p:pic>
      <p:pic>
        <p:nvPicPr>
          <p:cNvPr id="16394" name="Picture 10" descr="W:\Секретарь руководителя\Отделение Инклюзии\ФОТО ОТЧЕТ 2017\WorldSkill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01039" y="2571744"/>
            <a:ext cx="2385379" cy="1714512"/>
          </a:xfrm>
          <a:prstGeom prst="rect">
            <a:avLst/>
          </a:prstGeom>
          <a:noFill/>
        </p:spPr>
      </p:pic>
      <p:pic>
        <p:nvPicPr>
          <p:cNvPr id="16395" name="Picture 11" descr="W:\Секретарь руководителя\Отделение Инклюзии\ФОТО ОТЧЕТ 2017\АБИЛИМПИКС 20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785794"/>
            <a:ext cx="2414144" cy="1571636"/>
          </a:xfrm>
          <a:prstGeom prst="rect">
            <a:avLst/>
          </a:prstGeom>
          <a:noFill/>
        </p:spPr>
      </p:pic>
      <p:pic>
        <p:nvPicPr>
          <p:cNvPr id="16396" name="Picture 12" descr="W:\Секретарь руководителя\Отделение Инклюзии\ФОТО ОТЧЕТ 2017\волонтеры 20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2910" y="785794"/>
            <a:ext cx="2571768" cy="1616018"/>
          </a:xfrm>
          <a:prstGeom prst="rect">
            <a:avLst/>
          </a:prstGeom>
          <a:noFill/>
        </p:spPr>
      </p:pic>
      <p:pic>
        <p:nvPicPr>
          <p:cNvPr id="16398" name="Picture 14" descr="W:\Секретарь руководителя\Отделение Инклюзии\ФОТО ОТЧЕТ 2017\профильная смена 2017 г.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4572008"/>
            <a:ext cx="2607455" cy="1738303"/>
          </a:xfrm>
          <a:prstGeom prst="rect">
            <a:avLst/>
          </a:prstGeom>
          <a:noFill/>
        </p:spPr>
      </p:pic>
      <p:pic>
        <p:nvPicPr>
          <p:cNvPr id="16400" name="Picture 16" descr="E:\НППК2017\КОНФЕРЕНЦИИ СЕМИНАРЫ\2017 год\22.11. на сайт\IMG_31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00760" y="785794"/>
            <a:ext cx="2571768" cy="1624101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428860" y="357166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rgbClr val="00B050"/>
                </a:solidFill>
              </a:rPr>
              <a:t>Профориентационные</a:t>
            </a:r>
            <a:r>
              <a:rPr lang="ru-RU" b="1" dirty="0" smtClean="0">
                <a:solidFill>
                  <a:srgbClr val="00B050"/>
                </a:solidFill>
              </a:rPr>
              <a:t> мероприятия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W:\Секретарь руководителя\Отделение Инклюзии\ФОТО ОТЧЕТ 2017\23.08.2017Круглый стол «Актуальные вопросы организации инклюзивного профессионального образования лиц с инвалидностью и ограниченными возможностями здоровья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2714620"/>
            <a:ext cx="2611752" cy="1740919"/>
          </a:xfrm>
          <a:prstGeom prst="rect">
            <a:avLst/>
          </a:prstGeom>
          <a:noFill/>
        </p:spPr>
      </p:pic>
      <p:pic>
        <p:nvPicPr>
          <p:cNvPr id="3" name="Picture 15" descr="W:\Секретарь руководителя\Отделение Инклюзии\ФОТО ОТЧЕТ 2017\Профориентационное тестирование 2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4643446"/>
            <a:ext cx="2571736" cy="1714491"/>
          </a:xfrm>
          <a:prstGeom prst="rect">
            <a:avLst/>
          </a:prstGeom>
          <a:noFill/>
        </p:spPr>
      </p:pic>
      <p:pic>
        <p:nvPicPr>
          <p:cNvPr id="4" name="Picture 5" descr="W:\Секретарь руководителя\Отделение Инклюзии\ФОТО ОТЧЕТ 2017\11.04.2017 меридиан професс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857496"/>
            <a:ext cx="2400283" cy="3200377"/>
          </a:xfrm>
          <a:prstGeom prst="rect">
            <a:avLst/>
          </a:prstGeom>
          <a:noFill/>
        </p:spPr>
      </p:pic>
      <p:pic>
        <p:nvPicPr>
          <p:cNvPr id="6" name="Picture 13" descr="W:\Секретарь руководителя\Отделение Инклюзии\ФОТО ОТЧЕТ 2017\зал ЛФК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643182"/>
            <a:ext cx="2428893" cy="1857388"/>
          </a:xfrm>
          <a:prstGeom prst="rect">
            <a:avLst/>
          </a:prstGeom>
          <a:noFill/>
        </p:spPr>
      </p:pic>
      <p:pic>
        <p:nvPicPr>
          <p:cNvPr id="7" name="Picture 3" descr="W:\Секретарь руководителя\Отделение Инклюзии\ФОТО ОТЧЕТ 2017\23.10.20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500042"/>
            <a:ext cx="3000396" cy="2000264"/>
          </a:xfrm>
          <a:prstGeom prst="rect">
            <a:avLst/>
          </a:prstGeom>
          <a:noFill/>
        </p:spPr>
      </p:pic>
      <p:pic>
        <p:nvPicPr>
          <p:cNvPr id="9" name="Picture 4" descr="W:\Секретарь руководителя\Отделение Инклюзии\ФОТО ОТЧЕТ 2017\18.04.2017 встречи с родителями детей-инвалидов и детей с ОВЗ (в Алисе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7752" y="500042"/>
            <a:ext cx="2667017" cy="2000264"/>
          </a:xfrm>
          <a:prstGeom prst="rect">
            <a:avLst/>
          </a:prstGeom>
          <a:noFill/>
        </p:spPr>
      </p:pic>
      <p:pic>
        <p:nvPicPr>
          <p:cNvPr id="18434" name="Picture 2" descr="E:\НППК2017\ПРОФОРИЕНТАЦИОННЫЕ МЕРОПРИЯТИЯ\2017\На сайт 15.12 Квест 3Д\квест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4643446"/>
            <a:ext cx="2468550" cy="1740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9dee8b9339ceb31fa4063385970f0c42ab7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Другая 16">
      <a:dk1>
        <a:sysClr val="windowText" lastClr="000000"/>
      </a:dk1>
      <a:lt1>
        <a:sysClr val="window" lastClr="FFFFFF"/>
      </a:lt1>
      <a:dk2>
        <a:srgbClr val="9D9DFF"/>
      </a:dk2>
      <a:lt2>
        <a:srgbClr val="B7DDE8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203</TotalTime>
  <Words>136</Words>
  <Application>Microsoft Office PowerPoint</Application>
  <PresentationFormat>Экран (4:3)</PresentationFormat>
  <Paragraphs>40</Paragraphs>
  <Slides>11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Times New Roman</vt:lpstr>
      <vt:lpstr>Verdana</vt:lpstr>
      <vt:lpstr>Wingdings 2</vt:lpstr>
      <vt:lpstr>Аспект</vt:lpstr>
      <vt:lpstr>CorelDRAW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Волкова Елена Геннадьевна</dc:creator>
  <cp:lastModifiedBy>admin</cp:lastModifiedBy>
  <cp:revision>39</cp:revision>
  <dcterms:created xsi:type="dcterms:W3CDTF">2018-02-06T07:16:00Z</dcterms:created>
  <dcterms:modified xsi:type="dcterms:W3CDTF">2018-02-07T07:24:17Z</dcterms:modified>
</cp:coreProperties>
</file>