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9" r:id="rId3"/>
    <p:sldId id="257" r:id="rId4"/>
    <p:sldId id="258" r:id="rId5"/>
    <p:sldId id="267" r:id="rId6"/>
    <p:sldId id="260" r:id="rId7"/>
    <p:sldId id="261" r:id="rId8"/>
    <p:sldId id="262" r:id="rId9"/>
    <p:sldId id="263" r:id="rId10"/>
    <p:sldId id="282" r:id="rId11"/>
    <p:sldId id="265" r:id="rId12"/>
    <p:sldId id="270" r:id="rId13"/>
    <p:sldId id="264" r:id="rId14"/>
    <p:sldId id="279" r:id="rId15"/>
    <p:sldId id="281" r:id="rId16"/>
    <p:sldId id="280" r:id="rId17"/>
    <p:sldId id="278" r:id="rId18"/>
    <p:sldId id="283" r:id="rId19"/>
    <p:sldId id="284" r:id="rId20"/>
    <p:sldId id="285" r:id="rId21"/>
    <p:sldId id="286" r:id="rId22"/>
    <p:sldId id="28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0E07D38E-82D1-44A3-80C8-2E36192B11B1}">
          <p14:sldIdLst>
            <p14:sldId id="256"/>
            <p14:sldId id="269"/>
            <p14:sldId id="257"/>
            <p14:sldId id="258"/>
            <p14:sldId id="267"/>
            <p14:sldId id="260"/>
            <p14:sldId id="261"/>
            <p14:sldId id="262"/>
            <p14:sldId id="263"/>
            <p14:sldId id="282"/>
            <p14:sldId id="265"/>
            <p14:sldId id="270"/>
            <p14:sldId id="264"/>
          </p14:sldIdLst>
        </p14:section>
        <p14:section name="Раздел без заголовка" id="{13F8E104-AD06-4198-A1BC-437E07D1C10D}">
          <p14:sldIdLst>
            <p14:sldId id="279"/>
            <p14:sldId id="281"/>
            <p14:sldId id="280"/>
            <p14:sldId id="278"/>
            <p14:sldId id="283"/>
            <p14:sldId id="284"/>
            <p14:sldId id="285"/>
            <p14:sldId id="286"/>
            <p14:sldId id="28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54" autoAdjust="0"/>
    <p:restoredTop sz="94590" autoAdjust="0"/>
  </p:normalViewPr>
  <p:slideViewPr>
    <p:cSldViewPr snapToGrid="0">
      <p:cViewPr>
        <p:scale>
          <a:sx n="94" d="100"/>
          <a:sy n="94" d="100"/>
        </p:scale>
        <p:origin x="-1386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8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B53E76-1800-4FFB-B14C-BF7C5D66904F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41272F-495B-4F97-B6CB-C923CB720A74}">
      <dgm:prSet phldrT="[Текст]"/>
      <dgm:spPr/>
      <dgm:t>
        <a:bodyPr/>
        <a:lstStyle/>
        <a:p>
          <a:r>
            <a:rPr lang="ru-RU" dirty="0">
              <a:latin typeface="+mn-lt"/>
              <a:cs typeface="Times New Roman" panose="02020603050405020304" pitchFamily="18" charset="0"/>
            </a:rPr>
            <a:t>Государственный заказ</a:t>
          </a:r>
        </a:p>
      </dgm:t>
    </dgm:pt>
    <dgm:pt modelId="{387AD736-B0BD-4AD0-82C5-8A6DE168C71B}" type="parTrans" cxnId="{5691E244-FFFE-4498-98A6-776DFC6AFE0A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D80656-0DF5-4173-8B9A-15D093B0051E}" type="sibTrans" cxnId="{5691E244-FFFE-4498-98A6-776DFC6AFE0A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4433FC-5259-4209-9AC6-59F380268FF4}">
      <dgm:prSet phldrT="[Текст]" custT="1"/>
      <dgm:spPr/>
      <dgm:t>
        <a:bodyPr/>
        <a:lstStyle/>
        <a:p>
          <a:r>
            <a:rPr lang="ru-RU" sz="2400" dirty="0" err="1">
              <a:latin typeface="+mn-lt"/>
              <a:cs typeface="Times New Roman" panose="02020603050405020304" pitchFamily="18" charset="0"/>
            </a:rPr>
            <a:t>Минобрнауки</a:t>
          </a:r>
          <a:r>
            <a:rPr lang="ru-RU" sz="2400" dirty="0">
              <a:latin typeface="+mn-lt"/>
              <a:cs typeface="Times New Roman" panose="02020603050405020304" pitchFamily="18" charset="0"/>
            </a:rPr>
            <a:t> РФ: Заказ на подготовку специалистов инженерного профиля</a:t>
          </a:r>
        </a:p>
      </dgm:t>
    </dgm:pt>
    <dgm:pt modelId="{A3F7A857-3B1A-419F-BDFB-EFC32A5C744C}" type="parTrans" cxnId="{3360B9B9-4A2A-4B2C-995D-30C712177136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6F3B05-41F3-47D6-9ECD-A1495BFAC985}" type="sibTrans" cxnId="{3360B9B9-4A2A-4B2C-995D-30C712177136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0246D2D-184A-44B9-88DD-F2E401CB8419}">
      <dgm:prSet phldrT="[Текст]" custT="1"/>
      <dgm:spPr/>
      <dgm:t>
        <a:bodyPr/>
        <a:lstStyle/>
        <a:p>
          <a:r>
            <a:rPr lang="ru-RU" sz="2400" dirty="0">
              <a:latin typeface="+mn-lt"/>
              <a:cs typeface="Times New Roman" panose="02020603050405020304" pitchFamily="18" charset="0"/>
            </a:rPr>
            <a:t>Потребность региона на специалистов инженерного профиля</a:t>
          </a:r>
        </a:p>
      </dgm:t>
    </dgm:pt>
    <dgm:pt modelId="{91189A30-2E55-44C4-B0C7-7E7DDA69DCB5}" type="parTrans" cxnId="{F949D653-919F-4463-8A86-0D431C706BA3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A8DBDD0-FA3A-4F5A-B9A8-EADE7838859E}" type="sibTrans" cxnId="{F949D653-919F-4463-8A86-0D431C706BA3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09C2C7-50E3-4501-96CF-D8BE639F5AD5}">
      <dgm:prSet phldrT="[Текст]" custT="1"/>
      <dgm:spPr/>
      <dgm:t>
        <a:bodyPr/>
        <a:lstStyle/>
        <a:p>
          <a:r>
            <a:rPr lang="ru-RU" sz="2400" dirty="0">
              <a:latin typeface="+mn-lt"/>
              <a:cs typeface="Times New Roman" panose="02020603050405020304" pitchFamily="18" charset="0"/>
            </a:rPr>
            <a:t>Специализация и профориентация лицея соответствует запросам </a:t>
          </a:r>
          <a:r>
            <a:rPr lang="ru-RU" sz="2400" dirty="0" smtClean="0">
              <a:latin typeface="+mn-lt"/>
              <a:cs typeface="Times New Roman" panose="02020603050405020304" pitchFamily="18" charset="0"/>
            </a:rPr>
            <a:t>потребителей</a:t>
          </a:r>
          <a:endParaRPr lang="ru-RU" sz="2400" dirty="0">
            <a:latin typeface="+mn-lt"/>
            <a:cs typeface="Times New Roman" panose="02020603050405020304" pitchFamily="18" charset="0"/>
          </a:endParaRPr>
        </a:p>
      </dgm:t>
    </dgm:pt>
    <dgm:pt modelId="{F9E087EB-8443-4BA9-88A5-F379BD11EEFE}" type="parTrans" cxnId="{B247A038-DEE5-4CFD-A932-93DF3A6C1ED5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4822FE-795B-4046-BB3B-2C441A6F6870}" type="sibTrans" cxnId="{B247A038-DEE5-4CFD-A932-93DF3A6C1ED5}">
      <dgm:prSet/>
      <dgm:spPr/>
      <dgm:t>
        <a:bodyPr/>
        <a:lstStyle/>
        <a:p>
          <a:endParaRPr lang="ru-RU">
            <a:solidFill>
              <a:sysClr val="windowText" lastClr="00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D9BF7F-5D50-4547-A5A0-B02790AE27DB}" type="pres">
      <dgm:prSet presAssocID="{12B53E76-1800-4FFB-B14C-BF7C5D66904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4BBE7F-D0EA-49AA-8D4A-DBE443C96C57}" type="pres">
      <dgm:prSet presAssocID="{BD41272F-495B-4F97-B6CB-C923CB720A74}" presName="parentLin" presStyleCnt="0"/>
      <dgm:spPr/>
      <dgm:t>
        <a:bodyPr/>
        <a:lstStyle/>
        <a:p>
          <a:endParaRPr lang="ru-RU"/>
        </a:p>
      </dgm:t>
    </dgm:pt>
    <dgm:pt modelId="{BED7BB27-D5A5-4877-8100-1498AF662068}" type="pres">
      <dgm:prSet presAssocID="{BD41272F-495B-4F97-B6CB-C923CB720A74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F13FAF10-5E86-4A64-AB2D-517E1B0C46B1}" type="pres">
      <dgm:prSet presAssocID="{BD41272F-495B-4F97-B6CB-C923CB720A74}" presName="parentText" presStyleLbl="node1" presStyleIdx="0" presStyleCnt="4" custScaleX="921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243335-0999-437F-AB76-50F0204FC375}" type="pres">
      <dgm:prSet presAssocID="{BD41272F-495B-4F97-B6CB-C923CB720A74}" presName="negativeSpace" presStyleCnt="0"/>
      <dgm:spPr/>
      <dgm:t>
        <a:bodyPr/>
        <a:lstStyle/>
        <a:p>
          <a:endParaRPr lang="ru-RU"/>
        </a:p>
      </dgm:t>
    </dgm:pt>
    <dgm:pt modelId="{17FC4F61-9F5D-4119-A668-7BDF4699AFEC}" type="pres">
      <dgm:prSet presAssocID="{BD41272F-495B-4F97-B6CB-C923CB720A74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DB0520-EDAE-44AE-83D0-71E7B617E6D4}" type="pres">
      <dgm:prSet presAssocID="{99D80656-0DF5-4173-8B9A-15D093B0051E}" presName="spaceBetweenRectangles" presStyleCnt="0"/>
      <dgm:spPr/>
      <dgm:t>
        <a:bodyPr/>
        <a:lstStyle/>
        <a:p>
          <a:endParaRPr lang="ru-RU"/>
        </a:p>
      </dgm:t>
    </dgm:pt>
    <dgm:pt modelId="{271F4CF8-341B-43B1-AC33-DCD8535B6788}" type="pres">
      <dgm:prSet presAssocID="{E64433FC-5259-4209-9AC6-59F380268FF4}" presName="parentLin" presStyleCnt="0"/>
      <dgm:spPr/>
      <dgm:t>
        <a:bodyPr/>
        <a:lstStyle/>
        <a:p>
          <a:endParaRPr lang="ru-RU"/>
        </a:p>
      </dgm:t>
    </dgm:pt>
    <dgm:pt modelId="{20C573D1-7262-484E-B860-340C669A5F2E}" type="pres">
      <dgm:prSet presAssocID="{E64433FC-5259-4209-9AC6-59F380268FF4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BD28607-FE5B-426D-AB61-7BC03F3AE91A}" type="pres">
      <dgm:prSet presAssocID="{E64433FC-5259-4209-9AC6-59F380268FF4}" presName="parentText" presStyleLbl="node1" presStyleIdx="1" presStyleCnt="4" custScaleX="1117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C4A51F-E3C4-4BBE-A33E-123D19F7A6CE}" type="pres">
      <dgm:prSet presAssocID="{E64433FC-5259-4209-9AC6-59F380268FF4}" presName="negativeSpace" presStyleCnt="0"/>
      <dgm:spPr/>
      <dgm:t>
        <a:bodyPr/>
        <a:lstStyle/>
        <a:p>
          <a:endParaRPr lang="ru-RU"/>
        </a:p>
      </dgm:t>
    </dgm:pt>
    <dgm:pt modelId="{B8DE5CD0-C8ED-4BCA-A456-E6BFE8583D86}" type="pres">
      <dgm:prSet presAssocID="{E64433FC-5259-4209-9AC6-59F380268FF4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6D7882-BACD-4908-A022-AB49BD0DCEE8}" type="pres">
      <dgm:prSet presAssocID="{176F3B05-41F3-47D6-9ECD-A1495BFAC985}" presName="spaceBetweenRectangles" presStyleCnt="0"/>
      <dgm:spPr/>
      <dgm:t>
        <a:bodyPr/>
        <a:lstStyle/>
        <a:p>
          <a:endParaRPr lang="ru-RU"/>
        </a:p>
      </dgm:t>
    </dgm:pt>
    <dgm:pt modelId="{3470FE01-2AF1-43AF-B4AF-312E11A07CB7}" type="pres">
      <dgm:prSet presAssocID="{70246D2D-184A-44B9-88DD-F2E401CB8419}" presName="parentLin" presStyleCnt="0"/>
      <dgm:spPr/>
      <dgm:t>
        <a:bodyPr/>
        <a:lstStyle/>
        <a:p>
          <a:endParaRPr lang="ru-RU"/>
        </a:p>
      </dgm:t>
    </dgm:pt>
    <dgm:pt modelId="{E2F8CD15-F33F-479C-B619-C01C5499160C}" type="pres">
      <dgm:prSet presAssocID="{70246D2D-184A-44B9-88DD-F2E401CB8419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B4F5A7C3-6AF4-41B8-9C7C-C23AA0D3643A}" type="pres">
      <dgm:prSet presAssocID="{70246D2D-184A-44B9-88DD-F2E401CB8419}" presName="parentText" presStyleLbl="node1" presStyleIdx="2" presStyleCnt="4" custScaleX="1209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43158-E407-4DDC-B441-3DDE7CF54890}" type="pres">
      <dgm:prSet presAssocID="{70246D2D-184A-44B9-88DD-F2E401CB8419}" presName="negativeSpace" presStyleCnt="0"/>
      <dgm:spPr/>
      <dgm:t>
        <a:bodyPr/>
        <a:lstStyle/>
        <a:p>
          <a:endParaRPr lang="ru-RU"/>
        </a:p>
      </dgm:t>
    </dgm:pt>
    <dgm:pt modelId="{EAE9C5C2-8F93-4350-93CA-A672B8F90666}" type="pres">
      <dgm:prSet presAssocID="{70246D2D-184A-44B9-88DD-F2E401CB8419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261ECA-237C-4C3F-82ED-9DE21A24AABC}" type="pres">
      <dgm:prSet presAssocID="{BA8DBDD0-FA3A-4F5A-B9A8-EADE7838859E}" presName="spaceBetweenRectangles" presStyleCnt="0"/>
      <dgm:spPr/>
      <dgm:t>
        <a:bodyPr/>
        <a:lstStyle/>
        <a:p>
          <a:endParaRPr lang="ru-RU"/>
        </a:p>
      </dgm:t>
    </dgm:pt>
    <dgm:pt modelId="{D1ADDABE-6DE3-4502-8EC8-B7AF896B584E}" type="pres">
      <dgm:prSet presAssocID="{F409C2C7-50E3-4501-96CF-D8BE639F5AD5}" presName="parentLin" presStyleCnt="0"/>
      <dgm:spPr/>
      <dgm:t>
        <a:bodyPr/>
        <a:lstStyle/>
        <a:p>
          <a:endParaRPr lang="ru-RU"/>
        </a:p>
      </dgm:t>
    </dgm:pt>
    <dgm:pt modelId="{7C763AB4-0F56-4AE0-AE7E-1A573A32619F}" type="pres">
      <dgm:prSet presAssocID="{F409C2C7-50E3-4501-96CF-D8BE639F5AD5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328F715D-BC0D-46F6-9B38-70185A804540}" type="pres">
      <dgm:prSet presAssocID="{F409C2C7-50E3-4501-96CF-D8BE639F5AD5}" presName="parentText" presStyleLbl="node1" presStyleIdx="3" presStyleCnt="4" custScaleX="1374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11672D-537A-4075-8348-0769C398D409}" type="pres">
      <dgm:prSet presAssocID="{F409C2C7-50E3-4501-96CF-D8BE639F5AD5}" presName="negativeSpace" presStyleCnt="0"/>
      <dgm:spPr/>
      <dgm:t>
        <a:bodyPr/>
        <a:lstStyle/>
        <a:p>
          <a:endParaRPr lang="ru-RU"/>
        </a:p>
      </dgm:t>
    </dgm:pt>
    <dgm:pt modelId="{08DCFEB4-778C-479E-A79D-34F4D9762B37}" type="pres">
      <dgm:prSet presAssocID="{F409C2C7-50E3-4501-96CF-D8BE639F5AD5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AF9262-0F56-4DC5-832A-FBBDB161AE93}" type="presOf" srcId="{BD41272F-495B-4F97-B6CB-C923CB720A74}" destId="{BED7BB27-D5A5-4877-8100-1498AF662068}" srcOrd="0" destOrd="0" presId="urn:microsoft.com/office/officeart/2005/8/layout/list1"/>
    <dgm:cxn modelId="{3360B9B9-4A2A-4B2C-995D-30C712177136}" srcId="{12B53E76-1800-4FFB-B14C-BF7C5D66904F}" destId="{E64433FC-5259-4209-9AC6-59F380268FF4}" srcOrd="1" destOrd="0" parTransId="{A3F7A857-3B1A-419F-BDFB-EFC32A5C744C}" sibTransId="{176F3B05-41F3-47D6-9ECD-A1495BFAC985}"/>
    <dgm:cxn modelId="{78E07C3C-CF09-43C1-93BC-2D6F0F24DED2}" type="presOf" srcId="{F409C2C7-50E3-4501-96CF-D8BE639F5AD5}" destId="{7C763AB4-0F56-4AE0-AE7E-1A573A32619F}" srcOrd="0" destOrd="0" presId="urn:microsoft.com/office/officeart/2005/8/layout/list1"/>
    <dgm:cxn modelId="{8CD46DF4-A698-46C4-ABE4-C66E80AA6EA7}" type="presOf" srcId="{BD41272F-495B-4F97-B6CB-C923CB720A74}" destId="{F13FAF10-5E86-4A64-AB2D-517E1B0C46B1}" srcOrd="1" destOrd="0" presId="urn:microsoft.com/office/officeart/2005/8/layout/list1"/>
    <dgm:cxn modelId="{B247A038-DEE5-4CFD-A932-93DF3A6C1ED5}" srcId="{12B53E76-1800-4FFB-B14C-BF7C5D66904F}" destId="{F409C2C7-50E3-4501-96CF-D8BE639F5AD5}" srcOrd="3" destOrd="0" parTransId="{F9E087EB-8443-4BA9-88A5-F379BD11EEFE}" sibTransId="{6B4822FE-795B-4046-BB3B-2C441A6F6870}"/>
    <dgm:cxn modelId="{B75225ED-75C8-4557-92FB-74D0809D06FA}" type="presOf" srcId="{E64433FC-5259-4209-9AC6-59F380268FF4}" destId="{EBD28607-FE5B-426D-AB61-7BC03F3AE91A}" srcOrd="1" destOrd="0" presId="urn:microsoft.com/office/officeart/2005/8/layout/list1"/>
    <dgm:cxn modelId="{F949D653-919F-4463-8A86-0D431C706BA3}" srcId="{12B53E76-1800-4FFB-B14C-BF7C5D66904F}" destId="{70246D2D-184A-44B9-88DD-F2E401CB8419}" srcOrd="2" destOrd="0" parTransId="{91189A30-2E55-44C4-B0C7-7E7DDA69DCB5}" sibTransId="{BA8DBDD0-FA3A-4F5A-B9A8-EADE7838859E}"/>
    <dgm:cxn modelId="{1217AF23-ECED-418C-8BF1-68E5EAB00963}" type="presOf" srcId="{70246D2D-184A-44B9-88DD-F2E401CB8419}" destId="{E2F8CD15-F33F-479C-B619-C01C5499160C}" srcOrd="0" destOrd="0" presId="urn:microsoft.com/office/officeart/2005/8/layout/list1"/>
    <dgm:cxn modelId="{4B57AB8F-49FC-4C14-87A5-F87D1173A23F}" type="presOf" srcId="{E64433FC-5259-4209-9AC6-59F380268FF4}" destId="{20C573D1-7262-484E-B860-340C669A5F2E}" srcOrd="0" destOrd="0" presId="urn:microsoft.com/office/officeart/2005/8/layout/list1"/>
    <dgm:cxn modelId="{5691E244-FFFE-4498-98A6-776DFC6AFE0A}" srcId="{12B53E76-1800-4FFB-B14C-BF7C5D66904F}" destId="{BD41272F-495B-4F97-B6CB-C923CB720A74}" srcOrd="0" destOrd="0" parTransId="{387AD736-B0BD-4AD0-82C5-8A6DE168C71B}" sibTransId="{99D80656-0DF5-4173-8B9A-15D093B0051E}"/>
    <dgm:cxn modelId="{151D90F1-64AB-4CA4-A65B-A962410F05F0}" type="presOf" srcId="{12B53E76-1800-4FFB-B14C-BF7C5D66904F}" destId="{B7D9BF7F-5D50-4547-A5A0-B02790AE27DB}" srcOrd="0" destOrd="0" presId="urn:microsoft.com/office/officeart/2005/8/layout/list1"/>
    <dgm:cxn modelId="{BAE77186-5E8B-4ECF-B342-3158D48BBC9E}" type="presOf" srcId="{F409C2C7-50E3-4501-96CF-D8BE639F5AD5}" destId="{328F715D-BC0D-46F6-9B38-70185A804540}" srcOrd="1" destOrd="0" presId="urn:microsoft.com/office/officeart/2005/8/layout/list1"/>
    <dgm:cxn modelId="{68AF8A65-FADF-47F1-BC3F-62209BD0821A}" type="presOf" srcId="{70246D2D-184A-44B9-88DD-F2E401CB8419}" destId="{B4F5A7C3-6AF4-41B8-9C7C-C23AA0D3643A}" srcOrd="1" destOrd="0" presId="urn:microsoft.com/office/officeart/2005/8/layout/list1"/>
    <dgm:cxn modelId="{4E459893-B1AE-4830-A1C9-1847F47944DC}" type="presParOf" srcId="{B7D9BF7F-5D50-4547-A5A0-B02790AE27DB}" destId="{6F4BBE7F-D0EA-49AA-8D4A-DBE443C96C57}" srcOrd="0" destOrd="0" presId="urn:microsoft.com/office/officeart/2005/8/layout/list1"/>
    <dgm:cxn modelId="{ED8B8409-33C8-490A-A3C0-58EBC25C6312}" type="presParOf" srcId="{6F4BBE7F-D0EA-49AA-8D4A-DBE443C96C57}" destId="{BED7BB27-D5A5-4877-8100-1498AF662068}" srcOrd="0" destOrd="0" presId="urn:microsoft.com/office/officeart/2005/8/layout/list1"/>
    <dgm:cxn modelId="{84965E42-28F1-48F8-ACEB-93BC1405ECC9}" type="presParOf" srcId="{6F4BBE7F-D0EA-49AA-8D4A-DBE443C96C57}" destId="{F13FAF10-5E86-4A64-AB2D-517E1B0C46B1}" srcOrd="1" destOrd="0" presId="urn:microsoft.com/office/officeart/2005/8/layout/list1"/>
    <dgm:cxn modelId="{C6EACF6A-8C15-438E-A1CB-4E9473BEF90E}" type="presParOf" srcId="{B7D9BF7F-5D50-4547-A5A0-B02790AE27DB}" destId="{83243335-0999-437F-AB76-50F0204FC375}" srcOrd="1" destOrd="0" presId="urn:microsoft.com/office/officeart/2005/8/layout/list1"/>
    <dgm:cxn modelId="{83D4E623-E96B-47A3-9AAD-9D9C4F91BF98}" type="presParOf" srcId="{B7D9BF7F-5D50-4547-A5A0-B02790AE27DB}" destId="{17FC4F61-9F5D-4119-A668-7BDF4699AFEC}" srcOrd="2" destOrd="0" presId="urn:microsoft.com/office/officeart/2005/8/layout/list1"/>
    <dgm:cxn modelId="{835C7AB2-8379-462D-8DCA-D27C29084908}" type="presParOf" srcId="{B7D9BF7F-5D50-4547-A5A0-B02790AE27DB}" destId="{75DB0520-EDAE-44AE-83D0-71E7B617E6D4}" srcOrd="3" destOrd="0" presId="urn:microsoft.com/office/officeart/2005/8/layout/list1"/>
    <dgm:cxn modelId="{95ECBCB3-3209-4689-B174-0D8EDDE22493}" type="presParOf" srcId="{B7D9BF7F-5D50-4547-A5A0-B02790AE27DB}" destId="{271F4CF8-341B-43B1-AC33-DCD8535B6788}" srcOrd="4" destOrd="0" presId="urn:microsoft.com/office/officeart/2005/8/layout/list1"/>
    <dgm:cxn modelId="{0D814470-B1AD-4E5F-B288-41C7127DDC55}" type="presParOf" srcId="{271F4CF8-341B-43B1-AC33-DCD8535B6788}" destId="{20C573D1-7262-484E-B860-340C669A5F2E}" srcOrd="0" destOrd="0" presId="urn:microsoft.com/office/officeart/2005/8/layout/list1"/>
    <dgm:cxn modelId="{A2D37E1E-AB51-436D-A1F9-502A6770EB6F}" type="presParOf" srcId="{271F4CF8-341B-43B1-AC33-DCD8535B6788}" destId="{EBD28607-FE5B-426D-AB61-7BC03F3AE91A}" srcOrd="1" destOrd="0" presId="urn:microsoft.com/office/officeart/2005/8/layout/list1"/>
    <dgm:cxn modelId="{FB4986D7-F947-4C3A-A805-290642360A2E}" type="presParOf" srcId="{B7D9BF7F-5D50-4547-A5A0-B02790AE27DB}" destId="{E7C4A51F-E3C4-4BBE-A33E-123D19F7A6CE}" srcOrd="5" destOrd="0" presId="urn:microsoft.com/office/officeart/2005/8/layout/list1"/>
    <dgm:cxn modelId="{483B1B87-AD28-4691-9C77-24C7CBB94974}" type="presParOf" srcId="{B7D9BF7F-5D50-4547-A5A0-B02790AE27DB}" destId="{B8DE5CD0-C8ED-4BCA-A456-E6BFE8583D86}" srcOrd="6" destOrd="0" presId="urn:microsoft.com/office/officeart/2005/8/layout/list1"/>
    <dgm:cxn modelId="{7D26B27A-7CA6-4AA2-B6E6-3524B243C959}" type="presParOf" srcId="{B7D9BF7F-5D50-4547-A5A0-B02790AE27DB}" destId="{036D7882-BACD-4908-A022-AB49BD0DCEE8}" srcOrd="7" destOrd="0" presId="urn:microsoft.com/office/officeart/2005/8/layout/list1"/>
    <dgm:cxn modelId="{7A60489C-9846-47A4-9311-F50F07AF31AD}" type="presParOf" srcId="{B7D9BF7F-5D50-4547-A5A0-B02790AE27DB}" destId="{3470FE01-2AF1-43AF-B4AF-312E11A07CB7}" srcOrd="8" destOrd="0" presId="urn:microsoft.com/office/officeart/2005/8/layout/list1"/>
    <dgm:cxn modelId="{BF0B8833-6481-4A71-AF54-09485F0D2C7E}" type="presParOf" srcId="{3470FE01-2AF1-43AF-B4AF-312E11A07CB7}" destId="{E2F8CD15-F33F-479C-B619-C01C5499160C}" srcOrd="0" destOrd="0" presId="urn:microsoft.com/office/officeart/2005/8/layout/list1"/>
    <dgm:cxn modelId="{14911B58-A7D1-4D44-B47B-EDC46D60ADFE}" type="presParOf" srcId="{3470FE01-2AF1-43AF-B4AF-312E11A07CB7}" destId="{B4F5A7C3-6AF4-41B8-9C7C-C23AA0D3643A}" srcOrd="1" destOrd="0" presId="urn:microsoft.com/office/officeart/2005/8/layout/list1"/>
    <dgm:cxn modelId="{B68FA487-1535-461C-8BB2-1D6947999009}" type="presParOf" srcId="{B7D9BF7F-5D50-4547-A5A0-B02790AE27DB}" destId="{E0043158-E407-4DDC-B441-3DDE7CF54890}" srcOrd="9" destOrd="0" presId="urn:microsoft.com/office/officeart/2005/8/layout/list1"/>
    <dgm:cxn modelId="{ED47A795-4EA2-48E5-9DB7-1A68DE822134}" type="presParOf" srcId="{B7D9BF7F-5D50-4547-A5A0-B02790AE27DB}" destId="{EAE9C5C2-8F93-4350-93CA-A672B8F90666}" srcOrd="10" destOrd="0" presId="urn:microsoft.com/office/officeart/2005/8/layout/list1"/>
    <dgm:cxn modelId="{1D10065D-E991-4EF4-9DAB-E0C078087DD0}" type="presParOf" srcId="{B7D9BF7F-5D50-4547-A5A0-B02790AE27DB}" destId="{04261ECA-237C-4C3F-82ED-9DE21A24AABC}" srcOrd="11" destOrd="0" presId="urn:microsoft.com/office/officeart/2005/8/layout/list1"/>
    <dgm:cxn modelId="{2B971A7C-6599-4BFB-9EE9-1EB070E4B149}" type="presParOf" srcId="{B7D9BF7F-5D50-4547-A5A0-B02790AE27DB}" destId="{D1ADDABE-6DE3-4502-8EC8-B7AF896B584E}" srcOrd="12" destOrd="0" presId="urn:microsoft.com/office/officeart/2005/8/layout/list1"/>
    <dgm:cxn modelId="{56D836F2-D66E-43D0-83BC-EDE26E1C9162}" type="presParOf" srcId="{D1ADDABE-6DE3-4502-8EC8-B7AF896B584E}" destId="{7C763AB4-0F56-4AE0-AE7E-1A573A32619F}" srcOrd="0" destOrd="0" presId="urn:microsoft.com/office/officeart/2005/8/layout/list1"/>
    <dgm:cxn modelId="{3399223F-30AC-4E7E-AB8D-BFFEAB6DFE3A}" type="presParOf" srcId="{D1ADDABE-6DE3-4502-8EC8-B7AF896B584E}" destId="{328F715D-BC0D-46F6-9B38-70185A804540}" srcOrd="1" destOrd="0" presId="urn:microsoft.com/office/officeart/2005/8/layout/list1"/>
    <dgm:cxn modelId="{14D6C620-17C9-41E8-B2F1-25EF6FF56C93}" type="presParOf" srcId="{B7D9BF7F-5D50-4547-A5A0-B02790AE27DB}" destId="{1711672D-537A-4075-8348-0769C398D409}" srcOrd="13" destOrd="0" presId="urn:microsoft.com/office/officeart/2005/8/layout/list1"/>
    <dgm:cxn modelId="{164E07EE-27A9-4946-B3A1-7F9E84CD6763}" type="presParOf" srcId="{B7D9BF7F-5D50-4547-A5A0-B02790AE27DB}" destId="{08DCFEB4-778C-479E-A79D-34F4D9762B3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FC4F61-9F5D-4119-A668-7BDF4699AFEC}">
      <dsp:nvSpPr>
        <dsp:cNvPr id="0" name=""/>
        <dsp:cNvSpPr/>
      </dsp:nvSpPr>
      <dsp:spPr>
        <a:xfrm>
          <a:off x="0" y="417429"/>
          <a:ext cx="7886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3FAF10-5E86-4A64-AB2D-517E1B0C46B1}">
      <dsp:nvSpPr>
        <dsp:cNvPr id="0" name=""/>
        <dsp:cNvSpPr/>
      </dsp:nvSpPr>
      <dsp:spPr>
        <a:xfrm>
          <a:off x="394335" y="63189"/>
          <a:ext cx="5087867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8669" tIns="0" rIns="20866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+mn-lt"/>
              <a:cs typeface="Times New Roman" panose="02020603050405020304" pitchFamily="18" charset="0"/>
            </a:rPr>
            <a:t>Государственный заказ</a:t>
          </a:r>
        </a:p>
      </dsp:txBody>
      <dsp:txXfrm>
        <a:off x="428920" y="97774"/>
        <a:ext cx="5018697" cy="639310"/>
      </dsp:txXfrm>
    </dsp:sp>
    <dsp:sp modelId="{B8DE5CD0-C8ED-4BCA-A456-E6BFE8583D86}">
      <dsp:nvSpPr>
        <dsp:cNvPr id="0" name=""/>
        <dsp:cNvSpPr/>
      </dsp:nvSpPr>
      <dsp:spPr>
        <a:xfrm>
          <a:off x="0" y="1506069"/>
          <a:ext cx="7886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D28607-FE5B-426D-AB61-7BC03F3AE91A}">
      <dsp:nvSpPr>
        <dsp:cNvPr id="0" name=""/>
        <dsp:cNvSpPr/>
      </dsp:nvSpPr>
      <dsp:spPr>
        <a:xfrm>
          <a:off x="394335" y="1151829"/>
          <a:ext cx="6169923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8669" tIns="0" rIns="20866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>
              <a:latin typeface="+mn-lt"/>
              <a:cs typeface="Times New Roman" panose="02020603050405020304" pitchFamily="18" charset="0"/>
            </a:rPr>
            <a:t>Минобрнауки</a:t>
          </a:r>
          <a:r>
            <a:rPr lang="ru-RU" sz="2400" kern="1200" dirty="0">
              <a:latin typeface="+mn-lt"/>
              <a:cs typeface="Times New Roman" panose="02020603050405020304" pitchFamily="18" charset="0"/>
            </a:rPr>
            <a:t> РФ: Заказ на подготовку специалистов инженерного профиля</a:t>
          </a:r>
        </a:p>
      </dsp:txBody>
      <dsp:txXfrm>
        <a:off x="428920" y="1186414"/>
        <a:ext cx="6100753" cy="639310"/>
      </dsp:txXfrm>
    </dsp:sp>
    <dsp:sp modelId="{EAE9C5C2-8F93-4350-93CA-A672B8F90666}">
      <dsp:nvSpPr>
        <dsp:cNvPr id="0" name=""/>
        <dsp:cNvSpPr/>
      </dsp:nvSpPr>
      <dsp:spPr>
        <a:xfrm>
          <a:off x="0" y="2594709"/>
          <a:ext cx="7886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F5A7C3-6AF4-41B8-9C7C-C23AA0D3643A}">
      <dsp:nvSpPr>
        <dsp:cNvPr id="0" name=""/>
        <dsp:cNvSpPr/>
      </dsp:nvSpPr>
      <dsp:spPr>
        <a:xfrm>
          <a:off x="394335" y="2240469"/>
          <a:ext cx="6674845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8669" tIns="0" rIns="20866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+mn-lt"/>
              <a:cs typeface="Times New Roman" panose="02020603050405020304" pitchFamily="18" charset="0"/>
            </a:rPr>
            <a:t>Потребность региона на специалистов инженерного профиля</a:t>
          </a:r>
        </a:p>
      </dsp:txBody>
      <dsp:txXfrm>
        <a:off x="428920" y="2275054"/>
        <a:ext cx="6605675" cy="639310"/>
      </dsp:txXfrm>
    </dsp:sp>
    <dsp:sp modelId="{08DCFEB4-778C-479E-A79D-34F4D9762B37}">
      <dsp:nvSpPr>
        <dsp:cNvPr id="0" name=""/>
        <dsp:cNvSpPr/>
      </dsp:nvSpPr>
      <dsp:spPr>
        <a:xfrm>
          <a:off x="0" y="3683349"/>
          <a:ext cx="7886700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8F715D-BC0D-46F6-9B38-70185A804540}">
      <dsp:nvSpPr>
        <dsp:cNvPr id="0" name=""/>
        <dsp:cNvSpPr/>
      </dsp:nvSpPr>
      <dsp:spPr>
        <a:xfrm>
          <a:off x="389328" y="3329109"/>
          <a:ext cx="7492181" cy="7084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8669" tIns="0" rIns="20866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>
              <a:latin typeface="+mn-lt"/>
              <a:cs typeface="Times New Roman" panose="02020603050405020304" pitchFamily="18" charset="0"/>
            </a:rPr>
            <a:t>Специализация и профориентация лицея соответствует запросам </a:t>
          </a:r>
          <a:r>
            <a:rPr lang="ru-RU" sz="2400" kern="1200" dirty="0" smtClean="0">
              <a:latin typeface="+mn-lt"/>
              <a:cs typeface="Times New Roman" panose="02020603050405020304" pitchFamily="18" charset="0"/>
            </a:rPr>
            <a:t>потребителей</a:t>
          </a:r>
          <a:endParaRPr lang="ru-RU" sz="2400" kern="1200" dirty="0">
            <a:latin typeface="+mn-lt"/>
            <a:cs typeface="Times New Roman" panose="02020603050405020304" pitchFamily="18" charset="0"/>
          </a:endParaRPr>
        </a:p>
      </dsp:txBody>
      <dsp:txXfrm>
        <a:off x="423913" y="3363694"/>
        <a:ext cx="7423011" cy="6393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22981-C462-4A47-BB05-5850864B3476}" type="datetimeFigureOut">
              <a:rPr lang="ru-RU" smtClean="0"/>
              <a:t>07.02.2018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C22DB-A53E-4FF9-8B5D-9B92FF941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32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409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473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669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842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103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952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670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641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253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448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239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717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74000">
              <a:schemeClr val="accent1">
                <a:lumMod val="45000"/>
                <a:lumOff val="55000"/>
                <a:alpha val="68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32E78-20D5-4B85-A62F-9070D53DF716}" type="datetimeFigureOut">
              <a:rPr lang="ru-RU" smtClean="0"/>
              <a:pPr/>
              <a:t>07.02.2018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D5815-1B1A-420C-9B99-2C4B6011FC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88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\\Nakl-server\общая\Референт\Эмблема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9768" y="674488"/>
            <a:ext cx="1186004" cy="122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8601" y="118868"/>
            <a:ext cx="8792570" cy="132556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dirty="0">
                <a:latin typeface="+mn-lt"/>
                <a:ea typeface="+mn-ea"/>
                <a:cs typeface="+mn-cs"/>
              </a:rPr>
              <a:t>Муниципальное бюджетное общеобразовательное учреждение</a:t>
            </a:r>
            <a:br>
              <a:rPr lang="ru-RU" sz="2000" dirty="0">
                <a:latin typeface="+mn-lt"/>
                <a:ea typeface="+mn-ea"/>
                <a:cs typeface="+mn-cs"/>
              </a:rPr>
            </a:br>
            <a:r>
              <a:rPr lang="ru-RU" sz="2000" dirty="0">
                <a:latin typeface="+mn-lt"/>
                <a:ea typeface="+mn-ea"/>
                <a:cs typeface="+mn-cs"/>
              </a:rPr>
              <a:t>города Новосибирска</a:t>
            </a:r>
            <a:br>
              <a:rPr lang="ru-RU" sz="2000" dirty="0">
                <a:latin typeface="+mn-lt"/>
                <a:ea typeface="+mn-ea"/>
                <a:cs typeface="+mn-cs"/>
              </a:rPr>
            </a:br>
            <a:r>
              <a:rPr lang="ru-RU" sz="2000" dirty="0">
                <a:latin typeface="+mn-lt"/>
                <a:ea typeface="+mn-ea"/>
                <a:cs typeface="+mn-cs"/>
              </a:rPr>
              <a:t>«Аэрокосмический лицей имени Ю. В. Кондратюка»                  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617233" y="2268638"/>
            <a:ext cx="8081180" cy="1336455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7030A0"/>
                </a:solidFill>
              </a:rPr>
              <a:t>МУЛЬТИПРОФИЛЬНЫЙ </a:t>
            </a:r>
            <a:r>
              <a:rPr lang="ru-RU" b="1" dirty="0">
                <a:solidFill>
                  <a:srgbClr val="7030A0"/>
                </a:solidFill>
              </a:rPr>
              <a:t>ПОДХОД </a:t>
            </a:r>
            <a:endParaRPr lang="ru-RU" b="1" dirty="0" smtClean="0">
              <a:solidFill>
                <a:srgbClr val="7030A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7030A0"/>
                </a:solidFill>
              </a:rPr>
              <a:t>К </a:t>
            </a:r>
            <a:r>
              <a:rPr lang="ru-RU" b="1" dirty="0">
                <a:solidFill>
                  <a:srgbClr val="7030A0"/>
                </a:solidFill>
              </a:rPr>
              <a:t>ПРОФОРИЕНТАЦИОННОЙ ДЕЯТЕЛЬНОСТИ </a:t>
            </a:r>
            <a:r>
              <a:rPr lang="ru-RU" b="1" dirty="0" smtClean="0">
                <a:solidFill>
                  <a:srgbClr val="7030A0"/>
                </a:solidFill>
              </a:rPr>
              <a:t>ЛИЦЕЯ, НАПРАВЛЕННЫЙ НА РАЗВИТИЕ ПРОФЕССИОНАЛЬНЫХ КОМПЕТЕНЦИЙ ОБУЧАЮЩИХСЯ АЭРОКОСМИЧЕСКОГО ЛИЦЕЯ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3922280" y="4805567"/>
            <a:ext cx="4933665" cy="834742"/>
          </a:xfrm>
        </p:spPr>
        <p:txBody>
          <a:bodyPr>
            <a:norm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i="1" dirty="0" smtClean="0"/>
              <a:t>Заместитель </a:t>
            </a:r>
            <a:r>
              <a:rPr lang="ru-RU" sz="2000" i="1" dirty="0"/>
              <a:t>директора по </a:t>
            </a:r>
            <a:r>
              <a:rPr lang="ru-RU" sz="2000" i="1" dirty="0" smtClean="0"/>
              <a:t>ВР,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i="1" dirty="0" smtClean="0"/>
              <a:t>  Загайнова Анастасия Николаевна</a:t>
            </a:r>
            <a:endParaRPr lang="ru-RU" sz="2000" i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346" y="787627"/>
            <a:ext cx="1190530" cy="118384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67065" y="6044119"/>
            <a:ext cx="2060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Новосибирск, 2018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62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077" y="1800531"/>
            <a:ext cx="2543271" cy="1965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Екатерина\Desktop\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076" y="4438989"/>
            <a:ext cx="2698651" cy="1785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1703612"/>
              </p:ext>
            </p:extLst>
          </p:nvPr>
        </p:nvGraphicFramePr>
        <p:xfrm>
          <a:off x="347672" y="1835284"/>
          <a:ext cx="5817020" cy="384048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817020"/>
              </a:tblGrid>
              <a:tr h="180340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Всероссийская инженерная олимпиада НТИ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0340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Всероссийская многопрофильная инженерная олимпиада «Звезда»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0340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Всероссийская астрономическая олимпиада для школьников 5-7 класс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4930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 err="1">
                          <a:effectLst/>
                        </a:rPr>
                        <a:t>Всесибирская</a:t>
                      </a:r>
                      <a:r>
                        <a:rPr lang="ru-RU" sz="1800" dirty="0">
                          <a:effectLst/>
                        </a:rPr>
                        <a:t> открытая олимпиада </a:t>
                      </a:r>
                      <a:r>
                        <a:rPr lang="ru-RU" sz="1800" dirty="0" smtClean="0">
                          <a:effectLst/>
                        </a:rPr>
                        <a:t>школьников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070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Открытая межвузовская Олимпиада школьников СФО «Будущее Сибири</a:t>
                      </a:r>
                      <a:r>
                        <a:rPr lang="ru-RU" sz="1800" dirty="0" smtClean="0">
                          <a:effectLst/>
                        </a:rPr>
                        <a:t>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070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Межрегиональная олимпиада школьников по математике и криптографии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070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spc="-30" dirty="0">
                          <a:effectLst/>
                        </a:rPr>
                        <a:t>Междугородняя астрономическая </a:t>
                      </a:r>
                      <a:r>
                        <a:rPr lang="ru-RU" sz="1800" spc="-30" dirty="0" smtClean="0">
                          <a:effectLst/>
                        </a:rPr>
                        <a:t>олимпиада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2070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Олимпиада по базовому курсу информатики и ИКТ для </a:t>
                      </a:r>
                      <a:r>
                        <a:rPr lang="ru-RU" sz="1800" dirty="0" smtClean="0">
                          <a:effectLst/>
                        </a:rPr>
                        <a:t>учащихся </a:t>
                      </a:r>
                      <a:r>
                        <a:rPr lang="ru-RU" sz="1800" dirty="0">
                          <a:effectLst/>
                        </a:rPr>
                        <a:t>9-11, НГПУ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9710">
                <a:tc>
                  <a:txBody>
                    <a:bodyPr/>
                    <a:lstStyle/>
                    <a:p>
                      <a:pPr marL="285750" indent="-2857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Районная олимпиада по черчению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553853" y="292698"/>
            <a:ext cx="8383137" cy="9023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Исследовательская и проектная деятельность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7362" y="1213164"/>
            <a:ext cx="1885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Олимпиады: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6153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641" y="4465439"/>
            <a:ext cx="2882499" cy="209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436" y="281836"/>
            <a:ext cx="7886700" cy="59752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Учебная практика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1" r="11064"/>
          <a:stretch/>
        </p:blipFill>
        <p:spPr>
          <a:xfrm>
            <a:off x="2983212" y="3137181"/>
            <a:ext cx="3059429" cy="209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15" y="4651415"/>
            <a:ext cx="2856512" cy="209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48" r="10713"/>
          <a:stretch/>
        </p:blipFill>
        <p:spPr>
          <a:xfrm>
            <a:off x="5680503" y="1257162"/>
            <a:ext cx="3242748" cy="209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43620" y="1257162"/>
            <a:ext cx="5236883" cy="2095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Историко-патриотическая практика. 7 класс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Ознакомительная практика. 8 </a:t>
            </a:r>
            <a:r>
              <a:rPr lang="ru-RU" sz="2000" dirty="0" smtClean="0"/>
              <a:t>класс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Лабораторная практика. 9 </a:t>
            </a:r>
            <a:r>
              <a:rPr lang="ru-RU" sz="2000" dirty="0" smtClean="0"/>
              <a:t>класс</a:t>
            </a:r>
          </a:p>
          <a:p>
            <a:pPr marL="285750" indent="-285750"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Исследовательская практика. 10 </a:t>
            </a:r>
            <a:r>
              <a:rPr lang="ru-RU" sz="2000" dirty="0" smtClean="0"/>
              <a:t>класс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531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5267" y="81482"/>
            <a:ext cx="3961457" cy="97777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Профильные смены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48" y="1495547"/>
            <a:ext cx="3010880" cy="2242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2" b="18542"/>
          <a:stretch/>
        </p:blipFill>
        <p:spPr>
          <a:xfrm>
            <a:off x="5770247" y="1692999"/>
            <a:ext cx="3077055" cy="2242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0" t="30208" r="25648" b="11875"/>
          <a:stretch/>
        </p:blipFill>
        <p:spPr>
          <a:xfrm>
            <a:off x="2766895" y="2616947"/>
            <a:ext cx="3470955" cy="23166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8" t="10613" r="13867" b="2279"/>
          <a:stretch/>
        </p:blipFill>
        <p:spPr>
          <a:xfrm>
            <a:off x="5605793" y="4383412"/>
            <a:ext cx="3181218" cy="2240971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65" y="4347858"/>
            <a:ext cx="3027636" cy="2242800"/>
          </a:xfrm>
        </p:spPr>
      </p:pic>
      <p:sp>
        <p:nvSpPr>
          <p:cNvPr id="8" name="TextBox 7"/>
          <p:cNvSpPr txBox="1"/>
          <p:nvPr/>
        </p:nvSpPr>
        <p:spPr>
          <a:xfrm>
            <a:off x="5485614" y="1015851"/>
            <a:ext cx="364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Летняя аэрокосмическая школа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698347" y="1010393"/>
            <a:ext cx="26458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Аэрокосмическая игра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24547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076" y="111629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Тренинги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091" y="3322266"/>
            <a:ext cx="3525450" cy="2792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0"/>
          <a:stretch/>
        </p:blipFill>
        <p:spPr>
          <a:xfrm>
            <a:off x="402029" y="3241140"/>
            <a:ext cx="3932182" cy="2873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02029" y="1152108"/>
            <a:ext cx="5455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Тренинг личностного роста;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Тренинг целеполагания;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Тренинг профессионального самоопределения.</a:t>
            </a:r>
            <a:endParaRPr lang="ru-RU" sz="2400" dirty="0"/>
          </a:p>
        </p:txBody>
      </p:sp>
      <p:pic>
        <p:nvPicPr>
          <p:cNvPr id="3076" name="Picture 4" descr="http://laromaco-formation.e-monsite.com/medias/images/laromaco-homme-rge-et-apprenant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562" y="963403"/>
            <a:ext cx="2897750" cy="1947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92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609" y="3619082"/>
            <a:ext cx="4301966" cy="322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139952" y="1353065"/>
            <a:ext cx="47232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      Цель проекта:</a:t>
            </a:r>
            <a:r>
              <a:rPr lang="ru-RU" sz="2000" dirty="0" smtClean="0"/>
              <a:t> </a:t>
            </a:r>
            <a:r>
              <a:rPr lang="ru-RU" sz="2000" dirty="0"/>
              <a:t>содействие в  профессиональном самоопределении учащихся через  погружение лицеистов в творческую и научную среду  космодрома Байконур.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Реализуется с 2006 года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49" y="1353065"/>
            <a:ext cx="3600000" cy="54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393049" y="307818"/>
            <a:ext cx="7886700" cy="84572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«Байконур-космический 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причал»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27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 txBox="1">
            <a:spLocks/>
          </p:cNvSpPr>
          <p:nvPr/>
        </p:nvSpPr>
        <p:spPr>
          <a:xfrm>
            <a:off x="3817677" y="285780"/>
            <a:ext cx="5261657" cy="12999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</a:p>
          <a:p>
            <a:pPr algn="ctr">
              <a:spcBef>
                <a:spcPts val="0"/>
              </a:spcBef>
            </a:pP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«Мосты дружбы», </a:t>
            </a:r>
          </a:p>
          <a:p>
            <a:pPr algn="ctr">
              <a:spcBef>
                <a:spcPts val="0"/>
              </a:spcBef>
            </a:pP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Россия - Южная Корея</a:t>
            </a:r>
            <a:endParaRPr lang="ru-RU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22280" y="1741188"/>
            <a:ext cx="46490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Цель проекта: </a:t>
            </a:r>
            <a:r>
              <a:rPr lang="ru-RU" sz="2000" dirty="0" smtClean="0"/>
              <a:t>обмен</a:t>
            </a:r>
            <a:r>
              <a:rPr lang="ru-RU" sz="2000" b="1" dirty="0" smtClean="0"/>
              <a:t> </a:t>
            </a:r>
            <a:r>
              <a:rPr lang="ru-RU" sz="2000" dirty="0" smtClean="0"/>
              <a:t>опытом </a:t>
            </a:r>
            <a:r>
              <a:rPr lang="ru-RU" sz="2000" dirty="0"/>
              <a:t>в системе естественнонаучной и аэрокосмической областей знаний.</a:t>
            </a:r>
          </a:p>
          <a:p>
            <a:pPr algn="just"/>
            <a:r>
              <a:rPr lang="ru-RU" sz="2000" dirty="0" smtClean="0"/>
              <a:t>Реализуется с 2016 года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17" y="184627"/>
            <a:ext cx="3840000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" r="934"/>
          <a:stretch/>
        </p:blipFill>
        <p:spPr>
          <a:xfrm>
            <a:off x="221893" y="3618728"/>
            <a:ext cx="4032448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971600" y="2972345"/>
            <a:ext cx="2556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Южная Корея, г. </a:t>
            </a:r>
            <a:r>
              <a:rPr lang="ru-RU" dirty="0" err="1" smtClean="0"/>
              <a:t>Теджон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971600" y="6348271"/>
            <a:ext cx="2437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Россия, г. Новосибирск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797" y="3618728"/>
            <a:ext cx="4123449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571797" y="5778728"/>
            <a:ext cx="42691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Джун</a:t>
            </a:r>
            <a:r>
              <a:rPr lang="ru-RU" dirty="0" smtClean="0"/>
              <a:t> </a:t>
            </a:r>
            <a:r>
              <a:rPr lang="ru-RU" dirty="0" err="1" smtClean="0"/>
              <a:t>Сун</a:t>
            </a:r>
            <a:r>
              <a:rPr lang="ru-RU" dirty="0" smtClean="0"/>
              <a:t> Ким: «Мне очень понравилось </a:t>
            </a:r>
          </a:p>
          <a:p>
            <a:r>
              <a:rPr lang="ru-RU" dirty="0" smtClean="0"/>
              <a:t>управлять самолетом, подобного нет в </a:t>
            </a:r>
          </a:p>
          <a:p>
            <a:r>
              <a:rPr lang="ru-RU" dirty="0" smtClean="0"/>
              <a:t>нашей школе».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290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421895" y="155643"/>
            <a:ext cx="4619674" cy="681070"/>
          </a:xfrm>
        </p:spPr>
        <p:txBody>
          <a:bodyPr>
            <a:normAutofit fontScale="40000" lnSpcReduction="20000"/>
          </a:bodyPr>
          <a:lstStyle/>
          <a:p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</a:p>
          <a:p>
            <a:pPr algn="ctr"/>
            <a:r>
              <a:rPr lang="ru-RU" sz="67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«СИБИРЬ-ГАМБУРГ»</a:t>
            </a:r>
            <a:endParaRPr lang="ru-RU" sz="67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19464" y="908721"/>
            <a:ext cx="46450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i="1" dirty="0"/>
              <a:t>Цель проекта: </a:t>
            </a:r>
            <a:r>
              <a:rPr lang="ru-RU" sz="2000" dirty="0"/>
              <a:t>развитие познавательного интереса </a:t>
            </a:r>
            <a:r>
              <a:rPr lang="ru-RU" sz="2000" dirty="0" smtClean="0"/>
              <a:t>учащихся к </a:t>
            </a:r>
            <a:r>
              <a:rPr lang="ru-RU" sz="2000" dirty="0"/>
              <a:t>естественнонаучной области знаний на основе астрономический исследований и наблюдений.</a:t>
            </a:r>
          </a:p>
          <a:p>
            <a:pPr algn="just"/>
            <a:endParaRPr lang="ru-RU" sz="2000" b="1" i="1" dirty="0" smtClean="0"/>
          </a:p>
          <a:p>
            <a:pPr algn="just"/>
            <a:r>
              <a:rPr lang="ru-RU" sz="2000" dirty="0" smtClean="0"/>
              <a:t>Реализуется с 2008 года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00"/>
          <a:stretch/>
        </p:blipFill>
        <p:spPr>
          <a:xfrm>
            <a:off x="93213" y="279568"/>
            <a:ext cx="4143499" cy="2941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00" y="3303087"/>
            <a:ext cx="4410020" cy="33075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65095"/>
            <a:ext cx="4210458" cy="3145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777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811" y="138791"/>
            <a:ext cx="7886700" cy="85709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2437" y="1219043"/>
            <a:ext cx="7981195" cy="47200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sz="2400" dirty="0" smtClean="0"/>
              <a:t>Международная </a:t>
            </a:r>
            <a:r>
              <a:rPr lang="ru-RU" sz="2400" dirty="0"/>
              <a:t>выставка «ITE Сибирская ярмарка» УчСиб -</a:t>
            </a:r>
            <a:r>
              <a:rPr lang="ru-RU" sz="2400" dirty="0" smtClean="0"/>
              <a:t>2017;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2. Всероссийская </a:t>
            </a:r>
            <a:r>
              <a:rPr lang="ru-RU" sz="2400" dirty="0"/>
              <a:t>НПК «Образовательная робототехника</a:t>
            </a:r>
            <a:r>
              <a:rPr lang="ru-RU" sz="2400" dirty="0" smtClean="0"/>
              <a:t>»;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3. Отборочные соревнования, </a:t>
            </a:r>
            <a:r>
              <a:rPr lang="ru-RU" sz="2400" dirty="0"/>
              <a:t>региональный этап JS – </a:t>
            </a:r>
            <a:r>
              <a:rPr lang="ru-RU" sz="2400" dirty="0" smtClean="0"/>
              <a:t>2018, </a:t>
            </a:r>
            <a:r>
              <a:rPr lang="ru-RU" sz="2400" dirty="0"/>
              <a:t>Системное администрирование (2-е место</a:t>
            </a:r>
            <a:r>
              <a:rPr lang="ru-RU" sz="2400" dirty="0" smtClean="0"/>
              <a:t>);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4. Региональный отборочный этап: </a:t>
            </a:r>
            <a:r>
              <a:rPr lang="ru-RU" sz="2400" dirty="0"/>
              <a:t>«Инженерные кадры России» - 2017 (2 место направление «мобильный комплекс», 3 место «проект Инженерная книга</a:t>
            </a:r>
            <a:r>
              <a:rPr lang="ru-RU" sz="2400" dirty="0" smtClean="0"/>
              <a:t>»), 2018; абсолютный </a:t>
            </a:r>
            <a:r>
              <a:rPr lang="ru-RU" sz="2400" dirty="0"/>
              <a:t>победитель «проект Инженерная книга</a:t>
            </a:r>
            <a:r>
              <a:rPr lang="ru-RU" sz="2400" dirty="0" smtClean="0"/>
              <a:t>».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86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811" y="138791"/>
            <a:ext cx="7886700" cy="85709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3795" y="847851"/>
            <a:ext cx="7972142" cy="4720030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/>
              <a:t>Всероссийская робототехническая олимпиада </a:t>
            </a:r>
            <a:r>
              <a:rPr lang="en-US" sz="2400" dirty="0"/>
              <a:t>RRO</a:t>
            </a:r>
            <a:r>
              <a:rPr lang="ru-RU" sz="2400" dirty="0"/>
              <a:t> в городе </a:t>
            </a:r>
            <a:r>
              <a:rPr lang="ru-RU" sz="2400" dirty="0" err="1" smtClean="0"/>
              <a:t>Иннополис</a:t>
            </a:r>
            <a:r>
              <a:rPr lang="ru-RU" sz="2400" dirty="0" smtClean="0"/>
              <a:t>-Казань.</a:t>
            </a:r>
            <a:endParaRPr lang="ru-RU" sz="2400" dirty="0"/>
          </a:p>
          <a:p>
            <a:pPr lvl="0"/>
            <a:r>
              <a:rPr lang="ru-RU" sz="2400" dirty="0" smtClean="0"/>
              <a:t>Региональный отборочный этап </a:t>
            </a:r>
            <a:r>
              <a:rPr lang="ru-RU" sz="2400" dirty="0"/>
              <a:t>соревнований по робототехнике </a:t>
            </a:r>
            <a:r>
              <a:rPr lang="en-US" sz="2400" dirty="0"/>
              <a:t>ENGENERATION</a:t>
            </a:r>
            <a:r>
              <a:rPr lang="ru-RU" sz="2400" dirty="0"/>
              <a:t>-2017 (1-е место</a:t>
            </a:r>
            <a:r>
              <a:rPr lang="ru-RU" sz="2400" dirty="0" smtClean="0"/>
              <a:t>).</a:t>
            </a:r>
            <a:endParaRPr lang="ru-RU" sz="2400" dirty="0"/>
          </a:p>
          <a:p>
            <a:pPr lvl="0"/>
            <a:r>
              <a:rPr lang="en-US" sz="2400" dirty="0" smtClean="0"/>
              <a:t>V</a:t>
            </a:r>
            <a:r>
              <a:rPr lang="ru-RU" sz="2400" dirty="0" smtClean="0"/>
              <a:t>, </a:t>
            </a:r>
            <a:r>
              <a:rPr lang="en-US" sz="2400" dirty="0"/>
              <a:t>VI</a:t>
            </a:r>
            <a:r>
              <a:rPr lang="ru-RU" sz="2400" dirty="0" smtClean="0"/>
              <a:t> </a:t>
            </a:r>
            <a:r>
              <a:rPr lang="ru-RU" sz="2400" dirty="0"/>
              <a:t>городских молодежных соревнованиях по </a:t>
            </a:r>
            <a:r>
              <a:rPr lang="ru-RU" sz="2400" dirty="0" smtClean="0"/>
              <a:t>робототехнике.</a:t>
            </a:r>
            <a:endParaRPr lang="ru-RU" sz="2400" dirty="0"/>
          </a:p>
          <a:p>
            <a:pPr lvl="0"/>
            <a:r>
              <a:rPr lang="ru-RU" sz="2400" dirty="0" err="1" smtClean="0"/>
              <a:t>ГрандХакатон</a:t>
            </a:r>
            <a:r>
              <a:rPr lang="ru-RU" sz="2400" dirty="0" smtClean="0"/>
              <a:t> олимпиады НТИ 2018</a:t>
            </a:r>
          </a:p>
          <a:p>
            <a:pPr lvl="0"/>
            <a:r>
              <a:rPr lang="ru-RU" sz="2400" dirty="0" smtClean="0"/>
              <a:t>Международный </a:t>
            </a:r>
            <a:r>
              <a:rPr lang="ru-RU" sz="2400" dirty="0"/>
              <a:t>фестиваль робототехники «</a:t>
            </a:r>
            <a:r>
              <a:rPr lang="ru-RU" sz="2400" dirty="0" err="1"/>
              <a:t>РобоФинист</a:t>
            </a:r>
            <a:r>
              <a:rPr lang="ru-RU" sz="2400" dirty="0"/>
              <a:t> -2017» город Санкт-Петербург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865" y="4407188"/>
            <a:ext cx="3594226" cy="23980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987" y="4463381"/>
            <a:ext cx="3512745" cy="234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733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811" y="138791"/>
            <a:ext cx="7886700" cy="85709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223" y="875011"/>
            <a:ext cx="8261852" cy="4720030"/>
          </a:xfrm>
        </p:spPr>
        <p:txBody>
          <a:bodyPr>
            <a:noAutofit/>
          </a:bodyPr>
          <a:lstStyle/>
          <a:p>
            <a:r>
              <a:rPr lang="ru-RU" sz="2200" dirty="0"/>
              <a:t>Национальный чемпионат сквозных рабочих профессий </a:t>
            </a:r>
            <a:r>
              <a:rPr lang="en-US" sz="2200" b="1" dirty="0" err="1"/>
              <a:t>WorldSkills</a:t>
            </a:r>
            <a:r>
              <a:rPr lang="en-US" sz="2200" b="1" dirty="0"/>
              <a:t> HI</a:t>
            </a:r>
            <a:r>
              <a:rPr lang="ru-RU" sz="2200" b="1" dirty="0"/>
              <a:t>-</a:t>
            </a:r>
            <a:r>
              <a:rPr lang="en-US" sz="2200" b="1" dirty="0"/>
              <a:t>TECH</a:t>
            </a:r>
            <a:r>
              <a:rPr lang="ru-RU" sz="2200" b="1" dirty="0"/>
              <a:t> </a:t>
            </a:r>
            <a:r>
              <a:rPr lang="ru-RU" sz="2200" b="1" dirty="0" smtClean="0"/>
              <a:t>2017,</a:t>
            </a:r>
            <a:r>
              <a:rPr lang="ru-RU" sz="2200" dirty="0" smtClean="0"/>
              <a:t> </a:t>
            </a:r>
            <a:r>
              <a:rPr lang="ru-RU" sz="2200" dirty="0"/>
              <a:t>команда от лицея заняла </a:t>
            </a:r>
            <a:r>
              <a:rPr lang="en-US" sz="2200" b="1" dirty="0"/>
              <a:t>I</a:t>
            </a:r>
            <a:r>
              <a:rPr lang="ru-RU" sz="2200" b="1" dirty="0"/>
              <a:t> место</a:t>
            </a:r>
            <a:r>
              <a:rPr lang="ru-RU" sz="2200" dirty="0"/>
              <a:t> по компетенции юниор «Производственная сборка изделий авиационной техники</a:t>
            </a:r>
            <a:r>
              <a:rPr lang="ru-RU" sz="2200" dirty="0" smtClean="0"/>
              <a:t>»;</a:t>
            </a:r>
            <a:endParaRPr lang="ru-RU" sz="2200" dirty="0"/>
          </a:p>
          <a:p>
            <a:pPr lvl="0"/>
            <a:r>
              <a:rPr lang="ru-RU" sz="2200" dirty="0" smtClean="0"/>
              <a:t>Лицеисты стали лауреатами </a:t>
            </a:r>
            <a:r>
              <a:rPr lang="ru-RU" sz="2200" dirty="0"/>
              <a:t>финала</a:t>
            </a:r>
            <a:r>
              <a:rPr lang="ru-RU" sz="2200" b="1" dirty="0"/>
              <a:t> XXXVII Всероссийского конкурса «Космос», </a:t>
            </a:r>
            <a:r>
              <a:rPr lang="ru-RU" sz="2200" dirty="0"/>
              <a:t>посвящённого памяти лётчика-космонавта </a:t>
            </a:r>
            <a:r>
              <a:rPr lang="ru-RU" sz="2200" dirty="0" smtClean="0"/>
              <a:t>А.А</a:t>
            </a:r>
            <a:r>
              <a:rPr lang="ru-RU" sz="2200" dirty="0"/>
              <a:t>. Сереброва (</a:t>
            </a:r>
            <a:r>
              <a:rPr lang="ru-RU" sz="2200" dirty="0" err="1" smtClean="0"/>
              <a:t>Роскосмос</a:t>
            </a:r>
            <a:r>
              <a:rPr lang="ru-RU" sz="2200" dirty="0" smtClean="0"/>
              <a:t>, г</a:t>
            </a:r>
            <a:r>
              <a:rPr lang="ru-RU" sz="2200" dirty="0"/>
              <a:t>. Королёв</a:t>
            </a:r>
            <a:r>
              <a:rPr lang="ru-RU" sz="2200" dirty="0" smtClean="0"/>
              <a:t>);</a:t>
            </a:r>
            <a:endParaRPr lang="ru-RU" sz="2200" dirty="0"/>
          </a:p>
          <a:p>
            <a:r>
              <a:rPr lang="ru-RU" sz="2200" dirty="0" smtClean="0"/>
              <a:t>В олимпиаде </a:t>
            </a:r>
            <a:r>
              <a:rPr lang="ru-RU" sz="2200" dirty="0"/>
              <a:t>школьников «Шаг в будущее» по профилю «Инженерное дело» МГТУ им. Н.Э. </a:t>
            </a:r>
            <a:r>
              <a:rPr lang="ru-RU" sz="2200" dirty="0" smtClean="0"/>
              <a:t>Баумана </a:t>
            </a:r>
            <a:r>
              <a:rPr lang="ru-RU" sz="2200" dirty="0"/>
              <a:t>5 учеников прошли в финал (март,2018</a:t>
            </a:r>
            <a:r>
              <a:rPr lang="ru-RU" sz="2200" dirty="0" smtClean="0"/>
              <a:t>);</a:t>
            </a:r>
          </a:p>
          <a:p>
            <a:pPr lvl="0"/>
            <a:r>
              <a:rPr lang="ru-RU" sz="2200" dirty="0"/>
              <a:t>Олимпиада НТИ-2017, </a:t>
            </a:r>
            <a:r>
              <a:rPr lang="ru-RU" sz="2200" dirty="0" err="1"/>
              <a:t>ГрандХакатон</a:t>
            </a:r>
            <a:r>
              <a:rPr lang="ru-RU" sz="2200" dirty="0"/>
              <a:t>, приняли участие 3 команды </a:t>
            </a:r>
            <a:r>
              <a:rPr lang="ru-RU" sz="2200" dirty="0" smtClean="0"/>
              <a:t>лицея.</a:t>
            </a:r>
            <a:endParaRPr lang="ru-RU" sz="2200" dirty="0"/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8" b="7313"/>
          <a:stretch/>
        </p:blipFill>
        <p:spPr>
          <a:xfrm>
            <a:off x="5178582" y="4672204"/>
            <a:ext cx="3166406" cy="1982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191" y="4672204"/>
            <a:ext cx="2643612" cy="1982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617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Запрос на создание программы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4905906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7095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811" y="138791"/>
            <a:ext cx="7886700" cy="85709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223" y="875011"/>
            <a:ext cx="8261852" cy="4720030"/>
          </a:xfrm>
        </p:spPr>
        <p:txBody>
          <a:bodyPr>
            <a:noAutofit/>
          </a:bodyPr>
          <a:lstStyle/>
          <a:p>
            <a:pPr lvl="0"/>
            <a:r>
              <a:rPr lang="ru-RU" sz="2400" dirty="0"/>
              <a:t>2 место </a:t>
            </a:r>
            <a:r>
              <a:rPr lang="en-US" sz="2400" b="1" dirty="0"/>
              <a:t>III</a:t>
            </a:r>
            <a:r>
              <a:rPr lang="ru-RU" sz="2400" b="1" dirty="0"/>
              <a:t> Региональные соревнования JuniorSkills</a:t>
            </a:r>
            <a:r>
              <a:rPr lang="ru-RU" sz="2400" dirty="0"/>
              <a:t> на  Кубок Губернатора НСО по компетенции «Аэрокосмическая </a:t>
            </a:r>
            <a:r>
              <a:rPr lang="ru-RU" sz="2400" dirty="0" smtClean="0"/>
              <a:t>инженерия</a:t>
            </a:r>
          </a:p>
          <a:p>
            <a:pPr lvl="0"/>
            <a:r>
              <a:rPr lang="ru-RU" sz="2400" dirty="0" smtClean="0"/>
              <a:t>Мещеряков </a:t>
            </a:r>
            <a:r>
              <a:rPr lang="ru-RU" sz="2400" dirty="0"/>
              <a:t>Арсений участвовал в финале </a:t>
            </a:r>
            <a:r>
              <a:rPr lang="en-US" sz="2400" b="1" dirty="0" smtClean="0"/>
              <a:t>VI</a:t>
            </a:r>
            <a:r>
              <a:rPr lang="en-US" sz="2400" dirty="0" smtClean="0"/>
              <a:t> </a:t>
            </a:r>
            <a:r>
              <a:rPr lang="ru-RU" sz="2400" b="1" dirty="0" smtClean="0"/>
              <a:t>Российского </a:t>
            </a:r>
            <a:r>
              <a:rPr lang="ru-RU" sz="2400" b="1" dirty="0"/>
              <a:t>чемпионата проекта «Воздушно-инженерная школа» МГУ</a:t>
            </a:r>
            <a:r>
              <a:rPr lang="ru-RU" sz="2400" dirty="0"/>
              <a:t> имени М.В. Ломоносова, 2017.</a:t>
            </a:r>
          </a:p>
          <a:p>
            <a:pPr lvl="0"/>
            <a:r>
              <a:rPr lang="ru-RU" sz="2400" dirty="0" smtClean="0"/>
              <a:t>Международный </a:t>
            </a:r>
            <a:r>
              <a:rPr lang="ru-RU" sz="2400" dirty="0"/>
              <a:t>фестиваль робототехники </a:t>
            </a:r>
            <a:r>
              <a:rPr lang="ru-RU" sz="2400" b="1" dirty="0"/>
              <a:t>«</a:t>
            </a:r>
            <a:r>
              <a:rPr lang="ru-RU" sz="2400" b="1" dirty="0" err="1"/>
              <a:t>РобоФинист</a:t>
            </a:r>
            <a:r>
              <a:rPr lang="ru-RU" sz="2400" b="1" dirty="0"/>
              <a:t> -2017»</a:t>
            </a:r>
            <a:r>
              <a:rPr lang="ru-RU" sz="2400" dirty="0"/>
              <a:t> </a:t>
            </a:r>
            <a:r>
              <a:rPr lang="ru-RU" sz="2400" dirty="0" smtClean="0"/>
              <a:t>г. </a:t>
            </a:r>
            <a:r>
              <a:rPr lang="ru-RU" sz="2400" dirty="0"/>
              <a:t>Санкт-Петербург.</a:t>
            </a:r>
          </a:p>
          <a:p>
            <a:r>
              <a:rPr lang="ru-RU" sz="2400" dirty="0"/>
              <a:t>3 команды прошли в финал </a:t>
            </a:r>
            <a:r>
              <a:rPr lang="en-US" sz="2400" b="1" dirty="0" smtClean="0"/>
              <a:t>VI</a:t>
            </a:r>
            <a:r>
              <a:rPr lang="en-US" sz="2400" b="1" dirty="0"/>
              <a:t>I</a:t>
            </a:r>
            <a:r>
              <a:rPr lang="ru-RU" sz="2400" dirty="0" smtClean="0"/>
              <a:t> </a:t>
            </a:r>
            <a:r>
              <a:rPr lang="ru-RU" sz="2400" b="1" dirty="0"/>
              <a:t>Российского чемпионата проекта «Воздушно-инженерная школа» МГУ</a:t>
            </a:r>
            <a:r>
              <a:rPr lang="ru-RU" sz="2400" dirty="0"/>
              <a:t> имени М.В. Ломоносова, 2018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360" y="4897990"/>
            <a:ext cx="2665720" cy="178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99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5811" y="138791"/>
            <a:ext cx="7886700" cy="85709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Некоторые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246" y="875011"/>
            <a:ext cx="8437829" cy="4720030"/>
          </a:xfrm>
        </p:spPr>
        <p:txBody>
          <a:bodyPr>
            <a:noAutofit/>
          </a:bodyPr>
          <a:lstStyle/>
          <a:p>
            <a:r>
              <a:rPr lang="ru-RU" sz="2400" dirty="0" smtClean="0"/>
              <a:t>НПК </a:t>
            </a:r>
            <a:r>
              <a:rPr lang="ru-RU" sz="2400" dirty="0"/>
              <a:t>Foresight-2017 «Образование: территория технологических инициатив» лицей традиционно принял участие, результат: 1 диплом победителя, 7 дипломов лауреата.</a:t>
            </a:r>
          </a:p>
          <a:p>
            <a:r>
              <a:rPr lang="ru-RU" sz="2400" dirty="0"/>
              <a:t>Международная </a:t>
            </a:r>
            <a:r>
              <a:rPr lang="ru-RU" sz="2400" dirty="0" smtClean="0"/>
              <a:t>НПК «Решетневские чтения». Дипломы </a:t>
            </a:r>
            <a:r>
              <a:rPr lang="ru-RU" sz="2400" dirty="0"/>
              <a:t>I степени – </a:t>
            </a:r>
            <a:r>
              <a:rPr lang="ru-RU" sz="2400" dirty="0" smtClean="0"/>
              <a:t>4 лицеиста; </a:t>
            </a:r>
            <a:r>
              <a:rPr lang="ru-RU" sz="2400" dirty="0"/>
              <a:t>II степени – 1; III степени – </a:t>
            </a:r>
            <a:r>
              <a:rPr lang="ru-RU" sz="2400" dirty="0" smtClean="0"/>
              <a:t>3.</a:t>
            </a:r>
            <a:endParaRPr lang="ru-RU" sz="2400" dirty="0"/>
          </a:p>
          <a:p>
            <a:r>
              <a:rPr lang="ru-RU" sz="2400" dirty="0"/>
              <a:t> В XII Городской </a:t>
            </a:r>
            <a:r>
              <a:rPr lang="ru-RU" sz="2400" dirty="0" smtClean="0"/>
              <a:t>НПК «У </a:t>
            </a:r>
            <a:r>
              <a:rPr lang="ru-RU" sz="2400" dirty="0"/>
              <a:t>истоков освоения космоса» лицей организовал работу 9 секций по </a:t>
            </a:r>
            <a:r>
              <a:rPr lang="ru-RU" sz="2400" dirty="0" smtClean="0"/>
              <a:t>направлениям: инженерное </a:t>
            </a:r>
            <a:r>
              <a:rPr lang="ru-RU" sz="2400" dirty="0"/>
              <a:t>и </a:t>
            </a:r>
            <a:r>
              <a:rPr lang="ru-RU" sz="2400" dirty="0" smtClean="0"/>
              <a:t>естественнонаучное.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956" y="3939733"/>
            <a:ext cx="3233713" cy="2610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617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Documents and Settings\Referent.NAKLDOMAIN\Рабочий стол\Фото и др нов\Фото 2013-2014\Фото лицея Лицей 2013\Фото лицея Лицей 2013 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36" y="236912"/>
            <a:ext cx="3600000" cy="24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996952"/>
            <a:ext cx="7056784" cy="3672408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Адрес:</a:t>
            </a:r>
            <a: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ea typeface="Calibri"/>
              </a:rPr>
              <a:t>630015</a:t>
            </a:r>
            <a: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 г. Новосибирск,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ул. Индустриальная, </a:t>
            </a:r>
            <a:r>
              <a:rPr lang="ru-RU" sz="2800" dirty="0" smtClean="0">
                <a:solidFill>
                  <a:srgbClr val="000000"/>
                </a:solidFill>
                <a:ea typeface="Calibri"/>
              </a:rPr>
              <a:t>4</a:t>
            </a:r>
            <a: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а.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</a:br>
            <a:r>
              <a:rPr lang="ru-RU" sz="2800" b="1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Тел.:</a:t>
            </a:r>
            <a: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ea typeface="Calibri"/>
              </a:rPr>
              <a:t>(383)279-21-23, (383)279-06-41</a:t>
            </a:r>
            <a: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(факс) </a:t>
            </a:r>
            <a:r>
              <a:rPr lang="ru-RU" sz="2800" dirty="0" smtClean="0">
                <a:solidFill>
                  <a:srgbClr val="000000"/>
                </a:solidFill>
                <a:ea typeface="Calibri"/>
              </a:rPr>
              <a:t>279-55-85</a:t>
            </a:r>
            <a: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</a:br>
            <a:r>
              <a:rPr lang="en-US" sz="2800" b="1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E-mail:</a:t>
            </a:r>
            <a:r>
              <a:rPr lang="en-US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 </a:t>
            </a:r>
            <a:r>
              <a:rPr lang="en-US" sz="2800" b="1" dirty="0" smtClean="0">
                <a:solidFill>
                  <a:srgbClr val="008000"/>
                </a:solidFill>
                <a:latin typeface="Constantia" panose="02030602050306030303" pitchFamily="18" charset="0"/>
                <a:ea typeface="Calibri"/>
              </a:rPr>
              <a:t>licey_kondratuka_nsk@nios.ru</a:t>
            </a:r>
            <a:r>
              <a:rPr lang="en-US" sz="2800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.</a:t>
            </a:r>
            <a:endParaRPr lang="ru-RU" sz="2800" dirty="0" smtClean="0">
              <a:solidFill>
                <a:srgbClr val="000000"/>
              </a:solidFill>
              <a:latin typeface="Constantia" panose="02030602050306030303" pitchFamily="18" charset="0"/>
              <a:ea typeface="Calibri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ru-RU" sz="2800" dirty="0" smtClean="0">
              <a:solidFill>
                <a:srgbClr val="000000"/>
              </a:solidFill>
              <a:latin typeface="Constantia" panose="02030602050306030303" pitchFamily="18" charset="0"/>
              <a:ea typeface="Calibri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Сайт</a:t>
            </a:r>
            <a:r>
              <a:rPr lang="ru-RU" sz="2800" b="1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:</a:t>
            </a:r>
            <a:r>
              <a:rPr lang="ru-RU" sz="2800" smtClean="0">
                <a:solidFill>
                  <a:srgbClr val="000000"/>
                </a:solidFill>
                <a:latin typeface="Constantia" panose="02030602050306030303" pitchFamily="18" charset="0"/>
                <a:ea typeface="Calibri"/>
              </a:rPr>
              <a:t> </a:t>
            </a:r>
            <a:r>
              <a:rPr lang="en-US" b="1" smtClean="0">
                <a:solidFill>
                  <a:srgbClr val="008000"/>
                </a:solidFill>
                <a:latin typeface="Constantia" panose="02030602050306030303" pitchFamily="18" charset="0"/>
                <a:ea typeface="Calibri"/>
              </a:rPr>
              <a:t>http</a:t>
            </a:r>
            <a:r>
              <a:rPr lang="en-US" b="1" dirty="0">
                <a:solidFill>
                  <a:srgbClr val="008000"/>
                </a:solidFill>
                <a:latin typeface="Constantia" panose="02030602050306030303" pitchFamily="18" charset="0"/>
                <a:ea typeface="Calibri"/>
              </a:rPr>
              <a:t>://akl.edu54.ru</a:t>
            </a:r>
            <a:r>
              <a:rPr lang="ru-RU" sz="2800" dirty="0" smtClean="0">
                <a:latin typeface="Constantia" panose="02030602050306030303" pitchFamily="18" charset="0"/>
                <a:ea typeface="Calibri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>
              <a:latin typeface="Constantia" panose="02030602050306030303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779512" y="581010"/>
            <a:ext cx="5364488" cy="17678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C2E14"/>
                </a:solidFill>
                <a:latin typeface="Constantia" pitchFamily="18" charset="0"/>
              </a:rPr>
              <a:t>Желаем</a:t>
            </a:r>
          </a:p>
          <a:p>
            <a:pPr>
              <a:defRPr/>
            </a:pPr>
            <a:r>
              <a:rPr lang="ru-RU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C2E14"/>
                </a:solidFill>
                <a:latin typeface="Constantia" pitchFamily="18" charset="0"/>
              </a:rPr>
              <a:t>творческих</a:t>
            </a:r>
          </a:p>
          <a:p>
            <a:pPr>
              <a:defRPr/>
            </a:pPr>
            <a:r>
              <a:rPr lang="ru-RU" sz="40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C2E14"/>
                </a:solidFill>
                <a:latin typeface="Constantia" pitchFamily="18" charset="0"/>
              </a:rPr>
              <a:t>успехов!</a:t>
            </a:r>
          </a:p>
        </p:txBody>
      </p:sp>
    </p:spTree>
    <p:extLst>
      <p:ext uri="{BB962C8B-B14F-4D97-AF65-F5344CB8AC3E}">
        <p14:creationId xmlns:p14="http://schemas.microsoft.com/office/powerpoint/2010/main" val="4255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3383" y="1979534"/>
            <a:ext cx="7886700" cy="4616118"/>
          </a:xfrm>
        </p:spPr>
        <p:txBody>
          <a:bodyPr>
            <a:normAutofit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sz="2400" dirty="0"/>
              <a:t>Создание системы профессиональной </a:t>
            </a:r>
            <a:r>
              <a:rPr lang="ru-RU" sz="2400" dirty="0" smtClean="0"/>
              <a:t>ориентации</a:t>
            </a:r>
            <a:r>
              <a:rPr lang="ru-RU" sz="2400" dirty="0"/>
              <a:t>, направленной на подготовку обучающихся лицея к осознанному выбору профессии в соответствии с их способностями, психофизиологическими данными и потребностями общества, формирование положительной мотивации к трудовой деятельности.</a:t>
            </a:r>
          </a:p>
        </p:txBody>
      </p:sp>
      <p:pic>
        <p:nvPicPr>
          <p:cNvPr id="1028" name="Picture 4" descr="http://atlas100.ru/upload/resize_cache/iblock/3e1/199_230_1/3e1b13ee271dab8f24fc9ca269c7b05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494" y="205132"/>
            <a:ext cx="1414463" cy="165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31783" t="37640" r="15350" b="44101"/>
          <a:stretch/>
        </p:blipFill>
        <p:spPr>
          <a:xfrm>
            <a:off x="757451" y="4807390"/>
            <a:ext cx="5657354" cy="16343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/>
          <a:srcRect l="59370" t="47715" r="25106" b="40345"/>
          <a:stretch/>
        </p:blipFill>
        <p:spPr>
          <a:xfrm>
            <a:off x="6393302" y="5265088"/>
            <a:ext cx="1804058" cy="11766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/>
          <a:srcRect l="48462" t="32270" r="33361" b="59934"/>
          <a:stretch/>
        </p:blipFill>
        <p:spPr>
          <a:xfrm>
            <a:off x="6414805" y="4807390"/>
            <a:ext cx="1784088" cy="45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971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6903" y="935480"/>
            <a:ext cx="7904521" cy="5343099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ru-RU" dirty="0"/>
              <a:t>Организовать </a:t>
            </a:r>
            <a:r>
              <a:rPr lang="ru-RU" dirty="0" err="1"/>
              <a:t>профориентационную</a:t>
            </a:r>
            <a:r>
              <a:rPr lang="ru-RU" dirty="0"/>
              <a:t> деятельность на всех уровнях образования в лицее.</a:t>
            </a:r>
          </a:p>
          <a:p>
            <a:pPr lvl="0" algn="just"/>
            <a:r>
              <a:rPr lang="ru-RU" dirty="0"/>
              <a:t>Изучить способности обучающихся, их склонность к профессиональной деятельности, дополнить и скорректировать индивидуальную образовательную траекторию обучающихся с учетом результатов диагностики.</a:t>
            </a:r>
          </a:p>
          <a:p>
            <a:pPr lvl="0" algn="just"/>
            <a:r>
              <a:rPr lang="ru-RU" dirty="0"/>
              <a:t>Систематизировать банк диагностического инструментария и методических разработок по профессиональному самоопределению обучающихся.</a:t>
            </a:r>
          </a:p>
          <a:p>
            <a:pPr lvl="0" algn="just"/>
            <a:r>
              <a:rPr lang="ru-RU" dirty="0"/>
              <a:t>Изучить перспективы развития рынка труда города Новосибирска в контексте прогнозов «Атласа новых профессий».</a:t>
            </a:r>
          </a:p>
          <a:p>
            <a:pPr lvl="0" algn="just"/>
            <a:r>
              <a:rPr lang="ru-RU" dirty="0"/>
              <a:t>Формировать у родителей адекватную оценку возможностей ребенка, ориентировать их на совместную работу в соответствии со склонностями к профессиональной </a:t>
            </a:r>
            <a:r>
              <a:rPr lang="ru-RU" dirty="0" smtClean="0"/>
              <a:t>деятельности.</a:t>
            </a:r>
            <a:endParaRPr lang="ru-RU" dirty="0"/>
          </a:p>
          <a:p>
            <a:pPr algn="just"/>
            <a:r>
              <a:rPr lang="ru-RU" dirty="0"/>
              <a:t>Обеспечить психолого-педагогические сопровождение реализации данной программы.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790" y="-56018"/>
            <a:ext cx="1419225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191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6528" y="484828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Основания разработки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8650" y="2131587"/>
            <a:ext cx="7886700" cy="4325866"/>
          </a:xfrm>
        </p:spPr>
        <p:txBody>
          <a:bodyPr>
            <a:normAutofit/>
          </a:bodyPr>
          <a:lstStyle/>
          <a:p>
            <a:r>
              <a:rPr lang="ru-RU" sz="2400" dirty="0"/>
              <a:t>Стратегия развития воспитания в Российской Федерации на период до 2025 </a:t>
            </a:r>
            <a:r>
              <a:rPr lang="ru-RU" sz="2400" dirty="0" smtClean="0"/>
              <a:t>года;</a:t>
            </a:r>
          </a:p>
          <a:p>
            <a:r>
              <a:rPr lang="ru-RU" sz="2400" dirty="0"/>
              <a:t>Перечень поручений Президента РФ по итогам заседания Государственного совета по вопросам совершенствования системы общего </a:t>
            </a:r>
            <a:r>
              <a:rPr lang="ru-RU" sz="2400" dirty="0" smtClean="0"/>
              <a:t>образования;</a:t>
            </a:r>
          </a:p>
          <a:p>
            <a:r>
              <a:rPr lang="ru-RU" sz="2400" dirty="0" smtClean="0"/>
              <a:t>Федеральный проект </a:t>
            </a:r>
            <a:r>
              <a:rPr lang="ru-RU" sz="2400" dirty="0"/>
              <a:t>«Молодые профессионалы</a:t>
            </a:r>
            <a:r>
              <a:rPr lang="ru-RU" sz="2400" dirty="0" smtClean="0"/>
              <a:t>»;</a:t>
            </a:r>
          </a:p>
          <a:p>
            <a:r>
              <a:rPr lang="ru-RU" sz="2400" dirty="0" smtClean="0"/>
              <a:t>«Атлас новых профессий». 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093" y="163631"/>
            <a:ext cx="1421606" cy="1701383"/>
          </a:xfrm>
          <a:prstGeom prst="rect">
            <a:avLst/>
          </a:prstGeom>
        </p:spPr>
      </p:pic>
      <p:pic>
        <p:nvPicPr>
          <p:cNvPr id="2050" name="Picture 2" descr="https://kaverina80.ru/wp-content/uploads/2018/01/%D0%BA%D0%BD%D0%B8%D0%B3%D0%B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163" y="4560953"/>
            <a:ext cx="1564714" cy="1975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53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084" y="163774"/>
            <a:ext cx="8034266" cy="131958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реализации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1" y="1595120"/>
            <a:ext cx="8210550" cy="4632960"/>
          </a:xfrm>
        </p:spPr>
        <p:txBody>
          <a:bodyPr>
            <a:normAutofit/>
          </a:bodyPr>
          <a:lstStyle/>
          <a:p>
            <a:r>
              <a:rPr lang="ru-RU" dirty="0" smtClean="0"/>
              <a:t>Урочная деятельность (профильное обучение);</a:t>
            </a:r>
          </a:p>
          <a:p>
            <a:r>
              <a:rPr lang="ru-RU" dirty="0" smtClean="0"/>
              <a:t>Внеурочная деятельность;</a:t>
            </a:r>
          </a:p>
          <a:p>
            <a:r>
              <a:rPr lang="ru-RU" dirty="0" smtClean="0"/>
              <a:t>Исследовательская и проектная деятельность;</a:t>
            </a:r>
          </a:p>
          <a:p>
            <a:r>
              <a:rPr lang="ru-RU" dirty="0" smtClean="0"/>
              <a:t>Учебная </a:t>
            </a:r>
            <a:r>
              <a:rPr lang="ru-RU" dirty="0"/>
              <a:t>практика;</a:t>
            </a:r>
          </a:p>
          <a:p>
            <a:r>
              <a:rPr lang="ru-RU" dirty="0" smtClean="0"/>
              <a:t>Профильные смены;</a:t>
            </a:r>
          </a:p>
          <a:p>
            <a:r>
              <a:rPr lang="ru-RU" dirty="0"/>
              <a:t>Тренинги;</a:t>
            </a:r>
          </a:p>
          <a:p>
            <a:r>
              <a:rPr lang="ru-RU" dirty="0" smtClean="0"/>
              <a:t>Международные </a:t>
            </a:r>
            <a:r>
              <a:rPr lang="ru-RU" dirty="0" smtClean="0"/>
              <a:t>проекты</a:t>
            </a:r>
            <a:r>
              <a:rPr lang="ru-RU" dirty="0" smtClean="0"/>
              <a:t>;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2900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3383" y="182286"/>
            <a:ext cx="6211117" cy="77738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Урочная деятельность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профильное обучение)</a:t>
            </a: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204717" y="1446664"/>
            <a:ext cx="5268104" cy="5131557"/>
          </a:xfrm>
        </p:spPr>
        <p:txBody>
          <a:bodyPr>
            <a:normAutofit fontScale="92500"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ru-RU" sz="2600" dirty="0" smtClean="0"/>
              <a:t> Углублённое </a:t>
            </a:r>
            <a:r>
              <a:rPr lang="ru-RU" sz="2600" dirty="0"/>
              <a:t>изучение физики </a:t>
            </a:r>
            <a:r>
              <a:rPr lang="ru-RU" sz="2600" dirty="0" smtClean="0"/>
              <a:t>и </a:t>
            </a:r>
            <a:r>
              <a:rPr lang="ru-RU" sz="2600" dirty="0"/>
              <a:t>математики на профильном </a:t>
            </a:r>
            <a:r>
              <a:rPr lang="ru-RU" sz="2600" dirty="0" smtClean="0"/>
              <a:t>уровне;</a:t>
            </a:r>
            <a:endParaRPr lang="ru-RU" sz="2600" dirty="0"/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600" dirty="0" smtClean="0"/>
              <a:t> Курсы </a:t>
            </a:r>
            <a:r>
              <a:rPr lang="ru-RU" sz="2600" dirty="0"/>
              <a:t>«Черчение</a:t>
            </a:r>
            <a:r>
              <a:rPr lang="ru-RU" sz="2600" dirty="0" smtClean="0"/>
              <a:t>»;</a:t>
            </a:r>
            <a:endParaRPr lang="ru-RU" sz="26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Предметы аэрокосмической области знаний: </a:t>
            </a:r>
          </a:p>
          <a:p>
            <a:pPr indent="0"/>
            <a:r>
              <a:rPr lang="ru-RU" sz="2600" dirty="0" smtClean="0"/>
              <a:t>«</a:t>
            </a:r>
            <a:r>
              <a:rPr lang="ru-RU" sz="2600" dirty="0" err="1" smtClean="0"/>
              <a:t>Авиамоделирование</a:t>
            </a:r>
            <a:r>
              <a:rPr lang="ru-RU" sz="2600" dirty="0" smtClean="0"/>
              <a:t>», </a:t>
            </a:r>
          </a:p>
          <a:p>
            <a:pPr indent="0"/>
            <a:r>
              <a:rPr lang="ru-RU" sz="2600" dirty="0" smtClean="0"/>
              <a:t>«Введение в авиацию», </a:t>
            </a:r>
          </a:p>
          <a:p>
            <a:pPr marL="685800" indent="-457200"/>
            <a:r>
              <a:rPr lang="ru-RU" sz="2600" dirty="0" smtClean="0"/>
              <a:t>«Основы инженерной графики</a:t>
            </a:r>
            <a:r>
              <a:rPr lang="ru-RU" sz="2600" dirty="0" smtClean="0"/>
              <a:t>»,</a:t>
            </a:r>
          </a:p>
          <a:p>
            <a:pPr marL="685800" indent="-457200"/>
            <a:r>
              <a:rPr lang="ru-RU" sz="2600" dirty="0" smtClean="0"/>
              <a:t> </a:t>
            </a:r>
            <a:r>
              <a:rPr lang="ru-RU" sz="2600" dirty="0" smtClean="0"/>
              <a:t>«Основы механики», </a:t>
            </a:r>
          </a:p>
          <a:p>
            <a:pPr marL="685800" indent="-457200"/>
            <a:r>
              <a:rPr lang="ru-RU" sz="2600" dirty="0" smtClean="0"/>
              <a:t>«Технология профессиональной карьеры»,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dirty="0" smtClean="0"/>
              <a:t> «Основы предпринимательства».</a:t>
            </a:r>
          </a:p>
          <a:p>
            <a:endParaRPr lang="ru-RU" dirty="0"/>
          </a:p>
        </p:txBody>
      </p:sp>
      <p:pic>
        <p:nvPicPr>
          <p:cNvPr id="5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0478" y="1231274"/>
            <a:ext cx="3173412" cy="2426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497" y="4101074"/>
            <a:ext cx="3155393" cy="242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274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757" y="75415"/>
            <a:ext cx="7886700" cy="115112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Внеурочная деятельность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704" y="4439358"/>
            <a:ext cx="3029379" cy="2128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Екатерина\Desktop\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353" y="1467799"/>
            <a:ext cx="2725093" cy="2316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322" y="4439358"/>
            <a:ext cx="3073156" cy="2137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72202" y="1226538"/>
            <a:ext cx="35250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err="1" smtClean="0"/>
              <a:t>Авиамоделирование</a:t>
            </a:r>
            <a:r>
              <a:rPr lang="ru-RU" sz="2400" dirty="0" smtClean="0"/>
              <a:t>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/>
              <a:t>Аэродинамика;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/>
              <a:t>Основы механики;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/>
              <a:t>Беспилотные системы;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2202" y="2733371"/>
            <a:ext cx="549612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/>
              <a:t>Робототехника;</a:t>
            </a:r>
            <a:endParaRPr lang="ru-RU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/>
              <a:t>Физические аспекты нанотехнологий;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/>
              <a:t>Мультимедийная журналистика;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/>
              <a:t>Космическая экология.</a:t>
            </a:r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404442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623" y="93522"/>
            <a:ext cx="8383137" cy="67641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Исследовательская и проектная деятельность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778" y="4494331"/>
            <a:ext cx="2344848" cy="15918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71" y="4494331"/>
            <a:ext cx="2310665" cy="16371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227" y="769941"/>
            <a:ext cx="8877751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XI </a:t>
            </a:r>
            <a:r>
              <a:rPr lang="ru-RU" dirty="0"/>
              <a:t>Городская </a:t>
            </a:r>
            <a:r>
              <a:rPr lang="ru-RU" dirty="0" smtClean="0"/>
              <a:t>НПК “У </a:t>
            </a:r>
            <a:r>
              <a:rPr lang="ru-RU" dirty="0"/>
              <a:t>истоков освоения космоса</a:t>
            </a:r>
            <a:r>
              <a:rPr lang="ru-RU" dirty="0" smtClean="0"/>
              <a:t>”;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НПК НОУ «Сибирь»;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Открытая </a:t>
            </a:r>
            <a:r>
              <a:rPr lang="ru-RU" dirty="0"/>
              <a:t>региональная научно-практическая конференция </a:t>
            </a:r>
            <a:r>
              <a:rPr lang="ru-RU" dirty="0" smtClean="0"/>
              <a:t>«</a:t>
            </a:r>
            <a:r>
              <a:rPr lang="ru-RU" dirty="0"/>
              <a:t>ЭВРИКА</a:t>
            </a:r>
            <a:r>
              <a:rPr lang="ru-RU" dirty="0" smtClean="0"/>
              <a:t>»;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/>
              <a:t>Региональный конкурс по начертательной геометрии, инженерной </a:t>
            </a:r>
            <a:endParaRPr lang="ru-RU" dirty="0" smtClean="0"/>
          </a:p>
          <a:p>
            <a:r>
              <a:rPr lang="ru-RU" dirty="0" smtClean="0"/>
              <a:t>и </a:t>
            </a:r>
            <a:r>
              <a:rPr lang="ru-RU" dirty="0"/>
              <a:t>компьютерной </a:t>
            </a:r>
            <a:r>
              <a:rPr lang="ru-RU" dirty="0" smtClean="0"/>
              <a:t>графике;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Региональный научно-технический конкурс “Техника и технологии</a:t>
            </a:r>
            <a:r>
              <a:rPr lang="ru-RU" dirty="0" smtClean="0"/>
              <a:t>”, в </a:t>
            </a:r>
            <a:r>
              <a:rPr lang="ru-RU" dirty="0"/>
              <a:t>рамках </a:t>
            </a:r>
            <a:endParaRPr lang="ru-RU" dirty="0" smtClean="0"/>
          </a:p>
          <a:p>
            <a:r>
              <a:rPr lang="ru-RU" dirty="0" smtClean="0"/>
              <a:t>олимпиады </a:t>
            </a:r>
            <a:r>
              <a:rPr lang="ru-RU" dirty="0"/>
              <a:t>“Будущее Сибири</a:t>
            </a:r>
            <a:r>
              <a:rPr lang="ru-RU" dirty="0" smtClean="0"/>
              <a:t>”;</a:t>
            </a:r>
            <a:endParaRPr lang="ru-R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Всероссийская НПК «Интеллектуальное </a:t>
            </a:r>
            <a:r>
              <a:rPr lang="ru-RU" dirty="0"/>
              <a:t>возрождение</a:t>
            </a:r>
            <a:r>
              <a:rPr lang="ru-RU" dirty="0" smtClean="0"/>
              <a:t>», г. Санкт-Петербург;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Всероссийская НПК </a:t>
            </a:r>
            <a:r>
              <a:rPr lang="ru-RU" dirty="0" smtClean="0"/>
              <a:t>«</a:t>
            </a:r>
            <a:r>
              <a:rPr lang="ru-RU" dirty="0"/>
              <a:t>Юность. Наука. Культура - Космос</a:t>
            </a:r>
            <a:r>
              <a:rPr lang="ru-RU" dirty="0" smtClean="0"/>
              <a:t>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Всероссийской конференции </a:t>
            </a:r>
            <a:r>
              <a:rPr lang="ru-RU" dirty="0" smtClean="0"/>
              <a:t>«</a:t>
            </a:r>
            <a:r>
              <a:rPr lang="ru-RU" dirty="0"/>
              <a:t>НАЦИОНАЛЬНОЕ ДОСТОЯНИЕ РОССИИ</a:t>
            </a:r>
            <a:r>
              <a:rPr lang="ru-RU" dirty="0" smtClean="0"/>
              <a:t>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Международная научная конференция «Решетневские чтения», г. Красноярск;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Международные общественно-научные чтения, посвященные памяти Ю.А. Гагарина;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Международная научная студенческая конференция </a:t>
            </a:r>
            <a:r>
              <a:rPr lang="ru-RU" dirty="0" smtClean="0"/>
              <a:t>МНСК-2017 (МГУ);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.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10213" y="4606023"/>
            <a:ext cx="3765778" cy="211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55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</TotalTime>
  <Words>991</Words>
  <Application>Microsoft Office PowerPoint</Application>
  <PresentationFormat>Экран (4:3)</PresentationFormat>
  <Paragraphs>148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Муниципальное бюджетное общеобразовательное учреждение города Новосибирска «Аэрокосмический лицей имени Ю. В. Кондратюка»                   </vt:lpstr>
      <vt:lpstr>Запрос на создание программы</vt:lpstr>
      <vt:lpstr>Цель</vt:lpstr>
      <vt:lpstr>Задачи</vt:lpstr>
      <vt:lpstr>Основания разработки программы</vt:lpstr>
      <vt:lpstr>Формы реализации программы</vt:lpstr>
      <vt:lpstr>Урочная деятельность  (профильное обучение)</vt:lpstr>
      <vt:lpstr>Внеурочная деятельность</vt:lpstr>
      <vt:lpstr>Исследовательская и проектная деятельность</vt:lpstr>
      <vt:lpstr>Презентация PowerPoint</vt:lpstr>
      <vt:lpstr>Учебная практика</vt:lpstr>
      <vt:lpstr>Профильные смены</vt:lpstr>
      <vt:lpstr>Тренинги</vt:lpstr>
      <vt:lpstr>«Байконур-космический причал»</vt:lpstr>
      <vt:lpstr>Презентация PowerPoint</vt:lpstr>
      <vt:lpstr>Презентация PowerPoint</vt:lpstr>
      <vt:lpstr>Некоторые результаты</vt:lpstr>
      <vt:lpstr>Некоторые результаты</vt:lpstr>
      <vt:lpstr>Некоторые результаты</vt:lpstr>
      <vt:lpstr>Некоторые результаты</vt:lpstr>
      <vt:lpstr>Некоторые результаты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города Новосибирска  «Аэрокосмический лицей имени Ю. В. Кондратюка»</dc:title>
  <dc:creator>Телестудия</dc:creator>
  <cp:lastModifiedBy>ГИА</cp:lastModifiedBy>
  <cp:revision>97</cp:revision>
  <dcterms:created xsi:type="dcterms:W3CDTF">2017-02-28T02:42:09Z</dcterms:created>
  <dcterms:modified xsi:type="dcterms:W3CDTF">2018-02-07T17:01:33Z</dcterms:modified>
</cp:coreProperties>
</file>