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313" r:id="rId2"/>
    <p:sldId id="284" r:id="rId3"/>
    <p:sldId id="257" r:id="rId4"/>
    <p:sldId id="305" r:id="rId5"/>
    <p:sldId id="297" r:id="rId6"/>
    <p:sldId id="295" r:id="rId7"/>
    <p:sldId id="258" r:id="rId8"/>
    <p:sldId id="259" r:id="rId9"/>
    <p:sldId id="271" r:id="rId10"/>
    <p:sldId id="280" r:id="rId11"/>
    <p:sldId id="283" r:id="rId12"/>
    <p:sldId id="312" r:id="rId13"/>
    <p:sldId id="265" r:id="rId14"/>
    <p:sldId id="266" r:id="rId15"/>
    <p:sldId id="285" r:id="rId16"/>
    <p:sldId id="290" r:id="rId17"/>
    <p:sldId id="291" r:id="rId18"/>
    <p:sldId id="286" r:id="rId19"/>
    <p:sldId id="300" r:id="rId20"/>
    <p:sldId id="301" r:id="rId21"/>
    <p:sldId id="302" r:id="rId22"/>
    <p:sldId id="303" r:id="rId23"/>
    <p:sldId id="288" r:id="rId24"/>
    <p:sldId id="292" r:id="rId25"/>
    <p:sldId id="306" r:id="rId26"/>
    <p:sldId id="267" r:id="rId27"/>
    <p:sldId id="268" r:id="rId28"/>
    <p:sldId id="269" r:id="rId29"/>
    <p:sldId id="308" r:id="rId30"/>
    <p:sldId id="272" r:id="rId31"/>
    <p:sldId id="273" r:id="rId3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30" autoAdjust="0"/>
    <p:restoredTop sz="94660"/>
  </p:normalViewPr>
  <p:slideViewPr>
    <p:cSldViewPr>
      <p:cViewPr varScale="1">
        <p:scale>
          <a:sx n="110" d="100"/>
          <a:sy n="110" d="100"/>
        </p:scale>
        <p:origin x="126" y="120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6.5622143464246193E-3"/>
                  <c:y val="-2.82106345098471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42E-4CA9-B741-D99512777BF3}"/>
                </c:ext>
              </c:extLst>
            </c:dLbl>
            <c:dLbl>
              <c:idx val="1"/>
              <c:layout>
                <c:manualLayout>
                  <c:x val="1.0931999080562995E-2"/>
                  <c:y val="-1.08690784281335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42E-4CA9-B741-D99512777BF3}"/>
                </c:ext>
              </c:extLst>
            </c:dLbl>
            <c:dLbl>
              <c:idx val="2"/>
              <c:layout>
                <c:manualLayout>
                  <c:x val="-2.8752505733117373E-2"/>
                  <c:y val="1.8794853440522733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42E-4CA9-B741-D99512777BF3}"/>
                </c:ext>
              </c:extLst>
            </c:dLbl>
            <c:dLbl>
              <c:idx val="3"/>
              <c:layout>
                <c:manualLayout>
                  <c:x val="-1.0892014261964709E-2"/>
                  <c:y val="9.40917350366169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42E-4CA9-B741-D99512777BF3}"/>
                </c:ext>
              </c:extLst>
            </c:dLbl>
            <c:dLbl>
              <c:idx val="4"/>
              <c:layout>
                <c:manualLayout>
                  <c:x val="-3.324299330200833E-3"/>
                  <c:y val="9.57069177541618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42E-4CA9-B741-D99512777BF3}"/>
                </c:ext>
              </c:extLst>
            </c:dLbl>
            <c:dLbl>
              <c:idx val="5"/>
              <c:layout>
                <c:manualLayout>
                  <c:x val="3.4753319443677536E-3"/>
                  <c:y val="-5.65764683553679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42E-4CA9-B741-D99512777BF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ОДА</c:v>
                </c:pt>
                <c:pt idx="1">
                  <c:v>РАС</c:v>
                </c:pt>
                <c:pt idx="2">
                  <c:v>Неврология</c:v>
                </c:pt>
                <c:pt idx="3">
                  <c:v>Нарушения личностного развития</c:v>
                </c:pt>
                <c:pt idx="4">
                  <c:v>Соматические заболевания</c:v>
                </c:pt>
                <c:pt idx="5">
                  <c:v>Нарушения зрения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</c:v>
                </c:pt>
                <c:pt idx="1">
                  <c:v>20</c:v>
                </c:pt>
                <c:pt idx="2">
                  <c:v>26</c:v>
                </c:pt>
                <c:pt idx="3">
                  <c:v>30</c:v>
                </c:pt>
                <c:pt idx="4">
                  <c:v>7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2E-4CA9-B741-D99512777B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1B77-0E3F-4CAB-A7E3-4E85A76C14B6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CE70B-0481-4A94-B831-39A9F44F9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0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CE70B-0481-4A94-B831-39A9F44F945C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062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29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31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86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53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015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3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27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329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53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11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93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8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livelib.ru/author/303734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Perspektiva_nsk@nios.ru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5486"/>
            <a:ext cx="8229600" cy="230425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70C0"/>
                </a:solidFill>
              </a:rPr>
              <a:t>XIX Съезд работников образования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Новосибирской области «От национальных целей к региональным задачам.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Реализация Национального проекта «Образование» в Новосибирской области</a:t>
            </a:r>
            <a:r>
              <a:rPr lang="ru-RU" sz="1800" b="1" dirty="0" smtClean="0">
                <a:solidFill>
                  <a:srgbClr val="0070C0"/>
                </a:solidFill>
              </a:rPr>
              <a:t>»</a:t>
            </a:r>
            <a:br>
              <a:rPr lang="ru-RU" sz="1800" b="1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Дискуссионная </a:t>
            </a:r>
            <a:r>
              <a:rPr lang="ru-RU" sz="1800" dirty="0">
                <a:solidFill>
                  <a:srgbClr val="0070C0"/>
                </a:solidFill>
              </a:rPr>
              <a:t>площадка: "Инклюзивное образовательное пространство </a:t>
            </a:r>
            <a:r>
              <a:rPr lang="ru-RU" sz="1800" dirty="0" smtClean="0">
                <a:solidFill>
                  <a:srgbClr val="0070C0"/>
                </a:solidFill>
              </a:rPr>
              <a:t>Новосибирской </a:t>
            </a:r>
            <a:r>
              <a:rPr lang="ru-RU" sz="1800" dirty="0">
                <a:solidFill>
                  <a:srgbClr val="0070C0"/>
                </a:solidFill>
              </a:rPr>
              <a:t>области: цели, задачи, предварительные итоги и перспективы развития"</a:t>
            </a:r>
            <a:br>
              <a:rPr lang="ru-RU" sz="1800" dirty="0">
                <a:solidFill>
                  <a:srgbClr val="0070C0"/>
                </a:solidFill>
              </a:rPr>
            </a:br>
            <a:r>
              <a:rPr lang="ru-RU" sz="1800" dirty="0">
                <a:solidFill>
                  <a:srgbClr val="0070C0"/>
                </a:solidFill>
              </a:rPr>
              <a:t/>
            </a:r>
            <a:br>
              <a:rPr lang="ru-RU" sz="1800" dirty="0">
                <a:solidFill>
                  <a:srgbClr val="0070C0"/>
                </a:solidFill>
              </a:rPr>
            </a:b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9702"/>
            <a:ext cx="8229600" cy="280831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Специфика профессиональной ориентации       обучающихся с расстройствами аутистического спектра в общеобразовательной организации </a:t>
            </a:r>
          </a:p>
          <a:p>
            <a:pPr lvl="0" algn="r">
              <a:lnSpc>
                <a:spcPct val="90000"/>
              </a:lnSpc>
            </a:pPr>
            <a:endParaRPr lang="ru-RU" sz="1400" b="1" spc="-80" dirty="0">
              <a:solidFill>
                <a:srgbClr val="005392"/>
              </a:solidFill>
              <a:cs typeface="Arial" pitchFamily="34" charset="0"/>
            </a:endParaRPr>
          </a:p>
          <a:p>
            <a:pPr lvl="0" algn="r">
              <a:lnSpc>
                <a:spcPct val="90000"/>
              </a:lnSpc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 algn="r">
              <a:lnSpc>
                <a:spcPct val="90000"/>
              </a:lnSpc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Русских Юлия Васильевна </a:t>
            </a:r>
            <a:r>
              <a:rPr lang="ru-RU" sz="2800" b="1" dirty="0" smtClean="0">
                <a:solidFill>
                  <a:srgbClr val="004376"/>
                </a:solidFill>
                <a:cs typeface="Arial" pitchFamily="34" charset="0"/>
              </a:rPr>
              <a:t>,</a:t>
            </a:r>
          </a:p>
          <a:p>
            <a:pPr marL="0" lvl="0" indent="0" algn="r">
              <a:lnSpc>
                <a:spcPct val="90000"/>
              </a:lnSpc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социальный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педагог МБОУ СОШ «Перспектива», г. Новосибирск</a:t>
            </a:r>
          </a:p>
          <a:p>
            <a:pPr algn="r">
              <a:lnSpc>
                <a:spcPct val="90000"/>
              </a:lnSpc>
            </a:pP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r">
              <a:lnSpc>
                <a:spcPct val="90000"/>
              </a:lnSpc>
            </a:pP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Ермошин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Алексей Александрович</a:t>
            </a:r>
          </a:p>
          <a:p>
            <a:pPr marL="0" indent="0" algn="r">
              <a:lnSpc>
                <a:spcPct val="90000"/>
              </a:lnSpc>
              <a:buNone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педагог-психолог МБОУ СОШ «Перспектива», г. Новосибирск</a:t>
            </a:r>
            <a:r>
              <a:rPr lang="ru-RU" sz="2800" dirty="0"/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263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Проект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«Реализация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программы </a:t>
            </a:r>
            <a:r>
              <a:rPr lang="ru-RU" i="1" dirty="0" err="1">
                <a:solidFill>
                  <a:schemeClr val="tx2">
                    <a:lumMod val="75000"/>
                  </a:schemeClr>
                </a:solidFill>
              </a:rPr>
              <a:t>предпрофильной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i="1" dirty="0" err="1">
                <a:solidFill>
                  <a:schemeClr val="tx2">
                    <a:lumMod val="75000"/>
                  </a:schemeClr>
                </a:solidFill>
              </a:rPr>
              <a:t>профориентационной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 деятельности в работе с детьми с ограниченными возможностями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здоровья»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69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ПСИХОЛОГИЯ\Награды\sc0001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10662"/>
            <a:ext cx="3024336" cy="397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СИХОЛОГИЯ\Награды\sc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7534"/>
            <a:ext cx="3182164" cy="402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20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4176464" cy="515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088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05576"/>
            <a:ext cx="8229600" cy="339447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формировать </a:t>
            </a:r>
            <a:r>
              <a:rPr lang="ru-RU" dirty="0"/>
              <a:t>у детей </a:t>
            </a:r>
            <a:r>
              <a:rPr lang="ru-RU" dirty="0" smtClean="0"/>
              <a:t>с РАС </a:t>
            </a:r>
            <a:r>
              <a:rPr lang="ru-RU" dirty="0"/>
              <a:t>осознанный выбор дальнейшей  профессиональной  деятельности, в соответствии с желаниями, способностями, индивидуальными особенностями каждого учащегося и с учетом социокультурной и экономической ситуации в регионе, а так же исходя из особенностей здоровья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819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5835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Структура деятельности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51570"/>
            <a:ext cx="8856984" cy="394243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Модуль «Диагностический» (принципы)</a:t>
            </a:r>
          </a:p>
          <a:p>
            <a:r>
              <a:rPr lang="ru-RU" sz="2400" dirty="0" smtClean="0"/>
              <a:t>Исключительная клиническая </a:t>
            </a:r>
            <a:r>
              <a:rPr lang="ru-RU" sz="2400" dirty="0" err="1"/>
              <a:t>полиморфность</a:t>
            </a:r>
            <a:r>
              <a:rPr lang="ru-RU" sz="2400" dirty="0"/>
              <a:t> этого вида </a:t>
            </a:r>
            <a:r>
              <a:rPr lang="ru-RU" sz="2400" dirty="0" smtClean="0"/>
              <a:t>ОВЗ.</a:t>
            </a:r>
          </a:p>
          <a:p>
            <a:r>
              <a:rPr lang="ru-RU" sz="2400" dirty="0" smtClean="0"/>
              <a:t>Ограничивает</a:t>
            </a:r>
            <a:r>
              <a:rPr lang="ru-RU" sz="2400" dirty="0"/>
              <a:t>, искажает или делает невозможным для человека с </a:t>
            </a:r>
            <a:r>
              <a:rPr lang="ru-RU" sz="2400" dirty="0" smtClean="0"/>
              <a:t>аутизмом </a:t>
            </a:r>
            <a:r>
              <a:rPr lang="ru-RU" sz="2400" dirty="0"/>
              <a:t>репрезентацию психической жизни других </a:t>
            </a:r>
            <a:r>
              <a:rPr lang="ru-RU" sz="2400" dirty="0" smtClean="0"/>
              <a:t>людей. </a:t>
            </a:r>
          </a:p>
          <a:p>
            <a:r>
              <a:rPr lang="ru-RU" sz="2400" dirty="0" smtClean="0"/>
              <a:t>Трудности </a:t>
            </a:r>
            <a:r>
              <a:rPr lang="ru-RU" sz="2400" dirty="0"/>
              <a:t>развития произвольного </a:t>
            </a:r>
            <a:r>
              <a:rPr lang="ru-RU" sz="2400" dirty="0" smtClean="0"/>
              <a:t>подражания (ролевая </a:t>
            </a:r>
            <a:r>
              <a:rPr lang="ru-RU" sz="2400" dirty="0"/>
              <a:t>и </a:t>
            </a:r>
            <a:r>
              <a:rPr lang="ru-RU" sz="2400" dirty="0" smtClean="0"/>
              <a:t>социально-имитационная игра (затруднено из-за </a:t>
            </a:r>
            <a:r>
              <a:rPr lang="ru-RU" sz="2400" dirty="0"/>
              <a:t>стереотипности и </a:t>
            </a:r>
            <a:r>
              <a:rPr lang="ru-RU" sz="2400" dirty="0" smtClean="0"/>
              <a:t>формальности).</a:t>
            </a:r>
          </a:p>
          <a:p>
            <a:r>
              <a:rPr lang="ru-RU" sz="2400" dirty="0"/>
              <a:t>Тестовые инструменты по выявлению интересов, склонностей и т.д. у подростка с аутизмом могли бы существенно облегчить процесс профориентации, но имеющиеся образцы не учитывают неоднозначность мотивации ответов на тестовые задания и легко приводят к ошибочным результатам (С.А. </a:t>
            </a:r>
            <a:r>
              <a:rPr lang="ru-RU" sz="2400" dirty="0" smtClean="0"/>
              <a:t>Морозов). </a:t>
            </a:r>
            <a:r>
              <a:rPr lang="ru-RU" sz="2400" dirty="0"/>
              <a:t>Такого рода тестов и вариантов, адаптированных для аутизма (кроме частично ААРЕР), в настоящее время нет, в связи с чем самое надежное — опираться на результаты динамического клинического </a:t>
            </a:r>
            <a:r>
              <a:rPr lang="ru-RU" sz="2400" dirty="0" smtClean="0"/>
              <a:t>наблюдения.</a:t>
            </a:r>
          </a:p>
        </p:txBody>
      </p:sp>
    </p:spTree>
    <p:extLst>
      <p:ext uri="{BB962C8B-B14F-4D97-AF65-F5344CB8AC3E}">
        <p14:creationId xmlns:p14="http://schemas.microsoft.com/office/powerpoint/2010/main" val="345722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9502"/>
            <a:ext cx="9144000" cy="49356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accent6">
                    <a:lumMod val="75000"/>
                  </a:schemeClr>
                </a:solidFill>
              </a:rPr>
              <a:t>Модуль  </a:t>
            </a: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</a:rPr>
              <a:t> «</a:t>
            </a:r>
            <a:r>
              <a:rPr lang="ru-RU" sz="2700" b="1" dirty="0">
                <a:solidFill>
                  <a:schemeClr val="accent6">
                    <a:lumMod val="75000"/>
                  </a:schemeClr>
                </a:solidFill>
              </a:rPr>
              <a:t>Круги профессионального доверия»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User\Desktop\круг довер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578930"/>
            <a:ext cx="5855442" cy="430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3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7474"/>
            <a:ext cx="8229600" cy="7670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89552"/>
            <a:ext cx="2777968" cy="408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609" y="411510"/>
            <a:ext cx="2881311" cy="409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475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03498"/>
            <a:ext cx="3600399" cy="23222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463738"/>
            <a:ext cx="3713830" cy="24496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2" t="13250" r="7505"/>
          <a:stretch/>
        </p:blipFill>
        <p:spPr>
          <a:xfrm>
            <a:off x="5076056" y="87474"/>
            <a:ext cx="2956265" cy="2113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12201" r="12201" b="32151"/>
          <a:stretch/>
        </p:blipFill>
        <p:spPr>
          <a:xfrm>
            <a:off x="467544" y="3003798"/>
            <a:ext cx="3816424" cy="190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41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1510"/>
            <a:ext cx="9036496" cy="475562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accent6">
                    <a:lumMod val="75000"/>
                  </a:schemeClr>
                </a:solidFill>
              </a:rPr>
              <a:t>Модуль «</a:t>
            </a:r>
            <a:r>
              <a:rPr lang="ru-RU" sz="3100" b="1" dirty="0" err="1">
                <a:solidFill>
                  <a:schemeClr val="accent6">
                    <a:lumMod val="75000"/>
                  </a:schemeClr>
                </a:solidFill>
              </a:rPr>
              <a:t>Приемственность</a:t>
            </a:r>
            <a:r>
              <a:rPr lang="ru-RU" sz="3100" b="1" dirty="0">
                <a:solidFill>
                  <a:schemeClr val="accent6">
                    <a:lumMod val="75000"/>
                  </a:schemeClr>
                </a:solidFill>
              </a:rPr>
              <a:t> внутри ОО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</a:rPr>
              <a:t>» </a:t>
            </a: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800" dirty="0" smtClean="0"/>
              <a:t>(работа с детьми с РАС, через ресурс родителей и выпускников прошлых лет)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7574"/>
            <a:ext cx="8435280" cy="380507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ряде случаев интерес к потенциально подходящей ребенку профессии приходится создавать через влияние, основанное на уважении и хорошем эмоциональном контакте. </a:t>
            </a:r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З</a:t>
            </a:r>
            <a:r>
              <a:rPr lang="ru-RU" dirty="0" smtClean="0"/>
              <a:t>ависит </a:t>
            </a:r>
            <a:r>
              <a:rPr lang="ru-RU" dirty="0"/>
              <a:t>от интересов и склонностей ребенка, выраженности и качественной характеристики аутистических расстройств, динамики их формирования, особенностей лечебно-коррекционной работы и позиции </a:t>
            </a:r>
            <a:r>
              <a:rPr lang="ru-RU" dirty="0" smtClean="0"/>
              <a:t>семьи.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7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«Плохие профессии» </a:t>
            </a:r>
            <a:r>
              <a:rPr lang="ru-RU" sz="1800" b="1" dirty="0"/>
              <a:t>для людей с </a:t>
            </a:r>
            <a:r>
              <a:rPr lang="ru-RU" sz="1800" b="1" dirty="0" err="1"/>
              <a:t>высокофункционирующим</a:t>
            </a:r>
            <a:r>
              <a:rPr lang="ru-RU" sz="1800" b="1" dirty="0"/>
              <a:t> аутизмом или синдромом </a:t>
            </a:r>
            <a:r>
              <a:rPr lang="ru-RU" sz="1800" b="1" dirty="0" err="1"/>
              <a:t>Аспергера</a:t>
            </a:r>
            <a:r>
              <a:rPr lang="ru-RU" sz="1800" b="1" dirty="0"/>
              <a:t>: профессии, предъявляющие высокие требования к краткосрочной рабочей </a:t>
            </a:r>
            <a:r>
              <a:rPr lang="ru-RU" sz="1800" b="1" dirty="0" smtClean="0"/>
              <a:t>памяти.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0187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Кассир </a:t>
            </a:r>
            <a:r>
              <a:rPr lang="ru-RU" dirty="0">
                <a:solidFill>
                  <a:srgbClr val="FF0000"/>
                </a:solidFill>
              </a:rPr>
              <a:t>в магазине </a:t>
            </a:r>
            <a:r>
              <a:rPr lang="ru-RU" dirty="0"/>
              <a:t>– необходимость быстро давать сдачу слишком перегружает краткосрочную рабочую </a:t>
            </a:r>
            <a:r>
              <a:rPr lang="ru-RU" dirty="0" smtClean="0"/>
              <a:t>память.</a:t>
            </a:r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Повар, готовящий на заказ </a:t>
            </a:r>
            <a:r>
              <a:rPr lang="ru-RU" dirty="0"/>
              <a:t>– нужно отслеживать разные заказы и готовить разные блюда </a:t>
            </a:r>
            <a:r>
              <a:rPr lang="ru-RU" dirty="0" smtClean="0"/>
              <a:t>одновременно.</a:t>
            </a:r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Официант</a:t>
            </a:r>
            <a:r>
              <a:rPr lang="ru-RU" dirty="0"/>
              <a:t> – особенно трудно следить за разными </a:t>
            </a:r>
            <a:r>
              <a:rPr lang="ru-RU" dirty="0" smtClean="0"/>
              <a:t>столиками.</a:t>
            </a:r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Диспетчер</a:t>
            </a:r>
            <a:r>
              <a:rPr lang="ru-RU" dirty="0" smtClean="0"/>
              <a:t> </a:t>
            </a:r>
            <a:r>
              <a:rPr lang="ru-RU" dirty="0"/>
              <a:t>– нужно уделять внимание большому количеству </a:t>
            </a:r>
            <a:r>
              <a:rPr lang="ru-RU" dirty="0" smtClean="0"/>
              <a:t>деталей.</a:t>
            </a:r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Стенография</a:t>
            </a:r>
            <a:r>
              <a:rPr lang="ru-RU" dirty="0"/>
              <a:t> – не подходит к людям с проблемами аудиторной </a:t>
            </a:r>
            <a:r>
              <a:rPr lang="ru-RU" dirty="0" smtClean="0"/>
              <a:t>обработки.</a:t>
            </a:r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Агент по авиабилетам </a:t>
            </a:r>
            <a:r>
              <a:rPr lang="ru-RU" dirty="0"/>
              <a:t>– нужно разбираться со злыми людьми, чьи полеты </a:t>
            </a:r>
            <a:r>
              <a:rPr lang="ru-RU" dirty="0" smtClean="0"/>
              <a:t>отменили.</a:t>
            </a:r>
            <a:endParaRPr lang="ru-RU" dirty="0"/>
          </a:p>
          <a:p>
            <a:r>
              <a:rPr lang="ru-RU" dirty="0" err="1" smtClean="0">
                <a:solidFill>
                  <a:srgbClr val="FF0000"/>
                </a:solidFill>
              </a:rPr>
              <a:t>Ресепшионист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и оператор на телефоне </a:t>
            </a:r>
            <a:r>
              <a:rPr lang="ru-RU" dirty="0"/>
              <a:t>– возникнут проблемы, когда будет поступать много </a:t>
            </a:r>
            <a:r>
              <a:rPr lang="ru-RU" dirty="0" smtClean="0"/>
              <a:t>звонков.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14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83518"/>
            <a:ext cx="8507288" cy="446449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«И </a:t>
            </a:r>
            <a:r>
              <a:rPr lang="ru-RU" sz="4000" b="1" dirty="0">
                <a:solidFill>
                  <a:srgbClr val="0070C0"/>
                </a:solidFill>
              </a:rPr>
              <a:t>упорство, и беспокойное отношение к жизни до некоторой степени необходимы каждому, кто хочет достичь своей </a:t>
            </a:r>
            <a:r>
              <a:rPr lang="ru-RU" sz="4000" b="1" dirty="0" smtClean="0">
                <a:solidFill>
                  <a:srgbClr val="0070C0"/>
                </a:solidFill>
              </a:rPr>
              <a:t>цели»</a:t>
            </a:r>
            <a:endParaRPr lang="ru-RU" sz="4000" b="1" dirty="0">
              <a:solidFill>
                <a:srgbClr val="0070C0"/>
              </a:solidFill>
            </a:endParaRPr>
          </a:p>
          <a:p>
            <a:pPr marL="0" indent="0" fontAlgn="ctr">
              <a:buNone/>
            </a:pPr>
            <a:endParaRPr lang="ru-RU" b="1" dirty="0" smtClean="0">
              <a:hlinkClick r:id="rId2"/>
            </a:endParaRPr>
          </a:p>
          <a:p>
            <a:pPr marL="0" indent="0" algn="r" fontAlgn="ctr">
              <a:buNone/>
            </a:pPr>
            <a:endParaRPr lang="ru-RU" sz="2800" b="1" dirty="0" smtClean="0"/>
          </a:p>
          <a:p>
            <a:pPr marL="0" indent="0" algn="r" fontAlgn="ctr">
              <a:buNone/>
            </a:pPr>
            <a:r>
              <a:rPr lang="ru-RU" sz="2800" b="1" dirty="0" smtClean="0"/>
              <a:t>Маргарет </a:t>
            </a:r>
            <a:r>
              <a:rPr lang="ru-RU" sz="2800" b="1" dirty="0"/>
              <a:t>М. </a:t>
            </a:r>
            <a:r>
              <a:rPr lang="ru-RU" sz="2800" b="1" dirty="0" err="1"/>
              <a:t>Скариано</a:t>
            </a:r>
            <a:r>
              <a:rPr lang="ru-RU" sz="2800" b="1" dirty="0"/>
              <a:t>, </a:t>
            </a:r>
            <a:r>
              <a:rPr lang="ru-RU" sz="2800" b="1" dirty="0" err="1"/>
              <a:t>Тэмпл</a:t>
            </a:r>
            <a:r>
              <a:rPr lang="ru-RU" sz="2800" b="1" dirty="0"/>
              <a:t> </a:t>
            </a:r>
            <a:r>
              <a:rPr lang="ru-RU" sz="2800" b="1" dirty="0" err="1" smtClean="0"/>
              <a:t>Грэндин</a:t>
            </a:r>
            <a:r>
              <a:rPr lang="ru-RU" sz="2800" b="1" dirty="0" smtClean="0"/>
              <a:t> </a:t>
            </a:r>
          </a:p>
          <a:p>
            <a:pPr marL="0" indent="0" algn="r" fontAlgn="ctr">
              <a:buNone/>
            </a:pPr>
            <a:r>
              <a:rPr lang="ru-RU" sz="2400" b="1" i="1" dirty="0" smtClean="0"/>
              <a:t>«</a:t>
            </a:r>
            <a:r>
              <a:rPr lang="ru-RU" sz="2400" i="1" dirty="0" smtClean="0"/>
              <a:t>Отворяя </a:t>
            </a:r>
            <a:r>
              <a:rPr lang="ru-RU" sz="2400" i="1" dirty="0"/>
              <a:t>двери надежды. Мой опыт преодоления </a:t>
            </a:r>
            <a:r>
              <a:rPr lang="ru-RU" sz="2400" i="1" dirty="0" smtClean="0"/>
              <a:t>аутизма»</a:t>
            </a:r>
            <a:endParaRPr lang="ru-RU" sz="2400" dirty="0"/>
          </a:p>
          <a:p>
            <a:endParaRPr lang="ru-RU" dirty="0"/>
          </a:p>
        </p:txBody>
      </p:sp>
      <p:pic>
        <p:nvPicPr>
          <p:cNvPr id="3074" name="Picture 2" descr="C:\Users\User\Desktop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19822"/>
            <a:ext cx="158417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36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7494"/>
            <a:ext cx="8229600" cy="313544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Хорошие профессии для визуальных </a:t>
            </a:r>
            <a:r>
              <a:rPr lang="ru-RU" sz="2000" b="1" dirty="0" smtClean="0"/>
              <a:t>мыслителей.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7504"/>
            <a:ext cx="9108504" cy="478599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Компьютерное </a:t>
            </a:r>
            <a:r>
              <a:rPr lang="ru-RU" dirty="0">
                <a:solidFill>
                  <a:srgbClr val="0070C0"/>
                </a:solidFill>
              </a:rPr>
              <a:t>программирование </a:t>
            </a:r>
            <a:r>
              <a:rPr lang="ru-RU" dirty="0"/>
              <a:t>– большой рынок труда с разнообразными рабочими местами, особенно в индустриальном автоматизировании, разработке программного обеспечения, компьютерах для бизнеса, коммуникациях и сетевых системах.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Коммерческое искусство, фотография, дизайн оборудования, веб-дизайн, разработчик </a:t>
            </a:r>
            <a:r>
              <a:rPr lang="ru-RU" dirty="0">
                <a:solidFill>
                  <a:srgbClr val="0070C0"/>
                </a:solidFill>
              </a:rPr>
              <a:t>компьютерных </a:t>
            </a:r>
            <a:r>
              <a:rPr lang="ru-RU" dirty="0" smtClean="0">
                <a:solidFill>
                  <a:srgbClr val="0070C0"/>
                </a:solidFill>
              </a:rPr>
              <a:t>игр </a:t>
            </a:r>
            <a:r>
              <a:rPr lang="ru-RU" dirty="0" smtClean="0"/>
              <a:t>(проблема: образы насилия), </a:t>
            </a:r>
            <a:r>
              <a:rPr lang="ru-RU" dirty="0" smtClean="0">
                <a:solidFill>
                  <a:srgbClr val="0070C0"/>
                </a:solidFill>
              </a:rPr>
              <a:t>компьютерная </a:t>
            </a:r>
            <a:r>
              <a:rPr lang="ru-RU" dirty="0">
                <a:solidFill>
                  <a:srgbClr val="0070C0"/>
                </a:solidFill>
              </a:rPr>
              <a:t>анимация 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dirty="0" smtClean="0"/>
              <a:t>– могут </a:t>
            </a:r>
            <a:r>
              <a:rPr lang="ru-RU" dirty="0"/>
              <a:t>предлагать много </a:t>
            </a:r>
            <a:r>
              <a:rPr lang="ru-RU" dirty="0" err="1"/>
              <a:t>фрилансовой</a:t>
            </a:r>
            <a:r>
              <a:rPr lang="ru-RU" dirty="0"/>
              <a:t> работы.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Тренер </a:t>
            </a:r>
            <a:r>
              <a:rPr lang="ru-RU" dirty="0">
                <a:solidFill>
                  <a:srgbClr val="0070C0"/>
                </a:solidFill>
              </a:rPr>
              <a:t>животных </a:t>
            </a:r>
            <a:r>
              <a:rPr lang="ru-RU" dirty="0"/>
              <a:t>или </a:t>
            </a:r>
            <a:r>
              <a:rPr lang="ru-RU" dirty="0">
                <a:solidFill>
                  <a:srgbClr val="0070C0"/>
                </a:solidFill>
              </a:rPr>
              <a:t>ветеринарный техник </a:t>
            </a:r>
            <a:r>
              <a:rPr lang="ru-RU" dirty="0"/>
              <a:t>– можно стать тренером школы для собак или консультантом по проблемам поведения животных.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Ремонт </a:t>
            </a:r>
            <a:r>
              <a:rPr lang="ru-RU" dirty="0">
                <a:solidFill>
                  <a:srgbClr val="0070C0"/>
                </a:solidFill>
              </a:rPr>
              <a:t>компьютеров </a:t>
            </a:r>
            <a:r>
              <a:rPr lang="ru-RU" dirty="0"/>
              <a:t>– может визуально представлять проблемы в компьютерах и сетях.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Различные </a:t>
            </a:r>
            <a:r>
              <a:rPr lang="ru-RU" dirty="0">
                <a:solidFill>
                  <a:srgbClr val="0070C0"/>
                </a:solidFill>
              </a:rPr>
              <a:t>ремесла </a:t>
            </a:r>
            <a:r>
              <a:rPr lang="ru-RU" dirty="0"/>
              <a:t>– резьба по дереву, ювелирное дело, керамика и т.д.</a:t>
            </a:r>
          </a:p>
          <a:p>
            <a:r>
              <a:rPr lang="ru-RU" dirty="0">
                <a:solidFill>
                  <a:srgbClr val="0070C0"/>
                </a:solidFill>
              </a:rPr>
              <a:t>Техник-лаборант</a:t>
            </a:r>
            <a:r>
              <a:rPr lang="ru-RU" dirty="0"/>
              <a:t> – модифицирует и создает специализированное лабораторное оборудование.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Поддержка </a:t>
            </a:r>
            <a:r>
              <a:rPr lang="ru-RU" dirty="0">
                <a:solidFill>
                  <a:srgbClr val="0070C0"/>
                </a:solidFill>
              </a:rPr>
              <a:t>состояния зданий </a:t>
            </a:r>
            <a:r>
              <a:rPr lang="ru-RU" dirty="0"/>
              <a:t>– починка труб, окон и других предметов жилищного комплекса, гостиниц или офисов.</a:t>
            </a:r>
          </a:p>
          <a:p>
            <a:r>
              <a:rPr lang="ru-RU" dirty="0">
                <a:solidFill>
                  <a:srgbClr val="0070C0"/>
                </a:solidFill>
              </a:rPr>
              <a:t>Поддержка состояния фабрик </a:t>
            </a:r>
            <a:r>
              <a:rPr lang="ru-RU" dirty="0"/>
              <a:t>– починка производственного оборудования.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99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205978"/>
            <a:ext cx="9001000" cy="637580"/>
          </a:xfrm>
        </p:spPr>
        <p:txBody>
          <a:bodyPr>
            <a:normAutofit fontScale="90000"/>
          </a:bodyPr>
          <a:lstStyle/>
          <a:p>
            <a:r>
              <a:rPr lang="ru-RU" sz="1800" b="1" dirty="0"/>
              <a:t>Хорошие профессии для </a:t>
            </a:r>
            <a:r>
              <a:rPr lang="ru-RU" sz="1800" b="1" dirty="0" err="1"/>
              <a:t>невизуальных</a:t>
            </a:r>
            <a:r>
              <a:rPr lang="ru-RU" sz="1800" b="1" dirty="0"/>
              <a:t> мыслителей: тех, у кого есть способности к математике, музыке или фактам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81540"/>
            <a:ext cx="8928992" cy="437448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Бухгалтерский </a:t>
            </a:r>
            <a:r>
              <a:rPr lang="ru-RU" sz="2000" dirty="0">
                <a:solidFill>
                  <a:srgbClr val="0070C0"/>
                </a:solidFill>
              </a:rPr>
              <a:t>учет </a:t>
            </a:r>
            <a:r>
              <a:rPr lang="ru-RU" sz="2000" dirty="0"/>
              <a:t>– можно очень преуспеть в специализированных областях, например, налогообложении.</a:t>
            </a:r>
          </a:p>
          <a:p>
            <a:r>
              <a:rPr lang="ru-RU" sz="2000" dirty="0"/>
              <a:t>Библиотечное дело – </a:t>
            </a:r>
            <a:r>
              <a:rPr lang="ru-RU" sz="2000" dirty="0">
                <a:solidFill>
                  <a:srgbClr val="0070C0"/>
                </a:solidFill>
              </a:rPr>
              <a:t>библиотекарь-консультант</a:t>
            </a:r>
            <a:r>
              <a:rPr lang="ru-RU" sz="2000" dirty="0"/>
              <a:t>. Помощь людям в поиске информации в библиотеке или Интернете.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Редактор-корректор</a:t>
            </a:r>
            <a:r>
              <a:rPr lang="ru-RU" sz="2000" dirty="0" smtClean="0"/>
              <a:t> </a:t>
            </a:r>
            <a:r>
              <a:rPr lang="ru-RU" sz="2000" dirty="0"/>
              <a:t>– правка текстов. Многие люди работают </a:t>
            </a:r>
            <a:r>
              <a:rPr lang="ru-RU" sz="2000" dirty="0" err="1"/>
              <a:t>фрилансерами</a:t>
            </a:r>
            <a:r>
              <a:rPr lang="ru-RU" sz="2000" dirty="0"/>
              <a:t> для крупных издательств.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Складской </a:t>
            </a:r>
            <a:r>
              <a:rPr lang="ru-RU" sz="2000" dirty="0" smtClean="0">
                <a:solidFill>
                  <a:srgbClr val="0070C0"/>
                </a:solidFill>
              </a:rPr>
              <a:t>контролер </a:t>
            </a:r>
            <a:r>
              <a:rPr lang="ru-RU" sz="2000" dirty="0"/>
              <a:t>– отслеживает все, что хранится на складе.</a:t>
            </a:r>
          </a:p>
          <a:p>
            <a:r>
              <a:rPr lang="ru-RU" sz="2000" dirty="0">
                <a:solidFill>
                  <a:srgbClr val="0070C0"/>
                </a:solidFill>
              </a:rPr>
              <a:t>Настройка пианино и других музыкальных инструментов </a:t>
            </a:r>
            <a:r>
              <a:rPr lang="ru-RU" sz="2000" dirty="0"/>
              <a:t>– можно работать </a:t>
            </a:r>
            <a:r>
              <a:rPr lang="ru-RU" sz="2000" dirty="0" err="1"/>
              <a:t>фрилансом</a:t>
            </a:r>
            <a:r>
              <a:rPr lang="ru-RU" sz="2000" dirty="0"/>
              <a:t>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Клерк </a:t>
            </a:r>
            <a:r>
              <a:rPr lang="ru-RU" sz="2000" dirty="0">
                <a:solidFill>
                  <a:srgbClr val="0070C0"/>
                </a:solidFill>
              </a:rPr>
              <a:t>и работа с архивами </a:t>
            </a:r>
            <a:r>
              <a:rPr lang="ru-RU" sz="2000" dirty="0"/>
              <a:t>– точно знает, где находится каждый документ.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Статистик</a:t>
            </a:r>
            <a:r>
              <a:rPr lang="ru-RU" sz="2000" dirty="0" smtClean="0"/>
              <a:t> </a:t>
            </a:r>
            <a:r>
              <a:rPr lang="ru-RU" sz="2000" dirty="0"/>
              <a:t>– может работать в разнообразных областях, в том числе в науке, индустриальных службах по контролю качества, государственных управлениях и департаментах и так далее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686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29600" cy="637580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Профессии для невербальных людей с аутизмом или людей с низкими вербальными навыками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15566"/>
            <a:ext cx="8640960" cy="4104456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Расстановка книг по полкам в библиотеке </a:t>
            </a:r>
            <a:r>
              <a:rPr lang="ru-RU" dirty="0"/>
              <a:t>– может запомнить всю систему учета и расположение полок.</a:t>
            </a:r>
            <a:br>
              <a:rPr lang="ru-RU" dirty="0"/>
            </a:br>
            <a:r>
              <a:rPr lang="ru-RU" dirty="0">
                <a:solidFill>
                  <a:srgbClr val="0070C0"/>
                </a:solidFill>
              </a:rPr>
              <a:t>Фабричная сборка </a:t>
            </a:r>
            <a:r>
              <a:rPr lang="ru-RU" dirty="0"/>
              <a:t>– особенно в тихой и спокойной обстановке.</a:t>
            </a:r>
          </a:p>
          <a:p>
            <a:r>
              <a:rPr lang="ru-RU" dirty="0">
                <a:solidFill>
                  <a:srgbClr val="0070C0"/>
                </a:solidFill>
              </a:rPr>
              <a:t>Копирование</a:t>
            </a:r>
            <a:r>
              <a:rPr lang="ru-RU" dirty="0"/>
              <a:t> – работа с копиром.</a:t>
            </a:r>
          </a:p>
          <a:p>
            <a:r>
              <a:rPr lang="ru-RU" dirty="0">
                <a:solidFill>
                  <a:srgbClr val="0070C0"/>
                </a:solidFill>
              </a:rPr>
              <a:t>Уборщик</a:t>
            </a:r>
            <a:r>
              <a:rPr lang="ru-RU" dirty="0"/>
              <a:t> – мытье полов, туалетов, окон и уборка в офисах.</a:t>
            </a:r>
          </a:p>
          <a:p>
            <a:r>
              <a:rPr lang="ru-RU" dirty="0">
                <a:solidFill>
                  <a:srgbClr val="0070C0"/>
                </a:solidFill>
              </a:rPr>
              <a:t>Фабрики по переработке </a:t>
            </a:r>
            <a:r>
              <a:rPr lang="ru-RU" dirty="0"/>
              <a:t>– работа по сортировке.</a:t>
            </a:r>
          </a:p>
          <a:p>
            <a:r>
              <a:rPr lang="ru-RU" dirty="0">
                <a:solidFill>
                  <a:srgbClr val="0070C0"/>
                </a:solidFill>
              </a:rPr>
              <a:t>Работа на складе </a:t>
            </a:r>
            <a:r>
              <a:rPr lang="ru-RU" dirty="0"/>
              <a:t>– разгрузка грузовиков, расстановка коробок.</a:t>
            </a:r>
          </a:p>
          <a:p>
            <a:r>
              <a:rPr lang="ru-RU" dirty="0">
                <a:solidFill>
                  <a:srgbClr val="0070C0"/>
                </a:solidFill>
              </a:rPr>
              <a:t>Озеленительные работы </a:t>
            </a:r>
            <a:r>
              <a:rPr lang="ru-RU" dirty="0"/>
              <a:t>– стрижка газонов и другие подобные работы.</a:t>
            </a:r>
          </a:p>
          <a:p>
            <a:r>
              <a:rPr lang="ru-RU" dirty="0">
                <a:solidFill>
                  <a:srgbClr val="0070C0"/>
                </a:solidFill>
              </a:rPr>
              <a:t>Ввод данных </a:t>
            </a:r>
            <a:r>
              <a:rPr lang="ru-RU" dirty="0"/>
              <a:t>– не подходит людям с серьезными моторными проблемами.</a:t>
            </a:r>
          </a:p>
          <a:p>
            <a:r>
              <a:rPr lang="ru-RU" dirty="0">
                <a:solidFill>
                  <a:srgbClr val="0070C0"/>
                </a:solidFill>
              </a:rPr>
              <a:t>Рестораны быстрого обслуживания </a:t>
            </a:r>
            <a:r>
              <a:rPr lang="ru-RU" dirty="0"/>
              <a:t>– уборка и приготовление пищи, если нет требований к краткосрочной памяти.</a:t>
            </a:r>
          </a:p>
          <a:p>
            <a:r>
              <a:rPr lang="ru-RU" dirty="0">
                <a:solidFill>
                  <a:srgbClr val="0070C0"/>
                </a:solidFill>
              </a:rPr>
              <a:t>Уход за растениями </a:t>
            </a:r>
            <a:r>
              <a:rPr lang="ru-RU" dirty="0"/>
              <a:t>– полив растений в крупных офисных зданиях.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69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5978"/>
            <a:ext cx="9036496" cy="42155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Алгоритм работы с РАС по профориентации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7504" y="1869672"/>
            <a:ext cx="8928992" cy="15265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sz="5500" dirty="0" smtClean="0">
                <a:solidFill>
                  <a:schemeClr val="tx1"/>
                </a:solidFill>
              </a:rPr>
              <a:t>Если </a:t>
            </a:r>
            <a:r>
              <a:rPr lang="ru-RU" sz="5500" dirty="0">
                <a:solidFill>
                  <a:schemeClr val="tx1"/>
                </a:solidFill>
              </a:rPr>
              <a:t>у обучающегося есть те или иные интересы и/или склонности к тому или иному виду деятельности, который потенциально может стать основой будущей профессии, следует их квалифицировать, то есть определить их уровень (психотический/</a:t>
            </a:r>
            <a:r>
              <a:rPr lang="ru-RU" sz="5500" dirty="0" err="1">
                <a:solidFill>
                  <a:schemeClr val="tx1"/>
                </a:solidFill>
              </a:rPr>
              <a:t>непсихотический</a:t>
            </a:r>
            <a:r>
              <a:rPr lang="ru-RU" sz="5500" dirty="0">
                <a:solidFill>
                  <a:schemeClr val="tx1"/>
                </a:solidFill>
              </a:rPr>
              <a:t>), </a:t>
            </a:r>
            <a:r>
              <a:rPr lang="ru-RU" sz="5500" b="1" dirty="0">
                <a:solidFill>
                  <a:srgbClr val="FF0000"/>
                </a:solidFill>
              </a:rPr>
              <a:t>выяснить</a:t>
            </a:r>
            <a:r>
              <a:rPr lang="ru-RU" sz="5500" dirty="0">
                <a:solidFill>
                  <a:schemeClr val="tx1"/>
                </a:solidFill>
              </a:rPr>
              <a:t> патогенетические моменты (что лежит в основе интереса: сверхценные образования, влечения, стереотипность, обычная подростковая поведенческая реакция) </a:t>
            </a:r>
            <a:endParaRPr lang="ru-RU" sz="5500" b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81540"/>
            <a:ext cx="8928992" cy="10801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Определить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(по опыту работы, из бесед с родителями, на основании других анамнестических сведений) наличие или отсутствие интересов, склонностей к тому или иному виду деятельности, который потенциально может стать основой будущей профессии. 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124274" y="3570869"/>
            <a:ext cx="8912221" cy="14581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dirty="0">
                <a:solidFill>
                  <a:schemeClr val="tx1"/>
                </a:solidFill>
              </a:rPr>
              <a:t>С учетом осложняющих расстройств, особенностей личностного развития, социальной ситуации — </a:t>
            </a:r>
            <a:r>
              <a:rPr lang="ru-RU" sz="1800" b="1" dirty="0">
                <a:solidFill>
                  <a:srgbClr val="FF0000"/>
                </a:solidFill>
              </a:rPr>
              <a:t>принять решение </a:t>
            </a:r>
            <a:r>
              <a:rPr lang="ru-RU" sz="1800" dirty="0">
                <a:solidFill>
                  <a:schemeClr val="tx1"/>
                </a:solidFill>
              </a:rPr>
              <a:t>о поддержании и развитии имеющихся способностей и интересов, их модификации или же попытаться сформировать новый интерес с учетом потенциала развития ребенка и перспектив социализации. 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1835696" y="1563638"/>
            <a:ext cx="4846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8100392" y="3221489"/>
            <a:ext cx="484632" cy="4303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83568" y="4706287"/>
            <a:ext cx="484632" cy="4303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65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31640" y="1092138"/>
            <a:ext cx="514400" cy="1834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323528" y="1275606"/>
            <a:ext cx="8578850" cy="20162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dirty="0">
                <a:solidFill>
                  <a:schemeClr val="tx1"/>
                </a:solidFill>
              </a:rPr>
              <a:t>Если у ребенка </a:t>
            </a:r>
            <a:r>
              <a:rPr lang="ru-RU" sz="1800" b="1" dirty="0">
                <a:solidFill>
                  <a:srgbClr val="FF0000"/>
                </a:solidFill>
              </a:rPr>
              <a:t>не удается выявить </a:t>
            </a:r>
            <a:r>
              <a:rPr lang="ru-RU" sz="1800" dirty="0">
                <a:solidFill>
                  <a:schemeClr val="tx1"/>
                </a:solidFill>
              </a:rPr>
              <a:t>склонности или интерес к той или иной деятельности, нужно решить вопрос о том, доступна ли в принципе профессиональная деятельность, или мы будем ограничены только вопросом </a:t>
            </a:r>
            <a:r>
              <a:rPr lang="ru-RU" sz="1800" dirty="0" smtClean="0">
                <a:solidFill>
                  <a:schemeClr val="tx1"/>
                </a:solidFill>
              </a:rPr>
              <a:t>занятости. </a:t>
            </a:r>
            <a:r>
              <a:rPr lang="ru-RU" sz="1800" dirty="0">
                <a:solidFill>
                  <a:schemeClr val="tx1"/>
                </a:solidFill>
              </a:rPr>
              <a:t>Как правило, решение зависит от глубины аутистических расстройств и наличия других нарушений (глубокой умственной отсталости, ДЦП, сенсорных дефектов)</a:t>
            </a:r>
          </a:p>
        </p:txBody>
      </p:sp>
    </p:spTree>
    <p:extLst>
      <p:ext uri="{BB962C8B-B14F-4D97-AF65-F5344CB8AC3E}">
        <p14:creationId xmlns:p14="http://schemas.microsoft.com/office/powerpoint/2010/main" val="264661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6375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Золотые правила 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97564"/>
            <a:ext cx="8928992" cy="415846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1. </a:t>
            </a:r>
            <a:r>
              <a:rPr lang="ru-RU" b="1" dirty="0"/>
              <a:t>Плавный переход к работе</a:t>
            </a:r>
            <a:r>
              <a:rPr lang="ru-RU" dirty="0"/>
              <a:t> — первое знакомство с трудовой деятельностью должно случиться еще во время учебы.</a:t>
            </a:r>
          </a:p>
          <a:p>
            <a:pPr marL="0" indent="0">
              <a:buNone/>
            </a:pPr>
            <a:r>
              <a:rPr lang="ru-RU" dirty="0"/>
              <a:t>2. </a:t>
            </a:r>
            <a:r>
              <a:rPr lang="ru-RU" b="1" dirty="0"/>
              <a:t>Поддержка со стороны работодателя</a:t>
            </a:r>
            <a:r>
              <a:rPr lang="ru-RU" dirty="0"/>
              <a:t> — родители и педагоги должны помочь человеку с аутизмом найти работодателя, который будет готов поддержать такого </a:t>
            </a:r>
            <a:r>
              <a:rPr lang="ru-RU" dirty="0" smtClean="0"/>
              <a:t>сотрудника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3. </a:t>
            </a:r>
            <a:r>
              <a:rPr lang="ru-RU" b="1" dirty="0"/>
              <a:t>Наставники</a:t>
            </a:r>
            <a:r>
              <a:rPr lang="ru-RU" dirty="0"/>
              <a:t> — аутистам, особенно с высоким интеллектом, нужен наставник, который сможет поддержать и помочь в освоении социальных навыков. Лучше всего, если у него с аутистом будут общие интересы.</a:t>
            </a:r>
          </a:p>
          <a:p>
            <a:pPr marL="0" indent="0">
              <a:buNone/>
            </a:pPr>
            <a:r>
              <a:rPr lang="ru-RU" dirty="0"/>
              <a:t>4. </a:t>
            </a:r>
            <a:r>
              <a:rPr lang="ru-RU" b="1" dirty="0"/>
              <a:t>Просвещение работодателей и коллег</a:t>
            </a:r>
            <a:r>
              <a:rPr lang="ru-RU" dirty="0"/>
              <a:t> — работодатели и коллеги должны знать, что такое аутизм, чтобы быть способными поддерживать аутистов. Они должны понимать, что сложные социальные взаимодействия даются аутистам с трудом, и помогать им избегать подобных ситуаций, чтобы те не потеряли работу.</a:t>
            </a:r>
          </a:p>
          <a:p>
            <a:pPr marL="0" indent="0">
              <a:buNone/>
            </a:pPr>
            <a:r>
              <a:rPr lang="ru-RU" dirty="0"/>
              <a:t>5. </a:t>
            </a:r>
            <a:r>
              <a:rPr lang="ru-RU" b="1" dirty="0"/>
              <a:t>Фриланс</a:t>
            </a:r>
            <a:r>
              <a:rPr lang="ru-RU" dirty="0"/>
              <a:t> — фриланс для аутиста, обладающего узкими навыками в компьютерной сфере (программирование), музыке (настройка пианино) или рисовании, часто является лучшим способом зарабатывать на жизнь. Однако аутисту требуется кто-то, кто поможет ему в самом начале и, возможно, будет просвещать клиентов об аутизме.</a:t>
            </a:r>
          </a:p>
          <a:p>
            <a:pPr marL="0" indent="0">
              <a:buNone/>
            </a:pPr>
            <a:r>
              <a:rPr lang="ru-RU" dirty="0"/>
              <a:t>6. </a:t>
            </a:r>
            <a:r>
              <a:rPr lang="ru-RU" b="1" dirty="0"/>
              <a:t>Создание портфолио</a:t>
            </a:r>
            <a:r>
              <a:rPr lang="ru-RU" dirty="0"/>
              <a:t> — аутистов ценят за их навыки, а не личность. Свои работы следует объединить в портфолио: художник может сделать ксерокопию своих картин, программист — демонстрационный диск. Портфолио должно представляться специалистам в соответствующих отделах компаний. Поскольку аутистам нелегко бывает пройти интервью, отделов кадров лучше избегать, в то время как профессионалы по достоинству оценят ваши </a:t>
            </a:r>
            <a:r>
              <a:rPr lang="ru-RU" dirty="0" smtClean="0"/>
              <a:t>способности.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26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7474"/>
            <a:ext cx="8568952" cy="496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301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Наличие программ адаптации детей с РАС в СПО или ВО для более успешного вхождения в процесс обучения.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Ограниченный выбор профессиональных учебных заведений для детей с РАС.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Режим организации учебной деятельности (режим обучения, пространственная организация и т.д.)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Определённая неподготовленность преподавательского состава СПО или ВО по работе с учащимися с РАС.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59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Трудности найти «профессию» или образовательную организацию.</a:t>
            </a:r>
          </a:p>
          <a:p>
            <a:r>
              <a:rPr lang="ru-RU" dirty="0" smtClean="0"/>
              <a:t>Трудности адаптационного периода (время).</a:t>
            </a:r>
          </a:p>
          <a:p>
            <a:r>
              <a:rPr lang="ru-RU" dirty="0" smtClean="0"/>
              <a:t>Нарушения ритма обучения.</a:t>
            </a:r>
          </a:p>
          <a:p>
            <a:r>
              <a:rPr lang="ru-RU" dirty="0" smtClean="0"/>
              <a:t>Формирование негативного образа ОО в глазах ребёнка или родителей.</a:t>
            </a:r>
          </a:p>
          <a:p>
            <a:r>
              <a:rPr lang="ru-RU" dirty="0" smtClean="0"/>
              <a:t>Отчисление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65516"/>
            <a:ext cx="8229600" cy="4482498"/>
          </a:xfrm>
        </p:spPr>
        <p:txBody>
          <a:bodyPr>
            <a:normAutofit fontScale="70000" lnSpcReduction="20000"/>
          </a:bodyPr>
          <a:lstStyle/>
          <a:p>
            <a:pPr marL="0" indent="0" fontAlgn="base">
              <a:buNone/>
            </a:pPr>
            <a:r>
              <a:rPr lang="ru-RU" dirty="0"/>
              <a:t>Общественная палата РФ и исследовательский центр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«Особое мнение»</a:t>
            </a:r>
            <a:r>
              <a:rPr lang="ru-RU" dirty="0"/>
              <a:t> обнародовали результаты всероссийского мониторинга доступности высшего образования. Он охватил 169 вузов из 51 субъекта РФ.</a:t>
            </a:r>
          </a:p>
          <a:p>
            <a:pPr marL="0" indent="0" fontAlgn="base">
              <a:buNone/>
            </a:pPr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Согласно </a:t>
            </a:r>
            <a:r>
              <a:rPr lang="ru-RU" dirty="0"/>
              <a:t>результатам исследования, в </a:t>
            </a:r>
            <a:r>
              <a:rPr lang="ru-RU" b="1" dirty="0">
                <a:solidFill>
                  <a:srgbClr val="FF0000"/>
                </a:solidFill>
              </a:rPr>
              <a:t>36%</a:t>
            </a:r>
            <a:r>
              <a:rPr lang="ru-RU" dirty="0"/>
              <a:t> вузов доступная среда развита слабо или отсутствует, только </a:t>
            </a:r>
            <a:r>
              <a:rPr lang="ru-RU" b="1" dirty="0">
                <a:solidFill>
                  <a:srgbClr val="FF0000"/>
                </a:solidFill>
              </a:rPr>
              <a:t>48%</a:t>
            </a:r>
            <a:r>
              <a:rPr lang="ru-RU" dirty="0"/>
              <a:t> имеют специальные технические образовательные средства, в </a:t>
            </a:r>
            <a:r>
              <a:rPr lang="ru-RU" b="1" dirty="0">
                <a:solidFill>
                  <a:srgbClr val="FF0000"/>
                </a:solidFill>
              </a:rPr>
              <a:t>54%</a:t>
            </a:r>
            <a:r>
              <a:rPr lang="ru-RU" dirty="0"/>
              <a:t> отсутствует медицинское сопровождение для людей с инвалидностью и ограниченными возможностями здоровья. Кроме того, во многих вузах нет специализированного персонала (</a:t>
            </a:r>
            <a:r>
              <a:rPr lang="ru-RU" dirty="0" err="1"/>
              <a:t>тьюторы</a:t>
            </a:r>
            <a:r>
              <a:rPr lang="ru-RU" dirty="0"/>
              <a:t>, </a:t>
            </a:r>
            <a:r>
              <a:rPr lang="ru-RU" dirty="0" err="1"/>
              <a:t>тифлосурдопереводчики</a:t>
            </a:r>
            <a:r>
              <a:rPr lang="ru-RU" dirty="0"/>
              <a:t>, медицинские работники, методисты) и адаптированных учебных программ.</a:t>
            </a:r>
          </a:p>
        </p:txBody>
      </p:sp>
    </p:spTree>
    <p:extLst>
      <p:ext uri="{BB962C8B-B14F-4D97-AF65-F5344CB8AC3E}">
        <p14:creationId xmlns:p14="http://schemas.microsoft.com/office/powerpoint/2010/main" val="363840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094788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89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81541"/>
            <a:ext cx="8229600" cy="391308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муниципальное бюджетное общеобразовательное учреждение города Новосибирска «Средняя общеобразовательная школа «Перспектива» </a:t>
            </a:r>
            <a:r>
              <a:rPr lang="ru-RU" dirty="0"/>
              <a:t>Адрес: 630091, г. Новосибирск, ул. Потанинская, 9 , тел. 222-44-14,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факс 227-06-40</a:t>
            </a:r>
          </a:p>
          <a:p>
            <a:pPr marL="0" indent="0" algn="ctr">
              <a:buNone/>
            </a:pPr>
            <a:r>
              <a:rPr lang="ru-RU" dirty="0" smtClean="0"/>
              <a:t>директор</a:t>
            </a:r>
            <a:r>
              <a:rPr lang="ru-RU" dirty="0"/>
              <a:t>: Воронецкая Тамара </a:t>
            </a:r>
            <a:r>
              <a:rPr lang="ru-RU" dirty="0" smtClean="0"/>
              <a:t>Викторовна</a:t>
            </a:r>
          </a:p>
          <a:p>
            <a:pPr marL="0" indent="0" algn="ctr">
              <a:buNone/>
            </a:pPr>
            <a:r>
              <a:rPr lang="ru-RU" dirty="0" smtClean="0"/>
              <a:t>E-</a:t>
            </a:r>
            <a:r>
              <a:rPr lang="ru-RU" dirty="0" err="1" smtClean="0"/>
              <a:t>mail</a:t>
            </a:r>
            <a:r>
              <a:rPr lang="ru-RU" dirty="0"/>
              <a:t>: </a:t>
            </a:r>
            <a:r>
              <a:rPr lang="ru-RU" dirty="0" smtClean="0">
                <a:hlinkClick r:id="rId2"/>
              </a:rPr>
              <a:t>Perspektiva_nsk@nios.ru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 err="1"/>
              <a:t>Web</a:t>
            </a:r>
            <a:r>
              <a:rPr lang="ru-RU" dirty="0"/>
              <a:t>-сайт: http://s_perspect.edu54.ru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0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1763316"/>
            <a:ext cx="7770813" cy="161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31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8711" cy="509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33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81540"/>
            <a:ext cx="8424936" cy="3996444"/>
          </a:xfrm>
        </p:spPr>
        <p:txBody>
          <a:bodyPr>
            <a:normAutofit fontScale="85000" lnSpcReduction="10000"/>
          </a:bodyPr>
          <a:lstStyle/>
          <a:p>
            <a:pPr marL="0" indent="0" fontAlgn="base">
              <a:buNone/>
            </a:pPr>
            <a:endParaRPr lang="ru-RU" dirty="0" smtClean="0"/>
          </a:p>
          <a:p>
            <a:pPr marL="0" indent="0" fontAlgn="base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"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Без знания о том, сколько же людей в России имеют РАС, невозможно выстроить грамотную систему государственной помощи людям с РАС в области здравоохранения, образования, социальной защиты. Таким образом, изучение распространенности аутизма у нас в стране является насущной задачей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", </a:t>
            </a:r>
            <a:r>
              <a:rPr lang="ru-RU" dirty="0"/>
              <a:t>- говорится в сообщении Фонда содействия решению проблем аутизма в России "Выход".</a:t>
            </a:r>
          </a:p>
        </p:txBody>
      </p:sp>
    </p:spTree>
    <p:extLst>
      <p:ext uri="{BB962C8B-B14F-4D97-AF65-F5344CB8AC3E}">
        <p14:creationId xmlns:p14="http://schemas.microsoft.com/office/powerpoint/2010/main" val="318107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проблемы в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По оценке ООН доля безработных среди взрослых людей с аутизмом составляет </a:t>
            </a:r>
            <a:r>
              <a:rPr lang="ru-RU" dirty="0">
                <a:solidFill>
                  <a:srgbClr val="FF0000"/>
                </a:solidFill>
              </a:rPr>
              <a:t>80</a:t>
            </a:r>
            <a:r>
              <a:rPr lang="ru-RU" dirty="0" smtClean="0">
                <a:solidFill>
                  <a:srgbClr val="FF0000"/>
                </a:solidFill>
              </a:rPr>
              <a:t>%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По данным </a:t>
            </a:r>
            <a:r>
              <a:rPr lang="ru-RU" i="1" dirty="0" err="1">
                <a:solidFill>
                  <a:srgbClr val="0070C0"/>
                </a:solidFill>
              </a:rPr>
              <a:t>National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err="1">
                <a:solidFill>
                  <a:srgbClr val="0070C0"/>
                </a:solidFill>
              </a:rPr>
              <a:t>Autism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err="1">
                <a:solidFill>
                  <a:srgbClr val="0070C0"/>
                </a:solidFill>
              </a:rPr>
              <a:t>Indicators</a:t>
            </a:r>
            <a:r>
              <a:rPr lang="ru-RU" dirty="0"/>
              <a:t>, в 2017 году в США только </a:t>
            </a:r>
            <a:r>
              <a:rPr lang="ru-RU" dirty="0">
                <a:solidFill>
                  <a:srgbClr val="FF0000"/>
                </a:solidFill>
              </a:rPr>
              <a:t>14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процентов</a:t>
            </a:r>
            <a:r>
              <a:rPr lang="ru-RU" dirty="0"/>
              <a:t> граждан с РАС имели работу, в Великобритании — </a:t>
            </a:r>
            <a:r>
              <a:rPr lang="ru-RU" dirty="0">
                <a:solidFill>
                  <a:srgbClr val="FF0000"/>
                </a:solidFill>
              </a:rPr>
              <a:t>15 процентов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По данным </a:t>
            </a:r>
            <a:r>
              <a:rPr lang="ru-RU" i="1" dirty="0" err="1">
                <a:solidFill>
                  <a:srgbClr val="0070C0"/>
                </a:solidFill>
              </a:rPr>
              <a:t>SourceAbled</a:t>
            </a:r>
            <a:r>
              <a:rPr lang="ru-RU" dirty="0"/>
              <a:t>, в коллективе аутистов текучка составляет 8 процентов, в то время как у </a:t>
            </a:r>
            <a:r>
              <a:rPr lang="ru-RU" dirty="0" err="1"/>
              <a:t>нейротипичных</a:t>
            </a:r>
            <a:r>
              <a:rPr lang="ru-RU" dirty="0"/>
              <a:t> сотрудников — </a:t>
            </a:r>
            <a:r>
              <a:rPr lang="ru-RU" dirty="0">
                <a:solidFill>
                  <a:srgbClr val="FF0000"/>
                </a:solidFill>
              </a:rPr>
              <a:t>47 процентов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44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61820"/>
            <a:ext cx="3744416" cy="2680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12160" y="1113588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2012 - 2013  уч. год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3705876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2018-2019  уч. год</a:t>
            </a:r>
            <a:endParaRPr lang="ru-RU" sz="2000" b="1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2676120"/>
              </p:ext>
            </p:extLst>
          </p:nvPr>
        </p:nvGraphicFramePr>
        <p:xfrm>
          <a:off x="0" y="21632"/>
          <a:ext cx="594015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8739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20187" cy="523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81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7474"/>
            <a:ext cx="8668302" cy="4698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80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575</TotalTime>
  <Words>1245</Words>
  <Application>Microsoft Office PowerPoint</Application>
  <PresentationFormat>Экран (16:9)</PresentationFormat>
  <Paragraphs>111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Arial</vt:lpstr>
      <vt:lpstr>Calibri</vt:lpstr>
      <vt:lpstr>Тема Office</vt:lpstr>
      <vt:lpstr>XIX Съезд работников образования Новосибирской области «От национальных целей к региональным задачам. Реализация Национального проекта «Образование» в Новосибирской области» Дискуссионная площадка: "Инклюзивное образовательное пространство Новосибирской области: цели, задачи, предварительные итоги и перспективы развития"  </vt:lpstr>
      <vt:lpstr>Презентация PowerPoint</vt:lpstr>
      <vt:lpstr>Презентация PowerPoint</vt:lpstr>
      <vt:lpstr>Презентация PowerPoint</vt:lpstr>
      <vt:lpstr>Презентация PowerPoint</vt:lpstr>
      <vt:lpstr>Общие проблемы в мире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деятельности проекта</vt:lpstr>
      <vt:lpstr>Модуль   «Круги профессионального доверия» </vt:lpstr>
      <vt:lpstr>Презентация PowerPoint</vt:lpstr>
      <vt:lpstr>Презентация PowerPoint</vt:lpstr>
      <vt:lpstr>Модуль «Приемственность внутри ОО»  (работа с детьми с РАС, через ресурс родителей и выпускников прошлых лет) </vt:lpstr>
      <vt:lpstr>«Плохие профессии» для людей с высокофункционирующим аутизмом или синдромом Аспергера: профессии, предъявляющие высокие требования к краткосрочной рабочей памяти. </vt:lpstr>
      <vt:lpstr>Хорошие профессии для визуальных мыслителей. </vt:lpstr>
      <vt:lpstr>Хорошие профессии для невизуальных мыслителей: тех, у кого есть способности к математике, музыке или фактам </vt:lpstr>
      <vt:lpstr>Профессии для невербальных людей с аутизмом или людей с низкими вербальными навыками </vt:lpstr>
      <vt:lpstr>Алгоритм работы с РАС по профориентации</vt:lpstr>
      <vt:lpstr>Презентация PowerPoint</vt:lpstr>
      <vt:lpstr>Золотые правила </vt:lpstr>
      <vt:lpstr>Презентация PowerPoint</vt:lpstr>
      <vt:lpstr>Проблемы</vt:lpstr>
      <vt:lpstr>Риски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ОО и СПО в профориентации детей с РАС через приоритетные направления</dc:title>
  <dc:creator>Mama</dc:creator>
  <cp:lastModifiedBy>1</cp:lastModifiedBy>
  <cp:revision>112</cp:revision>
  <dcterms:created xsi:type="dcterms:W3CDTF">2019-04-17T05:06:36Z</dcterms:created>
  <dcterms:modified xsi:type="dcterms:W3CDTF">2019-08-21T16:44:30Z</dcterms:modified>
</cp:coreProperties>
</file>