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87" r:id="rId2"/>
    <p:sldId id="285" r:id="rId3"/>
    <p:sldId id="262" r:id="rId4"/>
    <p:sldId id="263" r:id="rId5"/>
    <p:sldId id="264" r:id="rId6"/>
    <p:sldId id="272" r:id="rId7"/>
    <p:sldId id="269" r:id="rId8"/>
    <p:sldId id="280" r:id="rId9"/>
    <p:sldId id="271" r:id="rId10"/>
    <p:sldId id="283" r:id="rId11"/>
    <p:sldId id="278" r:id="rId12"/>
    <p:sldId id="275" r:id="rId13"/>
    <p:sldId id="273" r:id="rId14"/>
    <p:sldId id="274" r:id="rId15"/>
    <p:sldId id="279" r:id="rId16"/>
    <p:sldId id="282" r:id="rId17"/>
    <p:sldId id="270" r:id="rId18"/>
    <p:sldId id="267" r:id="rId19"/>
    <p:sldId id="281" r:id="rId20"/>
    <p:sldId id="288" r:id="rId21"/>
    <p:sldId id="289" r:id="rId22"/>
    <p:sldId id="290" r:id="rId23"/>
    <p:sldId id="291" r:id="rId24"/>
    <p:sldId id="292" r:id="rId25"/>
    <p:sldId id="276" r:id="rId26"/>
    <p:sldId id="277" r:id="rId27"/>
    <p:sldId id="284" r:id="rId28"/>
    <p:sldId id="293" r:id="rId29"/>
    <p:sldId id="294" r:id="rId30"/>
    <p:sldId id="295" r:id="rId31"/>
    <p:sldId id="268" r:id="rId32"/>
    <p:sldId id="265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6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1B878-6EC5-494B-A52E-6A37F9DCEE54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C8C26-3DE0-47FA-9AB2-BE320E753C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84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C8C26-3DE0-47FA-9AB2-BE320E753C52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6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077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928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8765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903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593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036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927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249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431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2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5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37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222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459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450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30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BA0D5-DD7F-403F-89FD-73CF33D59CF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C436FF8-E475-4C3E-895F-6B2F040F5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305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30947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4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 РЕАЛИЗАЦИИ СОЦИАЛЬНО ЗНАЧИМОГО ПРОЕКТА «УРОКИ ЭМПАТИИ»</a:t>
            </a:r>
          </a:p>
          <a:p>
            <a:pPr algn="ctr"/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(ЦЕЛИ, ЗАДАЧИ, ПЕРСПЕКТИВЫ)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Documents and Settings\User\Мои документы\ОПЕРАТИВ\Фотографии\AY5Q81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33" y="1139288"/>
            <a:ext cx="4896544" cy="3056931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50312" y="332657"/>
            <a:ext cx="11649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НОВОСИБИРСКОЙ ОБЛАСТИ ГАПОУ НСО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«НОВОСИБИРСКИЙ КОЛЛЕДЖ ЛЕГКОЙ ПРОМЫШЛЕННОСТИ И СЕРВИСА»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65129" y="5661249"/>
            <a:ext cx="3071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НИКИТИНА Н.Б.</a:t>
            </a:r>
          </a:p>
          <a:p>
            <a:pPr algn="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К.П.Н., ПЕДАГОГ-ПСИХОЛОГ</a:t>
            </a:r>
          </a:p>
        </p:txBody>
      </p:sp>
      <p:pic>
        <p:nvPicPr>
          <p:cNvPr id="11" name="Picture 9" descr="Изображение в гер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9468" y="1120684"/>
            <a:ext cx="1429452" cy="1106027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59745" t="30067" r="15449" b="38926"/>
          <a:stretch>
            <a:fillRect/>
          </a:stretch>
        </p:blipFill>
        <p:spPr bwMode="auto">
          <a:xfrm>
            <a:off x="1942445" y="1120684"/>
            <a:ext cx="1524310" cy="114323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9699001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33" y="175364"/>
            <a:ext cx="9494729" cy="15051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Сказка «Колобок»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студенты колледжа, участвующие в проекте, подготовили и провели представление для детей-инвалидов и их семей сказку «Колобок», также студенты приготовили памятные подарки – мягкие игрушки в форме колобка.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Documents and Settings\User\Рабочий стол\пособие\Колобок\AY5Q61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8" y="2673995"/>
            <a:ext cx="4972018" cy="331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User\Рабочий стол\пособие\Колобок\AY5Q61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9162" y="1603332"/>
            <a:ext cx="3878683" cy="2617232"/>
          </a:xfrm>
          <a:prstGeom prst="rect">
            <a:avLst/>
          </a:prstGeom>
          <a:noFill/>
        </p:spPr>
      </p:pic>
      <p:pic>
        <p:nvPicPr>
          <p:cNvPr id="6" name="Picture 3" descr="C:\Documents and Settings\User\Рабочий стол\пособие\Колобок\AY5Q61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845" y="2061564"/>
            <a:ext cx="3054155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User\Рабочий стол\уроки\Колобок\AY5Q61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1140" y="4332280"/>
            <a:ext cx="3594969" cy="23926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335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39" y="313150"/>
            <a:ext cx="5743601" cy="6544849"/>
          </a:xfrm>
        </p:spPr>
        <p:txBody>
          <a:bodyPr>
            <a:noAutofit/>
          </a:bodyPr>
          <a:lstStyle/>
          <a:p>
            <a:pPr algn="jus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Дети-инвалиды </a:t>
            </a:r>
            <a:r>
              <a:rPr lang="ru-RU" alt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студенты колледжа посетили   театр  ДДТ </a:t>
            </a:r>
            <a:r>
              <a:rPr lang="ru-RU" altLang="ru-RU" sz="2400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А.И.Ефремова</a:t>
            </a:r>
            <a:r>
              <a:rPr lang="ru-RU" alt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спектакль «Муха Цокотуха».  Это новый уровень активного взаимодействия, который позволил выйти за пределы </a:t>
            </a:r>
            <a:r>
              <a:rPr lang="ru-RU" alt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колледжа.  </a:t>
            </a:r>
            <a:r>
              <a:rPr lang="ru-RU" alt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alt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показательно для оценки достижения уровня социализации детьми-инвалидами, студенты были примером поведения в обществе, учили  особых детей реагировать на представления, дарить актерам аплодисменты. Эти моменты кажутся простыми для нас, но в работе с детьми-инвалидами это формирование важных навыков социального поведения.</a:t>
            </a:r>
            <a:br>
              <a:rPr lang="ru-RU" alt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D:\на печать 2016\один экземпляр А4\DSCF13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910" y="1453526"/>
            <a:ext cx="5979090" cy="43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26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7786"/>
            <a:ext cx="9436608" cy="179261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 - социализация детей с ограниченными возможностями здоровья, а также посещение культурных центров города Новосибирска. Для студентов целью проекта является формирование толерантной культуры личности. Мероприятие подобного рода помогает реализовать эти цели, создается возможность для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общения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\Рабочий стол\уроки\зоопарк\DSCF23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855" y="2039348"/>
            <a:ext cx="5999649" cy="44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User\Рабочий стол\уроки\зоопарк\DSCF23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77" y="1966586"/>
            <a:ext cx="3021511" cy="242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Documents and Settings\User\Рабочий стол\уроки\зоопарк\14754908489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07" y="4389119"/>
            <a:ext cx="3168751" cy="2401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507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00208"/>
            <a:ext cx="9419572" cy="232600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Час чтения – интересная, творческая форма активного взаимодействия студентов, детей-инвалидов, актеров театра и всех пришедших на встречу. Возможность аукнуться в сказку и узнать много нового. Это позволяет развивать усидчивость, умение слушать и быть активным, дети рассказывали стихотворения и водили хороводы, после прослушивания произведения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А.С.Пушкина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Documents and Settings\User\Рабочий стол\уроки\час чтения\14740146573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729" y="2430050"/>
            <a:ext cx="5988484" cy="419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Рабочий стол\уроки\час чтения\14740261396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8" y="2430050"/>
            <a:ext cx="5761078" cy="432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31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39" y="0"/>
            <a:ext cx="9368077" cy="1930400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После мероприятия у  участников была возможность прогуляться на территории отеля «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Абникум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пообщаться. И мы долго не расходились обмениваясь впечатлениями и даря друг другу положительные эмоции.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User\Рабочий стол\уроки\час чтения\1474026130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532" y="1285637"/>
            <a:ext cx="3744255" cy="2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User\Рабочий стол\уроки\час чтения\14740146570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536" y="1285637"/>
            <a:ext cx="4474464" cy="298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User\Рабочий стол\уроки\час чтения\14740261520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115" y="4182818"/>
            <a:ext cx="3784781" cy="253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Documents and Settings\User\Рабочий стол\уроки\час чтения\14740261305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444" y="4333402"/>
            <a:ext cx="3842484" cy="238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Documents and Settings\User\Рабочий стол\уроки\час чтения\14740261297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9" y="4146370"/>
            <a:ext cx="3977041" cy="265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Documents and Settings\User\Рабочий стол\уроки\час чтения\147401465964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5" y="1449539"/>
            <a:ext cx="3773424" cy="252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29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82" y="313151"/>
            <a:ext cx="5173250" cy="6294913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Спортивно-развлекательный праздник.</a:t>
            </a:r>
            <a:b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	Семьи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выполняли творческие, силовые, двигательные упражнения, студенты также были активными участниками мероприятия, они помогали детям справляться с заданиями, были членами жюри и участниками команд. 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подведения итогов, были вручены памятные  грамоты и медали, это вызвало восторг среди детей-инвалидов. Так как многие впервые  участвовали в подобных мероприятиях.</a:t>
            </a:r>
            <a:endParaRPr lang="ru-RU" sz="24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4" descr="C:\Documents and Settings\User\Рабочий стол\уроки\спорт\AY5Q3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631" y="999744"/>
            <a:ext cx="6686625" cy="454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1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224" y="207264"/>
            <a:ext cx="9570720" cy="62179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Спортивно-развлекательный праздник</a:t>
            </a:r>
            <a:endParaRPr lang="ru-RU" sz="2400" dirty="0"/>
          </a:p>
        </p:txBody>
      </p:sp>
      <p:pic>
        <p:nvPicPr>
          <p:cNvPr id="4" name="Объект 3" descr="C:\Documents and Settings\User\Рабочий стол\уроки\спорт\AY5Q325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34213" y="827219"/>
            <a:ext cx="4131041" cy="2765188"/>
          </a:xfrm>
          <a:prstGeom prst="rect">
            <a:avLst/>
          </a:prstGeom>
        </p:spPr>
      </p:pic>
      <p:pic>
        <p:nvPicPr>
          <p:cNvPr id="5" name="Рисунок 8" descr="C:\Documents and Settings\User\Рабочий стол\уроки\спорт\AY5Q3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901874"/>
            <a:ext cx="4126370" cy="2686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3" descr="C:\Documents and Settings\User\Рабочий стол\уроки\спорт\AY5Q3201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750" y="4047744"/>
            <a:ext cx="3775531" cy="2594682"/>
          </a:xfrm>
          <a:prstGeom prst="rect">
            <a:avLst/>
          </a:prstGeom>
        </p:spPr>
      </p:pic>
      <p:pic>
        <p:nvPicPr>
          <p:cNvPr id="8" name="Рисунок 7" descr="C:\Documents and Settings\User\Рабочий стол\уроки\спорт\AY5Q32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926" y="4047744"/>
            <a:ext cx="3996074" cy="263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Documents and Settings\User\Рабочий стол\уроки\спорт\AY5Q32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174" y="4047744"/>
            <a:ext cx="3956022" cy="259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Объект 3" descr="C:\Documents and Settings\User\Рабочий стол\уроки\спорт\AY5Q3224.JP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830" y="146304"/>
            <a:ext cx="2834490" cy="37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713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546336" cy="112553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 – это возможность еще раз взглянуть на нашу работу и оценить важность общения и положительные эмоции царившие во время фотосессий</a:t>
            </a:r>
          </a:p>
        </p:txBody>
      </p:sp>
      <p:pic>
        <p:nvPicPr>
          <p:cNvPr id="24579" name="Рисунок 7" descr="C:\Documents and Settings\User\Рабочий стол\уроки\на печать 2016\по 2 экземпляра А4\DSC_48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04549" y="1178334"/>
            <a:ext cx="3882550" cy="2579474"/>
          </a:xfrm>
          <a:noFill/>
        </p:spPr>
      </p:pic>
      <p:pic>
        <p:nvPicPr>
          <p:cNvPr id="24580" name="Рисунок 7" descr="C:\Documents and Settings\User\Рабочий стол\уроки\на печать 2016\по 2 экземпляра А4\DSC_4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2" y="1222722"/>
            <a:ext cx="3614598" cy="253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8" descr="C:\Documents and Settings\User\Рабочий стол\уроки\Фотосессия Слава Снег 2016\четвергЛекотека-2\DSC_75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3" y="3955360"/>
            <a:ext cx="3877735" cy="270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Documents and Settings\User\Рабочий стол\уроки\Фотосессия Слава Снег 2016\четвергЛекотека-2\DSC_73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22942" y="3955360"/>
            <a:ext cx="4061794" cy="2706847"/>
          </a:xfrm>
          <a:prstGeom prst="rect">
            <a:avLst/>
          </a:prstGeom>
          <a:noFill/>
        </p:spPr>
      </p:pic>
      <p:pic>
        <p:nvPicPr>
          <p:cNvPr id="7" name="Picture 4" descr="C:\Documents and Settings\User\Рабочий стол\пособие\фотографии для печати\DSC_25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907" y="1260061"/>
            <a:ext cx="3805741" cy="2497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5" descr="C:\Documents and Settings\User\Рабочий стол\уроки\на печать 2016\по 2 экземпляра А4\DSC_42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45907" y="3955360"/>
            <a:ext cx="3805741" cy="27068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53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568" y="134112"/>
            <a:ext cx="8920434" cy="84124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Отчетные концерты, позволяющие детям и студентам продемонстрировать свои таланты и возможности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 descr="C:\Documents and Settings\User\Рабочий стол\уроки\06.03.2015\AY5Q4212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9231" y="1060703"/>
            <a:ext cx="4303585" cy="2838751"/>
          </a:xfrm>
          <a:prstGeom prst="rect">
            <a:avLst/>
          </a:prstGeom>
        </p:spPr>
      </p:pic>
      <p:pic>
        <p:nvPicPr>
          <p:cNvPr id="6" name="Рисунок 5" descr="C:\Documents and Settings\User\Рабочий стол\уроки\04.03.2016\AY5Q4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218" y="3899454"/>
            <a:ext cx="4278468" cy="2854242"/>
          </a:xfrm>
          <a:prstGeom prst="rect">
            <a:avLst/>
          </a:prstGeom>
          <a:noFill/>
        </p:spPr>
      </p:pic>
      <p:pic>
        <p:nvPicPr>
          <p:cNvPr id="7" name="Рисунок 8" descr="C:\Documents and Settings\User\Рабочий стол\уроки\04.03.2016\AY5Q40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767" y="4099235"/>
            <a:ext cx="4303585" cy="264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C:\Documents and Settings\User\Рабочий стол\уроки\06.03.2015\AY5Q418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87" y="1226915"/>
            <a:ext cx="4189799" cy="2506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4" name="Picture 4" descr="C:\Documents and Settings\User\Рабочий стол\уроки\04.03.2016\AY5Q40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40" y="1799892"/>
            <a:ext cx="3065791" cy="459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39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07" y="109728"/>
            <a:ext cx="9409553" cy="1932014"/>
          </a:xfrm>
        </p:spPr>
        <p:txBody>
          <a:bodyPr>
            <a:noAutofit/>
          </a:bodyPr>
          <a:lstStyle/>
          <a:p>
            <a:pPr algn="just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Зеленый десант	</a:t>
            </a:r>
            <a:b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Еще одна форма социальной адаптации и расширения круга общения. Совместная работа студентов, детей-инвалидов, родителей и педагогов приносит положительные эмоции и возможность познать окружающий мир.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C:\Documents and Settings\User\Рабочий стол\на сайт центра зеленый\AY5Q914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435821"/>
            <a:ext cx="5754624" cy="4422179"/>
          </a:xfrm>
        </p:spPr>
      </p:pic>
      <p:pic>
        <p:nvPicPr>
          <p:cNvPr id="7" name="Объект 3" descr="C:\Documents and Settings\User\Рабочий стол\на сайт центра зеленый\AY5Q9127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57461" y="1907927"/>
            <a:ext cx="2447925" cy="4162425"/>
          </a:xfrm>
          <a:prstGeom prst="rect">
            <a:avLst/>
          </a:prstGeom>
        </p:spPr>
      </p:pic>
      <p:pic>
        <p:nvPicPr>
          <p:cNvPr id="8" name="Рисунок 5" descr="C:\Documents and Settings\User\Рабочий стол\на сайт центра зеленый\DSCF11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655" y="2581891"/>
            <a:ext cx="3660106" cy="2814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45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2\Downloads\Screenshot_2019-08-05-16-35-14-731_com.vkontakte.android (1)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699" r="-1608" b="15676"/>
          <a:stretch/>
        </p:blipFill>
        <p:spPr bwMode="auto">
          <a:xfrm>
            <a:off x="3682652" y="123052"/>
            <a:ext cx="4655786" cy="638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Documents and Settings\User\Рабочий стол\уроки\Фотосессия Слава Снег 2016\четвергЛекотека-2\DSC_76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165" y="123052"/>
            <a:ext cx="3803143" cy="264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Documents and Settings\User\Рабочий стол\уроки\Конференция 19.05.16\DSCF17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166" y="4131102"/>
            <a:ext cx="3803143" cy="263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F:\DSCF207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4" y="621378"/>
            <a:ext cx="3632548" cy="2208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 descr="C:\Users\student2\Desktop\фотопроект\IMG_20181020_10250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95"/>
          <a:stretch/>
        </p:blipFill>
        <p:spPr bwMode="auto">
          <a:xfrm>
            <a:off x="0" y="3494761"/>
            <a:ext cx="3632548" cy="245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05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18753"/>
            <a:ext cx="9619013" cy="206630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для детей-инвалидов, разработанная студентами колледжа легкой промышленности и сервиса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Швейные изделия с учетом индивидуальных особенностей особых детей, были разработаны пять комплектов одежды (платье, комбинезон, джинсовая куртка, водолазка, брючный костюм). В дефиле – показе приняли участие сами дети с инвалидностью их родители и студенты, участники проекта «Уроки </a:t>
            </a:r>
            <a:r>
              <a:rPr lang="ru-RU" sz="20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эмпатии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37" y="2094677"/>
            <a:ext cx="3032755" cy="4549133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589" y="2094677"/>
            <a:ext cx="3053920" cy="4580881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299" y="2094677"/>
            <a:ext cx="2995395" cy="449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7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53" y="142504"/>
            <a:ext cx="9155249" cy="8787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для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детей-инвалидов, разработанная студентами колледжа легкой промышленности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сервиса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53" y="886196"/>
            <a:ext cx="4257305" cy="2838203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71" y="1360500"/>
            <a:ext cx="3331973" cy="499796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53" y="3859481"/>
            <a:ext cx="4235036" cy="28233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986" y="1021278"/>
            <a:ext cx="3604162" cy="540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90005"/>
            <a:ext cx="9690264" cy="11519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для детей-инвалидов, разработанная студентами колледжа легкой промышленности и сервиса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1" y="1246188"/>
            <a:ext cx="2589799" cy="3881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144" y="1036576"/>
            <a:ext cx="2727366" cy="40910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40" y="2069707"/>
            <a:ext cx="3057127" cy="45856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237" y="1354924"/>
            <a:ext cx="3200887" cy="480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783" y="190006"/>
            <a:ext cx="7942192" cy="855023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для детей-инвалидов, разработанная студентами колледжа легкой промышленности и сервиса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324" y="1211284"/>
            <a:ext cx="3589892" cy="53848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82" y="1270660"/>
            <a:ext cx="3552695" cy="53290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063" y="1045029"/>
            <a:ext cx="3534888" cy="530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91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53" y="201881"/>
            <a:ext cx="9155249" cy="1033153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для детей-инвалидов, разработанная студентами колледжа легкой промышленности и сервиса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685" y="718457"/>
            <a:ext cx="3979425" cy="265295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887" y="2205913"/>
            <a:ext cx="4751798" cy="3167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409" y="4030250"/>
            <a:ext cx="4030591" cy="26870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53" y="1300650"/>
            <a:ext cx="3241964" cy="486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8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" y="116015"/>
            <a:ext cx="9112077" cy="1985009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Рисование музыки.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Релаксационное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занятие, направленное на развитие творческих способностей, воображения, мелкой моторики, восприятия. Во время занятия были задействованы различные каналы восприятия информации: зрительные, слуховые, тактильные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D:\29.09.2015\AY5Q00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5085" y="2440581"/>
            <a:ext cx="5736772" cy="3824515"/>
          </a:xfrm>
          <a:noFill/>
        </p:spPr>
      </p:pic>
      <p:pic>
        <p:nvPicPr>
          <p:cNvPr id="8" name="Picture 2" descr="D:\29.09.2015\AY5Q00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208" y="2220685"/>
            <a:ext cx="2922693" cy="4384040"/>
          </a:xfrm>
          <a:noFill/>
        </p:spPr>
      </p:pic>
      <p:pic>
        <p:nvPicPr>
          <p:cNvPr id="9" name="Picture 3" descr="D:\29.09.2015\AY5Q00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636" y="2020503"/>
            <a:ext cx="3081401" cy="4624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91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1648"/>
            <a:ext cx="9412224" cy="169875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На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организованной после занятия выставке работ, стало понятно, что не смотря на то, что все мы разные, восприятие мира очень похоже. Для родителей – это возможность увидеть своего ребенка с другой стороны.</a:t>
            </a:r>
            <a:endParaRPr lang="ru-RU" sz="2400" dirty="0"/>
          </a:p>
        </p:txBody>
      </p:sp>
      <p:pic>
        <p:nvPicPr>
          <p:cNvPr id="9" name="Picture 2" descr="D:\29.09.2015\AY5Q00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46335" y="112734"/>
            <a:ext cx="2488342" cy="3732513"/>
          </a:xfrm>
          <a:prstGeom prst="rect">
            <a:avLst/>
          </a:prstGeom>
          <a:noFill/>
        </p:spPr>
      </p:pic>
      <p:pic>
        <p:nvPicPr>
          <p:cNvPr id="10" name="Picture 3" descr="D:\29.09.2015\AY5Q00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425" y="3922769"/>
            <a:ext cx="4145740" cy="276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D:\29.09.2015\AY5Q00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57" y="1966586"/>
            <a:ext cx="3115718" cy="46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Documents and Settings\User\Рабочий стол\уроки\Колобок\AY5Q61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845" y="1860286"/>
            <a:ext cx="3215675" cy="482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50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208"/>
            <a:ext cx="7290148" cy="610552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протяжение реализации проекта, все этапы пассивного и активного взаимодействия ведется психологическое обследование участников.</a:t>
            </a:r>
            <a:b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результатам диагностики положительная динамика наблюдается по всем исследуемым показателям. Также родители и участники проекта оставляют отзывы и пожелания, которые учитываются при составлении планов мероприятий.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\Рабочий стол\уроки\фотографии для печати\DSC_07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94" y="117200"/>
            <a:ext cx="4493336" cy="674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974" y="3254373"/>
            <a:ext cx="5030225" cy="33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2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378" y="216131"/>
            <a:ext cx="9825644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диагностики. Методика «Незаконченные предложения»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9151713"/>
              </p:ext>
            </p:extLst>
          </p:nvPr>
        </p:nvGraphicFramePr>
        <p:xfrm>
          <a:off x="311136" y="1130530"/>
          <a:ext cx="11376558" cy="5450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380"/>
                <a:gridCol w="2530380"/>
                <a:gridCol w="1269673"/>
                <a:gridCol w="2531701"/>
                <a:gridCol w="2514424"/>
              </a:tblGrid>
              <a:tr h="1080292">
                <a:tc rowSpan="2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Первичная диагностика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20 студентов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Итоговая диагностика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20 студентов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8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Количество человек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Количество человек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211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Сочувствие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17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85%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20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100%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211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Жалость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15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75%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25%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211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Страх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30%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15%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74819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Обычное отношение, как к здоровым детям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20%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20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100%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01616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Затрудняюсь выбрать чувство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15%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>
                          <a:effectLst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000" dirty="0">
                          <a:effectLst/>
                        </a:rPr>
                        <a:t>0%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718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87086"/>
            <a:ext cx="8799175" cy="117644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психодиагностического обследования. Опросник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Айзенка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9790278"/>
              </p:ext>
            </p:extLst>
          </p:nvPr>
        </p:nvGraphicFramePr>
        <p:xfrm>
          <a:off x="2" y="1330036"/>
          <a:ext cx="11820696" cy="51980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59823"/>
                <a:gridCol w="1967465"/>
                <a:gridCol w="2363644"/>
                <a:gridCol w="2364882"/>
                <a:gridCol w="2364882"/>
              </a:tblGrid>
              <a:tr h="1147157">
                <a:tc rowSpan="2">
                  <a:txBody>
                    <a:bodyPr/>
                    <a:lstStyle/>
                    <a:p>
                      <a:pPr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Первичная диагностика</a:t>
                      </a:r>
                    </a:p>
                    <a:p>
                      <a:pPr algn="ctr" fontAlgn="base"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 20 студентов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135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Итоговая диагностика</a:t>
                      </a:r>
                      <a:endParaRPr lang="ru-RU" sz="2400" dirty="0">
                        <a:effectLst/>
                      </a:endParaRPr>
                    </a:p>
                    <a:p>
                      <a:pPr algn="ctr" fontAlgn="base"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 20 </a:t>
                      </a:r>
                      <a:r>
                        <a:rPr lang="ru-RU" sz="2400" dirty="0" smtClean="0">
                          <a:effectLst/>
                        </a:rPr>
                        <a:t>студентов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2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>
                          <a:effectLst/>
                        </a:rPr>
                        <a:t>Количество человек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>
                          <a:effectLst/>
                        </a:rPr>
                        <a:t>%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>
                          <a:effectLst/>
                        </a:rPr>
                        <a:t>Количество человек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24319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Эмоциональная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устойчивость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 человек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5%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9 человек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45%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24319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Эмоциональная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неустойчивость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19 человек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95%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11 человек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 fontAlgn="base">
                        <a:lnSpc>
                          <a:spcPts val="1350"/>
                        </a:lnSpc>
                        <a:spcAft>
                          <a:spcPts val="1350"/>
                        </a:spcAft>
                      </a:pPr>
                      <a:r>
                        <a:rPr lang="ru-RU" sz="2400" dirty="0">
                          <a:effectLst/>
                        </a:rPr>
                        <a:t>55%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16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37" y="109728"/>
            <a:ext cx="8680704" cy="9753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«Уроки 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эмпатии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реализовывается на базе Новосибирского колледжа легкой промышленности и сервиса с 2014 года.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264" y="1402828"/>
            <a:ext cx="10076767" cy="2955416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 </a:t>
            </a:r>
            <a:endParaRPr lang="ru-RU" sz="2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формирование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толерантной культуры личности,</a:t>
            </a:r>
          </a:p>
          <a:p>
            <a:pPr marL="0" indent="0">
              <a:buNone/>
              <a:defRPr/>
            </a:pP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расширение поля социализации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адаптация детей-инвалидов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обучение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 навыкам развития ребенка в домашних условиях,</a:t>
            </a:r>
          </a:p>
          <a:p>
            <a:pPr marL="0" indent="0">
              <a:buNone/>
              <a:defRPr/>
            </a:pP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обучение педагогов колледжа коррекционной работе, повышение уровня знаний по дефектологии.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389" y="4021659"/>
            <a:ext cx="3969225" cy="2646150"/>
          </a:xfrm>
          <a:prstGeom prst="rect">
            <a:avLst/>
          </a:prstGeom>
        </p:spPr>
      </p:pic>
      <p:pic>
        <p:nvPicPr>
          <p:cNvPr id="6" name="Рисунок 4" descr="C:\Documents and Settings\User\Рабочий стол\уроки\Видео\фото\DSC070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584" y="168922"/>
            <a:ext cx="3162576" cy="217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User\Рабочий стол\уроки\фотовыставка\DSC_05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83" y="4309135"/>
            <a:ext cx="3824605" cy="254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40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7683"/>
            <a:ext cx="6150279" cy="67703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Выводы: эмоциональная устойчивость характеризует продолжительность и степень стабильности эмоциональных реакций (эмоциональных состояний).  Достаточно сложный показатель для изменения и коррекции. Влияющий на формирование многих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компетенций: умение проявлять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устойчивый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своей профессии,  работать в коллективе, способность принимать решение и брать на себя ответственность, толерантность по отношению к окружающим. Учитывая, что цель программы: формирование толерантной культуры личности, можно сказать о высокой результативности программы в процессе  реализации.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696" y="1440492"/>
            <a:ext cx="5880969" cy="392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9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Объект 2"/>
          <p:cNvSpPr>
            <a:spLocks noGrp="1"/>
          </p:cNvSpPr>
          <p:nvPr>
            <p:ph sz="quarter" idx="1"/>
          </p:nvPr>
        </p:nvSpPr>
        <p:spPr>
          <a:xfrm>
            <a:off x="4079876" y="6165850"/>
            <a:ext cx="3662044" cy="69215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</a:t>
            </a:r>
          </a:p>
        </p:txBody>
      </p:sp>
      <p:sp>
        <p:nvSpPr>
          <p:cNvPr id="39940" name="Rectangle 2"/>
          <p:cNvSpPr>
            <a:spLocks noChangeArrowheads="1"/>
          </p:cNvSpPr>
          <p:nvPr/>
        </p:nvSpPr>
        <p:spPr bwMode="auto">
          <a:xfrm>
            <a:off x="3425952" y="25570"/>
            <a:ext cx="4767071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профессиональное образовательное учреждение Новосибирской области «Новосибирский колледж легкой промышленности и сервиса»</a:t>
            </a: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Н.Б.Никитина</a:t>
            </a:r>
            <a:endParaRPr lang="ru-RU" altLang="ru-RU" sz="1400" dirty="0"/>
          </a:p>
          <a:p>
            <a:r>
              <a:rPr lang="ru-RU" alt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Ю.С.Яковлева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1000" b="1" dirty="0">
              <a:latin typeface="Times New Roman" panose="02020603050405020304" pitchFamily="18" charset="0"/>
            </a:endParaRPr>
          </a:p>
          <a:p>
            <a:endParaRPr lang="ru-RU" altLang="ru-RU" sz="1000" dirty="0"/>
          </a:p>
          <a:p>
            <a:pPr algn="ctr"/>
            <a:r>
              <a:rPr lang="ru-RU" altLang="ru-RU" sz="1600" b="1" dirty="0">
                <a:solidFill>
                  <a:srgbClr val="4848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 сопровождение, направленное на формирование толерантной культуры личности студентов колледжа</a:t>
            </a:r>
          </a:p>
          <a:p>
            <a:pPr algn="ctr"/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altLang="ru-RU" sz="1200" dirty="0"/>
          </a:p>
          <a:p>
            <a:endParaRPr lang="ru-RU" altLang="ru-RU" dirty="0"/>
          </a:p>
        </p:txBody>
      </p:sp>
      <p:graphicFrame>
        <p:nvGraphicFramePr>
          <p:cNvPr id="39941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324052"/>
              </p:ext>
            </p:extLst>
          </p:nvPr>
        </p:nvGraphicFramePr>
        <p:xfrm>
          <a:off x="3668872" y="3413760"/>
          <a:ext cx="4524152" cy="2670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r:id="rId3" imgW="14107937" imgH="8241270" progId="">
                  <p:embed/>
                </p:oleObj>
              </mc:Choice>
              <mc:Fallback>
                <p:oleObj r:id="rId3" imgW="14107937" imgH="8241270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8872" y="3413760"/>
                        <a:ext cx="4524152" cy="26702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Rectangle 3"/>
          <p:cNvSpPr>
            <a:spLocks noChangeArrowheads="1"/>
          </p:cNvSpPr>
          <p:nvPr/>
        </p:nvSpPr>
        <p:spPr bwMode="auto">
          <a:xfrm>
            <a:off x="4008439" y="7361238"/>
            <a:ext cx="4079875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10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964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260" y="501041"/>
            <a:ext cx="8755693" cy="50980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внимание!!!</a:t>
            </a:r>
            <a:endParaRPr lang="ru-RU" sz="5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tudent2\Desktop\фотопроект\IMG_20181103_110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858" y="284752"/>
            <a:ext cx="3768142" cy="502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tudent2\Desktop\фотопроект\IMG_20181020_1029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01"/>
          <a:stretch/>
        </p:blipFill>
        <p:spPr bwMode="auto">
          <a:xfrm>
            <a:off x="0" y="3201793"/>
            <a:ext cx="4285018" cy="3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tudent2\Desktop\фотопроект\IMG_20181020_10253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88"/>
          <a:stretch/>
        </p:blipFill>
        <p:spPr bwMode="auto">
          <a:xfrm>
            <a:off x="4376875" y="2446118"/>
            <a:ext cx="3910301" cy="3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9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264" y="0"/>
            <a:ext cx="10668000" cy="84124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87680"/>
            <a:ext cx="8063345" cy="540248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уровня психологических знаний об особых детях (детях-инвалидах),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условий творческого развития личности,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эмоциональной устойчивости и гибкости,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 культуре толерантного поведения в обществе,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социально – психологической компетентности,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чувства собственного достоинства и умения уважать достоинства других людей,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уровня самоконтроля,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Расширение поля социализации детей с ограниченными возможностями здоровья в процессе взаимодействия со студентами колледжа.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507" y="200426"/>
            <a:ext cx="4399373" cy="2932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508" y="3554814"/>
            <a:ext cx="4460118" cy="297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28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36" y="0"/>
            <a:ext cx="9217152" cy="3681984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студентов по формированию толерантного отношения к детям с ограниченными возможностями здоровья,  содержит теоретический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 и практический блок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процессе реализации программы проводится диагностическое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обследование на всех этап реализации проекта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выявления  уровня осведомленности и динамики усвоения знаний, для отслеживания изменений в эмоционально-волевой и личностной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сфере, диагностическое обследование проходят все участники взаимодействия (студенты, родители, дети-инвалиды, педагоги).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 теоретического блока проводятся в виде лекций, занятия практического блока проводятся в форме тренинга.</a:t>
            </a:r>
            <a:b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5473716"/>
            <a:ext cx="8596668" cy="56764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87" y="3389376"/>
            <a:ext cx="5063537" cy="33756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012" y="3352800"/>
            <a:ext cx="5118402" cy="341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6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03" y="130629"/>
            <a:ext cx="9844644" cy="138941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взаимодействие проводится в различных интересных и доступных для каждого участника формах: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23158"/>
            <a:ext cx="10937175" cy="517764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Театрализованные представления (новогодние представления, постановка сказок);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зоопарков, театров, экскурсии;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 чтения;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Спортивно-развлекательные праздники;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Фотосессии и фотовыставки;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Отчетные концерты;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 десант (посадка деревьев);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Релаксационные занятия (рисование музыки);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одежды для детей – инвалидов;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Чаепитие;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216" y="2718228"/>
            <a:ext cx="5590784" cy="387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2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188912"/>
            <a:ext cx="9488383" cy="1236127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Мастер-классы, возможность для творчества и общения. За период реализации проекта проведено 4 мастер-класса. И на каждом мы выполняли работы из различных материалов: ткань, пуговицы, соленое тесто, цветная бумага.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4" descr="D:\Классикарпа\AY5Q48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440" y="1484216"/>
            <a:ext cx="3670069" cy="2473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User\Рабочий стол\уроки\17.02.2015\AY5Q36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9778" y="4091364"/>
            <a:ext cx="4144635" cy="2766636"/>
          </a:xfrm>
          <a:prstGeom prst="rect">
            <a:avLst/>
          </a:prstGeom>
          <a:noFill/>
        </p:spPr>
      </p:pic>
      <p:pic>
        <p:nvPicPr>
          <p:cNvPr id="11" name="Объект 3" descr="C:\Documents and Settings\User\Рабочий стол\уроки\Мастер класс 24.11.15\AY5Q0793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1440" y="4196219"/>
            <a:ext cx="3918256" cy="2492046"/>
          </a:xfrm>
          <a:prstGeom prst="rect">
            <a:avLst/>
          </a:prstGeom>
        </p:spPr>
      </p:pic>
      <p:pic>
        <p:nvPicPr>
          <p:cNvPr id="6146" name="Picture 2" descr="D:\Уроки 2\Классикарпа\AY5Q47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696" y="1233959"/>
            <a:ext cx="4010441" cy="267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User\Рабочий стол\уроки\ангел\esYpFoJAwK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96220"/>
            <a:ext cx="3672548" cy="249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User\Рабочий стол\уроки\ангел\ebPnuBAdxk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66" y="1609339"/>
            <a:ext cx="3521181" cy="234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66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0688"/>
            <a:ext cx="3547872" cy="6144768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мастер-классе присутствует от 10 до 15 детей с инвалидностью и 25 студентов колледжа. Это позволяет оказывать помощь каждому ребенку и дает возможность для общения и взаимодействия. </a:t>
            </a:r>
            <a:b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мероприятия являются открытыми и на них присутствуют родители, педагоги колледжа и гости.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88731" y="3524636"/>
            <a:ext cx="4203269" cy="2913742"/>
          </a:xfrm>
        </p:spPr>
      </p:pic>
      <p:pic>
        <p:nvPicPr>
          <p:cNvPr id="5" name="Picture 5" descr="C:\Documents and Settings\User\Рабочий стол\17.02.2015\AY5Q36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463" y="219455"/>
            <a:ext cx="4182875" cy="289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Классикарпа\AY5Q48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934" y="3657601"/>
            <a:ext cx="4314141" cy="287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Documents and Settings\User\Рабочий стол\уроки\ангел\y8YVqT8tv3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239" y="385173"/>
            <a:ext cx="4295529" cy="286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32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79388" y="115889"/>
            <a:ext cx="9269412" cy="172510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Театрализованная деятельность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Спектакли и представления  это не только развлечение, но и развитие двигательных возможностей, совершенствование крупной и мелкой моторики детей-инвалидов, а для студентов это возможность  для активного взаимодействия с детьми, творческого раскрытия, креативности.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5603" name="Объект 3" descr="C:\Documents and Settings\User\Рабочий стол\уроки\Новый год\AY5Q2050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5280" y="4427558"/>
            <a:ext cx="4004502" cy="2404079"/>
          </a:xfrm>
        </p:spPr>
      </p:pic>
      <p:pic>
        <p:nvPicPr>
          <p:cNvPr id="25604" name="Рисунок 4" descr="C:\Documents and Settings\User\Рабочий стол\уроки\Новый год\AY5Q20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825" y="1774914"/>
            <a:ext cx="4321175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5" descr="C:\Documents and Settings\User\Рабочий стол\уроки\Новый год\AY5Q19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6873"/>
            <a:ext cx="3963818" cy="277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329" y="1764325"/>
            <a:ext cx="3625358" cy="241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5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459</TotalTime>
  <Words>449</Words>
  <Application>Microsoft Office PowerPoint</Application>
  <PresentationFormat>Произвольный</PresentationFormat>
  <Paragraphs>147</Paragraphs>
  <Slides>32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Грань</vt:lpstr>
      <vt:lpstr>Презентация PowerPoint</vt:lpstr>
      <vt:lpstr>Презентация PowerPoint</vt:lpstr>
      <vt:lpstr>Проект «Уроки эмпатии» реализовывается на базе Новосибирского колледжа легкой промышленности и сервиса с 2014 года.</vt:lpstr>
      <vt:lpstr>Задачи: </vt:lpstr>
      <vt:lpstr>   Программа для студентов по формированию толерантного отношения к детям с ограниченными возможностями здоровья,  содержит теоретический блок и практический блок.   В процессе реализации программы проводится диагностическое обследование на всех этап реализации проекта для выявления  уровня осведомленности и динамики усвоения знаний, для отслеживания изменений в эмоционально-волевой и личностной сфере, диагностическое обследование проходят все участники взаимодействия (студенты, родители, дети-инвалиды, педагоги).   Занятия теоретического блока проводятся в виде лекций, занятия практического блока проводятся в форме тренинга. </vt:lpstr>
      <vt:lpstr>Активное взаимодействие проводится в различных интересных и доступных для каждого участника формах:</vt:lpstr>
      <vt:lpstr> Мастер-классы, возможность для творчества и общения. За период реализации проекта проведено 4 мастер-класса. И на каждом мы выполняли работы из различных материалов: ткань, пуговицы, соленое тесто, цветная бумага.</vt:lpstr>
      <vt:lpstr> На мастер-классе присутствует от 10 до 15 детей с инвалидностью и 25 студентов колледжа. Это позволяет оказывать помощь каждому ребенку и дает возможность для общения и взаимодействия.   Все мероприятия являются открытыми и на них присутствуют родители, педагоги колледжа и гости.</vt:lpstr>
      <vt:lpstr>Театрализованная деятельность Спектакли и представления  это не только развлечение, но и развитие двигательных возможностей, совершенствование крупной и мелкой моторики детей-инвалидов, а для студентов это возможность  для активного взаимодействия с детьми, творческого раскрытия, креативности. </vt:lpstr>
      <vt:lpstr>Сказка «Колобок» студенты колледжа, участвующие в проекте, подготовили и провели представление для детей-инвалидов и их семей сказку «Колобок», также студенты приготовили памятные подарки – мягкие игрушки в форме колобка.</vt:lpstr>
      <vt:lpstr> Дети-инвалиды и студенты колледжа посетили   театр  ДДТ А.И.Ефремова спектакль «Муха Цокотуха».  Это новый уровень активного взаимодействия, который позволил выйти за пределы  колледжа.    Это показательно для оценки достижения уровня социализации детьми-инвалидами, студенты были примером поведения в обществе, учили  особых детей реагировать на представления, дарить актерам аплодисменты. Эти моменты кажутся простыми для нас, но в работе с детьми-инвалидами это формирование важных навыков социального поведения. </vt:lpstr>
      <vt:lpstr> Основная цель проекта - социализация детей с ограниченными возможностями здоровья, а также посещение культурных центров города Новосибирска. Для студентов целью проекта является формирование толерантной культуры личности. Мероприятие подобного рода помогает реализовать эти цели, создается возможность для общения. </vt:lpstr>
      <vt:lpstr> Час чтения – интересная, творческая форма активного взаимодействия студентов, детей-инвалидов, актеров театра и всех пришедших на встречу. Возможность аукнуться в сказку и узнать много нового. Это позволяет развивать усидчивость, умение слушать и быть активным, дети рассказывали стихотворения и водили хороводы, после прослушивания произведения А.С.Пушкина.</vt:lpstr>
      <vt:lpstr> После мероприятия у  участников была возможность прогуляться на территории отеля «Абникум», пообщаться. И мы долго не расходились обмениваясь впечатлениями и даря друг другу положительные эмоции.</vt:lpstr>
      <vt:lpstr> Спортивно-развлекательный праздник.   Семьи выполняли творческие, силовые, двигательные упражнения, студенты также были активными участниками мероприятия, они помогали детям справляться с заданиями, были членами жюри и участниками команд.    После подведения итогов, были вручены памятные  грамоты и медали, это вызвало восторг среди детей-инвалидов. Так как многие впервые  участвовали в подобных мероприятиях.</vt:lpstr>
      <vt:lpstr>Спортивно-развлекательный праздник</vt:lpstr>
      <vt:lpstr>Фото – это возможность еще раз взглянуть на нашу работу и оценить важность общения и положительные эмоции царившие во время фотосессий</vt:lpstr>
      <vt:lpstr>Отчетные концерты, позволяющие детям и студентам продемонстрировать свои таланты и возможности</vt:lpstr>
      <vt:lpstr>Зеленый десант   Еще одна форма социальной адаптации и расширения круга общения. Совместная работа студентов, детей-инвалидов, родителей и педагогов приносит положительные эмоции и возможность познать окружающий мир.</vt:lpstr>
      <vt:lpstr> Коллекция для детей-инвалидов, разработанная студентами колледжа легкой промышленности и сервиса Швейные изделия с учетом индивидуальных особенностей особых детей, были разработаны пять комплектов одежды (платье, комбинезон, джинсовая куртка, водолазка, брючный костюм). В дефиле – показе приняли участие сами дети с инвалидностью их родители и студенты, участники проекта «Уроки эмпатии». </vt:lpstr>
      <vt:lpstr>Коллекция для детей-инвалидов, разработанная студентами колледжа легкой промышленности и сервиса </vt:lpstr>
      <vt:lpstr>Коллекция для детей-инвалидов, разработанная студентами колледжа легкой промышленности и сервиса </vt:lpstr>
      <vt:lpstr>Коллекция для детей-инвалидов, разработанная студентами колледжа легкой промышленности и сервиса</vt:lpstr>
      <vt:lpstr>Коллекция для детей-инвалидов, разработанная студентами колледжа легкой промышленности и сервиса</vt:lpstr>
      <vt:lpstr> Рисование музыки. Релаксационное занятие, направленное на развитие творческих способностей, воображения, мелкой моторики, восприятия. Во время занятия были задействованы различные каналы восприятия информации: зрительные, слуховые, тактильные. </vt:lpstr>
      <vt:lpstr> На организованной после занятия выставке работ, стало понятно, что не смотря на то, что все мы разные, восприятие мира очень похоже. Для родителей – это возможность увидеть своего ребенка с другой стороны.</vt:lpstr>
      <vt:lpstr> На протяжение реализации проекта, все этапы пассивного и активного взаимодействия ведется психологическое обследование участников.  По результатам диагностики положительная динамика наблюдается по всем исследуемым показателям. Также родители и участники проекта оставляют отзывы и пожелания, которые учитываются при составлении планов мероприятий.</vt:lpstr>
      <vt:lpstr>Результаты диагностики. Методика «Незаконченные предложения»</vt:lpstr>
      <vt:lpstr>Результаты психодиагностического обследования. Опросник Айзенка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Конфликтные ситуации в образовательном процессе и способы их разрешения</dc:title>
  <dc:creator>SHURIK</dc:creator>
  <cp:lastModifiedBy>student2</cp:lastModifiedBy>
  <cp:revision>60</cp:revision>
  <dcterms:created xsi:type="dcterms:W3CDTF">2016-09-26T17:04:48Z</dcterms:created>
  <dcterms:modified xsi:type="dcterms:W3CDTF">2019-08-21T17:56:03Z</dcterms:modified>
</cp:coreProperties>
</file>