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75" r:id="rId3"/>
    <p:sldId id="277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0" r:id="rId13"/>
    <p:sldId id="268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13" autoAdjust="0"/>
  </p:normalViewPr>
  <p:slideViewPr>
    <p:cSldViewPr>
      <p:cViewPr varScale="1">
        <p:scale>
          <a:sx n="109" d="100"/>
          <a:sy n="109" d="100"/>
        </p:scale>
        <p:origin x="129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0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3ABD-0840-488E-95AA-E5BBB04BF7AA}" type="datetimeFigureOut">
              <a:rPr lang="ru-RU" smtClean="0"/>
              <a:pPr/>
              <a:t>24.09.2019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9AD1-F75A-410B-A0A5-500865FB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3ABD-0840-488E-95AA-E5BBB04BF7AA}" type="datetimeFigureOut">
              <a:rPr lang="ru-RU" smtClean="0"/>
              <a:pPr/>
              <a:t>24.09.2019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9AD1-F75A-410B-A0A5-500865FB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3ABD-0840-488E-95AA-E5BBB04BF7AA}" type="datetimeFigureOut">
              <a:rPr lang="ru-RU" smtClean="0"/>
              <a:pPr/>
              <a:t>24.09.2019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9AD1-F75A-410B-A0A5-500865FB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3ABD-0840-488E-95AA-E5BBB04BF7AA}" type="datetimeFigureOut">
              <a:rPr lang="ru-RU" smtClean="0"/>
              <a:pPr/>
              <a:t>24.09.2019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9AD1-F75A-410B-A0A5-500865FB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3ABD-0840-488E-95AA-E5BBB04BF7AA}" type="datetimeFigureOut">
              <a:rPr lang="ru-RU" smtClean="0"/>
              <a:pPr/>
              <a:t>24.09.2019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9AD1-F75A-410B-A0A5-500865FB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3ABD-0840-488E-95AA-E5BBB04BF7AA}" type="datetimeFigureOut">
              <a:rPr lang="ru-RU" smtClean="0"/>
              <a:pPr/>
              <a:t>24.09.2019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9AD1-F75A-410B-A0A5-500865FB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3ABD-0840-488E-95AA-E5BBB04BF7AA}" type="datetimeFigureOut">
              <a:rPr lang="ru-RU" smtClean="0"/>
              <a:pPr/>
              <a:t>24.09.2019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9AD1-F75A-410B-A0A5-500865FB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3ABD-0840-488E-95AA-E5BBB04BF7AA}" type="datetimeFigureOut">
              <a:rPr lang="ru-RU" smtClean="0"/>
              <a:pPr/>
              <a:t>24.09.2019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9AD1-F75A-410B-A0A5-500865FB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3ABD-0840-488E-95AA-E5BBB04BF7AA}" type="datetimeFigureOut">
              <a:rPr lang="ru-RU" smtClean="0"/>
              <a:pPr/>
              <a:t>24.09.2019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9AD1-F75A-410B-A0A5-500865FB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3ABD-0840-488E-95AA-E5BBB04BF7AA}" type="datetimeFigureOut">
              <a:rPr lang="ru-RU" smtClean="0"/>
              <a:pPr/>
              <a:t>24.09.2019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9AD1-F75A-410B-A0A5-500865FB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3ABD-0840-488E-95AA-E5BBB04BF7AA}" type="datetimeFigureOut">
              <a:rPr lang="ru-RU" smtClean="0"/>
              <a:pPr/>
              <a:t>24.09.2019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9AD1-F75A-410B-A0A5-500865FB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63ABD-0840-488E-95AA-E5BBB04BF7AA}" type="datetimeFigureOut">
              <a:rPr lang="ru-RU" smtClean="0"/>
              <a:pPr/>
              <a:t>24.09.2019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E9AD1-F75A-410B-A0A5-500865FB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consultantplus://offline/ref=93CC5CB3E393277BC969299D654CC1C98CBB61EC85B3DCAF52E55F3AC4562F64DD416E4464C71252eBb0J" TargetMode="External"/><Relationship Id="rId3" Type="http://schemas.openxmlformats.org/officeDocument/2006/relationships/hyperlink" Target="consultantplus://offline/ref=93CC5CB3E393277BC969299D654CC1C98CB464EB8AB6DCAF52E55F3AC4562F64DD416E4463eCb3J" TargetMode="External"/><Relationship Id="rId7" Type="http://schemas.openxmlformats.org/officeDocument/2006/relationships/hyperlink" Target="consultantplus://offline/ref=93CC5CB3E393277BC969299D654CC1C98CB862E587B0DCAF52E55F3AC4562F64DD416E4464C71353eBbDJ" TargetMode="External"/><Relationship Id="rId2" Type="http://schemas.openxmlformats.org/officeDocument/2006/relationships/hyperlink" Target="consultantplus://offline/ref=93CC5CB3E393277BC969299D654CC1C98CB56CED87B8DCAF52E55F3AC4562F64DD416E4464C61356eBbCJ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consultantplus://offline/ref=93CC5CB3E393277BC969299D654CC1C98CB867EE83B5DCAF52E55F3AC4562F64DD416E4464C71350eBb0J" TargetMode="External"/><Relationship Id="rId5" Type="http://schemas.openxmlformats.org/officeDocument/2006/relationships/hyperlink" Target="consultantplus://offline/ref=93CC5CB3E393277BC969299D654CC1C98CB863E98AB6DCAF52E55F3AC4562F64DD416E4464C71352eBb1J" TargetMode="External"/><Relationship Id="rId10" Type="http://schemas.openxmlformats.org/officeDocument/2006/relationships/hyperlink" Target="consultantplus://offline/ref=93CC5CB3E393277BC969299D654CC1C98CBA64EB83B0DCAF52E55F3AC4562F64DD416E4464C71353eBb8J" TargetMode="External"/><Relationship Id="rId4" Type="http://schemas.openxmlformats.org/officeDocument/2006/relationships/hyperlink" Target="consultantplus://offline/ref=93CC5CB3E393277BC9693786704CC1C98CBF60E982B7DCAF52E55F3AC4562F64DD416E4464C71353eBbDJ" TargetMode="External"/><Relationship Id="rId9" Type="http://schemas.openxmlformats.org/officeDocument/2006/relationships/hyperlink" Target="consultantplus://offline/ref=93CC5CB3E393277BC969299D654CC1C98CB96CE484B0DCAF52E55F3AC4562F64DD416E4464C71354eBb9J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93CC5CB3E393277BC969299D654CC1C988BB6DEA81BA81A55ABC5338C3597073DA08624564C713e5bBJ" TargetMode="External"/><Relationship Id="rId2" Type="http://schemas.openxmlformats.org/officeDocument/2006/relationships/hyperlink" Target="consultantplus://offline/ref=93CC5CB3E393277BC969299D654CC1C98CB567E984B9DCAF52E55F3AC4562F64DD416E4464C71250eBbBJ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Актуализация адаптированных профессиональных образовательных программ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на 2019-2020 учебный год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Структура адаптированной профессиональной образовательной программы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5100" dirty="0" smtClean="0"/>
              <a:t>2. Рабочие программы учебных циклов.</a:t>
            </a:r>
          </a:p>
          <a:p>
            <a:pPr lvl="1"/>
            <a:r>
              <a:rPr lang="ru-RU" sz="5100" dirty="0" smtClean="0"/>
              <a:t>2.1. Общеобразовательные учебные дисциплины.</a:t>
            </a:r>
          </a:p>
          <a:p>
            <a:pPr lvl="1"/>
            <a:endParaRPr lang="ru-RU" sz="5100" dirty="0" smtClean="0"/>
          </a:p>
          <a:p>
            <a:pPr lvl="1"/>
            <a:r>
              <a:rPr lang="ru-RU" sz="5100" dirty="0" smtClean="0"/>
              <a:t>2.2. Рабочие программы общего гуманитарного и социально-экономического цикла.</a:t>
            </a:r>
          </a:p>
          <a:p>
            <a:pPr lvl="1"/>
            <a:endParaRPr lang="ru-RU" sz="5100" dirty="0" smtClean="0"/>
          </a:p>
          <a:p>
            <a:pPr lvl="1"/>
            <a:r>
              <a:rPr lang="ru-RU" sz="5100" dirty="0" smtClean="0"/>
              <a:t>2.3. Рабочие программы математического и общего естественнонаучного цикла.</a:t>
            </a:r>
          </a:p>
          <a:p>
            <a:pPr lvl="1"/>
            <a:endParaRPr lang="ru-RU" sz="5100" dirty="0" smtClean="0"/>
          </a:p>
          <a:p>
            <a:pPr lvl="1"/>
            <a:r>
              <a:rPr lang="ru-RU" sz="5100" dirty="0" smtClean="0"/>
              <a:t>2.4. Рабочие программы дисциплин </a:t>
            </a:r>
            <a:r>
              <a:rPr lang="ru-RU" sz="5100" dirty="0" err="1" smtClean="0"/>
              <a:t>общепрофессионального</a:t>
            </a:r>
            <a:r>
              <a:rPr lang="ru-RU" sz="5100" dirty="0" smtClean="0"/>
              <a:t> учебного цикла.</a:t>
            </a:r>
          </a:p>
          <a:p>
            <a:pPr lvl="1"/>
            <a:endParaRPr lang="ru-RU" sz="5100" dirty="0" smtClean="0"/>
          </a:p>
          <a:p>
            <a:pPr lvl="1"/>
            <a:r>
              <a:rPr lang="ru-RU" sz="5100" dirty="0" smtClean="0"/>
              <a:t>2.5. Рабочие программы дисциплин адаптационного учебного цикла.</a:t>
            </a:r>
          </a:p>
          <a:p>
            <a:pPr lvl="1"/>
            <a:r>
              <a:rPr lang="ru-RU" sz="5100" dirty="0" smtClean="0"/>
              <a:t>2.6. Рабочие программы профессионального учебного цикла.</a:t>
            </a:r>
          </a:p>
          <a:p>
            <a:pPr lvl="1"/>
            <a:endParaRPr lang="ru-RU" sz="3600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Структура адаптированной профессиональной образовательной программы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Tx/>
              <a:buChar char="-"/>
            </a:pPr>
            <a:r>
              <a:rPr lang="ru-RU" dirty="0" smtClean="0"/>
              <a:t>2.7. Рабочие программы по учебно-производственному обучению студентов.</a:t>
            </a:r>
          </a:p>
          <a:p>
            <a:pPr>
              <a:buNone/>
            </a:pPr>
            <a:r>
              <a:rPr lang="ru-RU" sz="2800" dirty="0" smtClean="0"/>
              <a:t>    2.7.1. Рабочая программа  учебной практики</a:t>
            </a:r>
          </a:p>
          <a:p>
            <a:r>
              <a:rPr lang="ru-RU" sz="2800" dirty="0" smtClean="0"/>
              <a:t>2.7.2. Рабочая программа производственной практики.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-  2.8. Программа государственной итоговой аттестации.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Структура адаптированной профессиональной образовательной программы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3. Фонд оценочных средств:</a:t>
            </a:r>
          </a:p>
          <a:p>
            <a:endParaRPr lang="ru-RU" sz="2400" dirty="0" smtClean="0"/>
          </a:p>
          <a:p>
            <a:r>
              <a:rPr lang="ru-RU" sz="2400" dirty="0" smtClean="0"/>
              <a:t>3.1.Входящий контроль знаний;</a:t>
            </a:r>
          </a:p>
          <a:p>
            <a:endParaRPr lang="ru-RU" sz="2400" dirty="0" smtClean="0"/>
          </a:p>
          <a:p>
            <a:r>
              <a:rPr lang="ru-RU" sz="2400" dirty="0" smtClean="0"/>
              <a:t>3.2. Текущий контроль знаний;</a:t>
            </a:r>
          </a:p>
          <a:p>
            <a:endParaRPr lang="ru-RU" sz="2400" dirty="0" smtClean="0"/>
          </a:p>
          <a:p>
            <a:r>
              <a:rPr lang="ru-RU" sz="2400" dirty="0" smtClean="0"/>
              <a:t>3.3. Рубежный контроль знаний;</a:t>
            </a:r>
          </a:p>
          <a:p>
            <a:endParaRPr lang="ru-RU" sz="2400" dirty="0" smtClean="0"/>
          </a:p>
          <a:p>
            <a:r>
              <a:rPr lang="ru-RU" sz="2400" dirty="0" smtClean="0"/>
              <a:t>3.4. Промежуточная аттестация обучающихся.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Структура адаптированной профессиональной образовательной программы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4. Содержание образования обучающихся по индивидуальной траектории.</a:t>
            </a:r>
          </a:p>
          <a:p>
            <a:endParaRPr lang="ru-RU" sz="2800" dirty="0" smtClean="0"/>
          </a:p>
          <a:p>
            <a:r>
              <a:rPr lang="ru-RU" sz="2800" dirty="0" smtClean="0"/>
              <a:t>4.1. Индивидуальные учебные планы по изучаемым дисциплинам и учебно-производственным практикам.</a:t>
            </a:r>
          </a:p>
          <a:p>
            <a:endParaRPr lang="ru-RU" sz="2800" dirty="0" smtClean="0"/>
          </a:p>
          <a:p>
            <a:r>
              <a:rPr lang="ru-RU" sz="2800" dirty="0" smtClean="0"/>
              <a:t>4.2. Индивидуальные графики обучения студентов по адаптированным программам.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T:\Инклюзив образование\Пономарёва Г.И\1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-571528"/>
            <a:ext cx="7300942" cy="93583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 за  внимание!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T:\Инклюзив образование\Пономарёва Г.И\1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-714404"/>
            <a:ext cx="7000924" cy="94795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FF0000"/>
                </a:solidFill>
              </a:rPr>
              <a:t>Нормативные правовые основы разработки адаптированной образовательной программы</a:t>
            </a: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Autofit/>
          </a:bodyPr>
          <a:lstStyle/>
          <a:p>
            <a:r>
              <a:rPr lang="ru-RU" sz="1200" dirty="0" smtClean="0"/>
              <a:t>- Федеральный </a:t>
            </a:r>
            <a:r>
              <a:rPr lang="ru-RU" sz="1200" dirty="0" smtClean="0">
                <a:hlinkClick r:id="rId2"/>
              </a:rPr>
              <a:t>закон</a:t>
            </a:r>
            <a:r>
              <a:rPr lang="ru-RU" sz="1200" dirty="0" smtClean="0"/>
              <a:t> от 29 декабря 2012 г. № 273-ФЗ «Об образовании </a:t>
            </a:r>
            <a:br>
              <a:rPr lang="ru-RU" sz="1200" dirty="0" smtClean="0"/>
            </a:br>
            <a:r>
              <a:rPr lang="ru-RU" sz="1200" dirty="0" smtClean="0"/>
              <a:t>в Российской Федерации»;</a:t>
            </a:r>
          </a:p>
          <a:p>
            <a:r>
              <a:rPr lang="ru-RU" sz="1200" dirty="0" smtClean="0"/>
              <a:t>- Федеральный </a:t>
            </a:r>
            <a:r>
              <a:rPr lang="ru-RU" sz="1200" dirty="0" smtClean="0">
                <a:hlinkClick r:id="rId3"/>
              </a:rPr>
              <a:t>закон</a:t>
            </a:r>
            <a:r>
              <a:rPr lang="ru-RU" sz="1200" dirty="0" smtClean="0"/>
              <a:t> от 24 ноября 1995 г. № 181-ФЗ «О социальной защите инвалидов в Российской Федерации»;</a:t>
            </a:r>
          </a:p>
          <a:p>
            <a:r>
              <a:rPr lang="ru-RU" sz="1200" dirty="0" smtClean="0"/>
              <a:t>- Государственная </a:t>
            </a:r>
            <a:r>
              <a:rPr lang="ru-RU" sz="1200" dirty="0" smtClean="0">
                <a:hlinkClick r:id="rId4"/>
              </a:rPr>
              <a:t>программа</a:t>
            </a:r>
            <a:r>
              <a:rPr lang="ru-RU" sz="1200" dirty="0" smtClean="0"/>
              <a:t> Российской Федерации «Доступная среда» на 2011 - 2015 годы, утвержденная постановлением Правительства Российской Федерации от 17 марта 2011 г. № 175;</a:t>
            </a:r>
          </a:p>
          <a:p>
            <a:r>
              <a:rPr lang="ru-RU" sz="1200" dirty="0" smtClean="0"/>
              <a:t>- Государственная </a:t>
            </a:r>
            <a:r>
              <a:rPr lang="ru-RU" sz="1200" dirty="0" smtClean="0">
                <a:hlinkClick r:id="rId5"/>
              </a:rPr>
              <a:t>программа</a:t>
            </a:r>
            <a:r>
              <a:rPr lang="ru-RU" sz="1200" dirty="0" smtClean="0"/>
              <a:t> Российской Федерации «Развитие образования» на 2013 - 2020 годы, утвержденная распоряжением Правительства Российской Федерации от 15 мая 2013 г. № 792-р;</a:t>
            </a:r>
          </a:p>
          <a:p>
            <a:r>
              <a:rPr lang="ru-RU" sz="1200" dirty="0" smtClean="0"/>
              <a:t>-Типовое положение об образовательном учреждении среднего профессионального образования (среднем специальном учебном заведении, утверждённое постановлением Правительства РФ от 18.07.2008г. Актуальное в 2018г.</a:t>
            </a:r>
          </a:p>
          <a:p>
            <a:r>
              <a:rPr lang="ru-RU" sz="1200" dirty="0" smtClean="0"/>
              <a:t>- федеральный государственный образовательный </a:t>
            </a:r>
            <a:r>
              <a:rPr lang="ru-RU" sz="1200" dirty="0" smtClean="0">
                <a:hlinkClick r:id="rId6"/>
              </a:rPr>
              <a:t>стандарт</a:t>
            </a:r>
            <a:r>
              <a:rPr lang="ru-RU" sz="1200" dirty="0" smtClean="0"/>
              <a:t> среднего профессионального образования по специальности 09.02.05Прикладная информатика (по отраслям), утвержден  приказом </a:t>
            </a:r>
            <a:r>
              <a:rPr lang="ru-RU" sz="1200" dirty="0" err="1" smtClean="0"/>
              <a:t>Минобрнауки</a:t>
            </a:r>
            <a:r>
              <a:rPr lang="ru-RU" sz="1200" dirty="0" smtClean="0"/>
              <a:t> России </a:t>
            </a:r>
            <a:br>
              <a:rPr lang="ru-RU" sz="1200" dirty="0" smtClean="0"/>
            </a:br>
            <a:r>
              <a:rPr lang="ru-RU" sz="1200" dirty="0" smtClean="0"/>
              <a:t>от 13.08.2014 №1001«Об утверждении федерального государственного образовательного стандарта среднего профессионального образования по специальности 09.02.05 Прикладная информатика (по отраслям)»;</a:t>
            </a:r>
          </a:p>
          <a:p>
            <a:r>
              <a:rPr lang="ru-RU" sz="1200" dirty="0" smtClean="0"/>
              <a:t>- </a:t>
            </a:r>
            <a:r>
              <a:rPr lang="ru-RU" sz="1200" dirty="0" smtClean="0">
                <a:hlinkClick r:id="rId7"/>
              </a:rPr>
              <a:t>Положение</a:t>
            </a:r>
            <a:r>
              <a:rPr lang="ru-RU" sz="1200" dirty="0" smtClean="0"/>
              <a:t> о практике обучающихся, осваивающих основные профессиональные образовательные программы среднего профессионального образования, утвержденный приказом Министерства образования и науки Российской Федерации от 18 апреля 2013 г. № 291;</a:t>
            </a:r>
          </a:p>
          <a:p>
            <a:r>
              <a:rPr lang="ru-RU" sz="1200" dirty="0" smtClean="0"/>
              <a:t>- </a:t>
            </a:r>
            <a:r>
              <a:rPr lang="ru-RU" sz="1200" dirty="0" smtClean="0">
                <a:hlinkClick r:id="rId8"/>
              </a:rPr>
              <a:t>Порядок</a:t>
            </a:r>
            <a:r>
              <a:rPr lang="ru-RU" sz="1200" dirty="0" smtClean="0"/>
              <a:t> организации и осуществления образовательной деятельности по образовательным программам среднего профессионального образования, утвержденный приказом Министерства образования и науки Российской Федерации от 14 июня 2013 г. № 464;</a:t>
            </a:r>
          </a:p>
          <a:p>
            <a:r>
              <a:rPr lang="ru-RU" sz="1200" dirty="0" smtClean="0"/>
              <a:t>- </a:t>
            </a:r>
            <a:r>
              <a:rPr lang="ru-RU" sz="1200" dirty="0" smtClean="0">
                <a:hlinkClick r:id="rId9"/>
              </a:rPr>
              <a:t>Порядок</a:t>
            </a:r>
            <a:r>
              <a:rPr lang="ru-RU" sz="1200" dirty="0" smtClean="0"/>
              <a:t> проведения государственной итоговой аттестации по образовательным программам среднего профессионального образования, утвержденный приказом Министерства образования и науки Российской Федерации от 16 августа 2013 г. № 968;</a:t>
            </a:r>
          </a:p>
          <a:p>
            <a:r>
              <a:rPr lang="ru-RU" sz="1200" dirty="0" smtClean="0"/>
              <a:t>- </a:t>
            </a:r>
            <a:r>
              <a:rPr lang="ru-RU" sz="1200" dirty="0" smtClean="0">
                <a:hlinkClick r:id="rId10"/>
              </a:rPr>
              <a:t>Порядок</a:t>
            </a:r>
            <a:r>
              <a:rPr lang="ru-RU" sz="1200" dirty="0" smtClean="0"/>
              <a:t> применения организациями, осуществляющими образовательную деятельность, электронного обучения, дистанционных образовательных технологий при реализации образовательных программ, утвержденный приказом Министерства образования и науки Российской Федерации от 9 января 2014 г. № 2;</a:t>
            </a: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Нормативные правовые основы разработки адаптированной образовательной программы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6400" dirty="0" smtClean="0"/>
              <a:t>- </a:t>
            </a:r>
            <a:r>
              <a:rPr lang="ru-RU" sz="6400" dirty="0" smtClean="0">
                <a:hlinkClick r:id="rId2"/>
              </a:rPr>
              <a:t>Порядок</a:t>
            </a:r>
            <a:r>
              <a:rPr lang="ru-RU" sz="6400" dirty="0" smtClean="0"/>
              <a:t> приема граждан на обучение по образовательным программам среднего профессионального образования, утвержденный приказом Министерства образования и науки Российской Федерации </a:t>
            </a:r>
            <a:br>
              <a:rPr lang="ru-RU" sz="6400" dirty="0" smtClean="0"/>
            </a:br>
            <a:r>
              <a:rPr lang="ru-RU" sz="6400" dirty="0" smtClean="0"/>
              <a:t>от 23 января 2014 г. № 36;</a:t>
            </a:r>
          </a:p>
          <a:p>
            <a:r>
              <a:rPr lang="ru-RU" sz="6400" dirty="0" smtClean="0"/>
              <a:t>- локальные акты профессионального образовательного учреждения.</a:t>
            </a:r>
          </a:p>
          <a:p>
            <a:r>
              <a:rPr lang="ru-RU" sz="6400" dirty="0" smtClean="0"/>
              <a:t> </a:t>
            </a:r>
          </a:p>
          <a:p>
            <a:r>
              <a:rPr lang="ru-RU" sz="6400" dirty="0" smtClean="0"/>
              <a:t>Методическую основу разработки адаптированной образовательной программы составляют:</a:t>
            </a:r>
          </a:p>
          <a:p>
            <a:r>
              <a:rPr lang="ru-RU" sz="6400" dirty="0" smtClean="0"/>
              <a:t>- «Методические рекомендации по разработке адаптированных образовательных программ среднего профессионального образования» (письмо Министерства образования и науки Российской Федерации от 22 апреля 2015 г. №06-442);</a:t>
            </a:r>
          </a:p>
          <a:p>
            <a:r>
              <a:rPr lang="ru-RU" sz="6400" dirty="0" smtClean="0"/>
              <a:t>- письмо </a:t>
            </a:r>
            <a:r>
              <a:rPr lang="ru-RU" sz="6400" dirty="0" err="1" smtClean="0"/>
              <a:t>Минобрнауки</a:t>
            </a:r>
            <a:r>
              <a:rPr lang="ru-RU" sz="6400" dirty="0" smtClean="0"/>
              <a:t> России от 17.03.2015г. №06-259 «Рекомендации по организации получения среднего общего образования в пределах освоения образовательных программ среднего профессионального образования на базе основного общего образования с учётом требований федеральных государственных стандартов и получаемой профессии или специальности среднего профессионального образования»;</a:t>
            </a:r>
          </a:p>
          <a:p>
            <a:r>
              <a:rPr lang="ru-RU" sz="6400" dirty="0" smtClean="0"/>
              <a:t>- «</a:t>
            </a:r>
            <a:r>
              <a:rPr lang="ru-RU" sz="6400" dirty="0" smtClean="0">
                <a:hlinkClick r:id="rId3"/>
              </a:rPr>
              <a:t>Требования</a:t>
            </a:r>
            <a:r>
              <a:rPr lang="ru-RU" sz="6400" dirty="0" smtClean="0"/>
              <a:t> к организации образовательного процесса для обучения инвалидов и лиц с ограниченными возможностями здоровья </a:t>
            </a:r>
            <a:br>
              <a:rPr lang="ru-RU" sz="6400" dirty="0" smtClean="0"/>
            </a:br>
            <a:r>
              <a:rPr lang="ru-RU" sz="6400" dirty="0" smtClean="0"/>
              <a:t>в профессиональных образовательных организациях, в том числе оснащенности образовательного процесса» (письмо Департамента подготовки рабочих кадров и ДПО Министерства образования и науки Российской Федерации 18 марта 2014 г. № 06-281).</a:t>
            </a:r>
          </a:p>
          <a:p>
            <a:pPr>
              <a:buNone/>
            </a:pPr>
            <a:r>
              <a:rPr lang="ru-RU" sz="6400" b="1" dirty="0" smtClean="0"/>
              <a:t> </a:t>
            </a:r>
            <a:endParaRPr lang="ru-RU" sz="6400" dirty="0" smtClean="0"/>
          </a:p>
          <a:p>
            <a:endParaRPr lang="ru-RU" sz="6400" dirty="0" smtClean="0"/>
          </a:p>
          <a:p>
            <a:pPr>
              <a:buNone/>
            </a:pPr>
            <a:r>
              <a:rPr lang="ru-RU" sz="6400" dirty="0" smtClean="0"/>
              <a:t> </a:t>
            </a:r>
          </a:p>
          <a:p>
            <a:pPr hangingPunct="0"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Цель </a:t>
            </a:r>
            <a:r>
              <a:rPr lang="ru-RU" sz="2800" b="1" dirty="0" smtClean="0">
                <a:solidFill>
                  <a:srgbClr val="FF0000"/>
                </a:solidFill>
              </a:rPr>
              <a:t>адаптированной образовательной </a:t>
            </a:r>
            <a:r>
              <a:rPr lang="ru-RU" sz="2800" b="1" dirty="0" smtClean="0">
                <a:solidFill>
                  <a:srgbClr val="FF0000"/>
                </a:solidFill>
              </a:rPr>
              <a:t>программы : 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организация подготовки специалистов среднего звена по </a:t>
            </a:r>
            <a:r>
              <a:rPr lang="en-US" dirty="0" smtClean="0"/>
              <a:t>[</a:t>
            </a:r>
            <a:r>
              <a:rPr lang="ru-RU" dirty="0" smtClean="0"/>
              <a:t>название специальности</a:t>
            </a:r>
            <a:r>
              <a:rPr lang="en-US" dirty="0" smtClean="0"/>
              <a:t>] </a:t>
            </a:r>
            <a:r>
              <a:rPr lang="ru-RU" dirty="0" smtClean="0"/>
              <a:t>в </a:t>
            </a:r>
            <a:r>
              <a:rPr lang="ru-RU" dirty="0" smtClean="0"/>
              <a:t>рамках среднего профессионального образования в соответствии с поставленными задачами и потребностями целевой аудитории с </a:t>
            </a:r>
            <a:r>
              <a:rPr lang="en-US" dirty="0" smtClean="0"/>
              <a:t>[</a:t>
            </a:r>
            <a:r>
              <a:rPr lang="ru-RU" dirty="0" smtClean="0"/>
              <a:t>нозология</a:t>
            </a:r>
            <a:r>
              <a:rPr lang="en-US" dirty="0" smtClean="0"/>
              <a:t>]</a:t>
            </a: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Задачи образовательной программы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smtClean="0"/>
              <a:t>- </a:t>
            </a:r>
            <a:r>
              <a:rPr lang="ru-RU" dirty="0" smtClean="0"/>
              <a:t>обеспечить получение качественных базовых гуманитарных, социальных, экономических, математических и естественнонаучных знаний, востребованных обществом;</a:t>
            </a:r>
          </a:p>
          <a:p>
            <a:r>
              <a:rPr lang="ru-RU" b="1" dirty="0" smtClean="0"/>
              <a:t>-</a:t>
            </a:r>
            <a:r>
              <a:rPr lang="ru-RU" dirty="0" smtClean="0"/>
              <a:t>  подготовить выпускников к успешной работе в сфере информационных технологий;</a:t>
            </a:r>
          </a:p>
          <a:p>
            <a:r>
              <a:rPr lang="ru-RU" b="1" dirty="0" smtClean="0"/>
              <a:t>-</a:t>
            </a:r>
            <a:r>
              <a:rPr lang="ru-RU" dirty="0" smtClean="0"/>
              <a:t> создать необходимые условия для овладения выпускниками с </a:t>
            </a:r>
            <a:r>
              <a:rPr lang="en-US" dirty="0" smtClean="0"/>
              <a:t>[</a:t>
            </a:r>
            <a:r>
              <a:rPr lang="ru-RU" dirty="0" smtClean="0"/>
              <a:t>нозология</a:t>
            </a:r>
            <a:r>
              <a:rPr lang="en-US" dirty="0" smtClean="0"/>
              <a:t>] </a:t>
            </a:r>
            <a:r>
              <a:rPr lang="ru-RU" dirty="0" smtClean="0"/>
              <a:t>общими </a:t>
            </a:r>
            <a:r>
              <a:rPr lang="ru-RU" dirty="0" smtClean="0"/>
              <a:t>и профессиональными компетенциями, способствующими их социальной мобильности и устойчивости на рынке труда;</a:t>
            </a:r>
          </a:p>
          <a:p>
            <a:r>
              <a:rPr lang="ru-RU" b="1" dirty="0" smtClean="0"/>
              <a:t>-</a:t>
            </a:r>
            <a:r>
              <a:rPr lang="ru-RU" dirty="0" smtClean="0"/>
              <a:t> сформировать социально-личностные качества выпускников, целеустремлённость, организованность, трудолюбие, коммуникабельность, ответственность за конечный результат своей профессиональной деятельности, гражданственность, толерантность, способность к самообразованию и к саморазвитию.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Перечень используемых определений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142984"/>
            <a:ext cx="8229600" cy="4525963"/>
          </a:xfrm>
        </p:spPr>
        <p:txBody>
          <a:bodyPr>
            <a:noAutofit/>
          </a:bodyPr>
          <a:lstStyle/>
          <a:p>
            <a:r>
              <a:rPr lang="ru-RU" sz="1400" b="1" dirty="0" smtClean="0"/>
              <a:t>Обучающиеся с особыми образовательными </a:t>
            </a:r>
            <a:r>
              <a:rPr lang="ru-RU" sz="1400" b="1" dirty="0" smtClean="0"/>
              <a:t>потребностями - </a:t>
            </a:r>
            <a:r>
              <a:rPr lang="ru-RU" sz="1400" dirty="0" smtClean="0"/>
              <a:t>физические </a:t>
            </a:r>
            <a:r>
              <a:rPr lang="ru-RU" sz="1400" dirty="0" smtClean="0"/>
              <a:t>лица, имеющие недостатки в физическом и (или) </a:t>
            </a:r>
            <a:r>
              <a:rPr lang="ru-RU" sz="1400" dirty="0" smtClean="0"/>
              <a:t>психологическом </a:t>
            </a:r>
            <a:r>
              <a:rPr lang="ru-RU" sz="1400" dirty="0" smtClean="0"/>
              <a:t>развитии, подтверждённые психолого-медико-педагогической комиссией и препятствующие получению образования без создания специальных условий. </a:t>
            </a:r>
          </a:p>
          <a:p>
            <a:r>
              <a:rPr lang="ru-RU" sz="1400" b="1" dirty="0" smtClean="0"/>
              <a:t>Адаптированная профессиональная образовательная программа </a:t>
            </a:r>
            <a:r>
              <a:rPr lang="ru-RU" sz="1400" dirty="0" smtClean="0"/>
              <a:t>среднего профессионального образования – программа подготовки специалистов среднего звена, адаптированная для обучения лиц с особыми образовательными потребностями с учётом особенностей их психологического развития, индивидуальных возможностей и, при необходимости, обеспечивающая коррекцию нарушений развития и социальную адаптацию указанных лиц. </a:t>
            </a:r>
          </a:p>
          <a:p>
            <a:r>
              <a:rPr lang="ru-RU" sz="1400" b="1" dirty="0" smtClean="0"/>
              <a:t>Адаптированная дисциплина – </a:t>
            </a:r>
            <a:r>
              <a:rPr lang="ru-RU" sz="1400" dirty="0" smtClean="0"/>
              <a:t>это элемент адаптированной образовательной программы среднего профессионального образования, направленный на индивидуальную коррекцию учебных и коммуникативных умений и способствующий специальной и профессиональной адаптации обучающихся с особыми образовательными потребностями. </a:t>
            </a:r>
          </a:p>
          <a:p>
            <a:r>
              <a:rPr lang="ru-RU" sz="1400" b="1" dirty="0" smtClean="0"/>
              <a:t>Специальные условия для получения образования – </a:t>
            </a:r>
            <a:r>
              <a:rPr lang="ru-RU" sz="1400" dirty="0" smtClean="0"/>
              <a:t>условия обучения, воспитания и развития обучающихся инвалидов и обучающихся с ограниченными возможностями здоровья, включающие в себя использование специальных образовательных программ и методов обучения и воспитания, специальных учебников, учебных пособий и дидактических материалов, специальных технических средств обучения коллективного и индивидуального пользования, предоставление услуг ассистента, оказывающего обучающимся необходимую техническую помощь, проведение групповых и индивидуальных коррекционных занятий, обеспечение доступа  в здания образовательной организации, осуществляющих образовательную деятельность, и другие условия, без которых невозможно или затруднено освоение образовательных программ обучающимися с особыми образовательными потребностями</a:t>
            </a:r>
            <a:r>
              <a:rPr lang="ru-RU" sz="1400" dirty="0" smtClean="0"/>
              <a:t>.</a:t>
            </a:r>
            <a:r>
              <a:rPr lang="ru-RU" sz="1200" dirty="0" smtClean="0"/>
              <a:t> </a:t>
            </a: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Нормативный срок освоения адаптированной программы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Сроки </a:t>
            </a:r>
            <a:r>
              <a:rPr lang="ru-RU" sz="3600" dirty="0" smtClean="0">
                <a:solidFill>
                  <a:srgbClr val="FF0000"/>
                </a:solidFill>
              </a:rPr>
              <a:t>получения среднего профессионального образования по </a:t>
            </a:r>
            <a:r>
              <a:rPr lang="ru-RU" sz="3600" dirty="0" smtClean="0">
                <a:solidFill>
                  <a:srgbClr val="FF0000"/>
                </a:solidFill>
              </a:rPr>
              <a:t>специальностям СПО при </a:t>
            </a:r>
            <a:r>
              <a:rPr lang="ru-RU" sz="3600" dirty="0" smtClean="0">
                <a:solidFill>
                  <a:srgbClr val="FF0000"/>
                </a:solidFill>
              </a:rPr>
              <a:t>необходимости могут быть увеличены не  более чем на 10 месяцев.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Структура адаптированной профессиональной образовательной программы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800" dirty="0" smtClean="0"/>
              <a:t>Пояснительная записка.</a:t>
            </a:r>
          </a:p>
          <a:p>
            <a:pPr marL="514350" indent="-514350">
              <a:buAutoNum type="arabicPeriod"/>
            </a:pPr>
            <a:endParaRPr lang="ru-RU" sz="2800" dirty="0" smtClean="0"/>
          </a:p>
          <a:p>
            <a:pPr marL="514350" indent="-514350">
              <a:buAutoNum type="arabicPeriod" startAt="2"/>
            </a:pPr>
            <a:r>
              <a:rPr lang="ru-RU" sz="2800" dirty="0" smtClean="0"/>
              <a:t>Документы, определяющие содержание образовательного процесса:</a:t>
            </a:r>
          </a:p>
          <a:p>
            <a:pPr marL="514350" indent="-514350">
              <a:buAutoNum type="arabicPeriod" startAt="2"/>
            </a:pPr>
            <a:endParaRPr lang="ru-RU" sz="2800" dirty="0" smtClean="0"/>
          </a:p>
          <a:p>
            <a:pPr marL="514350" indent="-514350">
              <a:buNone/>
            </a:pPr>
            <a:r>
              <a:rPr lang="ru-RU" sz="2800" dirty="0" smtClean="0"/>
              <a:t>2.1. Учебный план (базовый);</a:t>
            </a:r>
          </a:p>
          <a:p>
            <a:pPr marL="514350" indent="-514350">
              <a:buNone/>
            </a:pPr>
            <a:endParaRPr lang="ru-RU" sz="2800" dirty="0" smtClean="0"/>
          </a:p>
          <a:p>
            <a:pPr marL="514350" indent="-514350">
              <a:buNone/>
            </a:pPr>
            <a:r>
              <a:rPr lang="ru-RU" sz="2800" dirty="0" smtClean="0"/>
              <a:t>2.2. Календарный учебный график (базовый).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444</Words>
  <Application>Microsoft Office PowerPoint</Application>
  <PresentationFormat>Экран (4:3)</PresentationFormat>
  <Paragraphs>82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Arial</vt:lpstr>
      <vt:lpstr>Тема Office</vt:lpstr>
      <vt:lpstr>Актуализация адаптированных профессиональных образовательных программ на 2019-2020 учебный год</vt:lpstr>
      <vt:lpstr>Презентация PowerPoint</vt:lpstr>
      <vt:lpstr>Нормативные правовые основы разработки адаптированной образовательной программы</vt:lpstr>
      <vt:lpstr>Нормативные правовые основы разработки адаптированной образовательной программы</vt:lpstr>
      <vt:lpstr>Цель адаптированной образовательной программы :  </vt:lpstr>
      <vt:lpstr>Задачи образовательной программы</vt:lpstr>
      <vt:lpstr>Перечень используемых определений</vt:lpstr>
      <vt:lpstr>Нормативный срок освоения адаптированной программы</vt:lpstr>
      <vt:lpstr>Структура адаптированной профессиональной образовательной программы</vt:lpstr>
      <vt:lpstr>Структура адаптированной профессиональной образовательной программы</vt:lpstr>
      <vt:lpstr>Структура адаптированной профессиональной образовательной программы</vt:lpstr>
      <vt:lpstr>Структура адаптированной профессиональной образовательной программы</vt:lpstr>
      <vt:lpstr>Структура адаптированной профессиональной образовательной программы</vt:lpstr>
      <vt:lpstr>Презентация PowerPoint</vt:lpstr>
      <vt:lpstr>Спасибо  за 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Актуализация адаптированных профессиональных образовательных программ на 2019-2020 учебный год</dc:title>
  <dc:creator>g_ponomareva</dc:creator>
  <cp:lastModifiedBy>Рузанкина Елизавета Александровна</cp:lastModifiedBy>
  <cp:revision>73</cp:revision>
  <dcterms:created xsi:type="dcterms:W3CDTF">2019-05-17T04:51:21Z</dcterms:created>
  <dcterms:modified xsi:type="dcterms:W3CDTF">2019-09-24T07:55:23Z</dcterms:modified>
</cp:coreProperties>
</file>