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74" r:id="rId3"/>
    <p:sldId id="276" r:id="rId4"/>
    <p:sldId id="277" r:id="rId5"/>
    <p:sldId id="278" r:id="rId6"/>
    <p:sldId id="279" r:id="rId7"/>
    <p:sldId id="280" r:id="rId8"/>
    <p:sldId id="281" r:id="rId9"/>
    <p:sldId id="300" r:id="rId10"/>
    <p:sldId id="283" r:id="rId11"/>
    <p:sldId id="286" r:id="rId12"/>
    <p:sldId id="287" r:id="rId13"/>
    <p:sldId id="288" r:id="rId14"/>
    <p:sldId id="296" r:id="rId15"/>
    <p:sldId id="297" r:id="rId16"/>
    <p:sldId id="295" r:id="rId17"/>
    <p:sldId id="298" r:id="rId18"/>
    <p:sldId id="29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00"/>
    <a:srgbClr val="004200"/>
    <a:srgbClr val="B000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752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5C9265-CA95-4C6E-944B-407E2A51233E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87F3D66-1681-4BB3-BE60-3808C072D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42AC6-AEB0-478D-BE50-E2C5713542BE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F3D66-1681-4BB3-BE60-3808C072DCE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48607-2AF4-46EC-AF15-E85ACEEDE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D59F8-3C9F-4F52-9BA8-539B21B89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1472D-5EEC-4E4C-B911-C7D32907B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3845A-D797-4EBE-BEDC-BB123A76A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C7431-50DD-4202-86AE-C19348AB8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3093-3070-4DE6-A424-228B92754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A5C06-BE89-4174-B21C-B3E75F36A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1F226-68A9-418D-A75A-109145EED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E5D3B-096B-4928-8CCB-71787F9FF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95D7C-DCFF-4583-B880-17C2CEFD7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3061C-79F1-4D41-8569-107A25AC4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EF76DD-A4C7-4364-83FA-C93551917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857250"/>
            <a:ext cx="7747000" cy="37861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820000"/>
                </a:solidFill>
              </a:rPr>
              <a:t/>
            </a:r>
            <a:br>
              <a:rPr lang="ru-RU" b="1" smtClean="0">
                <a:solidFill>
                  <a:srgbClr val="820000"/>
                </a:solidFill>
              </a:rPr>
            </a:br>
            <a:r>
              <a:rPr lang="ru-RU" b="1" smtClean="0">
                <a:solidFill>
                  <a:srgbClr val="820000"/>
                </a:solidFill>
              </a:rPr>
              <a:t>АКЦИЯ «ЭСТАФЕТА </a:t>
            </a:r>
            <a:br>
              <a:rPr lang="ru-RU" b="1" smtClean="0">
                <a:solidFill>
                  <a:srgbClr val="820000"/>
                </a:solidFill>
              </a:rPr>
            </a:br>
            <a:r>
              <a:rPr lang="ru-RU" b="1" smtClean="0">
                <a:solidFill>
                  <a:srgbClr val="820000"/>
                </a:solidFill>
              </a:rPr>
              <a:t/>
            </a:r>
            <a:br>
              <a:rPr lang="ru-RU" b="1" smtClean="0">
                <a:solidFill>
                  <a:srgbClr val="820000"/>
                </a:solidFill>
              </a:rPr>
            </a:br>
            <a:r>
              <a:rPr lang="ru-RU" b="1" smtClean="0">
                <a:solidFill>
                  <a:srgbClr val="820000"/>
                </a:solidFill>
              </a:rPr>
              <a:t>ПАМЯТИ ПОКОЛЕНИЙ»</a:t>
            </a:r>
            <a:endParaRPr lang="ru-RU" sz="5400" b="1" dirty="0" smtClean="0">
              <a:solidFill>
                <a:srgbClr val="82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2925" y="5143500"/>
            <a:ext cx="401638" cy="1793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C:\Documents and Settings\Ws103-2\Рабочий стол\Ivanov_AleksG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00063"/>
            <a:ext cx="2214562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0313" y="428625"/>
          <a:ext cx="6096000" cy="1289071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89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Алексей Григорьевич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2786063" y="1214438"/>
            <a:ext cx="58578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ru-RU" sz="1500" dirty="0"/>
              <a:t>Брат моего дедушки  Алексей Григорьевич родился в 1920 году в деревне Новоалександровка  </a:t>
            </a:r>
            <a:r>
              <a:rPr lang="ru-RU" sz="1500" dirty="0" err="1"/>
              <a:t>Усть</a:t>
            </a:r>
            <a:r>
              <a:rPr lang="ru-RU" sz="1500" dirty="0"/>
              <a:t> </a:t>
            </a:r>
            <a:r>
              <a:rPr lang="ru-RU" sz="1500" dirty="0">
                <a:latin typeface="Calibri" pitchFamily="34" charset="0"/>
              </a:rPr>
              <a:t>–</a:t>
            </a:r>
            <a:r>
              <a:rPr lang="ru-RU" sz="1500" dirty="0" err="1"/>
              <a:t>Таркского</a:t>
            </a:r>
            <a:r>
              <a:rPr lang="ru-RU" sz="1500" dirty="0"/>
              <a:t> района.              Новосибирской области. В 1938 году был призван в ряды Красной Армии. В начале Великой Отечественной войны он был      водителем танка. Попал в окружение вблизи города Первомайска            Николаевской области. Во время выхода из окружения попал в плен, откуда бежал. После этого его ещё трижды арестовывали гитлеровцы, но каждый раз ему удавалось вырваться из рук фашистов.  </a:t>
            </a:r>
          </a:p>
          <a:p>
            <a:pPr indent="449263" algn="just" eaLnBrk="0" hangingPunct="0"/>
            <a:endParaRPr lang="ru-RU" sz="1500" dirty="0"/>
          </a:p>
        </p:txBody>
      </p:sp>
      <p:pic>
        <p:nvPicPr>
          <p:cNvPr id="12294" name="Picture 7" descr="http://nppk54.ru/images/%D0%A4%D0%BE%D1%82%D0%BE/%D0%A1%D0%BE%D1%82%D1%80%D1%83%D0%B4%D0%BD%D0%B8%D0%BA%D0%B8/%D0%A1%D0%BE%D1%82%D1%80%D1%83%D0%B4%D0%BD%D0%B8%D0%BA%D0%B8/%D0%A4-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3214688"/>
            <a:ext cx="21891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Прямоугольник 5"/>
          <p:cNvSpPr>
            <a:spLocks noChangeArrowheads="1"/>
          </p:cNvSpPr>
          <p:nvPr/>
        </p:nvSpPr>
        <p:spPr bwMode="auto">
          <a:xfrm>
            <a:off x="428625" y="3286125"/>
            <a:ext cx="60721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 eaLnBrk="0" hangingPunct="0"/>
            <a:r>
              <a:rPr lang="ru-RU" sz="1500" dirty="0"/>
              <a:t>                                               Всего подрывная диверсионная группа </a:t>
            </a:r>
            <a:br>
              <a:rPr lang="ru-RU" sz="1500" dirty="0"/>
            </a:br>
            <a:r>
              <a:rPr lang="ru-RU" sz="1500" dirty="0"/>
              <a:t>под командованием А.Г. Иванова пустила под откос </a:t>
            </a:r>
            <a:br>
              <a:rPr lang="ru-RU" sz="1500" dirty="0"/>
            </a:br>
            <a:r>
              <a:rPr lang="ru-RU" sz="1500" dirty="0"/>
              <a:t>32 вражеских эшелона.</a:t>
            </a:r>
          </a:p>
          <a:p>
            <a:pPr indent="449263" algn="just" eaLnBrk="0" hangingPunct="0"/>
            <a:r>
              <a:rPr lang="ru-RU" sz="1500" dirty="0"/>
              <a:t>24 апреля 1944 года А.Г. Иванов получил приказ прикрыть отход партизанского соединения. Рота партизан под его командованием успешно выполнила боевое задание, это дало возможность соединению форсировать реку Турья и вырваться из окружения.</a:t>
            </a:r>
          </a:p>
          <a:p>
            <a:pPr indent="449263" algn="just" eaLnBrk="0" hangingPunct="0"/>
            <a:r>
              <a:rPr lang="ru-RU" sz="1500" dirty="0"/>
              <a:t>На следующий день, 25 апреля 1944 года, в бою Алексей Григорьевич Иванов был тяжело ранен. Чтобы не попасть в руки врагов, он последней гранатой подорвал себя и окруживших его фашистов...</a:t>
            </a:r>
          </a:p>
          <a:p>
            <a:pPr indent="449263" algn="r" eaLnBrk="0" hangingPunct="0"/>
            <a:r>
              <a:rPr lang="ru-RU" sz="1600" b="1" dirty="0" err="1">
                <a:solidFill>
                  <a:srgbClr val="C00000"/>
                </a:solidFill>
              </a:rPr>
              <a:t>Корченица</a:t>
            </a:r>
            <a:r>
              <a:rPr lang="ru-RU" sz="1600" b="1" dirty="0">
                <a:solidFill>
                  <a:srgbClr val="C00000"/>
                </a:solidFill>
              </a:rPr>
              <a:t> Людмила Александровна,</a:t>
            </a:r>
          </a:p>
          <a:p>
            <a:pPr indent="449263" algn="r" eaLnBrk="0" hangingPunct="0"/>
            <a:r>
              <a:rPr lang="ru-RU" sz="1600" b="1" dirty="0">
                <a:solidFill>
                  <a:srgbClr val="C00000"/>
                </a:solidFill>
              </a:rPr>
              <a:t> педагог дополнительного образования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4071938" y="500063"/>
            <a:ext cx="4500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C00000"/>
                </a:solidFill>
              </a:rPr>
              <a:t>Оплачко</a:t>
            </a:r>
          </a:p>
          <a:p>
            <a:pPr algn="ctr"/>
            <a:r>
              <a:rPr lang="ru-RU" sz="2800">
                <a:solidFill>
                  <a:srgbClr val="C00000"/>
                </a:solidFill>
              </a:rPr>
              <a:t> Николай Никитич</a:t>
            </a:r>
          </a:p>
          <a:p>
            <a:pPr algn="ctr"/>
            <a:r>
              <a:rPr lang="ru-RU" sz="240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5363" name="Picture 2" descr="E:\фото\де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00063"/>
            <a:ext cx="3071812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Users\днс\Desktop\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3214688"/>
            <a:ext cx="2947988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3643313" y="1714500"/>
            <a:ext cx="48577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/>
              <a:t>   Мой </a:t>
            </a:r>
            <a:r>
              <a:rPr lang="ru-RU" sz="2000" dirty="0"/>
              <a:t>дедушка встретил войну</a:t>
            </a:r>
            <a:br>
              <a:rPr lang="ru-RU" sz="2000" dirty="0"/>
            </a:br>
            <a:r>
              <a:rPr lang="ru-RU" sz="2000" dirty="0"/>
              <a:t> в Украине. Пропал без вести в 1941 году</a:t>
            </a:r>
          </a:p>
          <a:p>
            <a:endParaRPr lang="ru-RU" dirty="0"/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357188" y="5072063"/>
            <a:ext cx="5219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b="1" dirty="0" smtClean="0">
              <a:solidFill>
                <a:srgbClr val="C00000"/>
              </a:solidFill>
            </a:endParaRPr>
          </a:p>
          <a:p>
            <a:pPr algn="r"/>
            <a:endParaRPr lang="ru-RU" b="1" dirty="0" smtClean="0">
              <a:solidFill>
                <a:srgbClr val="C00000"/>
              </a:solidFill>
            </a:endParaRP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Инна </a:t>
            </a:r>
            <a:r>
              <a:rPr lang="ru-RU" b="1" dirty="0">
                <a:solidFill>
                  <a:srgbClr val="C00000"/>
                </a:solidFill>
              </a:rPr>
              <a:t>Викторовна </a:t>
            </a:r>
            <a:r>
              <a:rPr lang="ru-RU" b="1" dirty="0" err="1">
                <a:solidFill>
                  <a:srgbClr val="C00000"/>
                </a:solidFill>
              </a:rPr>
              <a:t>Жигло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</a:p>
          <a:p>
            <a:pPr algn="r"/>
            <a:r>
              <a:rPr lang="ru-RU" b="1" dirty="0">
                <a:solidFill>
                  <a:srgbClr val="C00000"/>
                </a:solidFill>
              </a:rPr>
              <a:t>преподаватель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143250" y="428625"/>
            <a:ext cx="6000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Грищенко</a:t>
            </a:r>
          </a:p>
          <a:p>
            <a:pPr algn="ctr"/>
            <a:r>
              <a:rPr lang="ru-RU" sz="2400" b="1">
                <a:solidFill>
                  <a:srgbClr val="C00000"/>
                </a:solidFill>
              </a:rPr>
              <a:t>Александра Епифановна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</a:rPr>
              <a:t>(сестра деда).</a:t>
            </a:r>
          </a:p>
        </p:txBody>
      </p:sp>
      <p:pic>
        <p:nvPicPr>
          <p:cNvPr id="16387" name="Picture 2" descr="H:\фото\Бабушка Шура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00063"/>
            <a:ext cx="285750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C:\Users\днс\Desktop\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3357563"/>
            <a:ext cx="2967037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500313" y="5429250"/>
            <a:ext cx="3148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</a:rPr>
              <a:t>Инна Викторовна </a:t>
            </a:r>
            <a:r>
              <a:rPr lang="ru-RU" b="1" dirty="0" err="1">
                <a:solidFill>
                  <a:srgbClr val="C00000"/>
                </a:solidFill>
              </a:rPr>
              <a:t>Жигло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</a:p>
          <a:p>
            <a:pPr algn="r"/>
            <a:r>
              <a:rPr lang="ru-RU" b="1" dirty="0">
                <a:solidFill>
                  <a:srgbClr val="C00000"/>
                </a:solidFill>
              </a:rPr>
              <a:t>преподаватель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86188" y="1714488"/>
            <a:ext cx="4402137" cy="164307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Сражалась с фашистами в рядах партизанского соединения </a:t>
            </a:r>
            <a:br>
              <a:rPr lang="ru-RU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под командованием легендарного </a:t>
            </a:r>
            <a:br>
              <a:rPr lang="ru-RU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Сидора </a:t>
            </a:r>
            <a:r>
              <a:rPr lang="ru-RU" sz="2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Артемьевича</a:t>
            </a:r>
            <a:r>
              <a:rPr lang="ru-RU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Ковпака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928938" y="5357813"/>
            <a:ext cx="2933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</a:rPr>
              <a:t>Инна Викторовна </a:t>
            </a:r>
            <a:r>
              <a:rPr lang="ru-RU" b="1" dirty="0" err="1">
                <a:solidFill>
                  <a:srgbClr val="C00000"/>
                </a:solidFill>
              </a:rPr>
              <a:t>Жигло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</a:p>
          <a:p>
            <a:pPr algn="r"/>
            <a:r>
              <a:rPr lang="ru-RU" b="1" dirty="0">
                <a:solidFill>
                  <a:srgbClr val="C00000"/>
                </a:solidFill>
              </a:rPr>
              <a:t>преподаватель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000500" y="500063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Бобошко</a:t>
            </a:r>
          </a:p>
          <a:p>
            <a:pPr algn="ctr"/>
            <a:r>
              <a:rPr lang="ru-RU" sz="2800" b="1">
                <a:solidFill>
                  <a:srgbClr val="C00000"/>
                </a:solidFill>
              </a:rPr>
              <a:t>Анастасия Мироновна </a:t>
            </a:r>
            <a:r>
              <a:rPr lang="ru-RU" sz="2400">
                <a:solidFill>
                  <a:srgbClr val="C00000"/>
                </a:solidFill>
              </a:rPr>
              <a:t>(бабушка)</a:t>
            </a:r>
            <a:endParaRPr lang="ru-RU" sz="2800">
              <a:solidFill>
                <a:srgbClr val="C00000"/>
              </a:solidFill>
            </a:endParaRPr>
          </a:p>
        </p:txBody>
      </p:sp>
      <p:pic>
        <p:nvPicPr>
          <p:cNvPr id="17412" name="Picture 2" descr="E:\фото\бабушка-чистов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00063"/>
            <a:ext cx="2928937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Users\днс\Desktop\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714750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500438" y="1857375"/>
            <a:ext cx="52197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Жила в оккупации в Украине. Помогала военным разведчикам и партизанам: в её квартире была устроена «явка».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285861"/>
          <a:ext cx="8215369" cy="4767072"/>
        </p:xfrm>
        <a:graphic>
          <a:graphicData uri="http://schemas.openxmlformats.org/drawingml/2006/table">
            <a:tbl>
              <a:tblPr/>
              <a:tblGrid>
                <a:gridCol w="821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14578">
                <a:tc>
                  <a:txBody>
                    <a:bodyPr/>
                    <a:lstStyle/>
                    <a:p>
                      <a:pPr marL="1790700" marR="0" indent="268288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+mn-lt"/>
                          <a:ea typeface="Times New Roman"/>
                          <a:cs typeface="Times New Roman"/>
                        </a:rPr>
                        <a:t>Мой прадедушка – родился </a:t>
                      </a:r>
                      <a:r>
                        <a:rPr lang="ru-RU" sz="1800" b="0" dirty="0" smtClean="0">
                          <a:latin typeface="+mn-lt"/>
                          <a:ea typeface="Times New Roman"/>
                          <a:cs typeface="+mn-cs"/>
                        </a:rPr>
                        <a:t>в селе</a:t>
                      </a:r>
                      <a:r>
                        <a:rPr lang="ru-RU" sz="1800" b="0" baseline="0" dirty="0" smtClean="0"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800" b="0" dirty="0" smtClean="0">
                          <a:latin typeface="+mn-lt"/>
                          <a:ea typeface="Times New Roman"/>
                          <a:cs typeface="+mn-cs"/>
                        </a:rPr>
                        <a:t>Большая</a:t>
                      </a:r>
                      <a:r>
                        <a:rPr lang="ru-RU" sz="1800" b="0" baseline="0" dirty="0" smtClean="0"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800" b="0" dirty="0" smtClean="0">
                          <a:latin typeface="+mn-lt"/>
                          <a:ea typeface="Times New Roman"/>
                          <a:cs typeface="+mn-cs"/>
                        </a:rPr>
                        <a:t>Каменка</a:t>
                      </a:r>
                      <a:r>
                        <a:rPr lang="ru-RU" sz="1800" b="0" baseline="0" dirty="0" smtClean="0"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800" b="0" dirty="0" smtClean="0">
                          <a:latin typeface="+mn-lt"/>
                          <a:ea typeface="Times New Roman"/>
                          <a:cs typeface="+mn-cs"/>
                        </a:rPr>
                        <a:t>Куйбышевского</a:t>
                      </a:r>
                      <a:r>
                        <a:rPr lang="ru-RU" sz="1800" b="0" baseline="0" dirty="0" smtClean="0"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800" b="0" dirty="0" smtClean="0">
                          <a:latin typeface="+mn-lt"/>
                          <a:ea typeface="Times New Roman"/>
                          <a:cs typeface="+mn-cs"/>
                        </a:rPr>
                        <a:t>района,</a:t>
                      </a:r>
                      <a:r>
                        <a:rPr lang="ru-RU" sz="1800" b="0" baseline="0" dirty="0" smtClean="0"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800" b="0" dirty="0" smtClean="0">
                          <a:latin typeface="+mn-lt"/>
                          <a:ea typeface="Times New Roman"/>
                          <a:cs typeface="+mn-cs"/>
                        </a:rPr>
                        <a:t>Куйбышевской</a:t>
                      </a:r>
                      <a:r>
                        <a:rPr lang="ru-RU" sz="1800" b="0" baseline="0" dirty="0" smtClean="0"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800" b="0" dirty="0" smtClean="0">
                          <a:latin typeface="+mn-lt"/>
                          <a:ea typeface="Times New Roman"/>
                          <a:cs typeface="+mn-cs"/>
                        </a:rPr>
                        <a:t>области.</a:t>
                      </a:r>
                      <a:r>
                        <a:rPr lang="ru-RU" sz="1800" b="0" baseline="0" dirty="0" smtClean="0"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</a:p>
                    <a:p>
                      <a:pPr marL="1790700" marR="0" indent="268288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+mn-cs"/>
                        </a:rPr>
                        <a:t>Призван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800" dirty="0" err="1" smtClean="0">
                          <a:latin typeface="+mn-lt"/>
                          <a:ea typeface="Times New Roman"/>
                          <a:cs typeface="+mn-cs"/>
                        </a:rPr>
                        <a:t>Каргатским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+mn-cs"/>
                        </a:rPr>
                        <a:t>РВК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+mn-cs"/>
                        </a:rPr>
                        <a:t>Новосибирской области                                 1 сентября 1941 года в 937 арт.полк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+mn-cs"/>
                        </a:rPr>
                        <a:t>800 отряд. Ефрейтор </a:t>
                      </a:r>
                      <a:r>
                        <a:rPr lang="ru-RU" sz="1800" dirty="0" err="1" smtClean="0">
                          <a:latin typeface="+mn-lt"/>
                          <a:ea typeface="Times New Roman"/>
                          <a:cs typeface="+mn-cs"/>
                        </a:rPr>
                        <a:t>разведдивизиона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+mn-cs"/>
                        </a:rPr>
                        <a:t> 2, 3 ПФ, ЛФ. Демобилизован в мае 1945 года. </a:t>
                      </a:r>
                    </a:p>
                    <a:p>
                      <a:pPr marL="1790700" marR="0" indent="268288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a typeface="Times New Roman"/>
                          <a:cs typeface="+mn-cs"/>
                        </a:rPr>
                        <a:t>На сайте «Подвиг народа» отображена только одна медаль                         «За боевые заслуги» хотя наград у него было много. </a:t>
                      </a:r>
                    </a:p>
                    <a:p>
                      <a:pPr marL="1790700" marR="0" indent="268288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a typeface="Times New Roman"/>
                          <a:cs typeface="+mn-cs"/>
                        </a:rPr>
                        <a:t>В наградном листе записано: </a:t>
                      </a:r>
                    </a:p>
                    <a:p>
                      <a:pPr marL="1790700" marR="0" indent="268288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ea typeface="Times New Roman"/>
                          <a:cs typeface="+mn-cs"/>
                        </a:rPr>
                        <a:t>«…За время пребывания в дивизионе проявил себя смелым, инициативным топографом. </a:t>
                      </a:r>
                    </a:p>
                    <a:p>
                      <a:pPr marL="1790700" marR="0" indent="268288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ea typeface="Times New Roman"/>
                          <a:cs typeface="+mn-cs"/>
                        </a:rPr>
                        <a:t>В любых боевых условиях точно и  </a:t>
                      </a:r>
                    </a:p>
                    <a:p>
                      <a:pPr marL="1790700" marR="0" indent="268288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ea typeface="Times New Roman"/>
                          <a:cs typeface="+mn-cs"/>
                        </a:rPr>
                        <a:t>в срок выполнял все поставленные </a:t>
                      </a:r>
                    </a:p>
                    <a:p>
                      <a:pPr marL="1790700" marR="0" indent="268288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ea typeface="Times New Roman"/>
                          <a:cs typeface="+mn-cs"/>
                        </a:rPr>
                        <a:t>боевые задачи, не смотря </a:t>
                      </a:r>
                    </a:p>
                    <a:p>
                      <a:pPr marL="1790700" marR="0" indent="268288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ea typeface="Times New Roman"/>
                          <a:cs typeface="+mn-cs"/>
                        </a:rPr>
                        <a:t>на обстрел артиллерии и минометов </a:t>
                      </a:r>
                    </a:p>
                    <a:p>
                      <a:pPr marL="1790700" marR="0" indent="268288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ea typeface="Times New Roman"/>
                          <a:cs typeface="+mn-cs"/>
                        </a:rPr>
                        <a:t>противника. </a:t>
                      </a:r>
                    </a:p>
                    <a:p>
                      <a:pPr marL="1790700" marR="0" indent="268288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ea typeface="Times New Roman"/>
                          <a:cs typeface="+mn-cs"/>
                        </a:rPr>
                        <a:t>Пользуется авторитетом среди бойцов и офицеров»</a:t>
                      </a:r>
                      <a:endParaRPr lang="ru-RU" sz="1800" i="1" dirty="0" smtClean="0"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86616" marR="86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86125" y="571500"/>
            <a:ext cx="5072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Волгушев</a:t>
            </a:r>
            <a:r>
              <a:rPr lang="ru-RU" sz="2400" b="1" dirty="0" smtClean="0">
                <a:solidFill>
                  <a:srgbClr val="C00000"/>
                </a:solidFill>
              </a:rPr>
              <a:t> Константин </a:t>
            </a:r>
            <a:r>
              <a:rPr lang="ru-RU" sz="2400" b="1" dirty="0" smtClean="0">
                <a:solidFill>
                  <a:srgbClr val="C00000"/>
                </a:solidFill>
              </a:rPr>
              <a:t>Архипович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090842"/>
            <a:ext cx="5715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</a:rPr>
              <a:t>Марина Анатольевна Ганихина, педагог-библиотекарь</a:t>
            </a:r>
            <a:endParaRPr lang="ru-RU" sz="1600" b="1" dirty="0"/>
          </a:p>
        </p:txBody>
      </p:sp>
      <p:pic>
        <p:nvPicPr>
          <p:cNvPr id="9" name="Рисунок 8" descr="C:\Users\pk\Pictures\ВОВ\волгушев За боевые заслуги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948" b="8982"/>
          <a:stretch>
            <a:fillRect/>
          </a:stretch>
        </p:blipFill>
        <p:spPr bwMode="auto">
          <a:xfrm>
            <a:off x="285720" y="4357694"/>
            <a:ext cx="226158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pk\Pictures\ВОВ\лисюков волгушев  medal_za_boevye_zaslug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3143248"/>
            <a:ext cx="709791" cy="1260000"/>
          </a:xfrm>
          <a:prstGeom prst="rect">
            <a:avLst/>
          </a:prstGeom>
          <a:noFill/>
          <a:ln>
            <a:noFill/>
          </a:ln>
          <a:effectLst>
            <a:outerShdw blurRad="292100" dist="114300" dir="13800000" sx="116000" sy="116000" algn="ctr" rotWithShape="0">
              <a:srgbClr val="000000">
                <a:alpha val="34000"/>
              </a:srgbClr>
            </a:outerShdw>
          </a:effectLst>
        </p:spPr>
      </p:pic>
      <p:pic>
        <p:nvPicPr>
          <p:cNvPr id="7" name="Рисунок 6" descr="C:\Users\pk\Pictures\ФОТОАЛЬБОМ\ФОТОКНИГА ФОТОКОЛЛАЖ\родственники\лисюковы и пр\1 Лисюковы и пр. обработанные\+1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895" y="500042"/>
            <a:ext cx="1774089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Библиотека\Documents\Мои документы БИБЛИОТЕКА\ГАНИХИНА\личка\я.jpg"/>
          <p:cNvPicPr>
            <a:picLocks noChangeAspect="1" noChangeArrowheads="1"/>
          </p:cNvPicPr>
          <p:nvPr/>
        </p:nvPicPr>
        <p:blipFill>
          <a:blip r:embed="rId5"/>
          <a:srcRect l="64844" t="13636" r="12500" b="45308"/>
          <a:stretch>
            <a:fillRect/>
          </a:stretch>
        </p:blipFill>
        <p:spPr bwMode="auto">
          <a:xfrm>
            <a:off x="6929454" y="4214818"/>
            <a:ext cx="1640571" cy="19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285861"/>
          <a:ext cx="8072493" cy="3084576"/>
        </p:xfrm>
        <a:graphic>
          <a:graphicData uri="http://schemas.openxmlformats.org/drawingml/2006/table">
            <a:tbl>
              <a:tblPr/>
              <a:tblGrid>
                <a:gridCol w="80724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85949">
                <a:tc>
                  <a:txBody>
                    <a:bodyPr/>
                    <a:lstStyle/>
                    <a:p>
                      <a:pPr marL="1617663" marR="0" indent="173038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+mn-lt"/>
                          <a:ea typeface="Times New Roman"/>
                          <a:cs typeface="Times New Roman"/>
                        </a:rPr>
                        <a:t>Мой дедушка </a:t>
                      </a:r>
                      <a:r>
                        <a:rPr lang="ru-RU" sz="1800" b="0" dirty="0" smtClean="0">
                          <a:latin typeface="+mn-lt"/>
                          <a:ea typeface="Times New Roman"/>
                          <a:cs typeface="+mn-cs"/>
                        </a:rPr>
                        <a:t>– родился  в селе</a:t>
                      </a:r>
                      <a:r>
                        <a:rPr lang="ru-RU" sz="1800" b="0" baseline="0" dirty="0" smtClean="0"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800" b="0" dirty="0" smtClean="0">
                          <a:latin typeface="+mn-lt"/>
                          <a:ea typeface="Times New Roman"/>
                          <a:cs typeface="+mn-cs"/>
                        </a:rPr>
                        <a:t>Петропавловка </a:t>
                      </a:r>
                      <a:r>
                        <a:rPr lang="ru-RU" sz="1800" b="0" dirty="0" err="1" smtClean="0">
                          <a:latin typeface="+mn-lt"/>
                          <a:ea typeface="Times New Roman"/>
                          <a:cs typeface="+mn-cs"/>
                        </a:rPr>
                        <a:t>Красноозерского</a:t>
                      </a:r>
                      <a:r>
                        <a:rPr lang="ru-RU" sz="1800" b="0" dirty="0" smtClean="0">
                          <a:latin typeface="+mn-lt"/>
                          <a:ea typeface="Times New Roman"/>
                          <a:cs typeface="+mn-cs"/>
                        </a:rPr>
                        <a:t> района</a:t>
                      </a:r>
                      <a:r>
                        <a:rPr lang="ru-RU" sz="1800" b="0" baseline="0" dirty="0" smtClean="0"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800" b="0" dirty="0" smtClean="0">
                          <a:latin typeface="+mn-lt"/>
                          <a:ea typeface="Times New Roman"/>
                          <a:cs typeface="+mn-cs"/>
                        </a:rPr>
                        <a:t>Новосибирской</a:t>
                      </a:r>
                      <a:r>
                        <a:rPr lang="ru-RU" sz="1800" b="0" baseline="0" dirty="0" smtClean="0"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800" b="0" dirty="0" smtClean="0">
                          <a:latin typeface="+mn-lt"/>
                          <a:ea typeface="Times New Roman"/>
                          <a:cs typeface="+mn-cs"/>
                        </a:rPr>
                        <a:t>области.</a:t>
                      </a:r>
                      <a:r>
                        <a:rPr lang="ru-RU" sz="1800" b="0" baseline="0" dirty="0" smtClean="0"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</a:p>
                    <a:p>
                      <a:pPr marL="1617663" marR="0" indent="173038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+mn-lt"/>
                          <a:ea typeface="Times New Roman"/>
                          <a:cs typeface="+mn-cs"/>
                        </a:rPr>
                        <a:t>Призван </a:t>
                      </a:r>
                      <a:r>
                        <a:rPr lang="ru-RU" sz="1800" b="0" dirty="0" err="1" smtClean="0">
                          <a:latin typeface="+mn-lt"/>
                          <a:ea typeface="Times New Roman"/>
                          <a:cs typeface="+mn-cs"/>
                        </a:rPr>
                        <a:t>Каргатским</a:t>
                      </a:r>
                      <a:r>
                        <a:rPr lang="ru-RU" sz="1800" b="0" dirty="0" smtClean="0">
                          <a:latin typeface="+mn-lt"/>
                          <a:ea typeface="Times New Roman"/>
                          <a:cs typeface="+mn-cs"/>
                        </a:rPr>
                        <a:t> РВК в 1941 году</a:t>
                      </a:r>
                      <a:r>
                        <a:rPr lang="ru-RU" sz="1800" b="0" baseline="0" dirty="0" smtClean="0">
                          <a:latin typeface="+mn-lt"/>
                          <a:ea typeface="Times New Roman"/>
                          <a:cs typeface="+mn-cs"/>
                        </a:rPr>
                        <a:t> в </a:t>
                      </a:r>
                      <a:r>
                        <a:rPr lang="ru-RU" sz="1800" b="0" dirty="0" smtClean="0">
                          <a:latin typeface="+mn-lt"/>
                          <a:ea typeface="Times New Roman"/>
                          <a:cs typeface="+mn-cs"/>
                        </a:rPr>
                        <a:t>53 автотранспортную бригаду ПФ.</a:t>
                      </a:r>
                      <a:r>
                        <a:rPr lang="ru-RU" sz="1800" b="0" baseline="0" dirty="0" smtClean="0"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+mn-cs"/>
                        </a:rPr>
                        <a:t>Демобилизован в 1946 году. </a:t>
                      </a:r>
                      <a:r>
                        <a:rPr lang="ru-RU" sz="1800" dirty="0" smtClean="0">
                          <a:ea typeface="Times New Roman"/>
                          <a:cs typeface="+mn-cs"/>
                        </a:rPr>
                        <a:t>На сайте «Подвиг народа» отображена только одна медаль «За боевые заслуги» хотя наград у него было много. В наградном листе записано:</a:t>
                      </a:r>
                      <a:r>
                        <a:rPr lang="ru-RU" sz="1800" baseline="0" dirty="0" smtClean="0">
                          <a:ea typeface="Times New Roman"/>
                          <a:cs typeface="+mn-cs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a typeface="Times New Roman"/>
                          <a:cs typeface="+mn-cs"/>
                        </a:rPr>
                        <a:t>«…</a:t>
                      </a:r>
                      <a:r>
                        <a:rPr lang="ru-RU" sz="1600" i="1" dirty="0" smtClean="0">
                          <a:ea typeface="Times New Roman"/>
                          <a:cs typeface="+mn-cs"/>
                        </a:rPr>
                        <a:t>дисциплинированный</a:t>
                      </a:r>
                      <a:r>
                        <a:rPr lang="ru-RU" sz="1600" i="1" baseline="0" dirty="0" smtClean="0">
                          <a:ea typeface="Times New Roman"/>
                          <a:cs typeface="+mn-cs"/>
                        </a:rPr>
                        <a:t> и исполнительный водитель. Все задания командования выполнял своевременно. Свою машину содержит в хорошем состоянии. Несмотря на … и трудно проходимую дорогу не имеет ни одной поломки и аварии машины…»</a:t>
                      </a:r>
                      <a:endParaRPr lang="ru-RU" sz="1800" i="1" baseline="0" dirty="0" smtClean="0">
                        <a:ea typeface="Times New Roman"/>
                        <a:cs typeface="+mn-cs"/>
                      </a:endParaRPr>
                    </a:p>
                    <a:p>
                      <a:pPr marL="0" marR="0" indent="3556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86616" marR="86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86125" y="571500"/>
            <a:ext cx="5072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Лисюков</a:t>
            </a:r>
            <a:r>
              <a:rPr lang="ru-RU" sz="2400" b="1" dirty="0" smtClean="0">
                <a:solidFill>
                  <a:srgbClr val="C00000"/>
                </a:solidFill>
              </a:rPr>
              <a:t> Василий Иванович </a:t>
            </a:r>
            <a:endParaRPr lang="ru-RU" sz="700" dirty="0" smtClean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6072206"/>
            <a:ext cx="5500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</a:rPr>
              <a:t>Марина Анатольевна Ганихина, педагог-библиотекарь</a:t>
            </a:r>
            <a:endParaRPr lang="ru-RU" sz="1600" b="1" dirty="0"/>
          </a:p>
        </p:txBody>
      </p:sp>
      <p:pic>
        <p:nvPicPr>
          <p:cNvPr id="11" name="Рисунок 10" descr="C:\Users\pk\Pictures\ФОТОАЛЬБОМ\ФОТОКНИГА ФОТОКОЛЛАЖ\родственники\лисюковы и пр\1 Лисюковы и пр. обработанные\DSCN05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335" y="500042"/>
            <a:ext cx="1691211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pk\Pictures\ВОВ\лисюков За боевые заслуги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163"/>
          <a:stretch>
            <a:fillRect/>
          </a:stretch>
        </p:blipFill>
        <p:spPr bwMode="auto">
          <a:xfrm>
            <a:off x="2071670" y="3929066"/>
            <a:ext cx="414935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pk\Pictures\ВОВ\лисюков волгушев  medal_za_boevye_zaslug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4357694"/>
            <a:ext cx="709792" cy="1260000"/>
          </a:xfrm>
          <a:prstGeom prst="rect">
            <a:avLst/>
          </a:prstGeom>
          <a:noFill/>
          <a:ln>
            <a:noFill/>
          </a:ln>
          <a:effectLst>
            <a:outerShdw blurRad="215900" dist="152400" dir="13680000" sx="110000" sy="110000" algn="ctr" rotWithShape="0">
              <a:srgbClr val="000000">
                <a:alpha val="31000"/>
              </a:srgbClr>
            </a:outerShdw>
          </a:effectLst>
        </p:spPr>
      </p:pic>
      <p:pic>
        <p:nvPicPr>
          <p:cNvPr id="9" name="Picture 2" descr="C:\Users\Библиотека\Documents\Мои документы БИБЛИОТЕКА\ГАНИХИНА\личка\я.jpg"/>
          <p:cNvPicPr>
            <a:picLocks noChangeAspect="1" noChangeArrowheads="1"/>
          </p:cNvPicPr>
          <p:nvPr/>
        </p:nvPicPr>
        <p:blipFill>
          <a:blip r:embed="rId5"/>
          <a:srcRect l="64844" t="13636" r="12500" b="45308"/>
          <a:stretch>
            <a:fillRect/>
          </a:stretch>
        </p:blipFill>
        <p:spPr bwMode="auto">
          <a:xfrm>
            <a:off x="6643702" y="4000504"/>
            <a:ext cx="1640571" cy="19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71802" y="1357298"/>
            <a:ext cx="550072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5118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дедушка </a:t>
            </a:r>
            <a:r>
              <a:rPr lang="ru-RU" dirty="0" smtClean="0">
                <a:ea typeface="Calibri" pitchFamily="34" charset="0"/>
              </a:rPr>
              <a:t>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шел на фронт 02 апреля 1942 года.</a:t>
            </a: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 минометчиком 464 стрелкового полка,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пятой стрелковой роты.  Мой дедушка воевал на Калининском фронте  в одном из боев получил ранение осколком гранаты. Его полуживого,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раненной ногой, в снегах нашла собака. Он перенес пять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операций, но осколки не возможно было     удалить.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 descr="C:\Documents and Settings\Ws103-1\Рабочий стол\фото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2428892" cy="3238522"/>
          </a:xfrm>
          <a:prstGeom prst="rect">
            <a:avLst/>
          </a:prstGeom>
          <a:noFill/>
        </p:spPr>
      </p:pic>
      <p:pic>
        <p:nvPicPr>
          <p:cNvPr id="1030" name="Picture 6" descr="http://nppk54.ru/images/%D0%A4%D0%BE%D1%82%D0%BE/%D0%A1%D0%BE%D1%82%D1%80%D1%83%D0%B4%D0%BD%D0%B8%D0%BA%D0%B8/%D0%A1%D0%BE%D1%82%D1%80%D1%83%D0%B4%D0%BD%D0%B8%D0%BA%D0%B8/%D0%A4-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357562"/>
            <a:ext cx="2104432" cy="3019404"/>
          </a:xfrm>
          <a:prstGeom prst="rect">
            <a:avLst/>
          </a:prstGeom>
          <a:noFill/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86125" y="571500"/>
            <a:ext cx="5072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Соков Николай </a:t>
            </a:r>
            <a:r>
              <a:rPr lang="ru-RU" sz="2400" b="1" dirty="0" smtClean="0">
                <a:solidFill>
                  <a:srgbClr val="C00000"/>
                </a:solidFill>
              </a:rPr>
              <a:t>Васильевич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929066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a typeface="Calibri" pitchFamily="34" charset="0"/>
              </a:rPr>
              <a:t>   За </a:t>
            </a:r>
            <a:r>
              <a:rPr lang="ru-RU" dirty="0" smtClean="0">
                <a:ea typeface="Calibri" pitchFamily="34" charset="0"/>
              </a:rPr>
              <a:t>участие в Великой Отечественной Войне</a:t>
            </a:r>
            <a:r>
              <a:rPr lang="ru-RU" dirty="0" smtClean="0">
                <a:latin typeface="Arial" pitchFamily="34" charset="0"/>
                <a:ea typeface="Calibri" pitchFamily="34" charset="0"/>
              </a:rPr>
              <a:t> </a:t>
            </a:r>
            <a:r>
              <a:rPr lang="ru-RU" dirty="0" smtClean="0">
                <a:ea typeface="Calibri" pitchFamily="34" charset="0"/>
              </a:rPr>
              <a:t>был награжден  Медалью </a:t>
            </a:r>
            <a:r>
              <a:rPr lang="ru-RU" dirty="0" smtClean="0">
                <a:latin typeface="Calibri"/>
                <a:ea typeface="Calibri" pitchFamily="34" charset="0"/>
              </a:rPr>
              <a:t>«</a:t>
            </a:r>
            <a:r>
              <a:rPr lang="ru-RU" dirty="0" smtClean="0">
                <a:ea typeface="Calibri" pitchFamily="34" charset="0"/>
              </a:rPr>
              <a:t>За боевые заслуги</a:t>
            </a:r>
            <a:r>
              <a:rPr lang="ru-RU" dirty="0" smtClean="0">
                <a:latin typeface="Calibri"/>
                <a:ea typeface="Calibri" pitchFamily="34" charset="0"/>
              </a:rPr>
              <a:t>»</a:t>
            </a:r>
            <a:r>
              <a:rPr lang="ru-RU" dirty="0" smtClean="0">
                <a:latin typeface="Arial" pitchFamily="34" charset="0"/>
                <a:ea typeface="Calibri" pitchFamily="34" charset="0"/>
              </a:rPr>
              <a:t>, </a:t>
            </a:r>
            <a:r>
              <a:rPr lang="ru-RU" dirty="0" smtClean="0">
                <a:ea typeface="Calibri" pitchFamily="34" charset="0"/>
              </a:rPr>
              <a:t>Орденом </a:t>
            </a:r>
            <a:r>
              <a:rPr lang="ru-RU" dirty="0" smtClean="0">
                <a:latin typeface="Calibri"/>
                <a:ea typeface="Calibri" pitchFamily="34" charset="0"/>
              </a:rPr>
              <a:t>«</a:t>
            </a:r>
            <a:r>
              <a:rPr lang="ru-RU" dirty="0" smtClean="0">
                <a:ea typeface="Calibri" pitchFamily="34" charset="0"/>
              </a:rPr>
              <a:t>Отечественной Войны </a:t>
            </a:r>
            <a:r>
              <a:rPr lang="en-US" dirty="0" smtClean="0">
                <a:ea typeface="Calibri" pitchFamily="34" charset="0"/>
              </a:rPr>
              <a:t>I </a:t>
            </a:r>
            <a:r>
              <a:rPr lang="ru-RU" dirty="0" smtClean="0">
                <a:ea typeface="Calibri" pitchFamily="34" charset="0"/>
              </a:rPr>
              <a:t>степени</a:t>
            </a:r>
            <a:r>
              <a:rPr lang="ru-RU" dirty="0" smtClean="0">
                <a:latin typeface="Calibri"/>
                <a:ea typeface="Calibri" pitchFamily="34" charset="0"/>
              </a:rPr>
              <a:t>», </a:t>
            </a:r>
            <a:r>
              <a:rPr lang="ru-RU" dirty="0" smtClean="0">
                <a:ea typeface="Calibri" pitchFamily="34" charset="0"/>
              </a:rPr>
              <a:t>Медалью </a:t>
            </a:r>
            <a:r>
              <a:rPr lang="ru-RU" dirty="0" smtClean="0">
                <a:latin typeface="Calibri"/>
                <a:ea typeface="Calibri" pitchFamily="34" charset="0"/>
              </a:rPr>
              <a:t>«</a:t>
            </a:r>
            <a:r>
              <a:rPr lang="ru-RU" dirty="0" smtClean="0">
                <a:ea typeface="Calibri" pitchFamily="34" charset="0"/>
              </a:rPr>
              <a:t>Георгия Жукова</a:t>
            </a:r>
            <a:r>
              <a:rPr lang="ru-RU" dirty="0" smtClean="0">
                <a:latin typeface="Calibri"/>
                <a:ea typeface="Calibri" pitchFamily="34" charset="0"/>
              </a:rPr>
              <a:t>»</a:t>
            </a:r>
            <a:r>
              <a:rPr lang="ru-RU" dirty="0" smtClean="0">
                <a:ea typeface="Calibri" pitchFamily="34" charset="0"/>
              </a:rPr>
              <a:t>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52863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hangingPunct="0"/>
            <a:r>
              <a:rPr lang="ru-RU" b="1" dirty="0" err="1" smtClean="0">
                <a:solidFill>
                  <a:srgbClr val="C00000"/>
                </a:solidFill>
              </a:rPr>
              <a:t>Граненкова</a:t>
            </a:r>
            <a:r>
              <a:rPr lang="ru-RU" b="1" dirty="0" smtClean="0">
                <a:solidFill>
                  <a:srgbClr val="C00000"/>
                </a:solidFill>
              </a:rPr>
              <a:t> Екатерина Евгеньевна,</a:t>
            </a:r>
          </a:p>
          <a:p>
            <a:pPr algn="r" eaLnBrk="0" hangingPunct="0"/>
            <a:r>
              <a:rPr lang="ru-RU" b="1" dirty="0" smtClean="0">
                <a:solidFill>
                  <a:srgbClr val="C00000"/>
                </a:solidFill>
              </a:rPr>
              <a:t>секретарь                                                                                                                                           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928926" y="1142984"/>
            <a:ext cx="57150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27003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dirty="0" smtClean="0">
                <a:ea typeface="Calibri" pitchFamily="34" charset="0"/>
              </a:rPr>
              <a:t>Бабушка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ушла на фронт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 июля 1942 года. </a:t>
            </a:r>
            <a:r>
              <a:rPr lang="ru-RU" dirty="0" smtClean="0">
                <a:ea typeface="Calibri" pitchFamily="34" charset="0"/>
              </a:rPr>
              <a:t>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ыла курсантом 32 дивизионной  школы. С июля 1943 года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август 1945 года служила в 943 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авиационном полку, 13 Воздушной армии Ленинградского фронта - мастером авиавооружения.</a:t>
            </a: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 лет бабушка  изучила все виды бомб и  боеприпасов. Так однажды за три дня боев она доставила</a:t>
            </a: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самолеты  и подготовила  к бою 43 тонны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боеприпасов. </a:t>
            </a:r>
            <a:r>
              <a:rPr lang="ru-RU" dirty="0" smtClean="0">
                <a:ea typeface="Calibri" pitchFamily="34" charset="0"/>
              </a:rPr>
              <a:t>Бабушка была награждена Медалями: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987" name="Picture 3" descr="C:\Documents and Settings\Ws103-1\Рабочий стол\ФОТО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2371716" cy="3162288"/>
          </a:xfrm>
          <a:prstGeom prst="rect">
            <a:avLst/>
          </a:prstGeom>
          <a:noFill/>
        </p:spPr>
      </p:pic>
      <p:pic>
        <p:nvPicPr>
          <p:cNvPr id="5" name="Picture 6" descr="http://nppk54.ru/images/%D0%A4%D0%BE%D1%82%D0%BE/%D0%A1%D0%BE%D1%82%D1%80%D1%83%D0%B4%D0%BD%D0%B8%D0%BA%D0%B8/%D0%A1%D0%BE%D1%82%D1%80%D1%83%D0%B4%D0%BD%D0%B8%D0%BA%D0%B8/%D0%A4-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2054" y="3429000"/>
            <a:ext cx="2054642" cy="29479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28992" y="5714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Сокова</a:t>
            </a:r>
            <a:r>
              <a:rPr lang="ru-RU" b="1" dirty="0" smtClean="0">
                <a:solidFill>
                  <a:srgbClr val="C00000"/>
                </a:solidFill>
              </a:rPr>
              <a:t> (Малышева) Мария </a:t>
            </a:r>
            <a:r>
              <a:rPr lang="ru-RU" b="1" dirty="0" smtClean="0">
                <a:solidFill>
                  <a:srgbClr val="C00000"/>
                </a:solidFill>
              </a:rPr>
              <a:t>Ефимовна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643314"/>
            <a:ext cx="60722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tabLst>
                <a:tab pos="2700338" algn="l"/>
              </a:tabLst>
            </a:pPr>
            <a:r>
              <a:rPr lang="ru-RU" dirty="0" smtClean="0">
                <a:ea typeface="Calibri" pitchFamily="34" charset="0"/>
              </a:rPr>
              <a:t>      </a:t>
            </a:r>
            <a:r>
              <a:rPr lang="ru-RU" dirty="0" smtClean="0">
                <a:latin typeface="Calibri"/>
                <a:ea typeface="Calibri" pitchFamily="34" charset="0"/>
              </a:rPr>
              <a:t>«</a:t>
            </a:r>
            <a:r>
              <a:rPr lang="ru-RU" dirty="0" smtClean="0">
                <a:ea typeface="Calibri" pitchFamily="34" charset="0"/>
              </a:rPr>
              <a:t>За боевые    заслуги</a:t>
            </a:r>
            <a:r>
              <a:rPr lang="ru-RU" dirty="0" smtClean="0">
                <a:latin typeface="Calibri"/>
                <a:ea typeface="Calibri" pitchFamily="34" charset="0"/>
              </a:rPr>
              <a:t>»</a:t>
            </a:r>
            <a:r>
              <a:rPr lang="ru-RU" dirty="0" smtClean="0">
                <a:ea typeface="Calibri" pitchFamily="34" charset="0"/>
              </a:rPr>
              <a:t>, </a:t>
            </a:r>
            <a:r>
              <a:rPr lang="ru-RU" dirty="0" smtClean="0">
                <a:latin typeface="Calibri"/>
                <a:ea typeface="Calibri" pitchFamily="34" charset="0"/>
              </a:rPr>
              <a:t>«</a:t>
            </a:r>
            <a:r>
              <a:rPr lang="ru-RU" dirty="0" smtClean="0">
                <a:ea typeface="Calibri" pitchFamily="34" charset="0"/>
              </a:rPr>
              <a:t>За оборону Ленинграда</a:t>
            </a:r>
            <a:r>
              <a:rPr lang="ru-RU" dirty="0" smtClean="0">
                <a:latin typeface="Calibri"/>
                <a:ea typeface="Calibri" pitchFamily="34" charset="0"/>
              </a:rPr>
              <a:t>»</a:t>
            </a:r>
            <a:r>
              <a:rPr lang="ru-RU" dirty="0" smtClean="0">
                <a:latin typeface="+mj-lt"/>
                <a:ea typeface="Calibri" pitchFamily="34" charset="0"/>
              </a:rPr>
              <a:t>,</a:t>
            </a:r>
            <a:r>
              <a:rPr lang="ru-RU" dirty="0" smtClean="0">
                <a:ea typeface="Calibri" pitchFamily="34" charset="0"/>
              </a:rPr>
              <a:t> </a:t>
            </a:r>
            <a:r>
              <a:rPr lang="ru-RU" dirty="0" smtClean="0">
                <a:latin typeface="Calibri"/>
                <a:ea typeface="Calibri" pitchFamily="34" charset="0"/>
              </a:rPr>
              <a:t>«</a:t>
            </a:r>
            <a:r>
              <a:rPr lang="ru-RU" dirty="0" smtClean="0">
                <a:ea typeface="Calibri" pitchFamily="34" charset="0"/>
              </a:rPr>
              <a:t>За победу над Германией</a:t>
            </a:r>
            <a:r>
              <a:rPr lang="ru-RU" dirty="0" smtClean="0">
                <a:latin typeface="Calibri"/>
                <a:ea typeface="Calibri" pitchFamily="34" charset="0"/>
              </a:rPr>
              <a:t>»,</a:t>
            </a:r>
            <a:r>
              <a:rPr lang="ru-RU" dirty="0" smtClean="0">
                <a:ea typeface="Calibri" pitchFamily="34" charset="0"/>
              </a:rPr>
              <a:t> </a:t>
            </a:r>
            <a:r>
              <a:rPr lang="ru-RU" dirty="0" smtClean="0">
                <a:latin typeface="Calibri"/>
                <a:ea typeface="Calibri" pitchFamily="34" charset="0"/>
              </a:rPr>
              <a:t>«</a:t>
            </a:r>
            <a:r>
              <a:rPr lang="ru-RU" dirty="0" smtClean="0">
                <a:ea typeface="Calibri" pitchFamily="34" charset="0"/>
              </a:rPr>
              <a:t>Георгия Жукова</a:t>
            </a:r>
            <a:r>
              <a:rPr lang="ru-RU" dirty="0" smtClean="0">
                <a:latin typeface="Calibri"/>
                <a:ea typeface="Calibri" pitchFamily="34" charset="0"/>
              </a:rPr>
              <a:t>», </a:t>
            </a:r>
            <a:r>
              <a:rPr lang="ru-RU" dirty="0" smtClean="0">
                <a:ea typeface="Calibri" pitchFamily="34" charset="0"/>
              </a:rPr>
              <a:t>Орденом                       </a:t>
            </a:r>
            <a:r>
              <a:rPr lang="ru-RU" dirty="0" smtClean="0">
                <a:latin typeface="Calibri"/>
                <a:ea typeface="Calibri" pitchFamily="34" charset="0"/>
              </a:rPr>
              <a:t>«</a:t>
            </a:r>
            <a:r>
              <a:rPr lang="ru-RU" dirty="0" smtClean="0">
                <a:ea typeface="Calibri" pitchFamily="34" charset="0"/>
              </a:rPr>
              <a:t>Отечественной войны </a:t>
            </a:r>
            <a:r>
              <a:rPr lang="en-US" dirty="0" smtClean="0">
                <a:ea typeface="Calibri" pitchFamily="34" charset="0"/>
              </a:rPr>
              <a:t>I </a:t>
            </a:r>
            <a:r>
              <a:rPr lang="ru-RU" dirty="0" smtClean="0">
                <a:ea typeface="Calibri" pitchFamily="34" charset="0"/>
              </a:rPr>
              <a:t>степени</a:t>
            </a:r>
            <a:r>
              <a:rPr lang="ru-RU" dirty="0" smtClean="0">
                <a:latin typeface="Calibri"/>
                <a:ea typeface="Calibri" pitchFamily="34" charset="0"/>
              </a:rPr>
              <a:t>»,</a:t>
            </a:r>
            <a:r>
              <a:rPr lang="ru-RU" dirty="0" smtClean="0">
                <a:ea typeface="Calibri" pitchFamily="34" charset="0"/>
              </a:rPr>
              <a:t> Медалью </a:t>
            </a:r>
            <a:r>
              <a:rPr lang="ru-RU" dirty="0" smtClean="0">
                <a:latin typeface="Calibri"/>
                <a:ea typeface="Calibri" pitchFamily="34" charset="0"/>
              </a:rPr>
              <a:t>«</a:t>
            </a:r>
            <a:r>
              <a:rPr lang="ru-RU" dirty="0" smtClean="0">
                <a:ea typeface="Calibri" pitchFamily="34" charset="0"/>
              </a:rPr>
              <a:t>За отвагу</a:t>
            </a:r>
            <a:r>
              <a:rPr lang="ru-RU" dirty="0" smtClean="0">
                <a:latin typeface="Calibri"/>
                <a:ea typeface="Calibri" pitchFamily="34" charset="0"/>
              </a:rPr>
              <a:t>»</a:t>
            </a:r>
            <a:r>
              <a:rPr lang="ru-RU" dirty="0" smtClean="0">
                <a:ea typeface="Calibri" pitchFamily="34" charset="0"/>
              </a:rPr>
              <a:t> бабушку наградили за то,  что за период боевой работы </a:t>
            </a:r>
            <a:br>
              <a:rPr lang="ru-RU" dirty="0" smtClean="0">
                <a:ea typeface="Calibri" pitchFamily="34" charset="0"/>
              </a:rPr>
            </a:br>
            <a:r>
              <a:rPr lang="ru-RU" dirty="0" smtClean="0">
                <a:ea typeface="Calibri" pitchFamily="34" charset="0"/>
              </a:rPr>
              <a:t>в полку, она  обслужила бесперебойной работой 778 боевых вылетов, за этот период произвела 11 восстановительных </a:t>
            </a:r>
            <a:br>
              <a:rPr lang="ru-RU" dirty="0" smtClean="0">
                <a:ea typeface="Calibri" pitchFamily="34" charset="0"/>
              </a:rPr>
            </a:br>
            <a:r>
              <a:rPr lang="ru-RU" dirty="0" smtClean="0">
                <a:ea typeface="Calibri" pitchFamily="34" charset="0"/>
              </a:rPr>
              <a:t>и 53 полевых ремонтов.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571501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ru-RU" b="1" dirty="0" err="1" smtClean="0">
                <a:solidFill>
                  <a:srgbClr val="C00000"/>
                </a:solidFill>
              </a:rPr>
              <a:t>Граненкова</a:t>
            </a:r>
            <a:r>
              <a:rPr lang="ru-RU" b="1" dirty="0" smtClean="0">
                <a:solidFill>
                  <a:srgbClr val="C00000"/>
                </a:solidFill>
              </a:rPr>
              <a:t> Екатерина Евгеньевна,</a:t>
            </a:r>
          </a:p>
          <a:p>
            <a:pPr algn="r" eaLnBrk="0" hangingPunct="0"/>
            <a:r>
              <a:rPr lang="ru-RU" b="1" dirty="0" smtClean="0">
                <a:solidFill>
                  <a:srgbClr val="C00000"/>
                </a:solidFill>
              </a:rPr>
              <a:t>секретарь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Ws103-1\Рабочий стол\Заварз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2772552" cy="2357453"/>
          </a:xfrm>
          <a:prstGeom prst="rect">
            <a:avLst/>
          </a:prstGeom>
          <a:noFill/>
        </p:spPr>
      </p:pic>
      <p:pic>
        <p:nvPicPr>
          <p:cNvPr id="1028" name="Picture 4" descr="http://nppk54.ru/images/%D0%A4%D0%BE%D1%82%D0%BE/%D0%A1%D0%BE%D1%82%D1%80%D1%83%D0%B4%D0%BD%D0%B8%D0%BA%D0%B8/%D0%BF%D1%80%D0%B5%D0%BF%D0%BE%D0%B4%D0%BE%D0%B2%D0%B0%D1%82%D0%B5%D0%BB%D0%B8/%D0%A4-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214686"/>
            <a:ext cx="2143140" cy="3043259"/>
          </a:xfrm>
          <a:prstGeom prst="rect">
            <a:avLst/>
          </a:prstGeom>
          <a:noFill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86125" y="571500"/>
            <a:ext cx="5072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Заварзин</a:t>
            </a:r>
            <a:r>
              <a:rPr lang="ru-RU" sz="2400" b="1" dirty="0" smtClean="0">
                <a:solidFill>
                  <a:srgbClr val="C00000"/>
                </a:solidFill>
              </a:rPr>
              <a:t> Иван </a:t>
            </a:r>
            <a:r>
              <a:rPr lang="ru-RU" sz="2400" b="1" dirty="0" smtClean="0">
                <a:solidFill>
                  <a:srgbClr val="C00000"/>
                </a:solidFill>
              </a:rPr>
              <a:t>Петрович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357554" y="1142984"/>
            <a:ext cx="52864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Отец моего мужа родился в многодетной семье, в которой было 11 братьев и сестер. Закончил 10 классов. Служил в НКВД СССР.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ea typeface="Times New Roman" pitchFamily="18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1943 году призвали в армию воевать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границе Ленинграда. Мой свекор с другими солдатами освобождали города от фашистов, дошли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928933"/>
            <a:ext cx="58579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ea typeface="Times New Roman" pitchFamily="18" charset="0"/>
              </a:rPr>
              <a:t>до Чехословакии. Однажды, после взрыва всю пехоту завалило, но свекор остался жив. Был в окопах под Ленинградом, в холодное время года, чтобы не окоченеть закапывались в навоз. В августе 1945 года отправили на Дальний Восток, там была семидневная война, заканчивающаяся полным и окончательным поражением Японии. В 1950 году был в отпуске в родном городе Новосибирске, после этого в 1951 году родилась первая дочь. А в 1952 году демобилизовался и вернулся домой. К сожалению,  умер молодым в 65 лет.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564357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ru-RU" b="1" dirty="0" err="1" smtClean="0">
                <a:solidFill>
                  <a:srgbClr val="C00000"/>
                </a:solidFill>
              </a:rPr>
              <a:t>Заварзина</a:t>
            </a:r>
            <a:r>
              <a:rPr lang="ru-RU" b="1" dirty="0" smtClean="0">
                <a:solidFill>
                  <a:srgbClr val="C00000"/>
                </a:solidFill>
              </a:rPr>
              <a:t> Любовь Геннадьевна,</a:t>
            </a:r>
          </a:p>
          <a:p>
            <a:pPr algn="r" eaLnBrk="0" hangingPunct="0"/>
            <a:r>
              <a:rPr lang="ru-RU" b="1" dirty="0" smtClean="0">
                <a:solidFill>
                  <a:srgbClr val="C00000"/>
                </a:solidFill>
              </a:rPr>
              <a:t>преподаватель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_artyomova\Desktop\эстафета памяти 2020\Рарова\фото_де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2071702" cy="2888454"/>
          </a:xfrm>
          <a:prstGeom prst="rect">
            <a:avLst/>
          </a:prstGeom>
          <a:noFill/>
        </p:spPr>
      </p:pic>
      <p:pic>
        <p:nvPicPr>
          <p:cNvPr id="1027" name="Picture 3" descr="C:\Users\n_artyomova\Desktop\эстафета памяти 2020\Рарова\мое фот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000504"/>
            <a:ext cx="1731969" cy="2344661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71736" y="500042"/>
            <a:ext cx="607223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Мой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дедушка  - Постовалов Михаил Георгиевич, 1903 года рождения, был призван в 1941  году. Всю войну прошел телефонистом роты связи 67 гвардейского стрелкового полка в звании гвардии ефрейтора, был неоднократно ранен. Участвовал в боях под Курском, Сталинградом.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Как он сам вспоминал, всю войну «прополз на пузе». Так в марте 1945 году в населенном пункте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Дзинари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643314"/>
            <a:ext cx="628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eaLnBrk="0" hangingPunct="0"/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lvl="0" indent="342900" eaLnBrk="0" hangingPunct="0"/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lvl="0" indent="342900" eaLnBrk="0" hangingPunct="0"/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dirty="0" smtClean="0">
                <a:ea typeface="Times New Roman" pitchFamily="18" charset="0"/>
                <a:cs typeface="Arial" pitchFamily="34" charset="0"/>
              </a:rPr>
              <a:t>Награжден орденом «Красной звезды», а также двумя медалями «За отвагу».</a:t>
            </a:r>
            <a:endParaRPr lang="ru-RU" dirty="0" smtClean="0">
              <a:cs typeface="Arial" pitchFamily="34" charset="0"/>
            </a:endParaRPr>
          </a:p>
          <a:p>
            <a:pPr lvl="0" indent="342900" algn="just" eaLnBrk="0" hangingPunct="0"/>
            <a:r>
              <a:rPr lang="ru-RU" dirty="0" smtClean="0">
                <a:ea typeface="Times New Roman" pitchFamily="18" charset="0"/>
                <a:cs typeface="Arial" pitchFamily="34" charset="0"/>
              </a:rPr>
              <a:t>В 1945 году вернулся домой и работал главным счетоводом (бухгалтером) золотоносного рудника, воспитал 3 дочерей, занимался пчеловодством. Умер в 1978 году.</a:t>
            </a:r>
            <a:endParaRPr lang="ru-RU" dirty="0" smtClean="0"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786182" y="5786454"/>
            <a:ext cx="31005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Рарова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Татьяна Леонидовна,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                      преподаватель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428604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Постовалов Михаил Георгиевич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500438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a typeface="Times New Roman" pitchFamily="18" charset="0"/>
                <a:cs typeface="Arial" pitchFamily="34" charset="0"/>
              </a:rPr>
              <a:t>(Латвия) он шесть раз выходил на поиск и исправление повреждения линии связи. Связь на его участке за все время боя работала бесперебойно.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n_artyomova\Desktop\эстафета памяти 2020\Сотникова Анастасия Викторовна 221\3fd38833-0a94-4ce2-917b-8fbcdba94a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2152676" cy="2786082"/>
          </a:xfrm>
          <a:prstGeom prst="rect">
            <a:avLst/>
          </a:prstGeom>
          <a:noFill/>
        </p:spPr>
      </p:pic>
      <p:pic>
        <p:nvPicPr>
          <p:cNvPr id="27650" name="Picture 2" descr="C:\Users\n_artyomova\Desktop\эстафета памяти 2020\Сотникова Анастасия Викторовна 221\90e698da-076f-4298-8d38-731d2d9b38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643314"/>
            <a:ext cx="1904987" cy="26546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868" y="428604"/>
            <a:ext cx="457920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Первов Михаил Павлович</a:t>
            </a:r>
          </a:p>
          <a:p>
            <a:endParaRPr lang="ru-RU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714612" y="642918"/>
            <a:ext cx="60007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Первов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Михаил Павлович родился 20 ноября 1921 года в деревне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Сенкино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Шанталинского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Самарской области. В 1932 году семья переехала в Сибирь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Колыванский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район.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декабре 1941 году был призван в Красную Армию в 235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стрелковую дивизию, сформированную в Новосибирской области,  назначен связистом батареи 76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мм пушек 727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 стрелкового полка. В начале мая дивизия вошла в состав 58-ой армии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Северо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Западного фронта  и заняла позиции для наступления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Маревском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районе Новгородской области. Усердие и отвага связиста  Михаила Первова были оценены командированием: он был награжден медалью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боевые заслуги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286124"/>
            <a:ext cx="62151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400" dirty="0" smtClean="0">
                <a:ea typeface="Times New Roman" pitchFamily="18" charset="0"/>
              </a:rPr>
              <a:t>     В течение зимы 1943 года дивизия вела оборонительные бои, проводила неоднократные атаки в попытках ликвидировать </a:t>
            </a:r>
            <a:r>
              <a:rPr lang="ru-RU" sz="1400" dirty="0" err="1" smtClean="0">
                <a:ea typeface="Times New Roman" pitchFamily="18" charset="0"/>
              </a:rPr>
              <a:t>Рамушевский</a:t>
            </a:r>
            <a:r>
              <a:rPr lang="ru-RU" sz="1400" dirty="0" smtClean="0">
                <a:ea typeface="Times New Roman" pitchFamily="18" charset="0"/>
              </a:rPr>
              <a:t> коридор, через которые немцы обеспечивали </a:t>
            </a:r>
            <a:r>
              <a:rPr lang="ru-RU" sz="1400" dirty="0" err="1" smtClean="0">
                <a:ea typeface="Times New Roman" pitchFamily="18" charset="0"/>
              </a:rPr>
              <a:t>полуокруженную</a:t>
            </a:r>
            <a:r>
              <a:rPr lang="ru-RU" sz="1400" dirty="0" smtClean="0">
                <a:ea typeface="Times New Roman" pitchFamily="18" charset="0"/>
              </a:rPr>
              <a:t>  группировку. 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sz="1400" dirty="0" smtClean="0">
                <a:ea typeface="Times New Roman" pitchFamily="18" charset="0"/>
              </a:rPr>
              <a:t>     В феврале 1943 года началось ново наступление войск </a:t>
            </a:r>
            <a:r>
              <a:rPr lang="ru-RU" sz="1400" dirty="0" err="1" smtClean="0">
                <a:ea typeface="Times New Roman" pitchFamily="18" charset="0"/>
              </a:rPr>
              <a:t>Северо</a:t>
            </a:r>
            <a:r>
              <a:rPr lang="ru-RU" sz="1400" dirty="0" smtClean="0">
                <a:ea typeface="Times New Roman" pitchFamily="18" charset="0"/>
              </a:rPr>
              <a:t>  - Западного фронта  по ликвидации </a:t>
            </a:r>
            <a:r>
              <a:rPr lang="ru-RU" sz="1400" dirty="0" err="1" smtClean="0">
                <a:ea typeface="Times New Roman" pitchFamily="18" charset="0"/>
              </a:rPr>
              <a:t>Демянской</a:t>
            </a:r>
            <a:r>
              <a:rPr lang="ru-RU" sz="1400" dirty="0" smtClean="0">
                <a:ea typeface="Times New Roman" pitchFamily="18" charset="0"/>
              </a:rPr>
              <a:t> группировки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</a:rPr>
              <a:t> </a:t>
            </a:r>
            <a:r>
              <a:rPr lang="ru-RU" sz="1400" dirty="0" smtClean="0">
                <a:ea typeface="Times New Roman" pitchFamily="18" charset="0"/>
              </a:rPr>
              <a:t>врага, завершившееся ее ликвидацией.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sz="1400" dirty="0" smtClean="0">
                <a:ea typeface="Times New Roman" pitchFamily="18" charset="0"/>
              </a:rPr>
              <a:t>     В 1944 году дивизия учувствовала в Белорусской операции. Батарея попала под сильный минометный  обстрел. Первов был тяжело ранен и навсегда потерял зрение.  Всю войну сибиряк прошел в одном полку, в одной батарее.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sz="1400" dirty="0" smtClean="0">
                <a:ea typeface="Times New Roman" pitchFamily="18" charset="0"/>
              </a:rPr>
              <a:t>Уволившись из армии он вернулся в </a:t>
            </a:r>
            <a:r>
              <a:rPr lang="ru-RU" sz="1400" dirty="0" err="1" smtClean="0">
                <a:ea typeface="Times New Roman" pitchFamily="18" charset="0"/>
              </a:rPr>
              <a:t>Колыванский</a:t>
            </a:r>
            <a:r>
              <a:rPr lang="ru-RU" sz="1400" dirty="0" smtClean="0">
                <a:ea typeface="Times New Roman" pitchFamily="18" charset="0"/>
              </a:rPr>
              <a:t> район, работает редактором совхозной газеты, становится председателем общества слепых, членом областного и республиканского правления общества слепых 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5929330"/>
            <a:ext cx="5143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Сотникова Анастасия Викторовна, 221 группа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Центр воспитания и социальной работы\Эстафета памяти поколнений\Н.П. Сугоняк\IMG_1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00063"/>
            <a:ext cx="2500312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071813" y="1500174"/>
            <a:ext cx="55721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1400" dirty="0" smtClean="0">
                <a:solidFill>
                  <a:srgbClr val="333333"/>
                </a:solidFill>
                <a:latin typeface="Calibri" pitchFamily="34" charset="0"/>
              </a:rPr>
              <a:t>       </a:t>
            </a:r>
            <a:r>
              <a:rPr lang="ru-RU" dirty="0" smtClean="0">
                <a:solidFill>
                  <a:srgbClr val="333333"/>
                </a:solidFill>
              </a:rPr>
              <a:t>В </a:t>
            </a:r>
            <a:r>
              <a:rPr lang="ru-RU" dirty="0">
                <a:solidFill>
                  <a:srgbClr val="333333"/>
                </a:solidFill>
              </a:rPr>
              <a:t>январе 1944 года </a:t>
            </a:r>
            <a:r>
              <a:rPr lang="ru-RU" dirty="0" smtClean="0">
                <a:solidFill>
                  <a:srgbClr val="333333"/>
                </a:solidFill>
              </a:rPr>
              <a:t>мой дедушка отправился </a:t>
            </a:r>
            <a:r>
              <a:rPr lang="ru-RU" dirty="0">
                <a:solidFill>
                  <a:srgbClr val="333333"/>
                </a:solidFill>
              </a:rPr>
              <a:t>служить в армию. Служил 7 лет и вернулся домой в 1951 </a:t>
            </a:r>
            <a:r>
              <a:rPr lang="ru-RU" dirty="0" smtClean="0">
                <a:solidFill>
                  <a:srgbClr val="333333"/>
                </a:solidFill>
              </a:rPr>
              <a:t>году. Участвовал  </a:t>
            </a:r>
            <a:r>
              <a:rPr lang="ru-RU" dirty="0">
                <a:solidFill>
                  <a:srgbClr val="333333"/>
                </a:solidFill>
              </a:rPr>
              <a:t>в боях на Дальнем Востоке. </a:t>
            </a:r>
            <a:r>
              <a:rPr lang="ru-RU" dirty="0" smtClean="0">
                <a:solidFill>
                  <a:srgbClr val="333333"/>
                </a:solidFill>
              </a:rPr>
              <a:t>                      Имеет награды и </a:t>
            </a:r>
            <a:r>
              <a:rPr lang="ru-RU" dirty="0">
                <a:solidFill>
                  <a:srgbClr val="333333"/>
                </a:solidFill>
              </a:rPr>
              <a:t>медали: за победу над Германией, Японией, 30 лет Советской Армии </a:t>
            </a:r>
            <a:r>
              <a:rPr lang="ru-RU" dirty="0" err="1">
                <a:solidFill>
                  <a:srgbClr val="333333"/>
                </a:solidFill>
              </a:rPr>
              <a:t>Военно</a:t>
            </a:r>
            <a:r>
              <a:rPr lang="ru-RU" dirty="0">
                <a:solidFill>
                  <a:srgbClr val="333333"/>
                </a:solidFill>
              </a:rPr>
              <a:t> Морского Флота. </a:t>
            </a:r>
            <a:r>
              <a:rPr lang="ru-RU" dirty="0" smtClean="0">
                <a:solidFill>
                  <a:srgbClr val="333333"/>
                </a:solidFill>
              </a:rPr>
              <a:t> Ранений </a:t>
            </a:r>
            <a:r>
              <a:rPr lang="ru-RU" dirty="0">
                <a:solidFill>
                  <a:srgbClr val="333333"/>
                </a:solidFill>
              </a:rPr>
              <a:t>не имеет.</a:t>
            </a:r>
          </a:p>
          <a:p>
            <a:pPr algn="just" eaLnBrk="0" hangingPunct="0"/>
            <a:r>
              <a:rPr lang="ru-RU" dirty="0">
                <a:solidFill>
                  <a:srgbClr val="333333"/>
                </a:solidFill>
              </a:rPr>
              <a:t> </a:t>
            </a:r>
            <a:endParaRPr lang="ru-RU" sz="2000" dirty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3286125" y="500063"/>
            <a:ext cx="500062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Дорошенко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Петр Акимович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571500" y="3857625"/>
            <a:ext cx="5929313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600" dirty="0">
                <a:solidFill>
                  <a:srgbClr val="333333"/>
                </a:solidFill>
              </a:rPr>
              <a:t>     9 мая 2000 года к 55-й годовщине Победы в ВОВ получил удостоверение к знаку "Фронтовик", 9 мая 2003 года получил удостоверение Ветеран ВОВ, 15 июня 1972 года - присвоено звание "Ударник коммунистического труда" за отличную работу. 17 июля 1946 года  награждён медалью "За победу над Германией в годы ВОВ", 21 августа 1948 года - Медаль "За победу над Японией",  19 февраля 1996 года "Медаль Жукова</a:t>
            </a:r>
            <a:r>
              <a:rPr lang="ru-RU" sz="1400" dirty="0">
                <a:solidFill>
                  <a:srgbClr val="333333"/>
                </a:solidFill>
                <a:latin typeface="Calibri" pitchFamily="34" charset="0"/>
              </a:rPr>
              <a:t>»</a:t>
            </a:r>
          </a:p>
          <a:p>
            <a:pPr algn="just" eaLnBrk="0" hangingPunct="0"/>
            <a:endParaRPr lang="ru-RU" sz="1400" dirty="0">
              <a:solidFill>
                <a:srgbClr val="333333"/>
              </a:solidFill>
              <a:latin typeface="Calibri" pitchFamily="34" charset="0"/>
            </a:endParaRPr>
          </a:p>
          <a:p>
            <a:pPr algn="r" eaLnBrk="0" hangingPunct="0"/>
            <a:r>
              <a:rPr lang="ru-RU" sz="1500" b="1" dirty="0" err="1">
                <a:solidFill>
                  <a:srgbClr val="C00000"/>
                </a:solidFill>
              </a:rPr>
              <a:t>Сугоняк</a:t>
            </a:r>
            <a:r>
              <a:rPr lang="ru-RU" sz="1500" b="1" dirty="0">
                <a:solidFill>
                  <a:srgbClr val="C00000"/>
                </a:solidFill>
              </a:rPr>
              <a:t> Наталья Павловна, </a:t>
            </a:r>
          </a:p>
          <a:p>
            <a:pPr algn="r" eaLnBrk="0" hangingPunct="0"/>
            <a:r>
              <a:rPr lang="ru-RU" sz="1500" b="1" dirty="0">
                <a:solidFill>
                  <a:srgbClr val="C00000"/>
                </a:solidFill>
              </a:rPr>
              <a:t>социальный </a:t>
            </a:r>
            <a:r>
              <a:rPr lang="ru-RU" sz="1500" b="1" dirty="0" smtClean="0">
                <a:solidFill>
                  <a:srgbClr val="C00000"/>
                </a:solidFill>
              </a:rPr>
              <a:t>педагог</a:t>
            </a:r>
            <a:endParaRPr lang="ru-RU" sz="1500" b="1" dirty="0">
              <a:solidFill>
                <a:srgbClr val="C00000"/>
              </a:solidFill>
            </a:endParaRPr>
          </a:p>
          <a:p>
            <a:pPr algn="r" eaLnBrk="0" hangingPunct="0"/>
            <a:endParaRPr lang="ru-RU" sz="1500" dirty="0">
              <a:solidFill>
                <a:srgbClr val="C00000"/>
              </a:solidFill>
            </a:endParaRPr>
          </a:p>
        </p:txBody>
      </p:sp>
      <p:pic>
        <p:nvPicPr>
          <p:cNvPr id="6150" name="Picture 5" descr="http://nppk54.ru/images/%D0%A4%D0%BE%D1%82%D0%BE/%D0%A1%D0%BE%D1%82%D1%80%D1%83%D0%B4%D0%BD%D0%B8%D0%BA%D0%B8/%D0%A1%D0%BE%D1%82%D1%80%D1%83%D0%B4%D0%BD%D0%B8%D0%BA%D0%B8/%D0%A4-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3571875"/>
            <a:ext cx="185737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n_artyomova\Desktop\артемов пф\63803300-dcf9-4bc6-bc38-df63c9c8d9d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1714512" cy="2542962"/>
          </a:xfrm>
          <a:prstGeom prst="rect">
            <a:avLst/>
          </a:prstGeom>
          <a:noFill/>
        </p:spPr>
      </p:pic>
      <p:pic>
        <p:nvPicPr>
          <p:cNvPr id="3" name="Picture 5" descr="C:\Users\n_artyomova\Desktop\артемов пф\GtEZ4g6UQ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71876"/>
            <a:ext cx="2018125" cy="2690833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85984" y="1071546"/>
            <a:ext cx="62865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Астапченко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Федор Павлович, 1902 года рождения, родился в Черниговской области,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Новозыбского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района, село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Внуковичи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11.09.1941 был призван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Черепановским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РВК Новосибирской области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Черепановского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в 185 запасной стрелковый полк. По данным 15.10.1941 г. боевые действия в составе 185 ЗСП  вышедшие  из окружения в количестве 985 человек, сосредоточились в районе Шустиково.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571480"/>
            <a:ext cx="5020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ea typeface="Times New Roman" pitchFamily="18" charset="0"/>
              </a:rPr>
              <a:t>Астапченко</a:t>
            </a:r>
            <a:r>
              <a:rPr lang="ru-RU" sz="2800" b="1" dirty="0" smtClean="0">
                <a:solidFill>
                  <a:srgbClr val="FF0000"/>
                </a:solidFill>
                <a:ea typeface="Times New Roman" pitchFamily="18" charset="0"/>
              </a:rPr>
              <a:t> Федор Павлович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357562"/>
            <a:ext cx="607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a typeface="Times New Roman" pitchFamily="18" charset="0"/>
              </a:rPr>
              <a:t>    От </a:t>
            </a:r>
            <a:r>
              <a:rPr lang="ru-RU" dirty="0" smtClean="0">
                <a:ea typeface="Times New Roman" pitchFamily="18" charset="0"/>
              </a:rPr>
              <a:t>прадедушки было два письма:  в первом письме он сообщил, что находится в дороге, а во втором  сообщил, что он в Брянских полях. В ноябре 1941 года пропал без вести.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557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2447925" algn="l"/>
              </a:tabLst>
            </a:pPr>
            <a:r>
              <a:rPr lang="ru-RU" dirty="0" smtClean="0">
                <a:solidFill>
                  <a:srgbClr val="FF0000"/>
                </a:solidFill>
                <a:ea typeface="Times New Roman" pitchFamily="18" charset="0"/>
              </a:rPr>
              <a:t>           </a:t>
            </a: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</a:rPr>
              <a:t>Артемова Наталья Александровна,</a:t>
            </a:r>
            <a:endParaRPr lang="ru-RU" sz="105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2447925" algn="l"/>
              </a:tabLst>
            </a:pP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</a:rPr>
              <a:t>                                  педагог </a:t>
            </a:r>
            <a:r>
              <a:rPr lang="ru-RU" b="1" dirty="0" smtClean="0">
                <a:solidFill>
                  <a:srgbClr val="FF0000"/>
                </a:solidFill>
                <a:latin typeface="Calibri"/>
                <a:ea typeface="Times New Roman" pitchFamily="18" charset="0"/>
              </a:rPr>
              <a:t>–</a:t>
            </a: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</a:rPr>
              <a:t> организатор  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3" y="4286256"/>
            <a:ext cx="19288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n_artyomova\Desktop\артемов пф\c8c3c0b7-2cae-4058-a1b6-dd78145ca9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2214578" cy="3059015"/>
          </a:xfrm>
          <a:prstGeom prst="rect">
            <a:avLst/>
          </a:prstGeom>
          <a:noFill/>
        </p:spPr>
      </p:pic>
      <p:pic>
        <p:nvPicPr>
          <p:cNvPr id="1026" name="Picture 2" descr="C:\Users\n_artyomova\Desktop\артемов пф\00000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876"/>
            <a:ext cx="2202656" cy="2357454"/>
          </a:xfrm>
          <a:prstGeom prst="rect">
            <a:avLst/>
          </a:prstGeom>
          <a:noFill/>
        </p:spPr>
      </p:pic>
      <p:pic>
        <p:nvPicPr>
          <p:cNvPr id="1027" name="Picture 3" descr="C:\Users\n_artyomova\Desktop\артемов пф\Medal_Za_Otvag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286257"/>
            <a:ext cx="959101" cy="1643074"/>
          </a:xfrm>
          <a:prstGeom prst="rect">
            <a:avLst/>
          </a:prstGeom>
          <a:noFill/>
        </p:spPr>
      </p:pic>
      <p:pic>
        <p:nvPicPr>
          <p:cNvPr id="1028" name="Picture 4" descr="C:\Users\n_artyomova\Desktop\артемов пф\000005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571876"/>
            <a:ext cx="1642809" cy="2357454"/>
          </a:xfrm>
          <a:prstGeom prst="rect">
            <a:avLst/>
          </a:prstGeom>
          <a:noFill/>
        </p:spPr>
      </p:pic>
      <p:pic>
        <p:nvPicPr>
          <p:cNvPr id="1029" name="Picture 5" descr="C:\Users\n_artyomova\Desktop\артемов пф\GtEZ4g6UQa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3571876"/>
            <a:ext cx="2018125" cy="2690833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786050" y="1142984"/>
            <a:ext cx="578647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    Артемов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Пантелей Федорович  родился в Оренбургской губ.,                           д.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Бурмак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в 1896 году. Был призван 28.02.1942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Кузедеевским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РВК Кемеровской области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Кузедеевского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района в 1044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Карельского фронта.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За то, что 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 оборонительных боях  с 30 июля по 6 августа  1944 года смело и мужественно отражал контратаки  противника и вывел из окружения раненных бойцов и порученных ему лошадей был награжден медалью «За отвагу».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642918"/>
            <a:ext cx="5213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a typeface="Times New Roman" pitchFamily="18" charset="0"/>
              </a:rPr>
              <a:t>Артемов Пантелей Федорович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585789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447925" algn="l"/>
              </a:tabLst>
            </a:pPr>
            <a:r>
              <a:rPr lang="ru-RU" dirty="0" smtClean="0">
                <a:solidFill>
                  <a:srgbClr val="FF0000"/>
                </a:solidFill>
                <a:ea typeface="Times New Roman" pitchFamily="18" charset="0"/>
              </a:rPr>
              <a:t>           </a:t>
            </a: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</a:rPr>
              <a:t>Артемова Наталья Александровна,</a:t>
            </a:r>
            <a:endParaRPr lang="ru-RU" sz="105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2447925" algn="l"/>
              </a:tabLst>
            </a:pP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</a:rPr>
              <a:t>                                  педагог </a:t>
            </a:r>
            <a:r>
              <a:rPr lang="ru-RU" b="1" dirty="0" smtClean="0">
                <a:solidFill>
                  <a:srgbClr val="FF0000"/>
                </a:solidFill>
                <a:latin typeface="Calibri"/>
                <a:ea typeface="Times New Roman" pitchFamily="18" charset="0"/>
              </a:rPr>
              <a:t>–</a:t>
            </a: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</a:rPr>
              <a:t> организатор 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53" name="Picture 1" descr="C:\Users\n_artyomova\Desktop\артемов пф\12912d05-387b-48c9-9b64-4ed68a78de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1928826" cy="2610319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428860" y="857232"/>
            <a:ext cx="621510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Мой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прадедушка Соболев Петр Константинович, 1925 года рождения, участник Великой Отечественной войны.  Он был связистом.  Имеет множество боевых и трудовых наград. Его трудовая биография началась рано: в 16-летнем возрасте  он сел за трактор марки ХТЗ. А через три года молодой механизатор надел солдатскую шинель.  Вместе с другими сибиряками он прибыл на Ленинградское  направление фронта. Там же получил боевое крещение, а затем были долгие и упорные бои до прорыва фашисткой блокады.  За отвагу и мужество в этом походе мой прадедушка был награжден Орденом Красной звезды.  Послевоенное время,  в 1962 году,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избрался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депутаты и его приняли в ряды коммунистических партий СССР.  Затем работал в первом отделении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Быструхинского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совхоза, был  комбайнером.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28604"/>
            <a:ext cx="5333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a typeface="Times New Roman" pitchFamily="18" charset="0"/>
              </a:rPr>
              <a:t>Соболев Петр Константинович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Users\n_artyomova\Desktop\эстафета памяти 2020\Фрибус\000005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14686"/>
            <a:ext cx="1254205" cy="1785950"/>
          </a:xfrm>
          <a:prstGeom prst="rect">
            <a:avLst/>
          </a:prstGeom>
          <a:noFill/>
        </p:spPr>
      </p:pic>
      <p:pic>
        <p:nvPicPr>
          <p:cNvPr id="14339" name="Picture 3" descr="C:\Users\n_artyomova\Desktop\эстафета памяти 2020\Фрибус\Orden_Krasnoj_Zvezd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000636"/>
            <a:ext cx="1460472" cy="1460472"/>
          </a:xfrm>
          <a:prstGeom prst="rect">
            <a:avLst/>
          </a:prstGeom>
          <a:noFill/>
        </p:spPr>
      </p:pic>
      <p:pic>
        <p:nvPicPr>
          <p:cNvPr id="14340" name="Picture 4" descr="C:\Users\n_artyomova\Desktop\эстафета памяти 2020\Фрибус\000004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3500438"/>
            <a:ext cx="1722776" cy="2500330"/>
          </a:xfrm>
          <a:prstGeom prst="rect">
            <a:avLst/>
          </a:prstGeom>
          <a:noFill/>
        </p:spPr>
      </p:pic>
      <p:pic>
        <p:nvPicPr>
          <p:cNvPr id="14341" name="Picture 5" descr="C:\Users\n_artyomova\Desktop\эстафета памяти 2020\Фрибус\Medal_Za_Otvag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3429000"/>
            <a:ext cx="1341725" cy="2505071"/>
          </a:xfrm>
          <a:prstGeom prst="rect">
            <a:avLst/>
          </a:prstGeom>
          <a:noFill/>
        </p:spPr>
      </p:pic>
      <p:pic>
        <p:nvPicPr>
          <p:cNvPr id="14342" name="Picture 6" descr="C:\Users\n_artyomova\Desktop\эстафета памяти 2020\Фрибус\ae0dc200-190d-4753-8e84-e78de13e394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4357694"/>
            <a:ext cx="2589542" cy="2000264"/>
          </a:xfrm>
          <a:prstGeom prst="rect">
            <a:avLst/>
          </a:prstGeom>
          <a:noFill/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500166" y="6000768"/>
            <a:ext cx="4429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Фрибус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Виктория Сергеевна,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141 группа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4429125"/>
            <a:ext cx="230188" cy="584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>
                <a:solidFill>
                  <a:srgbClr val="252525"/>
                </a:solidFill>
              </a:rPr>
              <a:t>.</a:t>
            </a:r>
            <a:endParaRPr lang="en-US" sz="1200"/>
          </a:p>
          <a:p>
            <a:pPr eaLnBrk="0" hangingPunct="0"/>
            <a:endParaRPr lang="en-US"/>
          </a:p>
        </p:txBody>
      </p:sp>
      <p:pic>
        <p:nvPicPr>
          <p:cNvPr id="8" name="Рисунок 7" descr="C:\Users\i_jiglo\Desktop\Сережа Черныых\l417e-DCIis.jpg"/>
          <p:cNvPicPr/>
          <p:nvPr/>
        </p:nvPicPr>
        <p:blipFill rotWithShape="1"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l="15074" t="26035" r="20622" b="24596"/>
          <a:stretch/>
        </p:blipFill>
        <p:spPr bwMode="auto">
          <a:xfrm>
            <a:off x="500034" y="500042"/>
            <a:ext cx="2071702" cy="26432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643174" y="857232"/>
            <a:ext cx="60007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Воевал мой прадед, Осман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Абдульваабович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Черкезов. Когда война закончилась, ему было немногим более тридцати. И был он совершенно седым. О нем узнал от бабушки, его дочери Зинаиды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Османовны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хранитель семейного архива</a:t>
            </a:r>
            <a:r>
              <a:rPr lang="ru-RU" sz="1400" dirty="0" smtClean="0">
                <a:solidFill>
                  <a:srgbClr val="000000"/>
                </a:solidFill>
                <a:ea typeface="Calibri" pitchFamily="34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Родился </a:t>
            </a:r>
            <a:r>
              <a:rPr lang="ru-RU" sz="1400" dirty="0" smtClean="0">
                <a:ea typeface="Calibri" pitchFamily="34" charset="0"/>
              </a:rPr>
              <a:t>Осман </a:t>
            </a:r>
            <a:r>
              <a:rPr lang="ru-RU" sz="1400" dirty="0" err="1" smtClean="0">
                <a:solidFill>
                  <a:srgbClr val="000000"/>
                </a:solidFill>
                <a:ea typeface="Calibri" pitchFamily="34" charset="0"/>
              </a:rPr>
              <a:t>Абдульваабович</a:t>
            </a:r>
            <a:r>
              <a:rPr lang="ru-RU" sz="1400" dirty="0" smtClean="0">
                <a:solidFill>
                  <a:srgbClr val="000000"/>
                </a:solidFill>
                <a:ea typeface="Calibri" pitchFamily="34" charset="0"/>
              </a:rPr>
              <a:t> Черкезов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Гурзуфе. Это Крым. Жизнь его пришлась на трудное время: Первая мировая, революция. Семья потеряла отца рана. Мать осталась с тремя детьми. Одного сына пришлось отдать в интернат. Осман закончил сельхозтехникум, но работал в санатории инструктором ЛФК. Потом его призвали в РККА. Служил на Балтики, на полуострове Ханко. Гарнизон охранял от финнов. Началась война. Подразделение Османа перебросили в Кронштадт. Служил в группе дегазации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плавсредств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500042"/>
            <a:ext cx="5572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a typeface="Calibri" pitchFamily="34" charset="0"/>
              </a:rPr>
              <a:t>Осман </a:t>
            </a:r>
            <a:r>
              <a:rPr lang="ru-RU" sz="2800" b="1" dirty="0" err="1" smtClean="0">
                <a:solidFill>
                  <a:srgbClr val="FF0000"/>
                </a:solidFill>
                <a:ea typeface="Calibri" pitchFamily="34" charset="0"/>
              </a:rPr>
              <a:t>Абдульваабович</a:t>
            </a:r>
            <a:r>
              <a:rPr lang="ru-RU" sz="2800" b="1" dirty="0" smtClean="0">
                <a:solidFill>
                  <a:srgbClr val="FF0000"/>
                </a:solidFill>
                <a:ea typeface="Calibri" pitchFamily="34" charset="0"/>
              </a:rPr>
              <a:t> Черкезов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72008"/>
            <a:ext cx="1031401" cy="180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500570"/>
            <a:ext cx="1071570" cy="186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357694"/>
            <a:ext cx="1244639" cy="169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28596" y="3143248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sz="1400" dirty="0" smtClean="0">
                <a:solidFill>
                  <a:srgbClr val="000000"/>
                </a:solidFill>
                <a:ea typeface="Calibri" pitchFamily="34" charset="0"/>
              </a:rPr>
              <a:t>Это нейтрализация отравляющих веществ. В шутку называлась 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Calibri" pitchFamily="34" charset="0"/>
              </a:rPr>
              <a:t>«</a:t>
            </a:r>
            <a:r>
              <a:rPr lang="ru-RU" sz="1400" dirty="0" smtClean="0">
                <a:solidFill>
                  <a:srgbClr val="000000"/>
                </a:solidFill>
                <a:ea typeface="Calibri" pitchFamily="34" charset="0"/>
              </a:rPr>
              <a:t>группа </a:t>
            </a:r>
            <a:r>
              <a:rPr lang="ru-RU" sz="1400" dirty="0" err="1" smtClean="0">
                <a:solidFill>
                  <a:srgbClr val="000000"/>
                </a:solidFill>
                <a:ea typeface="Calibri" pitchFamily="34" charset="0"/>
              </a:rPr>
              <a:t>химдым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Calibri" pitchFamily="34" charset="0"/>
              </a:rPr>
              <a:t>»</a:t>
            </a:r>
            <a:r>
              <a:rPr lang="ru-RU" sz="1400" dirty="0" smtClean="0">
                <a:solidFill>
                  <a:srgbClr val="000000"/>
                </a:solidFill>
                <a:ea typeface="Calibri" pitchFamily="34" charset="0"/>
              </a:rPr>
              <a:t>. В течение всей войны защищал Ленинград. Награжден </a:t>
            </a:r>
            <a:r>
              <a:rPr lang="ru-RU" sz="1400" dirty="0" smtClean="0">
                <a:ea typeface="Calibri" pitchFamily="34" charset="0"/>
              </a:rPr>
              <a:t>2-мя медалями </a:t>
            </a:r>
            <a:r>
              <a:rPr lang="ru-RU" sz="1400" dirty="0" smtClean="0">
                <a:latin typeface="Calibri"/>
                <a:ea typeface="Calibri" pitchFamily="34" charset="0"/>
              </a:rPr>
              <a:t>«</a:t>
            </a:r>
            <a:r>
              <a:rPr lang="ru-RU" sz="1400" dirty="0" smtClean="0">
                <a:ea typeface="Calibri" pitchFamily="34" charset="0"/>
              </a:rPr>
              <a:t>За боевые заслуги</a:t>
            </a:r>
            <a:r>
              <a:rPr lang="ru-RU" sz="1400" dirty="0" smtClean="0">
                <a:latin typeface="Calibri"/>
                <a:ea typeface="Calibri" pitchFamily="34" charset="0"/>
              </a:rPr>
              <a:t>»</a:t>
            </a:r>
            <a:r>
              <a:rPr lang="ru-RU" sz="1400" dirty="0" smtClean="0">
                <a:ea typeface="Calibri" pitchFamily="34" charset="0"/>
              </a:rPr>
              <a:t>, медалью </a:t>
            </a:r>
            <a:r>
              <a:rPr lang="ru-RU" sz="1400" dirty="0" smtClean="0">
                <a:latin typeface="Calibri"/>
                <a:ea typeface="Calibri" pitchFamily="34" charset="0"/>
              </a:rPr>
              <a:t>«</a:t>
            </a:r>
            <a:r>
              <a:rPr lang="ru-RU" sz="1400" dirty="0" smtClean="0">
                <a:ea typeface="Calibri" pitchFamily="34" charset="0"/>
              </a:rPr>
              <a:t>За оборону Ленинграда</a:t>
            </a:r>
            <a:r>
              <a:rPr lang="ru-RU" sz="1400" dirty="0" smtClean="0">
                <a:latin typeface="Calibri"/>
                <a:ea typeface="Calibri" pitchFamily="34" charset="0"/>
              </a:rPr>
              <a:t>»</a:t>
            </a:r>
            <a:r>
              <a:rPr lang="ru-RU" sz="1400" dirty="0" smtClean="0">
                <a:ea typeface="Calibri" pitchFamily="34" charset="0"/>
              </a:rPr>
              <a:t> и </a:t>
            </a:r>
            <a:r>
              <a:rPr lang="ru-RU" sz="1400" dirty="0" smtClean="0">
                <a:latin typeface="Calibri"/>
                <a:ea typeface="Calibri" pitchFamily="34" charset="0"/>
              </a:rPr>
              <a:t>«</a:t>
            </a:r>
            <a:r>
              <a:rPr lang="ru-RU" sz="1400" dirty="0" smtClean="0">
                <a:ea typeface="Calibri" pitchFamily="34" charset="0"/>
              </a:rPr>
              <a:t>За победу над Германией в Великой Отечественной войне 1941-1945 гг.</a:t>
            </a:r>
            <a:r>
              <a:rPr lang="ru-RU" sz="1400" dirty="0" smtClean="0">
                <a:latin typeface="Calibri"/>
                <a:ea typeface="Calibri" pitchFamily="34" charset="0"/>
              </a:rPr>
              <a:t>»</a:t>
            </a:r>
            <a:r>
              <a:rPr lang="ru-RU" sz="1400" dirty="0" smtClean="0">
                <a:ea typeface="Calibri" pitchFamily="34" charset="0"/>
              </a:rPr>
              <a:t>. И еще Орден Отечественной войны II степени.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n_artyomova\Desktop\cd064950-cdf9-43a9-a181-4efaab7143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4286256"/>
            <a:ext cx="1445184" cy="194785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00298" y="6000768"/>
            <a:ext cx="4181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</a:rPr>
              <a:t>Черных Сергей Игоревич, </a:t>
            </a: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</a:rPr>
              <a:t>141 группа 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i_jiglo\Desktop\Сережа Черныых\yDpob__Q6_g.jp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207" t="6200" r="48365" b="10406"/>
          <a:stretch/>
        </p:blipFill>
        <p:spPr bwMode="auto">
          <a:xfrm>
            <a:off x="500034" y="500042"/>
            <a:ext cx="1857388" cy="27146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0298" y="785794"/>
            <a:ext cx="621510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Дурнева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Клавдия Ивановна, 1917 г.р.., комсомолка.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Училась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радиорегулировщицу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Потому-то и пошла на фронт в 1942-м добровольцем. Служила на катере, где капитаном </a:t>
            </a:r>
            <a:r>
              <a:rPr lang="ru-RU" sz="1400" dirty="0" smtClean="0">
                <a:ea typeface="Calibri" pitchFamily="34" charset="0"/>
              </a:rPr>
              <a:t>Осман </a:t>
            </a:r>
            <a:r>
              <a:rPr lang="ru-RU" sz="1400" dirty="0" err="1" smtClean="0">
                <a:solidFill>
                  <a:srgbClr val="000000"/>
                </a:solidFill>
                <a:ea typeface="Calibri" pitchFamily="34" charset="0"/>
              </a:rPr>
              <a:t>Абдульваабович</a:t>
            </a:r>
            <a:r>
              <a:rPr lang="ru-RU" sz="1400" dirty="0" smtClean="0">
                <a:solidFill>
                  <a:srgbClr val="000000"/>
                </a:solidFill>
                <a:ea typeface="Calibri" pitchFamily="34" charset="0"/>
              </a:rPr>
              <a:t> Черкезов, ее будущий муж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Там и познакомились.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войне даже для мужчин тяжело. Но несмотря на тяготы войны, женщины оставались женщинами: чистые подворотнички,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причесочки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Клавдии тоже награды: медали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оборону Ленинграда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победу над Германией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Конец войны. Она свела, а потом развела Клавдию и Османа. Его назначили комендантом порта в Риге, а ее  демобилизовали в запас. Но потом состоялась долгожданная встреча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длиною в жизнь.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28604"/>
            <a:ext cx="4748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ea typeface="Calibri" pitchFamily="34" charset="0"/>
              </a:rPr>
              <a:t>Дурнева</a:t>
            </a:r>
            <a:r>
              <a:rPr lang="ru-RU" sz="2800" b="1" dirty="0" smtClean="0">
                <a:solidFill>
                  <a:srgbClr val="FF0000"/>
                </a:solidFill>
                <a:ea typeface="Calibri" pitchFamily="34" charset="0"/>
              </a:rPr>
              <a:t> Клавдия </a:t>
            </a:r>
            <a:r>
              <a:rPr lang="ru-RU" sz="2800" b="1" dirty="0" smtClean="0">
                <a:solidFill>
                  <a:srgbClr val="FF0000"/>
                </a:solidFill>
                <a:ea typeface="Calibri" pitchFamily="34" charset="0"/>
              </a:rPr>
              <a:t>Ивановна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1267" name="Picture 3" descr="C:\Users\n_artyomova\Desktop\эстафета памяти 2020\черных\бабушка\Medal_Za_oboronu_Leningrada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9000"/>
            <a:ext cx="928693" cy="1618728"/>
          </a:xfrm>
          <a:prstGeom prst="rect">
            <a:avLst/>
          </a:prstGeom>
          <a:noFill/>
        </p:spPr>
      </p:pic>
      <p:pic>
        <p:nvPicPr>
          <p:cNvPr id="11268" name="Picture 4" descr="C:\Users\n_artyomova\Desktop\эстафета памяти 2020\черных\бабушка\Orden_Krasnoj_Zvezd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286124"/>
            <a:ext cx="1587492" cy="1587492"/>
          </a:xfrm>
          <a:prstGeom prst="rect">
            <a:avLst/>
          </a:prstGeom>
          <a:noFill/>
        </p:spPr>
      </p:pic>
      <p:pic>
        <p:nvPicPr>
          <p:cNvPr id="11269" name="Picture 5" descr="C:\Users\n_artyomova\Desktop\эстафета памяти 2020\черных\бабушка\Orden_Otechestvennoj_vojny_2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000636"/>
            <a:ext cx="1382915" cy="14969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14876" y="3286124"/>
            <a:ext cx="37862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400" i="1" dirty="0" smtClean="0">
                <a:ea typeface="Calibri" pitchFamily="34" charset="0"/>
              </a:rPr>
              <a:t>Получилась интернациональная семья. Вскоре Осман подал в отставку. Жили некоторое время в Калининграде. Переехали в Воронеж. </a:t>
            </a:r>
            <a:endParaRPr lang="ru-RU" sz="1400" i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sz="1400" i="1" dirty="0" smtClean="0">
                <a:ea typeface="Calibri" pitchFamily="34" charset="0"/>
              </a:rPr>
              <a:t>То, о чем рассказала бабушка, -  для меня эхом доносящееся отдаленное прошлое. Предки мои, Осман и Клавдия, - это корни нашего рода. Я о них должен буду рассказать уже будущему поколению. Помнить  - наш долг перед ними. А для тех, кто придет в этот мир, их жизнь </a:t>
            </a:r>
            <a:r>
              <a:rPr lang="ru-RU" sz="1400" i="1" dirty="0" smtClean="0">
                <a:latin typeface="Calibri"/>
                <a:ea typeface="Calibri" pitchFamily="34" charset="0"/>
              </a:rPr>
              <a:t>–</a:t>
            </a:r>
            <a:r>
              <a:rPr lang="ru-RU" sz="1400" i="1" dirty="0" smtClean="0">
                <a:ea typeface="Calibri" pitchFamily="34" charset="0"/>
              </a:rPr>
              <a:t> моральный ориентир. Ничего особенного они, вроде бы не совершили. Как многие. Великая Победа стала возможна именно потому, что в нее внесли посильный вклад наши предки.</a:t>
            </a:r>
            <a:endParaRPr lang="ru-RU" sz="14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n_artyomova\Desktop\cd064950-cdf9-43a9-a181-4efaab7143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357562"/>
            <a:ext cx="1445184" cy="194785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43042" y="5357826"/>
            <a:ext cx="3110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</a:rPr>
              <a:t>Черных Сергей Игоревич, 141 группа 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1813</TotalTime>
  <Words>1760</Words>
  <Application>Microsoft Office PowerPoint</Application>
  <PresentationFormat>Экран (4:3)</PresentationFormat>
  <Paragraphs>124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День Победы_06</vt:lpstr>
      <vt:lpstr> АКЦИЯ «ЭСТАФЕТА   ПАМЯТИ ПОКОЛЕНИЙ»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n_artyomova</cp:lastModifiedBy>
  <cp:revision>232</cp:revision>
  <dcterms:created xsi:type="dcterms:W3CDTF">2013-03-16T20:41:41Z</dcterms:created>
  <dcterms:modified xsi:type="dcterms:W3CDTF">2020-04-23T05:41:14Z</dcterms:modified>
</cp:coreProperties>
</file>