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Заочная форма обучения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0352593"/>
              </p:ext>
            </p:extLst>
          </p:nvPr>
        </p:nvGraphicFramePr>
        <p:xfrm>
          <a:off x="500036" y="428606"/>
          <a:ext cx="7929616" cy="5846472"/>
        </p:xfrm>
        <a:graphic>
          <a:graphicData uri="http://schemas.openxmlformats.org/drawingml/2006/table">
            <a:tbl>
              <a:tblPr/>
              <a:tblGrid>
                <a:gridCol w="12858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29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92975">
                  <a:extLst>
                    <a:ext uri="{9D8B030D-6E8A-4147-A177-3AD203B41FA5}">
                      <a16:colId xmlns:a16="http://schemas.microsoft.com/office/drawing/2014/main" xmlns="" val="3106325504"/>
                    </a:ext>
                  </a:extLst>
                </a:gridCol>
              </a:tblGrid>
              <a:tr h="45839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Специальность 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Учебный период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Кол-во выпускников (чел.)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Результат  защиты ВКР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Кол-во дипломов с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«отличием»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(чел./%)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студентов с баллом 4,5 и выше</a:t>
                      </a:r>
                      <a:endParaRPr lang="en-US" sz="1200" baseline="0" dirty="0" smtClean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(чел./%)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3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отлично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хорошо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удовлетв.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672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 (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внебюджет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2017-2018гг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7/41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10/58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6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2018-2019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гг.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4/50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6/75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6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2019-2020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гг.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9/39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14/61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6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2020-2021 </a:t>
                      </a:r>
                      <a:r>
                        <a:rPr lang="ru-RU" sz="1200" b="1" i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гг.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4/33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4/33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672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ЗИО (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внебюджет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2017-2018гг.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6/32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12/63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6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2018-2019 гг.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3/25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4/33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6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2019-2020 гг.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3/23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3/23</a:t>
                      </a: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6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2020-2021 гг.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i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4/24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7/41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66728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 и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ОСО (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внебюджет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2018-2019 гг.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9/50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10/55</a:t>
                      </a:r>
                      <a:endParaRPr lang="ru-RU" sz="12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3364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2019-2020 гг.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8/53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i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11/73</a:t>
                      </a:r>
                      <a:endParaRPr lang="ru-RU" sz="1200" b="0" i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3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2020-2021 гг.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i="1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12/37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23/72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9286930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8473"/>
            <a:ext cx="8786842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Информация об итогах ГИА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 об организации учебного процесса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заочной форме обучения (на сайте);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 об индивидуальной образовательной траектории студентов (на сайте);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 о порядке перезачета соответствующих дисциплин, профессиональных модулей, освоенных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предыдущего обучения (в том числе в других образовательных учреждениях) (на сайте);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 об организации ускоренного обучения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основным профессиональным образовательным программам СПО (на сайте) и другие.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Документация по дистанционному обучению.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Движение контингента ЗФО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внебюджет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8983904"/>
              </p:ext>
            </p:extLst>
          </p:nvPr>
        </p:nvGraphicFramePr>
        <p:xfrm>
          <a:off x="502920" y="1508696"/>
          <a:ext cx="8183880" cy="3370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388">
                  <a:extLst>
                    <a:ext uri="{9D8B030D-6E8A-4147-A177-3AD203B41FA5}">
                      <a16:colId xmlns:a16="http://schemas.microsoft.com/office/drawing/2014/main" xmlns="" val="4261381743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834373119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1541858742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2130387982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2053530740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804070944"/>
                    </a:ext>
                  </a:extLst>
                </a:gridCol>
                <a:gridCol w="944702">
                  <a:extLst>
                    <a:ext uri="{9D8B030D-6E8A-4147-A177-3AD203B41FA5}">
                      <a16:colId xmlns:a16="http://schemas.microsoft.com/office/drawing/2014/main" xmlns="" val="552163621"/>
                    </a:ext>
                  </a:extLst>
                </a:gridCol>
                <a:gridCol w="692074">
                  <a:extLst>
                    <a:ext uri="{9D8B030D-6E8A-4147-A177-3AD203B41FA5}">
                      <a16:colId xmlns:a16="http://schemas.microsoft.com/office/drawing/2014/main" xmlns="" val="3271833968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2422962754"/>
                    </a:ext>
                  </a:extLst>
                </a:gridCol>
                <a:gridCol w="818388">
                  <a:extLst>
                    <a:ext uri="{9D8B030D-6E8A-4147-A177-3AD203B41FA5}">
                      <a16:colId xmlns:a16="http://schemas.microsoft.com/office/drawing/2014/main" xmlns="" val="1629171954"/>
                    </a:ext>
                  </a:extLst>
                </a:gridCol>
              </a:tblGrid>
              <a:tr h="566692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обучения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Приём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студентов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графы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на 01.07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отчисления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0922624"/>
                  </a:ext>
                </a:extLst>
              </a:tr>
              <a:tr h="5666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Прибыло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Восстановилось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академическом отпуске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Отчислено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Выпуск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9951343"/>
                  </a:ext>
                </a:extLst>
              </a:tr>
              <a:tr h="194524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7924769"/>
                  </a:ext>
                </a:extLst>
              </a:tr>
              <a:tr h="5666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2019-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-2020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/39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Неуспеваемость, инициатива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студента.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4565876"/>
                  </a:ext>
                </a:extLst>
              </a:tr>
              <a:tr h="5666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-2021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/22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Неуспеваемость, инициатива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студента.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7105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142985"/>
          <a:ext cx="8040685" cy="4701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37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64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82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858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087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 группы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студентов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Абсолютная успеваемость,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Качественная успеваемость,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059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Профессиональное обучение (по отраслям)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966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Земельно-имущественные отношения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667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организация социального обеспечения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5399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Земельно-имущественные отношения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202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организация социального обеспечения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786" y="571481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Таблица 1. Сведения об успеваемости групп студентов заочной формы обучения за 2 семестр 2020-2021 учебного года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500042"/>
          <a:ext cx="818356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58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02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255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группы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студентов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Абсолютная успеваемость, 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Качественная успеваемость, 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52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214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организация социального обеспечения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Профессиональное обучение (по отраслям)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Земельно-имущественные отношения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организация </a:t>
                      </a:r>
                      <a:r>
                        <a:rPr lang="ru-RU" sz="1600" baseline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социального обеспечения</a:t>
                      </a:r>
                      <a:endParaRPr lang="ru-RU" sz="16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571481"/>
          <a:ext cx="7715304" cy="5857915"/>
        </p:xfrm>
        <a:graphic>
          <a:graphicData uri="http://schemas.openxmlformats.org/drawingml/2006/table">
            <a:tbl>
              <a:tblPr/>
              <a:tblGrid>
                <a:gridCol w="12265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9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574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14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2017-2018 учебный год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2018-2019 учебный год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2019-2020 учебный год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3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Прием студентов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54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67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mtClean="0">
                          <a:latin typeface="Times New Roman"/>
                          <a:ea typeface="Times New Roman"/>
                          <a:cs typeface="Times New Roman"/>
                        </a:rPr>
                        <a:t>74 чел.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1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Прибыло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87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103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118 чел.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1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50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 чел.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1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Выпуск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36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38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 чел.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43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Абсолютная успеваемость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86%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80 %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43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Качественная успеваемость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58%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64%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35" marR="48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(в сравнении) 2019-2020 учебного года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244</TotalTime>
  <Words>425</Words>
  <Application>Microsoft Office PowerPoint</Application>
  <PresentationFormat>Экран (4:3)</PresentationFormat>
  <Paragraphs>230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Заочная форма обучения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Константинова Татьяна Георгиевна</dc:creator>
  <cp:lastModifiedBy>t_konstantinova</cp:lastModifiedBy>
  <cp:revision>63</cp:revision>
  <dcterms:created xsi:type="dcterms:W3CDTF">2019-02-20T03:27:59Z</dcterms:created>
  <dcterms:modified xsi:type="dcterms:W3CDTF">2021-06-25T09:00:45Z</dcterms:modified>
</cp:coreProperties>
</file>