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6" r:id="rId3"/>
    <p:sldId id="268" r:id="rId4"/>
    <p:sldId id="267" r:id="rId5"/>
    <p:sldId id="291" r:id="rId6"/>
    <p:sldId id="292" r:id="rId7"/>
    <p:sldId id="294" r:id="rId8"/>
    <p:sldId id="258" r:id="rId9"/>
    <p:sldId id="259" r:id="rId10"/>
    <p:sldId id="281" r:id="rId11"/>
    <p:sldId id="282" r:id="rId12"/>
    <p:sldId id="279" r:id="rId13"/>
    <p:sldId id="283" r:id="rId14"/>
    <p:sldId id="278" r:id="rId15"/>
    <p:sldId id="287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120" autoAdjust="0"/>
  </p:normalViewPr>
  <p:slideViewPr>
    <p:cSldViewPr>
      <p:cViewPr varScale="1">
        <p:scale>
          <a:sx n="91" d="100"/>
          <a:sy n="91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Качественная успеваемость,% 2020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44.02.06</c:v>
                </c:pt>
                <c:pt idx="1">
                  <c:v>40.02.01</c:v>
                </c:pt>
                <c:pt idx="2">
                  <c:v>35.02.12</c:v>
                </c:pt>
                <c:pt idx="3">
                  <c:v>21.02.06</c:v>
                </c:pt>
                <c:pt idx="4">
                  <c:v>21.02.05</c:v>
                </c:pt>
                <c:pt idx="5">
                  <c:v>10.02.05</c:v>
                </c:pt>
                <c:pt idx="6">
                  <c:v>09.02.05</c:v>
                </c:pt>
                <c:pt idx="7">
                  <c:v>09.01.03</c:v>
                </c:pt>
                <c:pt idx="8">
                  <c:v>Всего по очному отделению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96.8</c:v>
                </c:pt>
                <c:pt idx="1">
                  <c:v>95</c:v>
                </c:pt>
                <c:pt idx="2">
                  <c:v>100</c:v>
                </c:pt>
                <c:pt idx="3">
                  <c:v>100</c:v>
                </c:pt>
                <c:pt idx="4">
                  <c:v>88.2</c:v>
                </c:pt>
                <c:pt idx="6">
                  <c:v>81</c:v>
                </c:pt>
                <c:pt idx="8">
                  <c:v>93.7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Качественная успеваемость,% 2021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44.02.06</c:v>
                </c:pt>
                <c:pt idx="1">
                  <c:v>40.02.01</c:v>
                </c:pt>
                <c:pt idx="2">
                  <c:v>35.02.12</c:v>
                </c:pt>
                <c:pt idx="3">
                  <c:v>21.02.06</c:v>
                </c:pt>
                <c:pt idx="4">
                  <c:v>21.02.05</c:v>
                </c:pt>
                <c:pt idx="5">
                  <c:v>10.02.05</c:v>
                </c:pt>
                <c:pt idx="6">
                  <c:v>09.02.05</c:v>
                </c:pt>
                <c:pt idx="7">
                  <c:v>09.01.03</c:v>
                </c:pt>
                <c:pt idx="8">
                  <c:v>Всего по очному отделению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100</c:v>
                </c:pt>
                <c:pt idx="1">
                  <c:v>85.7</c:v>
                </c:pt>
                <c:pt idx="2">
                  <c:v>68.2</c:v>
                </c:pt>
                <c:pt idx="3">
                  <c:v>73.7</c:v>
                </c:pt>
                <c:pt idx="4">
                  <c:v>73.7</c:v>
                </c:pt>
                <c:pt idx="5">
                  <c:v>80.900000000000006</c:v>
                </c:pt>
                <c:pt idx="6">
                  <c:v>88.5</c:v>
                </c:pt>
                <c:pt idx="7">
                  <c:v>83.3</c:v>
                </c:pt>
                <c:pt idx="8">
                  <c:v>81.8</c:v>
                </c:pt>
              </c:numCache>
            </c:numRef>
          </c:val>
        </c:ser>
        <c:gapWidth val="75"/>
        <c:overlap val="-25"/>
        <c:axId val="115706880"/>
        <c:axId val="131523328"/>
      </c:barChart>
      <c:catAx>
        <c:axId val="115706880"/>
        <c:scaling>
          <c:orientation val="minMax"/>
        </c:scaling>
        <c:axPos val="b"/>
        <c:numFmt formatCode="General" sourceLinked="1"/>
        <c:majorTickMark val="none"/>
        <c:tickLblPos val="nextTo"/>
        <c:crossAx val="131523328"/>
        <c:crosses val="autoZero"/>
        <c:auto val="1"/>
        <c:lblAlgn val="ctr"/>
        <c:lblOffset val="100"/>
      </c:catAx>
      <c:valAx>
        <c:axId val="13152332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6350">
            <a:noFill/>
          </a:ln>
        </c:spPr>
        <c:crossAx val="11570688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7606713017908674E-2"/>
          <c:y val="5.4792821892935328E-2"/>
          <c:w val="0.75582520066797332"/>
          <c:h val="0.885276271190554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 algn="ctr" rtl="0"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85%</a:t>
                    </a:r>
                  </a:p>
                </c:rich>
              </c:tx>
              <c:spPr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89%</a:t>
                    </a:r>
                  </a:p>
                </c:rich>
              </c:tx>
              <c:spPr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89%</a:t>
                    </a:r>
                  </a:p>
                </c:rich>
              </c:tx>
              <c:spPr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91%</a:t>
                    </a:r>
                  </a:p>
                </c:rich>
              </c:tx>
              <c:spPr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96%</a:t>
                    </a:r>
                  </a:p>
                </c:rich>
              </c:tx>
              <c:spPr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pPr algn="ctr" rtl="0"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88%</a:t>
                    </a:r>
                  </a:p>
                </c:rich>
              </c:tx>
              <c:spPr/>
              <c:showPercent val="1"/>
            </c:dLbl>
            <c:dLbl>
              <c:idx val="6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84%</a:t>
                    </a:r>
                  </a:p>
                </c:rich>
              </c:tx>
              <c:spPr/>
              <c:showPercent val="1"/>
            </c:dLbl>
            <c:dLbl>
              <c:idx val="7"/>
              <c:layout/>
              <c:tx>
                <c:rich>
                  <a:bodyPr/>
                  <a:lstStyle/>
                  <a:p>
                    <a:pPr>
                      <a:def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smtClean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92%</a:t>
                    </a:r>
                  </a:p>
                </c:rich>
              </c:tx>
              <c:spPr/>
              <c:showPercent val="1"/>
            </c:dLbl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35.02.12</c:v>
                </c:pt>
                <c:pt idx="1">
                  <c:v>44.02.06</c:v>
                </c:pt>
                <c:pt idx="2">
                  <c:v>09.02.05</c:v>
                </c:pt>
                <c:pt idx="3">
                  <c:v>10.02.05</c:v>
                </c:pt>
                <c:pt idx="4">
                  <c:v>21.02.06</c:v>
                </c:pt>
                <c:pt idx="5">
                  <c:v>40.02.05</c:v>
                </c:pt>
                <c:pt idx="6">
                  <c:v>21.02.05</c:v>
                </c:pt>
                <c:pt idx="7">
                  <c:v>09.01.03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85</c:v>
                </c:pt>
                <c:pt idx="1">
                  <c:v>89</c:v>
                </c:pt>
                <c:pt idx="2">
                  <c:v>89</c:v>
                </c:pt>
                <c:pt idx="3">
                  <c:v>91</c:v>
                </c:pt>
                <c:pt idx="4">
                  <c:v>96</c:v>
                </c:pt>
                <c:pt idx="5">
                  <c:v>88</c:v>
                </c:pt>
                <c:pt idx="6">
                  <c:v>84</c:v>
                </c:pt>
                <c:pt idx="7">
                  <c:v>92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2844" y="142852"/>
          <a:ext cx="1096796" cy="1066330"/>
        </p:xfrm>
        <a:graphic>
          <a:graphicData uri="http://schemas.openxmlformats.org/presentationml/2006/ole">
            <p:oleObj spid="_x0000_s18434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85728"/>
          <a:ext cx="7786746" cy="928694"/>
        </p:xfrm>
        <a:graphic>
          <a:graphicData uri="http://schemas.openxmlformats.org/drawingml/2006/table">
            <a:tbl>
              <a:tblPr/>
              <a:tblGrid>
                <a:gridCol w="7786746"/>
              </a:tblGrid>
              <a:tr h="9286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ГБПОУ</a:t>
                      </a:r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 НСО «Новосибирский профессионально-педагогический колледж»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Очная форма обучения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58370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85852" y="357166"/>
          <a:ext cx="7572428" cy="1071570"/>
        </p:xfrm>
        <a:graphic>
          <a:graphicData uri="http://schemas.openxmlformats.org/drawingml/2006/table">
            <a:tbl>
              <a:tblPr/>
              <a:tblGrid>
                <a:gridCol w="7572428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44.02.06 Профессиональное обучение (по отраслям)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2000" b="0" i="0" u="none" strike="noStrike" dirty="0">
                        <a:latin typeface="Times New Roman"/>
                      </a:endParaRPr>
                    </a:p>
                  </a:txBody>
                  <a:tcPr marL="8476" marR="8476" marT="84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1" y="1571611"/>
          <a:ext cx="7191402" cy="5087943"/>
        </p:xfrm>
        <a:graphic>
          <a:graphicData uri="http://schemas.openxmlformats.org/drawingml/2006/table">
            <a:tbl>
              <a:tblPr/>
              <a:tblGrid>
                <a:gridCol w="2154233"/>
                <a:gridCol w="641931"/>
                <a:gridCol w="642453"/>
                <a:gridCol w="641931"/>
                <a:gridCol w="642453"/>
                <a:gridCol w="641931"/>
                <a:gridCol w="642453"/>
                <a:gridCol w="1184017"/>
              </a:tblGrid>
              <a:tr h="216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23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78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46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01.07.2021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864" marR="47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59394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357166"/>
          <a:ext cx="6929490" cy="861916"/>
        </p:xfrm>
        <a:graphic>
          <a:graphicData uri="http://schemas.openxmlformats.org/drawingml/2006/table">
            <a:tbl>
              <a:tblPr/>
              <a:tblGrid>
                <a:gridCol w="6929490"/>
              </a:tblGrid>
              <a:tr h="75881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09.02.05 Прикладная информатика (по отраслям)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2000" b="0" i="0" u="none" strike="noStrike" dirty="0">
                        <a:latin typeface="Times New Roman"/>
                      </a:endParaRPr>
                    </a:p>
                  </a:txBody>
                  <a:tcPr marL="8476" marR="8476" marT="84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428736"/>
          <a:ext cx="7119965" cy="5174079"/>
        </p:xfrm>
        <a:graphic>
          <a:graphicData uri="http://schemas.openxmlformats.org/drawingml/2006/table">
            <a:tbl>
              <a:tblPr/>
              <a:tblGrid>
                <a:gridCol w="2054252"/>
                <a:gridCol w="641828"/>
                <a:gridCol w="641828"/>
                <a:gridCol w="641325"/>
                <a:gridCol w="641828"/>
                <a:gridCol w="573420"/>
                <a:gridCol w="641828"/>
                <a:gridCol w="641828"/>
                <a:gridCol w="641828"/>
              </a:tblGrid>
              <a:tr h="237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32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793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75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75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75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75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01.07.2021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56322" name="CorelDRAW" r:id="rId3" imgW="5178600" imgH="5037480" progId="">
              <p:embed/>
            </p:oleObj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235253"/>
          <a:ext cx="7786740" cy="1122045"/>
        </p:xfrm>
        <a:graphic>
          <a:graphicData uri="http://schemas.openxmlformats.org/drawingml/2006/table">
            <a:tbl>
              <a:tblPr/>
              <a:tblGrid>
                <a:gridCol w="7786740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10.02.05 Обеспечение информационной безопасности автоматизированных систем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9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571611"/>
          <a:ext cx="7191404" cy="4511044"/>
        </p:xfrm>
        <a:graphic>
          <a:graphicData uri="http://schemas.openxmlformats.org/drawingml/2006/table">
            <a:tbl>
              <a:tblPr/>
              <a:tblGrid>
                <a:gridCol w="2733082"/>
                <a:gridCol w="989772"/>
                <a:gridCol w="990441"/>
                <a:gridCol w="990441"/>
                <a:gridCol w="1487668"/>
              </a:tblGrid>
              <a:tr h="243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0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0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0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9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87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87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87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01.07.2021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8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60418" name="CorelDRAW" r:id="rId3" imgW="5178600" imgH="5037480" progId="">
              <p:embed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214291"/>
          <a:ext cx="7715302" cy="1426845"/>
        </p:xfrm>
        <a:graphic>
          <a:graphicData uri="http://schemas.openxmlformats.org/drawingml/2006/table">
            <a:tbl>
              <a:tblPr/>
              <a:tblGrid>
                <a:gridCol w="7715302"/>
              </a:tblGrid>
              <a:tr h="1143008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21.02.06 Информационные системы обеспечения </a:t>
                      </a:r>
                      <a:b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градостроительной деятельности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9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1857364"/>
          <a:ext cx="7143800" cy="4377667"/>
        </p:xfrm>
        <a:graphic>
          <a:graphicData uri="http://schemas.openxmlformats.org/drawingml/2006/table">
            <a:tbl>
              <a:tblPr/>
              <a:tblGrid>
                <a:gridCol w="2714989"/>
                <a:gridCol w="1005158"/>
                <a:gridCol w="1005158"/>
                <a:gridCol w="1005158"/>
                <a:gridCol w="1413337"/>
              </a:tblGrid>
              <a:tr h="237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2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532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532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365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0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01.07.2021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55298" name="CorelDRAW" r:id="rId3" imgW="5178600" imgH="5037480" progId="">
              <p:embed/>
            </p:oleObj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285727"/>
          <a:ext cx="7358114" cy="1106805"/>
        </p:xfrm>
        <a:graphic>
          <a:graphicData uri="http://schemas.openxmlformats.org/drawingml/2006/table">
            <a:tbl>
              <a:tblPr/>
              <a:tblGrid>
                <a:gridCol w="7358114"/>
              </a:tblGrid>
              <a:tr h="100013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40.02.01 Право и организация социального обеспечения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dirty="0" smtClean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60258" y="1705669"/>
          <a:ext cx="7012269" cy="4548554"/>
        </p:xfrm>
        <a:graphic>
          <a:graphicData uri="http://schemas.openxmlformats.org/drawingml/2006/table">
            <a:tbl>
              <a:tblPr/>
              <a:tblGrid>
                <a:gridCol w="2666491"/>
                <a:gridCol w="1478844"/>
                <a:gridCol w="1478844"/>
                <a:gridCol w="1388090"/>
              </a:tblGrid>
              <a:tr h="2428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Отчислено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течении учебного года, в т. ч.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3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обучающегося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3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колледжа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45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на заочное отделение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2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в другое учебное заведение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8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Предоставлен академический отпуск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8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Отпуск по уходу за ребенком до трех лет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85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 на 01.07.2021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571" marR="6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4" name="Object 3"/>
          <p:cNvGraphicFramePr>
            <a:graphicFrameLocks noChangeAspect="1"/>
          </p:cNvGraphicFramePr>
          <p:nvPr/>
        </p:nvGraphicFramePr>
        <p:xfrm>
          <a:off x="357158" y="214290"/>
          <a:ext cx="1096963" cy="1066800"/>
        </p:xfrm>
        <a:graphic>
          <a:graphicData uri="http://schemas.openxmlformats.org/presentationml/2006/ole">
            <p:oleObj spid="_x0000_s64514" name="CorelDRAW" r:id="rId3" imgW="5178600" imgH="5037480" progId="">
              <p:embed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14289"/>
          <a:ext cx="7286676" cy="1071571"/>
        </p:xfrm>
        <a:graphic>
          <a:graphicData uri="http://schemas.openxmlformats.org/drawingml/2006/table">
            <a:tbl>
              <a:tblPr/>
              <a:tblGrid>
                <a:gridCol w="7286676"/>
              </a:tblGrid>
              <a:tr h="107157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21.02.05 Земельно-имущественные отношения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37139" y="1571611"/>
          <a:ext cx="6892513" cy="4601276"/>
        </p:xfrm>
        <a:graphic>
          <a:graphicData uri="http://schemas.openxmlformats.org/drawingml/2006/table">
            <a:tbl>
              <a:tblPr/>
              <a:tblGrid>
                <a:gridCol w="2620951"/>
                <a:gridCol w="1453589"/>
                <a:gridCol w="1453589"/>
                <a:gridCol w="1364384"/>
              </a:tblGrid>
              <a:tr h="241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Отчислено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течении учебного года, в т. ч.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обучающегося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колледжа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на заочное отделение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801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в другое учебное заведение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83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Предоставлен академический отпуск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83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Отпуск по уходу за ребенком до трех лет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83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 на 01.07.2021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036" marR="610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38914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285727"/>
          <a:ext cx="7358114" cy="1000133"/>
        </p:xfrm>
        <a:graphic>
          <a:graphicData uri="http://schemas.openxmlformats.org/drawingml/2006/table">
            <a:tbl>
              <a:tblPr/>
              <a:tblGrid>
                <a:gridCol w="7358114"/>
              </a:tblGrid>
              <a:tr h="100013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Профессия 09.01.03 Мастер по обработке цифровой информации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800" b="0" i="0" u="none" strike="noStrike" dirty="0" smtClean="0">
                          <a:latin typeface="Times New Roman"/>
                        </a:rPr>
                        <a:t> </a:t>
                      </a:r>
                      <a:endParaRPr lang="ru-RU" dirty="0" smtClean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579518"/>
          <a:ext cx="7119966" cy="4789983"/>
        </p:xfrm>
        <a:graphic>
          <a:graphicData uri="http://schemas.openxmlformats.org/drawingml/2006/table">
            <a:tbl>
              <a:tblPr/>
              <a:tblGrid>
                <a:gridCol w="2487904"/>
                <a:gridCol w="1544424"/>
                <a:gridCol w="1543819"/>
                <a:gridCol w="1543819"/>
              </a:tblGrid>
              <a:tr h="255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Отчислено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течении учебного года, в т. ч.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9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обучающегося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9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инициативе колледжа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9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на заочное отделение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1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перевод в другое учебное заведение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1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Предоставлен академический отпуск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1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Отпуск по уходу за ребенком до трех лет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11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человек в группе на 01.07.2021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2844" y="142852"/>
          <a:ext cx="1096796" cy="1066330"/>
        </p:xfrm>
        <a:graphic>
          <a:graphicData uri="http://schemas.openxmlformats.org/presentationml/2006/ole">
            <p:oleObj spid="_x0000_s24578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285728"/>
          <a:ext cx="7500990" cy="928694"/>
        </p:xfrm>
        <a:graphic>
          <a:graphicData uri="http://schemas.openxmlformats.org/drawingml/2006/table">
            <a:tbl>
              <a:tblPr/>
              <a:tblGrid>
                <a:gridCol w="7500990"/>
              </a:tblGrid>
              <a:tr h="9286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imes New Roman"/>
                        </a:rPr>
                        <a:t>Информация об итогах проведения </a:t>
                      </a:r>
                      <a:br>
                        <a:rPr lang="ru-RU" sz="1800" b="1" i="0" u="none" strike="noStrike" dirty="0" smtClean="0">
                          <a:latin typeface="Times New Roman"/>
                        </a:rPr>
                      </a:br>
                      <a:r>
                        <a:rPr lang="ru-RU" sz="1800" b="1" i="0" u="none" strike="noStrike" dirty="0" smtClean="0">
                          <a:latin typeface="Times New Roman"/>
                        </a:rPr>
                        <a:t>государственной итоговой аттестации </a:t>
                      </a:r>
                      <a:br>
                        <a:rPr lang="ru-RU" sz="1800" b="1" i="0" u="none" strike="noStrike" dirty="0" smtClean="0">
                          <a:latin typeface="Times New Roman"/>
                        </a:rPr>
                      </a:br>
                      <a:r>
                        <a:rPr lang="ru-RU" sz="1800" b="1" i="0" u="none" strike="noStrike" dirty="0" smtClean="0">
                          <a:latin typeface="Times New Roman"/>
                        </a:rPr>
                        <a:t>в 2021 году</a:t>
                      </a:r>
                      <a:endParaRPr lang="ru-RU" sz="18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1397000"/>
          <a:ext cx="7643868" cy="5173797"/>
        </p:xfrm>
        <a:graphic>
          <a:graphicData uri="http://schemas.openxmlformats.org/drawingml/2006/table">
            <a:tbl>
              <a:tblPr/>
              <a:tblGrid>
                <a:gridCol w="1091979"/>
                <a:gridCol w="671804"/>
                <a:gridCol w="765101"/>
                <a:gridCol w="545424"/>
                <a:gridCol w="545424"/>
                <a:gridCol w="545424"/>
                <a:gridCol w="545424"/>
                <a:gridCol w="545424"/>
                <a:gridCol w="545424"/>
                <a:gridCol w="934329"/>
                <a:gridCol w="908111"/>
              </a:tblGrid>
              <a:tr h="3237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Специальность, профессия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b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группы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Кол-во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обучаю-щихся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группе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 результатам итоговой аттестации получили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выпускников, получивших дипломы с отличием (чел.)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выпускников, имеющих средний балл           4,5 и выше (чел.)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отлично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хорошо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удовл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</a:t>
                      </a:r>
                    </a:p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1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чел.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чел.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чел.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35.02.12 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31,8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21.02.05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09.02.05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1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09.02.05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11,5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6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44.02.06 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35,7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7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44.02.06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63,4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36,6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40.02.01 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10.02.05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19,0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21.02.06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31,6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26,3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09.01.03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29,2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4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53,9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58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81</a:t>
                      </a:r>
                    </a:p>
                  </a:txBody>
                  <a:tcPr marL="5689" marR="5689" marT="56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35842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85728"/>
          <a:ext cx="7786746" cy="928694"/>
        </p:xfrm>
        <a:graphic>
          <a:graphicData uri="http://schemas.openxmlformats.org/drawingml/2006/table">
            <a:tbl>
              <a:tblPr/>
              <a:tblGrid>
                <a:gridCol w="7786746"/>
              </a:tblGrid>
              <a:tr h="928694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Качество подготовки студентов отделения по результатам </a:t>
                      </a:r>
                      <a:b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государственной итоговой аттестации в 2021 году</a:t>
                      </a:r>
                      <a:endParaRPr lang="ru-RU" sz="18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2340" y="1348740"/>
          <a:ext cx="6574436" cy="4876411"/>
        </p:xfrm>
        <a:graphic>
          <a:graphicData uri="http://schemas.openxmlformats.org/drawingml/2006/table">
            <a:tbl>
              <a:tblPr/>
              <a:tblGrid>
                <a:gridCol w="3502602"/>
                <a:gridCol w="1535917"/>
                <a:gridCol w="1535917"/>
              </a:tblGrid>
              <a:tr h="691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специальности, профессии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Абсолютная успеваемость, %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Качественная успеваемость, %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44.02.06. Профессиональное обучение (по отраслям)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40.02.01 Право и организация социального обеспечения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85,7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35.02.12  Садово-парковое 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 ландшафтное строительство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68,2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8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21.02.06 Информационные системы обеспечения градостроительной деятельности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73,7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21.02.05 Земельно-имущественные отношения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73,7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10.02.05  Обеспечение информационной безопасности автоматизированных систем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80,9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09.02.05 Прикладная информатика (по отраслям)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88,5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09.01.03 Мастер по обработке цифровой информации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83,3</a:t>
                      </a: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Всего по очному отделению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81,8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2844" y="142852"/>
          <a:ext cx="1096796" cy="1066330"/>
        </p:xfrm>
        <a:graphic>
          <a:graphicData uri="http://schemas.openxmlformats.org/presentationml/2006/ole">
            <p:oleObj spid="_x0000_s25602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85728"/>
          <a:ext cx="7786746" cy="928694"/>
        </p:xfrm>
        <a:graphic>
          <a:graphicData uri="http://schemas.openxmlformats.org/drawingml/2006/table">
            <a:tbl>
              <a:tblPr/>
              <a:tblGrid>
                <a:gridCol w="7786746"/>
              </a:tblGrid>
              <a:tr h="92869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результатов государственной итоговой аттестации </a:t>
                      </a:r>
                      <a:b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сравнению с аналогичным периодом прошлого года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7358112" cy="5398008"/>
        </p:xfrm>
        <a:graphic>
          <a:graphicData uri="http://schemas.openxmlformats.org/drawingml/2006/table">
            <a:tbl>
              <a:tblPr/>
              <a:tblGrid>
                <a:gridCol w="2988507"/>
                <a:gridCol w="1456284"/>
                <a:gridCol w="1456284"/>
                <a:gridCol w="1457037"/>
              </a:tblGrid>
              <a:tr h="710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специальности, профессии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Качественная успеваемость,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Качественная успеваемость,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Отклонение,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+/-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44.02.06. Профессиональное обучение (по отраслям)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96,8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+ 3,2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40.02.01 Право и организация социального обеспечения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95,0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85,7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- 9,3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35.02.12  Садово-парковое 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 ландшафтное строительство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68,2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- 31,8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21.02.06 Информационные системы обеспечения градостроительной деятельности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73,7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- 26,3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21.02.05 Земельно-имущественные отношения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88,2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73,7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- 14,5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10.02.05 Обеспечение информационной безопасности автоматизированных систем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80,9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09.02.05 Прикладная информатика (по отраслям)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81,0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88,5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+ 7,5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09.01.03 Мастер по обработке цифровой информации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83,3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Всего по очному отделению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93,7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81,8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- 11,9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2844" y="142852"/>
          <a:ext cx="1096796" cy="1066330"/>
        </p:xfrm>
        <a:graphic>
          <a:graphicData uri="http://schemas.openxmlformats.org/presentationml/2006/ole">
            <p:oleObj spid="_x0000_s68610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85728"/>
          <a:ext cx="7786746" cy="928694"/>
        </p:xfrm>
        <a:graphic>
          <a:graphicData uri="http://schemas.openxmlformats.org/drawingml/2006/table">
            <a:tbl>
              <a:tblPr/>
              <a:tblGrid>
                <a:gridCol w="7786746"/>
              </a:tblGrid>
              <a:tr h="92869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результатов государственной итоговой аттестации </a:t>
                      </a:r>
                      <a:b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сравнению с аналогичным периодом прошлого года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8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428728" y="1643050"/>
          <a:ext cx="728667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 контингента по колледжу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9634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69634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2" y="1142987"/>
          <a:ext cx="7262839" cy="5399584"/>
        </p:xfrm>
        <a:graphic>
          <a:graphicData uri="http://schemas.openxmlformats.org/drawingml/2006/table">
            <a:tbl>
              <a:tblPr/>
              <a:tblGrid>
                <a:gridCol w="2096511"/>
                <a:gridCol w="545688"/>
                <a:gridCol w="545688"/>
                <a:gridCol w="545688"/>
                <a:gridCol w="545688"/>
                <a:gridCol w="545688"/>
                <a:gridCol w="545688"/>
                <a:gridCol w="545688"/>
                <a:gridCol w="546203"/>
                <a:gridCol w="800309"/>
              </a:tblGrid>
              <a:tr h="856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35.02.12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44.02.06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09.02.05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10.02.05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21.02.06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40.02.05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21.02.05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09.01.03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за период обучения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31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Сохранность контингента,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09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на 28.06.2021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Сохранность контингента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9634" name="Object 3"/>
          <p:cNvGraphicFramePr>
            <a:graphicFrameLocks noChangeAspect="1"/>
          </p:cNvGraphicFramePr>
          <p:nvPr/>
        </p:nvGraphicFramePr>
        <p:xfrm>
          <a:off x="142875" y="142875"/>
          <a:ext cx="1096963" cy="1066800"/>
        </p:xfrm>
        <a:graphic>
          <a:graphicData uri="http://schemas.openxmlformats.org/presentationml/2006/ole">
            <p:oleObj spid="_x0000_s70658" name="CorelDRAW" r:id="rId3" imgW="5178600" imgH="5037480" progId="">
              <p:embed/>
            </p:oleObj>
          </a:graphicData>
        </a:graphic>
      </p:graphicFrame>
      <p:graphicFrame>
        <p:nvGraphicFramePr>
          <p:cNvPr id="6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214422"/>
          <a:ext cx="7642226" cy="4943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14282" y="142852"/>
          <a:ext cx="1096796" cy="1066330"/>
        </p:xfrm>
        <a:graphic>
          <a:graphicData uri="http://schemas.openxmlformats.org/presentationml/2006/ole">
            <p:oleObj spid="_x0000_s2050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211444"/>
          <a:ext cx="6929486" cy="1066800"/>
        </p:xfrm>
        <a:graphic>
          <a:graphicData uri="http://schemas.openxmlformats.org/drawingml/2006/table">
            <a:tbl>
              <a:tblPr/>
              <a:tblGrid>
                <a:gridCol w="6929486"/>
              </a:tblGrid>
              <a:tr h="9315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35.02.12 Садово-парковое и ландшафтное строительство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600" b="0" i="0" u="none" strike="noStrike" baseline="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57295"/>
          <a:ext cx="7119966" cy="5163889"/>
        </p:xfrm>
        <a:graphic>
          <a:graphicData uri="http://schemas.openxmlformats.org/drawingml/2006/table">
            <a:tbl>
              <a:tblPr/>
              <a:tblGrid>
                <a:gridCol w="2055268"/>
                <a:gridCol w="755880"/>
                <a:gridCol w="756383"/>
                <a:gridCol w="755880"/>
                <a:gridCol w="756383"/>
                <a:gridCol w="756383"/>
                <a:gridCol w="1283789"/>
              </a:tblGrid>
              <a:tr h="385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21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65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01.07.2021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44" marR="465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2844" y="142852"/>
          <a:ext cx="1096796" cy="1066330"/>
        </p:xfrm>
        <a:graphic>
          <a:graphicData uri="http://schemas.openxmlformats.org/presentationml/2006/ole">
            <p:oleObj spid="_x0000_s17410" name="CorelDRAW" r:id="rId3" imgW="5178600" imgH="5037480" progId="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285729"/>
          <a:ext cx="7786746" cy="928693"/>
        </p:xfrm>
        <a:graphic>
          <a:graphicData uri="http://schemas.openxmlformats.org/drawingml/2006/table">
            <a:tbl>
              <a:tblPr/>
              <a:tblGrid>
                <a:gridCol w="7786746"/>
              </a:tblGrid>
              <a:tr h="92869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Движение контингента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Специальность 44.02.06 Профессиональное обучение (по отраслям)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ctr"/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3999" y="1428731"/>
          <a:ext cx="7119965" cy="5127489"/>
        </p:xfrm>
        <a:graphic>
          <a:graphicData uri="http://schemas.openxmlformats.org/drawingml/2006/table">
            <a:tbl>
              <a:tblPr/>
              <a:tblGrid>
                <a:gridCol w="2008144"/>
                <a:gridCol w="560550"/>
                <a:gridCol w="560550"/>
                <a:gridCol w="560550"/>
                <a:gridCol w="560550"/>
                <a:gridCol w="560550"/>
                <a:gridCol w="560550"/>
                <a:gridCol w="560550"/>
                <a:gridCol w="560550"/>
                <a:gridCol w="627421"/>
              </a:tblGrid>
              <a:tr h="256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Отчислено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течении учебного года, в т. ч.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обучающегося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75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инициативе колледжа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077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на заочное отделение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перевод в другое учебное заведение 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Предоставлен академический отпуск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Отпуск по уходу за ребенком до трех лет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51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 в группе на 01.07.2021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25" marR="456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1317</TotalTime>
  <Words>1463</Words>
  <PresentationFormat>Экран (4:3)</PresentationFormat>
  <Paragraphs>860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Солнцестояние</vt:lpstr>
      <vt:lpstr>CorelDRAW</vt:lpstr>
      <vt:lpstr>Слайд 1</vt:lpstr>
      <vt:lpstr>Слайд 2</vt:lpstr>
      <vt:lpstr>Слайд 3</vt:lpstr>
      <vt:lpstr>Слайд 4</vt:lpstr>
      <vt:lpstr>Слайд 5</vt:lpstr>
      <vt:lpstr>Движение контингента по колледжу </vt:lpstr>
      <vt:lpstr>Сохранность контингента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s_anciferova</cp:lastModifiedBy>
  <cp:revision>176</cp:revision>
  <dcterms:modified xsi:type="dcterms:W3CDTF">2021-06-29T01:19:05Z</dcterms:modified>
</cp:coreProperties>
</file>