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1" r:id="rId2"/>
    <p:sldId id="274" r:id="rId3"/>
    <p:sldId id="288" r:id="rId4"/>
    <p:sldId id="287" r:id="rId5"/>
    <p:sldId id="289" r:id="rId6"/>
    <p:sldId id="273" r:id="rId7"/>
    <p:sldId id="276" r:id="rId8"/>
    <p:sldId id="281" r:id="rId9"/>
    <p:sldId id="290" r:id="rId10"/>
    <p:sldId id="29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295" autoAdjust="0"/>
  </p:normalViewPr>
  <p:slideViewPr>
    <p:cSldViewPr>
      <p:cViewPr varScale="1">
        <p:scale>
          <a:sx n="105" d="100"/>
          <a:sy n="105" d="100"/>
        </p:scale>
        <p:origin x="-17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cat>
            <c:strRef>
              <c:f>Лист1!$A$2:$A$21</c:f>
              <c:strCache>
                <c:ptCount val="15"/>
                <c:pt idx="0">
                  <c:v>ИСОГД </c:v>
                </c:pt>
                <c:pt idx="2">
                  <c:v> ОИБАС</c:v>
                </c:pt>
                <c:pt idx="4">
                  <c:v>ПИ</c:v>
                </c:pt>
                <c:pt idx="6">
                  <c:v>ПО</c:v>
                </c:pt>
                <c:pt idx="8">
                  <c:v>ЗиО</c:v>
                </c:pt>
                <c:pt idx="10">
                  <c:v>ПиОСО</c:v>
                </c:pt>
                <c:pt idx="12">
                  <c:v>МОЦИ</c:v>
                </c:pt>
                <c:pt idx="14">
                  <c:v>СПИЛС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абсол./%</c:v>
                </c:pt>
              </c:strCache>
            </c:strRef>
          </c:tx>
          <c:cat>
            <c:strRef>
              <c:f>Лист1!$A$2:$A$21</c:f>
              <c:strCache>
                <c:ptCount val="15"/>
                <c:pt idx="0">
                  <c:v>ИСОГД </c:v>
                </c:pt>
                <c:pt idx="2">
                  <c:v> ОИБАС</c:v>
                </c:pt>
                <c:pt idx="4">
                  <c:v>ПИ</c:v>
                </c:pt>
                <c:pt idx="6">
                  <c:v>ПО</c:v>
                </c:pt>
                <c:pt idx="8">
                  <c:v>ЗиО</c:v>
                </c:pt>
                <c:pt idx="10">
                  <c:v>ПиОСО</c:v>
                </c:pt>
                <c:pt idx="12">
                  <c:v>МОЦИ</c:v>
                </c:pt>
                <c:pt idx="14">
                  <c:v>СПИЛС</c:v>
                </c:pt>
              </c:strCache>
            </c:strRef>
          </c:cat>
          <c:val>
            <c:numRef>
              <c:f>Лист1!$B$2:$B$21</c:f>
              <c:numCache>
                <c:formatCode>General</c:formatCode>
                <c:ptCount val="20"/>
                <c:pt idx="0">
                  <c:v>97</c:v>
                </c:pt>
                <c:pt idx="2">
                  <c:v>96</c:v>
                </c:pt>
                <c:pt idx="4">
                  <c:v>96</c:v>
                </c:pt>
                <c:pt idx="6">
                  <c:v>96</c:v>
                </c:pt>
                <c:pt idx="8">
                  <c:v>93</c:v>
                </c:pt>
                <c:pt idx="10">
                  <c:v>86</c:v>
                </c:pt>
                <c:pt idx="12">
                  <c:v>86</c:v>
                </c:pt>
                <c:pt idx="14">
                  <c:v>85</c:v>
                </c:pt>
              </c:numCache>
            </c:numRef>
          </c:val>
        </c:ser>
        <c:ser>
          <c:idx val="2"/>
          <c:order val="2"/>
          <c:tx>
            <c:strRef>
              <c:f>Лист1!$C$1</c:f>
              <c:strCache>
                <c:ptCount val="1"/>
                <c:pt idx="0">
                  <c:v>качеств./%</c:v>
                </c:pt>
              </c:strCache>
            </c:strRef>
          </c:tx>
          <c:cat>
            <c:strRef>
              <c:f>Лист1!$A$2:$A$21</c:f>
              <c:strCache>
                <c:ptCount val="15"/>
                <c:pt idx="0">
                  <c:v>ИСОГД </c:v>
                </c:pt>
                <c:pt idx="2">
                  <c:v> ОИБАС</c:v>
                </c:pt>
                <c:pt idx="4">
                  <c:v>ПИ</c:v>
                </c:pt>
                <c:pt idx="6">
                  <c:v>ПО</c:v>
                </c:pt>
                <c:pt idx="8">
                  <c:v>ЗиО</c:v>
                </c:pt>
                <c:pt idx="10">
                  <c:v>ПиОСО</c:v>
                </c:pt>
                <c:pt idx="12">
                  <c:v>МОЦИ</c:v>
                </c:pt>
                <c:pt idx="14">
                  <c:v>СПИЛС</c:v>
                </c:pt>
              </c:strCache>
            </c:strRef>
          </c:cat>
          <c:val>
            <c:numRef>
              <c:f>Лист1!$C$2:$C$21</c:f>
              <c:numCache>
                <c:formatCode>General</c:formatCode>
                <c:ptCount val="20"/>
                <c:pt idx="0">
                  <c:v>75</c:v>
                </c:pt>
                <c:pt idx="2">
                  <c:v>89</c:v>
                </c:pt>
                <c:pt idx="4">
                  <c:v>75</c:v>
                </c:pt>
                <c:pt idx="6">
                  <c:v>66</c:v>
                </c:pt>
                <c:pt idx="8">
                  <c:v>52</c:v>
                </c:pt>
                <c:pt idx="10">
                  <c:v>64</c:v>
                </c:pt>
                <c:pt idx="12">
                  <c:v>50</c:v>
                </c:pt>
                <c:pt idx="14">
                  <c:v>62</c:v>
                </c:pt>
              </c:numCache>
            </c:numRef>
          </c:val>
        </c:ser>
        <c:shape val="cylinder"/>
        <c:axId val="83781504"/>
        <c:axId val="83783040"/>
        <c:axId val="0"/>
      </c:bar3DChart>
      <c:catAx>
        <c:axId val="8378150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83783040"/>
        <c:crosses val="autoZero"/>
        <c:auto val="1"/>
        <c:lblAlgn val="ctr"/>
        <c:lblOffset val="100"/>
      </c:catAx>
      <c:valAx>
        <c:axId val="8378304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83781504"/>
        <c:crosses val="autoZero"/>
        <c:crossBetween val="between"/>
      </c:valAx>
    </c:plotArea>
    <c:legend>
      <c:legendPos val="r"/>
      <c:legendEntry>
        <c:idx val="0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56E81-C0CA-47BD-8342-F48632790031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73624-99E3-4EB5-BB0C-76C7F8857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нтерактивные методы обучени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000372"/>
            <a:ext cx="621510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357166"/>
            <a:ext cx="8280920" cy="2357454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Результаты  государственной аккредитации образовательной деятельности  ГБПОУ НСО НППК в 2021 г. </a:t>
            </a:r>
          </a:p>
          <a:p>
            <a:pPr algn="ctr">
              <a:buNone/>
            </a:pP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Анализ проблем, выявленных в ходе подготовки к аккредитации, и предложения по их устранению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Проведение ВПР в 2021-2022 </a:t>
            </a:r>
            <a:r>
              <a:rPr lang="ru-RU" sz="3200" dirty="0" err="1" smtClean="0">
                <a:solidFill>
                  <a:schemeClr val="accent3">
                    <a:lumMod val="75000"/>
                  </a:schemeClr>
                </a:solidFill>
              </a:rPr>
              <a:t>уч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. году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285862"/>
          <a:ext cx="8858312" cy="5174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0859"/>
                <a:gridCol w="1712111"/>
                <a:gridCol w="3275342"/>
              </a:tblGrid>
              <a:tr h="99642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Специальность/профессия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Группа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Предмет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9642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09.02.01 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Прикладная информатика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 (по отраслям)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281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математика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9642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35.02.12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Садово-парковое и ландшафтное строительство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биология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9642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44.02.06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Профессиональное обучение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(по отраслям)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smtClean="0">
                          <a:solidFill>
                            <a:schemeClr val="tx1"/>
                          </a:solidFill>
                        </a:rPr>
                        <a:t>221, 241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информатика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9642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09.01.03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Мастер по обработке цифровой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информации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331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история,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обществознание,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литература</a:t>
                      </a:r>
                    </a:p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/>
              <a:t>Анализ результатов тестирования знаний обучающихся, </a:t>
            </a:r>
            <a:br>
              <a:rPr lang="ru-RU" sz="2000" b="1" dirty="0" smtClean="0"/>
            </a:br>
            <a:r>
              <a:rPr lang="ru-RU" sz="2000" b="1" dirty="0" smtClean="0"/>
              <a:t>проводившегося  в ходе государственной аккредитации </a:t>
            </a:r>
            <a:br>
              <a:rPr lang="ru-RU" sz="2000" b="1" dirty="0" smtClean="0"/>
            </a:br>
            <a:r>
              <a:rPr lang="ru-RU" sz="2000" b="1" dirty="0" smtClean="0"/>
              <a:t>образовательной деятельности колледжа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43050"/>
            <a:ext cx="8503920" cy="4527436"/>
          </a:xfrm>
        </p:spPr>
        <p:txBody>
          <a:bodyPr>
            <a:normAutofit lnSpcReduction="10000"/>
          </a:bodyPr>
          <a:lstStyle/>
          <a:p>
            <a:pPr marL="274320" lvl="1" algn="just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ru-RU" sz="2400" dirty="0" smtClean="0">
                <a:solidFill>
                  <a:schemeClr val="tx1"/>
                </a:solidFill>
              </a:rPr>
              <a:t>тестирование проводилось по </a:t>
            </a:r>
            <a:r>
              <a:rPr lang="ru-RU" sz="2400" b="1" dirty="0" smtClean="0">
                <a:solidFill>
                  <a:schemeClr val="tx1"/>
                </a:solidFill>
              </a:rPr>
              <a:t>24</a:t>
            </a:r>
            <a:r>
              <a:rPr lang="ru-RU" sz="2400" dirty="0" smtClean="0">
                <a:solidFill>
                  <a:schemeClr val="tx1"/>
                </a:solidFill>
              </a:rPr>
              <a:t> учебным дисциплинам (ООЦ, ОГСЭ, ЕН, МДК);</a:t>
            </a:r>
          </a:p>
          <a:p>
            <a:pPr marL="274320" lvl="1" algn="just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ru-RU" sz="2400" dirty="0" smtClean="0">
                <a:solidFill>
                  <a:schemeClr val="tx1"/>
                </a:solidFill>
              </a:rPr>
              <a:t>общее количество проведенных тестирований – </a:t>
            </a:r>
            <a:r>
              <a:rPr lang="ru-RU" sz="2400" b="1" dirty="0" smtClean="0">
                <a:solidFill>
                  <a:schemeClr val="tx1"/>
                </a:solidFill>
              </a:rPr>
              <a:t>44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</a:p>
          <a:p>
            <a:pPr marL="274320" lvl="1" algn="just">
              <a:buClr>
                <a:schemeClr val="accent1"/>
              </a:buClr>
              <a:buSzPct val="85000"/>
              <a:buFont typeface="Wingdings 2"/>
              <a:buChar char=""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274320" lvl="1" algn="just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ru-RU" sz="2400" dirty="0" smtClean="0">
                <a:solidFill>
                  <a:schemeClr val="tx1"/>
                </a:solidFill>
              </a:rPr>
              <a:t>в подготовке участвовали – </a:t>
            </a:r>
            <a:r>
              <a:rPr lang="ru-RU" sz="2400" b="1" dirty="0" smtClean="0">
                <a:solidFill>
                  <a:schemeClr val="tx1"/>
                </a:solidFill>
              </a:rPr>
              <a:t>22</a:t>
            </a:r>
            <a:r>
              <a:rPr lang="ru-RU" sz="2400" dirty="0" smtClean="0">
                <a:solidFill>
                  <a:schemeClr val="tx1"/>
                </a:solidFill>
              </a:rPr>
              <a:t> преподавателя;</a:t>
            </a:r>
          </a:p>
          <a:p>
            <a:pPr marL="274320" lvl="1" algn="just">
              <a:buClr>
                <a:schemeClr val="accent1"/>
              </a:buClr>
              <a:buSzPct val="85000"/>
              <a:buFont typeface="Wingdings 2"/>
              <a:buChar char=""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274320" lvl="1" algn="just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ru-RU" sz="2400" dirty="0" smtClean="0">
                <a:solidFill>
                  <a:schemeClr val="tx1"/>
                </a:solidFill>
              </a:rPr>
              <a:t>заявлено на участие в тестировании – </a:t>
            </a:r>
            <a:r>
              <a:rPr lang="ru-RU" sz="2400" b="1" dirty="0" smtClean="0">
                <a:solidFill>
                  <a:schemeClr val="tx1"/>
                </a:solidFill>
              </a:rPr>
              <a:t>343 </a:t>
            </a:r>
            <a:r>
              <a:rPr lang="ru-RU" sz="2400" dirty="0" smtClean="0">
                <a:solidFill>
                  <a:schemeClr val="tx1"/>
                </a:solidFill>
              </a:rPr>
              <a:t>чел.  (</a:t>
            </a:r>
            <a:r>
              <a:rPr lang="ru-RU" sz="2400" b="1" dirty="0" smtClean="0">
                <a:solidFill>
                  <a:schemeClr val="tx1"/>
                </a:solidFill>
              </a:rPr>
              <a:t>40</a:t>
            </a:r>
            <a:r>
              <a:rPr lang="ru-RU" sz="2400" dirty="0" smtClean="0">
                <a:solidFill>
                  <a:schemeClr val="tx1"/>
                </a:solidFill>
              </a:rPr>
              <a:t>% от общего количества обучающихся);</a:t>
            </a:r>
          </a:p>
          <a:p>
            <a:pPr marL="274320" lvl="1" algn="just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ru-RU" sz="2400" dirty="0" smtClean="0">
                <a:solidFill>
                  <a:schemeClr val="tx1"/>
                </a:solidFill>
              </a:rPr>
              <a:t> приняли участие </a:t>
            </a:r>
            <a:r>
              <a:rPr lang="ru-RU" sz="2400" b="1" dirty="0" smtClean="0">
                <a:solidFill>
                  <a:schemeClr val="tx1"/>
                </a:solidFill>
              </a:rPr>
              <a:t>284</a:t>
            </a:r>
            <a:r>
              <a:rPr lang="ru-RU" sz="2400" dirty="0" smtClean="0">
                <a:solidFill>
                  <a:schemeClr val="tx1"/>
                </a:solidFill>
              </a:rPr>
              <a:t> чел. (</a:t>
            </a:r>
            <a:r>
              <a:rPr lang="ru-RU" sz="2400" b="1" dirty="0" smtClean="0">
                <a:solidFill>
                  <a:schemeClr val="tx1"/>
                </a:solidFill>
              </a:rPr>
              <a:t>82</a:t>
            </a:r>
            <a:r>
              <a:rPr lang="ru-RU" sz="2400" dirty="0" smtClean="0">
                <a:solidFill>
                  <a:schemeClr val="tx1"/>
                </a:solidFill>
              </a:rPr>
              <a:t>% от заявленного количества);</a:t>
            </a:r>
          </a:p>
          <a:p>
            <a:pPr marL="274320" lvl="1" algn="just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ru-RU" sz="2400" dirty="0" smtClean="0">
                <a:solidFill>
                  <a:schemeClr val="tx1"/>
                </a:solidFill>
              </a:rPr>
              <a:t> отсутствовали – </a:t>
            </a:r>
            <a:r>
              <a:rPr lang="ru-RU" sz="2400" b="1" dirty="0" smtClean="0">
                <a:solidFill>
                  <a:schemeClr val="tx1"/>
                </a:solidFill>
              </a:rPr>
              <a:t>59</a:t>
            </a:r>
            <a:r>
              <a:rPr lang="ru-RU" sz="2400" dirty="0" smtClean="0">
                <a:solidFill>
                  <a:schemeClr val="tx1"/>
                </a:solidFill>
              </a:rPr>
              <a:t> чел (</a:t>
            </a:r>
            <a:r>
              <a:rPr lang="ru-RU" sz="2400" b="1" dirty="0" smtClean="0">
                <a:solidFill>
                  <a:schemeClr val="tx1"/>
                </a:solidFill>
              </a:rPr>
              <a:t>17</a:t>
            </a:r>
            <a:r>
              <a:rPr lang="ru-RU" sz="2400" dirty="0" smtClean="0">
                <a:solidFill>
                  <a:schemeClr val="tx1"/>
                </a:solidFill>
              </a:rPr>
              <a:t>%).</a:t>
            </a:r>
            <a:endParaRPr lang="ru-RU" sz="1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Результаты тестирования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показатели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: абсолютная успеваемость –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100%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; 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качественная успеваемость  -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более 80%)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3" y="1527176"/>
          <a:ext cx="8628094" cy="5104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043"/>
                <a:gridCol w="1956917"/>
                <a:gridCol w="1956917"/>
                <a:gridCol w="1976217"/>
              </a:tblGrid>
              <a:tr h="120255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ФИО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Кол-во участников,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чел.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Абсолютная успеваемость,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Качественная 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успеваемость,%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770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</a:rPr>
                        <a:t>Балдина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И.П.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770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Литвиненко Е.В.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770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</a:rPr>
                        <a:t>Виниченко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Е.П.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770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</a:rPr>
                        <a:t>Заварзина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Л.Г.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95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770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</a:rPr>
                        <a:t>Жаркова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Н.А.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95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7702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</a:rPr>
                        <a:t>Крыгина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 Р.М.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108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92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770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Трофимова Л.В.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39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87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770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Черных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З.В.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83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Результаты тестирования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показатели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: абсолютная успеваемость –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менее 98 %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; </a:t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качественная успеваемость 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-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менее 94%)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1357298"/>
          <a:ext cx="8628093" cy="4841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043"/>
                <a:gridCol w="1956917"/>
                <a:gridCol w="2029395"/>
                <a:gridCol w="1903738"/>
              </a:tblGrid>
              <a:tr h="46679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ФИО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Количество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участников, чел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Абсолютная успеваемость,%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Качественная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успеваемость,%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679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Ермакова Н.В.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18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94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94</a:t>
                      </a:r>
                      <a:endParaRPr lang="ru-RU" sz="1800" b="0" dirty="0"/>
                    </a:p>
                  </a:txBody>
                  <a:tcPr/>
                </a:tc>
              </a:tr>
              <a:tr h="46679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Волкова Н.И.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56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98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57</a:t>
                      </a:r>
                      <a:endParaRPr lang="ru-RU" sz="1800" b="0" dirty="0"/>
                    </a:p>
                  </a:txBody>
                  <a:tcPr/>
                </a:tc>
              </a:tr>
              <a:tr h="46679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Ануфриева О.Ю.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19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95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79</a:t>
                      </a:r>
                      <a:endParaRPr lang="ru-RU" sz="1800" b="0" dirty="0"/>
                    </a:p>
                  </a:txBody>
                  <a:tcPr/>
                </a:tc>
              </a:tr>
              <a:tr h="46679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Зильбернагель</a:t>
                      </a:r>
                      <a:r>
                        <a:rPr lang="ru-RU" sz="1800" b="1" dirty="0" smtClean="0"/>
                        <a:t> Я.Г.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59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95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smtClean="0"/>
                        <a:t>63</a:t>
                      </a:r>
                      <a:endParaRPr lang="ru-RU" sz="1800" b="0"/>
                    </a:p>
                  </a:txBody>
                  <a:tcPr/>
                </a:tc>
              </a:tr>
              <a:tr h="46679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Дмитриенко К.Е.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22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95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63</a:t>
                      </a:r>
                      <a:endParaRPr lang="ru-RU" sz="1800" b="0" dirty="0"/>
                    </a:p>
                  </a:txBody>
                  <a:tcPr/>
                </a:tc>
              </a:tr>
              <a:tr h="46679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Лобенко</a:t>
                      </a:r>
                      <a:r>
                        <a:rPr lang="ru-RU" sz="1800" b="1" baseline="0" dirty="0" smtClean="0"/>
                        <a:t> Ю.В.</a:t>
                      </a:r>
                      <a:r>
                        <a:rPr lang="ru-RU" sz="1800" b="1" dirty="0" smtClean="0"/>
                        <a:t>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29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94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40</a:t>
                      </a:r>
                      <a:endParaRPr lang="ru-RU" sz="1800" b="0" dirty="0"/>
                    </a:p>
                  </a:txBody>
                  <a:tcPr/>
                </a:tc>
              </a:tr>
              <a:tr h="618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Григорьев Д.О.</a:t>
                      </a:r>
                    </a:p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18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94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39</a:t>
                      </a:r>
                      <a:endParaRPr lang="ru-RU" sz="1800" b="0" dirty="0"/>
                    </a:p>
                  </a:txBody>
                  <a:tcPr/>
                </a:tc>
              </a:tr>
              <a:tr h="46679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Евтющенко</a:t>
                      </a:r>
                      <a:r>
                        <a:rPr lang="ru-RU" sz="1800" b="1" dirty="0" smtClean="0"/>
                        <a:t> Ю.А.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26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92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81</a:t>
                      </a:r>
                      <a:endParaRPr lang="ru-RU" sz="1800" b="0" dirty="0"/>
                    </a:p>
                  </a:txBody>
                  <a:tcPr/>
                </a:tc>
              </a:tr>
              <a:tr h="46679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Шальнов З.С.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89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74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534400" cy="11430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Результаты тестирования</a:t>
            </a:r>
            <a:b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</a:rPr>
              <a:t>показатели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: абсолютная успеваемость – менее 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</a:rPr>
              <a:t>89%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; </a:t>
            </a:r>
            <a:b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качественная успеваемость  - 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</a:rPr>
              <a:t>менее 74%)</a:t>
            </a:r>
            <a:endParaRPr lang="ru-RU" sz="1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14283" y="1785926"/>
          <a:ext cx="8632748" cy="4214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7231"/>
                <a:gridCol w="2161839"/>
                <a:gridCol w="2161839"/>
                <a:gridCol w="2161839"/>
              </a:tblGrid>
              <a:tr h="10815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ФИО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Количество участников,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чел.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Абсолютная успеваемость,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Качественная успеваемость,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3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Кобякова И.Л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ru-RU" sz="1800" b="0" i="1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sz="1800" b="0" i="1" dirty="0" err="1" smtClean="0">
                          <a:solidFill>
                            <a:schemeClr val="tx1"/>
                          </a:solidFill>
                        </a:rPr>
                        <a:t>Гадельшин</a:t>
                      </a:r>
                      <a:r>
                        <a:rPr lang="ru-RU" sz="1800" b="0" i="1" dirty="0" smtClean="0">
                          <a:solidFill>
                            <a:schemeClr val="tx1"/>
                          </a:solidFill>
                        </a:rPr>
                        <a:t> Р.И.)</a:t>
                      </a:r>
                      <a:endParaRPr lang="ru-RU" sz="18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89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72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3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/>
                        <a:t>Сыздыкова</a:t>
                      </a:r>
                      <a:r>
                        <a:rPr lang="ru-RU" sz="1800" b="1" dirty="0" smtClean="0"/>
                        <a:t> З.И.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82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88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55</a:t>
                      </a:r>
                      <a:endParaRPr lang="ru-RU" sz="1800" b="0" dirty="0"/>
                    </a:p>
                  </a:txBody>
                  <a:tcPr/>
                </a:tc>
              </a:tr>
              <a:tr h="783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</a:rPr>
                        <a:t>Ермолович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 Б.А.</a:t>
                      </a:r>
                    </a:p>
                    <a:p>
                      <a:pPr algn="ctr"/>
                      <a:r>
                        <a:rPr lang="ru-RU" sz="1800" b="0" i="1" dirty="0" smtClean="0">
                          <a:solidFill>
                            <a:schemeClr val="tx1"/>
                          </a:solidFill>
                        </a:rPr>
                        <a:t>(Попова И.В.)</a:t>
                      </a:r>
                      <a:endParaRPr lang="ru-RU" sz="18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117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85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46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332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Бочкарева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Д.В.</a:t>
                      </a: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79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50432" cy="92869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Сводные итоги тестирования  в разрезе специальностей/профессии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4" y="1527175"/>
          <a:ext cx="8628093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Сводные итоги тестирования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43050"/>
            <a:ext cx="8503920" cy="4572000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Суммарное количество участников  - 863 чел.;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Абсолютная успеваемость – 92%;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Качественная успеваемость – 65%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Предложения по устранению проблем, </a:t>
            </a:r>
            <a:br>
              <a:rPr lang="ru-RU" sz="2400" dirty="0" smtClean="0"/>
            </a:br>
            <a:r>
              <a:rPr lang="ru-RU" sz="2400" dirty="0" smtClean="0"/>
              <a:t>выявленных в ходе тестирования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lvl="0" algn="just"/>
            <a:r>
              <a:rPr lang="ru-RU" dirty="0" smtClean="0"/>
              <a:t>Включать  в учебный процесс  различные </a:t>
            </a:r>
            <a:r>
              <a:rPr lang="ru-RU" sz="2900" b="1" u="sng" dirty="0" smtClean="0"/>
              <a:t>формы компьютерного тестирования</a:t>
            </a:r>
            <a:r>
              <a:rPr lang="ru-RU" dirty="0" smtClean="0"/>
              <a:t>, как в рамках урочной деятельности, так и  в  текущей и промежуточной аттестации.</a:t>
            </a:r>
          </a:p>
          <a:p>
            <a:pPr lvl="0"/>
            <a:endParaRPr lang="ru-RU" dirty="0" smtClean="0"/>
          </a:p>
          <a:p>
            <a:pPr lvl="0" algn="just"/>
            <a:r>
              <a:rPr lang="ru-RU" dirty="0" smtClean="0"/>
              <a:t>  В начале нового учебного года (в течение первого месяца) на всех курсах  и по всем дисциплинам </a:t>
            </a:r>
            <a:r>
              <a:rPr lang="ru-RU" sz="2900" b="1" u="sng" dirty="0" smtClean="0"/>
              <a:t>проводить  «входной контроль» </a:t>
            </a:r>
            <a:r>
              <a:rPr lang="ru-RU" dirty="0" smtClean="0"/>
              <a:t>с целью определения уровня подготовленности студентов и определения наиболее «проблемных зон». </a:t>
            </a:r>
          </a:p>
          <a:p>
            <a:pPr lvl="0">
              <a:buNone/>
            </a:pPr>
            <a:endParaRPr lang="ru-RU" dirty="0" smtClean="0"/>
          </a:p>
          <a:p>
            <a:pPr lvl="0" algn="just"/>
            <a:r>
              <a:rPr lang="ru-RU" dirty="0" smtClean="0"/>
              <a:t>Провести  </a:t>
            </a:r>
            <a:r>
              <a:rPr lang="ru-RU" sz="2900" b="1" u="sng" dirty="0" smtClean="0"/>
              <a:t>практический  семинар по обучению методике  составления тестовых заданий, в т.ч. проводимых в </a:t>
            </a:r>
            <a:r>
              <a:rPr lang="ru-RU" sz="2900" b="1" u="sng" dirty="0" err="1" smtClean="0"/>
              <a:t>онлайн-формате</a:t>
            </a:r>
            <a:r>
              <a:rPr lang="ru-RU" sz="2900" b="1" u="sng" dirty="0" smtClean="0"/>
              <a:t>;  технологии подготовки и организации участия обучающихся в </a:t>
            </a:r>
            <a:r>
              <a:rPr lang="ru-RU" sz="2900" b="1" u="sng" dirty="0" err="1" smtClean="0"/>
              <a:t>онлайн</a:t>
            </a:r>
            <a:r>
              <a:rPr lang="ru-RU" sz="2900" b="1" u="sng" dirty="0" smtClean="0"/>
              <a:t> – тестирование </a:t>
            </a:r>
            <a:r>
              <a:rPr lang="ru-RU" dirty="0" smtClean="0"/>
              <a:t>молодых специалистов и вновь принятых на работу преподавателей.</a:t>
            </a:r>
          </a:p>
          <a:p>
            <a:pPr lvl="0" algn="just"/>
            <a:endParaRPr lang="ru-RU" dirty="0" smtClean="0"/>
          </a:p>
          <a:p>
            <a:pPr lvl="0" algn="just"/>
            <a:r>
              <a:rPr lang="ru-RU" dirty="0" smtClean="0"/>
              <a:t>При участии в  </a:t>
            </a:r>
            <a:r>
              <a:rPr lang="ru-RU" dirty="0" err="1" smtClean="0"/>
              <a:t>онлайн</a:t>
            </a:r>
            <a:r>
              <a:rPr lang="ru-RU" dirty="0" smtClean="0"/>
              <a:t> – тестировании обучающихся </a:t>
            </a:r>
            <a:r>
              <a:rPr lang="ru-RU" sz="2900" b="1" u="sng" dirty="0" smtClean="0"/>
              <a:t>из категории инвалидов и/или ОВЗ обязательно соблюдать требования, </a:t>
            </a:r>
            <a:r>
              <a:rPr lang="ru-RU" dirty="0" smtClean="0"/>
              <a:t>предъявляемые для данной категории (соблюдать время проведения; специальные условия для слабовидящих и др.).</a:t>
            </a:r>
          </a:p>
          <a:p>
            <a:pPr lvl="0" algn="just"/>
            <a:endParaRPr lang="ru-RU" dirty="0" smtClean="0"/>
          </a:p>
          <a:p>
            <a:pPr lvl="0" algn="just"/>
            <a:r>
              <a:rPr lang="ru-RU" dirty="0" smtClean="0"/>
              <a:t> Специалистам  отделения инклюзивного образования  в новом учебном году </a:t>
            </a:r>
            <a:r>
              <a:rPr lang="ru-RU" b="1" u="sng" dirty="0" smtClean="0"/>
              <a:t>подготовить методические рекомендации по проведению тестирования для обучающихся из категории инвалидов и/или ОВЗ с различными нозологиями </a:t>
            </a:r>
            <a:r>
              <a:rPr lang="ru-RU" dirty="0" smtClean="0"/>
              <a:t>и довести информацию до преподавателей.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Проведение ВПР в 2021-2022 </a:t>
            </a:r>
            <a:r>
              <a:rPr lang="ru-RU" sz="3200" dirty="0" err="1" smtClean="0"/>
              <a:t>уч</a:t>
            </a:r>
            <a:r>
              <a:rPr lang="ru-RU" sz="3200" dirty="0" smtClean="0"/>
              <a:t>. году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u="sng" dirty="0" smtClean="0"/>
              <a:t>Период проведения: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dirty="0" smtClean="0"/>
              <a:t> с 15.09.2021  по 20.10.2021.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u="sng" dirty="0" smtClean="0"/>
              <a:t>Участники</a:t>
            </a:r>
            <a:r>
              <a:rPr lang="ru-RU" b="1" dirty="0" smtClean="0"/>
              <a:t>: </a:t>
            </a:r>
          </a:p>
          <a:p>
            <a:r>
              <a:rPr lang="ru-RU" dirty="0" smtClean="0"/>
              <a:t>группы нового набора (на базе 9 классов);</a:t>
            </a:r>
          </a:p>
          <a:p>
            <a:r>
              <a:rPr lang="ru-RU" dirty="0" smtClean="0"/>
              <a:t>группы, завершившие обучение по ООЦ</a:t>
            </a:r>
          </a:p>
          <a:p>
            <a:pPr>
              <a:buNone/>
            </a:pPr>
            <a:r>
              <a:rPr lang="ru-RU" dirty="0" smtClean="0"/>
              <a:t>(специальность  - 2 курс;</a:t>
            </a:r>
          </a:p>
          <a:p>
            <a:pPr>
              <a:buNone/>
            </a:pPr>
            <a:r>
              <a:rPr lang="ru-RU" dirty="0" smtClean="0"/>
              <a:t> профессия  - 3 курс).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1995</TotalTime>
  <Words>563</Words>
  <Application>Microsoft Office PowerPoint</Application>
  <PresentationFormat>Экран (4:3)</PresentationFormat>
  <Paragraphs>172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Слайд 1</vt:lpstr>
      <vt:lpstr>Анализ результатов тестирования знаний обучающихся,  проводившегося  в ходе государственной аккредитации  образовательной деятельности колледжа</vt:lpstr>
      <vt:lpstr>Результаты тестирования (показатели: абсолютная успеваемость – 100%;  качественная успеваемость  - более 80%)</vt:lpstr>
      <vt:lpstr>Результаты тестирования (показатели: абсолютная успеваемость – менее 98 %;  качественная успеваемость  - менее 94%)</vt:lpstr>
      <vt:lpstr>Результаты тестирования (показатели: абсолютная успеваемость – менее 89%;  качественная успеваемость  - менее 74%)</vt:lpstr>
      <vt:lpstr>Сводные итоги тестирования  в разрезе специальностей/профессии</vt:lpstr>
      <vt:lpstr>Сводные итоги тестирования</vt:lpstr>
      <vt:lpstr>Предложения по устранению проблем,  выявленных в ходе тестирования</vt:lpstr>
      <vt:lpstr>Проведение ВПР в 2021-2022 уч. году</vt:lpstr>
      <vt:lpstr>Проведение ВПР в 2021-2022 уч. году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 –правовое обеспечение организации инклюзивного среднего профессионального обучения лиц с инвалидностью и с ограниченными возможностями здоровья в условиях базовых профессиональных организаций.</dc:title>
  <dc:creator>Белина</dc:creator>
  <cp:lastModifiedBy>s_vladimirovna</cp:lastModifiedBy>
  <cp:revision>219</cp:revision>
  <dcterms:created xsi:type="dcterms:W3CDTF">2018-02-26T07:11:34Z</dcterms:created>
  <dcterms:modified xsi:type="dcterms:W3CDTF">2021-06-29T01:59:54Z</dcterms:modified>
</cp:coreProperties>
</file>