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0" r:id="rId3"/>
    <p:sldId id="269" r:id="rId4"/>
    <p:sldId id="271" r:id="rId5"/>
    <p:sldId id="272" r:id="rId6"/>
    <p:sldId id="273" r:id="rId7"/>
    <p:sldId id="275" r:id="rId8"/>
    <p:sldId id="274" r:id="rId9"/>
    <p:sldId id="276" r:id="rId10"/>
    <p:sldId id="277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1739" autoAdjust="0"/>
  </p:normalViewPr>
  <p:slideViewPr>
    <p:cSldViewPr>
      <p:cViewPr>
        <p:scale>
          <a:sx n="100" d="100"/>
          <a:sy n="100" d="100"/>
        </p:scale>
        <p:origin x="-504" y="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Общий итог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участия преподавателей колледжа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научно-практических методических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Охват участия преподавателей колледжа в научно-методических мероприятиях</c:v>
                </c:pt>
              </c:strCache>
            </c:strRef>
          </c:tx>
          <c:dPt>
            <c:idx val="0"/>
            <c:explosion val="5"/>
          </c:dPt>
          <c:cat>
            <c:strRef>
              <c:f>Лист1!$A$2:$A$3</c:f>
              <c:strCache>
                <c:ptCount val="2"/>
                <c:pt idx="0">
                  <c:v>Учавствовали</c:v>
                </c:pt>
                <c:pt idx="1">
                  <c:v>Не учавствовали</c:v>
                </c:pt>
              </c:strCache>
            </c:strRef>
          </c:cat>
          <c:val>
            <c:numRef>
              <c:f>Лист1!$B$2:$B$3</c:f>
              <c:numCache>
                <c:formatCode>\О\с\н\о\в\н\о\й</c:formatCode>
                <c:ptCount val="2"/>
                <c:pt idx="0">
                  <c:v>26</c:v>
                </c:pt>
                <c:pt idx="1">
                  <c:v>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0.34426</cdr:x>
      <cdr:y>0.2093</cdr:y>
    </cdr:from>
    <cdr:to>
      <cdr:x>0.44918</cdr:x>
      <cdr:y>0.35814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00396" y="12858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0.34426</cdr:x>
      <cdr:y>0.31395</cdr:y>
    </cdr:from>
    <cdr:to>
      <cdr:x>0.34951</cdr:x>
      <cdr:y>0.3214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3000396" y="1928826"/>
          <a:ext cx="45719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0.53279</cdr:x>
      <cdr:y>0.45349</cdr:y>
    </cdr:from>
    <cdr:to>
      <cdr:x>0.6377</cdr:x>
      <cdr:y>0.60232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4643470" y="278608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0.51639</cdr:x>
      <cdr:y>0.44186</cdr:y>
    </cdr:from>
    <cdr:to>
      <cdr:x>0.62131</cdr:x>
      <cdr:y>0.51163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714644"/>
          <a:ext cx="91440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0.40164</cdr:x>
      <cdr:y>0.24419</cdr:y>
    </cdr:from>
    <cdr:to>
      <cdr:x>0.63115</cdr:x>
      <cdr:y>0.90698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3500462" y="1500198"/>
          <a:ext cx="2000264" cy="40719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just"/>
          <a:r>
            <a:rPr lang="ru-RU" sz="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29 преподавателей:</a:t>
          </a:r>
        </a:p>
        <a:p xmlns:a="http://schemas.openxmlformats.org/drawingml/2006/main">
          <a:endParaRPr lang="ru-RU" sz="800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Дмитриенко </a:t>
          </a: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К.Е.</a:t>
          </a:r>
          <a:r>
            <a:rPr lang="ru-RU" sz="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-</a:t>
          </a: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20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 err="1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Крыгина</a:t>
          </a: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Р.М.-14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 err="1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Лобенко</a:t>
          </a: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Ю.В.-13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Ануфриева О.Ю.-10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Волкова Н.И.-</a:t>
          </a:r>
          <a:r>
            <a:rPr lang="ru-RU" sz="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8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Балдина</a:t>
          </a:r>
          <a:r>
            <a:rPr lang="ru-RU" sz="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 И.П. - 8</a:t>
          </a:r>
          <a:endParaRPr lang="ru-RU" sz="8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 err="1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Виниченко</a:t>
          </a: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Е.П.-7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 err="1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Назарко</a:t>
          </a: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И.В.-7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Пастухова О.Н.-7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 err="1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Зильбернагель</a:t>
          </a: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Я.Г.-6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Панченко Е.Н.-6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Черных З.В.-</a:t>
          </a:r>
          <a:r>
            <a:rPr lang="ru-RU" sz="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6</a:t>
          </a:r>
        </a:p>
        <a:p xmlns:a="http://schemas.openxmlformats.org/drawingml/2006/main">
          <a:pPr marL="228600" indent="-228600"/>
          <a:endParaRPr lang="ru-RU" sz="800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Рузанкин</a:t>
          </a:r>
          <a:r>
            <a:rPr lang="ru-RU" sz="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Е.А.- 5</a:t>
          </a:r>
          <a:endParaRPr lang="ru-RU" sz="8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 err="1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Сыздыкова</a:t>
          </a: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З.И-5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 err="1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Евтющенко</a:t>
          </a: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Ю.А.-5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Ермакова Н.В.-4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 err="1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Игликова</a:t>
          </a: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Г. Ж.-4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 err="1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Припускова</a:t>
          </a: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И.Г.-4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 err="1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Лапицкая</a:t>
          </a: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Т.В.-3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Шальнов З.С.-3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 err="1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Жаркова</a:t>
          </a: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Н.А.-3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Макеев А.В.-3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Власова О.В.-3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Тимкин Д.Ю.-2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 err="1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Форленко</a:t>
          </a: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А.Л.-1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Трофимова Л.В.-1</a:t>
          </a:r>
        </a:p>
      </cdr:txBody>
    </cdr:sp>
  </cdr:relSizeAnchor>
  <cdr:relSizeAnchor xmlns:cdr="http://schemas.openxmlformats.org/drawingml/2006/chartDrawing">
    <cdr:from>
      <cdr:x>0.19672</cdr:x>
      <cdr:y>0.19767</cdr:y>
    </cdr:from>
    <cdr:to>
      <cdr:x>0.37705</cdr:x>
      <cdr:y>0.36047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1714512" y="1214446"/>
          <a:ext cx="1571636" cy="10001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just"/>
          <a:r>
            <a: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5 преподавателей: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1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Марченко М.В.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1000" dirty="0" err="1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Пахтусова</a:t>
          </a:r>
          <a:r>
            <a:rPr lang="ru-RU" sz="1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М.С.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1000" dirty="0" err="1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Заварзина</a:t>
          </a:r>
          <a:r>
            <a:rPr lang="ru-RU" sz="1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Л.Г.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1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Бочкарева Д.В.</a:t>
          </a:r>
        </a:p>
        <a:p xmlns:a="http://schemas.openxmlformats.org/drawingml/2006/main">
          <a:pPr marL="228600" indent="-228600">
            <a:buFont typeface="+mj-lt"/>
            <a:buAutoNum type="arabicPeriod"/>
          </a:pPr>
          <a:r>
            <a:rPr lang="ru-RU" sz="1000" dirty="0" err="1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Билалов</a:t>
          </a:r>
          <a:r>
            <a:rPr lang="ru-RU" sz="1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А.М.</a:t>
          </a:r>
          <a:endParaRPr lang="ru-RU" sz="1000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just"/>
          <a:endParaRPr lang="ru-RU" sz="11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963F-D0B9-473D-AEBE-993121B6F8E0}" type="datetimeFigureOut">
              <a:rPr lang="ru-RU" smtClean="0"/>
              <a:pPr/>
              <a:t>27.06.2021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DA44C-12E8-43E4-A484-4F513064A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963F-D0B9-473D-AEBE-993121B6F8E0}" type="datetimeFigureOut">
              <a:rPr lang="ru-RU" smtClean="0"/>
              <a:pPr/>
              <a:t>27.06.2021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DA44C-12E8-43E4-A484-4F513064A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963F-D0B9-473D-AEBE-993121B6F8E0}" type="datetimeFigureOut">
              <a:rPr lang="ru-RU" smtClean="0"/>
              <a:pPr/>
              <a:t>27.06.2021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DA44C-12E8-43E4-A484-4F513064A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963F-D0B9-473D-AEBE-993121B6F8E0}" type="datetimeFigureOut">
              <a:rPr lang="ru-RU" smtClean="0"/>
              <a:pPr/>
              <a:t>27.06.2021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DA44C-12E8-43E4-A484-4F513064A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963F-D0B9-473D-AEBE-993121B6F8E0}" type="datetimeFigureOut">
              <a:rPr lang="ru-RU" smtClean="0"/>
              <a:pPr/>
              <a:t>27.06.2021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DA44C-12E8-43E4-A484-4F513064A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963F-D0B9-473D-AEBE-993121B6F8E0}" type="datetimeFigureOut">
              <a:rPr lang="ru-RU" smtClean="0"/>
              <a:pPr/>
              <a:t>27.06.2021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DA44C-12E8-43E4-A484-4F513064A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963F-D0B9-473D-AEBE-993121B6F8E0}" type="datetimeFigureOut">
              <a:rPr lang="ru-RU" smtClean="0"/>
              <a:pPr/>
              <a:t>27.06.2021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DA44C-12E8-43E4-A484-4F513064A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963F-D0B9-473D-AEBE-993121B6F8E0}" type="datetimeFigureOut">
              <a:rPr lang="ru-RU" smtClean="0"/>
              <a:pPr/>
              <a:t>27.06.2021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DA44C-12E8-43E4-A484-4F513064A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963F-D0B9-473D-AEBE-993121B6F8E0}" type="datetimeFigureOut">
              <a:rPr lang="ru-RU" smtClean="0"/>
              <a:pPr/>
              <a:t>27.06.2021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DA44C-12E8-43E4-A484-4F513064A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963F-D0B9-473D-AEBE-993121B6F8E0}" type="datetimeFigureOut">
              <a:rPr lang="ru-RU" smtClean="0"/>
              <a:pPr/>
              <a:t>27.06.2021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DA44C-12E8-43E4-A484-4F513064A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D963F-D0B9-473D-AEBE-993121B6F8E0}" type="datetimeFigureOut">
              <a:rPr lang="ru-RU" smtClean="0"/>
              <a:pPr/>
              <a:t>27.06.2021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DA44C-12E8-43E4-A484-4F513064A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D963F-D0B9-473D-AEBE-993121B6F8E0}" type="datetimeFigureOut">
              <a:rPr lang="ru-RU" smtClean="0"/>
              <a:pPr/>
              <a:t>27.06.2021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DA44C-12E8-43E4-A484-4F513064A9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2056;p1"/>
          <p:cNvGrpSpPr/>
          <p:nvPr/>
        </p:nvGrpSpPr>
        <p:grpSpPr>
          <a:xfrm>
            <a:off x="0" y="0"/>
            <a:ext cx="1187700" cy="6858000"/>
            <a:chOff x="0" y="0"/>
            <a:chExt cx="1187700" cy="6858000"/>
          </a:xfrm>
        </p:grpSpPr>
        <p:sp>
          <p:nvSpPr>
            <p:cNvPr id="5" name="Google Shape;2057;p1"/>
            <p:cNvSpPr/>
            <p:nvPr/>
          </p:nvSpPr>
          <p:spPr>
            <a:xfrm>
              <a:off x="0" y="0"/>
              <a:ext cx="1187700" cy="6858000"/>
            </a:xfrm>
            <a:prstGeom prst="rect">
              <a:avLst/>
            </a:prstGeom>
            <a:solidFill>
              <a:srgbClr val="0066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endParaRPr>
            </a:p>
          </p:txBody>
        </p:sp>
        <p:sp>
          <p:nvSpPr>
            <p:cNvPr id="6" name="Google Shape;2058;p1"/>
            <p:cNvSpPr txBox="1"/>
            <p:nvPr/>
          </p:nvSpPr>
          <p:spPr>
            <a:xfrm rot="-5400000">
              <a:off x="-947803" y="2855128"/>
              <a:ext cx="3083100" cy="64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6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www.ppk54.ru</a:t>
              </a:r>
              <a:endParaRPr sz="36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1714480" y="428604"/>
            <a:ext cx="72152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dirty="0" smtClean="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Министерство образования Новосибирской области</a:t>
            </a:r>
            <a:endParaRPr lang="ru-RU" sz="1200" dirty="0" smtClean="0"/>
          </a:p>
          <a:p>
            <a:pPr lvl="0" algn="ctr"/>
            <a:r>
              <a:rPr lang="ru-RU" sz="1200" dirty="0" smtClean="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государственное бюджетное профессиональное образовательное учреждение </a:t>
            </a:r>
            <a:br>
              <a:rPr lang="ru-RU" sz="1200" dirty="0" smtClean="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ru-RU" sz="1200" dirty="0" smtClean="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Новосибирской области</a:t>
            </a:r>
            <a:endParaRPr lang="ru-RU" sz="1200" dirty="0" smtClean="0"/>
          </a:p>
          <a:p>
            <a:pPr lvl="0" algn="ctr"/>
            <a:r>
              <a:rPr lang="ru-RU" sz="1200" b="1" dirty="0" smtClean="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«НОВОСИБИРСКИЙ ПРОФЕССИОНАЛЬНО-ПЕДАГОГИЧЕСКИЙ КОЛЛЕДЖ»</a:t>
            </a:r>
            <a:endParaRPr lang="ru-RU" sz="1200" dirty="0" smtClean="0">
              <a:solidFill>
                <a:schemeClr val="dk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lvl="0" algn="ctr"/>
            <a:endParaRPr lang="ru-RU" sz="1600" dirty="0">
              <a:solidFill>
                <a:schemeClr val="dk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1539" y="2285992"/>
            <a:ext cx="76438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РЕЗУЛЬТАТЫ МОНИТОРИНГА УЧАСТИЯ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ОБУЧАЮЩИХСЯ И ПРЕПОДАВАТЕЛЕЙ КОЛЛЕДЖА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КОНКУРСНОМ, ОЛИМПИАДНОМ, ЧЕМПИОНАТНОМ ДВИЖЕНИИ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2020-2021 УЧЕБНОМ ГОДУ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2198" y="5715016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И.П.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Балдина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руководитель научно-методической службы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2056;p1"/>
          <p:cNvGrpSpPr/>
          <p:nvPr/>
        </p:nvGrpSpPr>
        <p:grpSpPr>
          <a:xfrm>
            <a:off x="0" y="0"/>
            <a:ext cx="1187700" cy="6858000"/>
            <a:chOff x="0" y="0"/>
            <a:chExt cx="1187700" cy="6858000"/>
          </a:xfrm>
        </p:grpSpPr>
        <p:sp>
          <p:nvSpPr>
            <p:cNvPr id="5" name="Google Shape;2057;p1"/>
            <p:cNvSpPr/>
            <p:nvPr/>
          </p:nvSpPr>
          <p:spPr>
            <a:xfrm>
              <a:off x="0" y="0"/>
              <a:ext cx="1187700" cy="6858000"/>
            </a:xfrm>
            <a:prstGeom prst="rect">
              <a:avLst/>
            </a:prstGeom>
            <a:solidFill>
              <a:srgbClr val="0066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endParaRPr>
            </a:p>
          </p:txBody>
        </p:sp>
        <p:sp>
          <p:nvSpPr>
            <p:cNvPr id="6" name="Google Shape;2058;p1"/>
            <p:cNvSpPr txBox="1"/>
            <p:nvPr/>
          </p:nvSpPr>
          <p:spPr>
            <a:xfrm rot="-5400000">
              <a:off x="-947803" y="2855128"/>
              <a:ext cx="3083100" cy="64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600" b="1" i="0" u="none" strike="noStrike" cap="none" dirty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www.ppk54.ru</a:t>
              </a:r>
              <a:endParaRPr sz="36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71670" y="142852"/>
            <a:ext cx="650085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Профессиональные  конкурсы, олимпиады 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научно-практические конференции среди преподавателей 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6" y="5929330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 профессиональных конкурсах, научно-практических конференциях  участвовало 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14 преподавателей , из них  1 место – 2, 3 место – 2, диплом участника – 1,  благодарность – 1, сертификат – 16. </a:t>
            </a:r>
            <a:endParaRPr lang="ru-RU" sz="1200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643042" y="857232"/>
          <a:ext cx="7143800" cy="4894683"/>
        </p:xfrm>
        <a:graphic>
          <a:graphicData uri="http://schemas.openxmlformats.org/drawingml/2006/table">
            <a:tbl>
              <a:tblPr/>
              <a:tblGrid>
                <a:gridCol w="1000132"/>
                <a:gridCol w="5775173"/>
                <a:gridCol w="368495"/>
              </a:tblGrid>
              <a:tr h="198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Calibri"/>
                          <a:cs typeface="Times New Roman"/>
                        </a:rPr>
                        <a:t>ФИО педагога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Название мероприятия, результат (для педагогов), дата (месяц)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Calibri"/>
                          <a:cs typeface="Times New Roman"/>
                        </a:rPr>
                        <a:t>Кол-во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2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Пастухова О.Н.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1. Педагогические чтения и инновации,  2 очный этап, благодарность, январь 2021;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2.Международная научно-практическая конференция «Профессиональное образование и занятость молодежи: XXI век. Цифровое образование: от прогнозов к реальности</a:t>
                      </a:r>
                      <a:r>
                        <a:rPr lang="ru-RU" sz="900" cap="small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», 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сертификат, 21-22  апреля;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3.Всероссийский (с международным участием) конкурс для работников образовательных учреждений «Педагогический поиск», диплом 1 место, 12-23 апреля 2021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2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latin typeface="Times New Roman"/>
                          <a:ea typeface="Calibri"/>
                          <a:cs typeface="Times New Roman"/>
                        </a:rPr>
                        <a:t>Балдина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И.П.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1. Всероссийский творческий конкурс «Горизонты педагогики», номинация: «Творческие и методические работы педагогов», диплом 3 место, 23.04.2021г.;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2.Международная научно-практическая конференция «Профессиональное образование и занятость молодежи: XXI век. Цифровое образование: от прогнозов к реальности</a:t>
                      </a:r>
                      <a:r>
                        <a:rPr lang="ru-RU" sz="900" cap="small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», 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21-22  апреля, сертификат;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3. </a:t>
                      </a:r>
                      <a:r>
                        <a:rPr lang="ru-RU" sz="900" dirty="0" err="1">
                          <a:latin typeface="Times New Roman"/>
                          <a:ea typeface="Calibri"/>
                          <a:cs typeface="Times New Roman"/>
                        </a:rPr>
                        <a:t>Онлайн-тестирование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для педагогических работников, сертификат,  февраль </a:t>
                      </a: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2021г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32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latin typeface="Times New Roman"/>
                          <a:ea typeface="Calibri"/>
                          <a:cs typeface="Times New Roman"/>
                        </a:rPr>
                        <a:t>Виниченко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Е.П.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1.Международная научно-практическая конференция «Профессиональное образование и занятость молодежи: XXI век. Цифровое образование: от прогнозов к реальности</a:t>
                      </a:r>
                      <a:r>
                        <a:rPr lang="ru-RU" sz="900" cap="small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», 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21-22  апреля, сертификат;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ru-RU" sz="900" dirty="0" err="1">
                          <a:latin typeface="Times New Roman"/>
                          <a:ea typeface="Calibri"/>
                          <a:cs typeface="Times New Roman"/>
                        </a:rPr>
                        <a:t>Онлайн-тестирование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 для педагогических работников, сертификат,  февраль </a:t>
                      </a: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2021г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72">
                <a:tc>
                  <a:txBody>
                    <a:bodyPr/>
                    <a:lstStyle/>
                    <a:p>
                      <a:pPr marR="1797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Панченко Е.Н.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1.Международная научно-практическая конференция «Профессиональное образование и занятость молодежи: </a:t>
                      </a:r>
                      <a:r>
                        <a:rPr lang="en-US" sz="900" dirty="0">
                          <a:latin typeface="Times New Roman"/>
                          <a:ea typeface="Calibri"/>
                          <a:cs typeface="Times New Roman"/>
                        </a:rPr>
                        <a:t>XXI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век. Цифровое образование: от прогнозов к реальности», сертификат, 21-22 апреля 2021 г.;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09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2.Онлайн-тестирование  для педагогических работников, сертификат, </a:t>
                      </a: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май 2021г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88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latin typeface="Times New Roman"/>
                          <a:ea typeface="Calibri"/>
                          <a:cs typeface="Times New Roman"/>
                        </a:rPr>
                        <a:t>Евтющенко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Ю.А.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1.Всероссийский цифровой диктант по персональным данным, сертификат,11.02.2021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2. Квиз-тест от компании 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ISpring</a:t>
                      </a: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 «Знаток онлайн обучения», сертификат, 21.05.2021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41">
                <a:tc>
                  <a:txBody>
                    <a:bodyPr/>
                    <a:lstStyle/>
                    <a:p>
                      <a:pPr marL="449580" indent="-44958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latin typeface="Times New Roman"/>
                          <a:ea typeface="Calibri"/>
                          <a:cs typeface="Times New Roman"/>
                        </a:rPr>
                        <a:t>Крыгина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Р.М.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1. Областной конкурс методических разработок «Грани успеха», диплом 3 степени, ноябрь 2020 г.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latin typeface="Times New Roman"/>
                          <a:ea typeface="Calibri"/>
                          <a:cs typeface="Times New Roman"/>
                        </a:rPr>
                        <a:t>Лобенко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Ю.В.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1. НПК «Техновектор», диплом участника, 17.12.2020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88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Ануфриева О.Ю.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Международный  конкурс методических материалов «Новые идеи в современном среднем профессиональном образовании», диплом 3 степени, ноябрь 2020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Волкова Н.И.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1. Всероссийский Цифровой диктант, сертификат,18-20 февраля 2021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Ермакова Н.В.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1. Педагогические чтения и инновации, 2 очный этап, январь 2021, диплом за 1 место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883">
                <a:tc>
                  <a:txBody>
                    <a:bodyPr/>
                    <a:lstStyle/>
                    <a:p>
                      <a:pPr marR="1797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latin typeface="Times New Roman"/>
                          <a:ea typeface="Calibri"/>
                          <a:cs typeface="Times New Roman"/>
                        </a:rPr>
                        <a:t>Припускова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И.Г.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1. Всероссийская конференция «Современные педагогические технологии и методики обучения математике в условиях ФГОС СПО», сертификат,  январь, 2021 г.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32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Шальнов З.С.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1.Всероссийский Фестиваль науки «NAUKA 0+» </a:t>
                      </a:r>
                      <a:r>
                        <a:rPr lang="ru-RU" sz="900" dirty="0" err="1">
                          <a:latin typeface="Times New Roman"/>
                          <a:ea typeface="Calibri"/>
                          <a:cs typeface="Times New Roman"/>
                        </a:rPr>
                        <a:t>Онлайн-мероприятие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. «Беспроводные технологии 5G: мифы и реальность». Организатор: Новосибирский государственный университет экономики и управления, сертификат, 9.12.-10.12.2020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39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Макеев А.В.</a:t>
                      </a:r>
                      <a:endParaRPr lang="ru-RU" sz="9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1.Международная научно-практическая конференция «Профессиональное образование и занятость молодежи: XXI век. Цифровое образование: от прогнозов к реальности</a:t>
                      </a:r>
                      <a:r>
                        <a:rPr lang="ru-RU" sz="900" cap="small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», 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  <a:cs typeface="Times New Roman"/>
                        </a:rPr>
                        <a:t>сертификат,</a:t>
                      </a:r>
                      <a:r>
                        <a:rPr lang="ru-RU" sz="900" cap="small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  <a:cs typeface="Times New Roman"/>
                        </a:rPr>
                        <a:t>21-22  апреля 2021 </a:t>
                      </a: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Власова О.В.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1.Всероссийский цифровой диктант по персональным данным, сертификат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474" marR="47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214282" y="214290"/>
          <a:ext cx="8715436" cy="6143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2056;p1"/>
          <p:cNvGrpSpPr/>
          <p:nvPr/>
        </p:nvGrpSpPr>
        <p:grpSpPr>
          <a:xfrm>
            <a:off x="0" y="0"/>
            <a:ext cx="1187700" cy="6858000"/>
            <a:chOff x="0" y="0"/>
            <a:chExt cx="1187700" cy="6858000"/>
          </a:xfrm>
        </p:grpSpPr>
        <p:sp>
          <p:nvSpPr>
            <p:cNvPr id="5" name="Google Shape;2057;p1"/>
            <p:cNvSpPr/>
            <p:nvPr/>
          </p:nvSpPr>
          <p:spPr>
            <a:xfrm>
              <a:off x="0" y="0"/>
              <a:ext cx="1187700" cy="6858000"/>
            </a:xfrm>
            <a:prstGeom prst="rect">
              <a:avLst/>
            </a:prstGeom>
            <a:solidFill>
              <a:srgbClr val="0066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endParaRPr>
            </a:p>
          </p:txBody>
        </p:sp>
        <p:sp>
          <p:nvSpPr>
            <p:cNvPr id="6" name="Google Shape;2058;p1"/>
            <p:cNvSpPr txBox="1"/>
            <p:nvPr/>
          </p:nvSpPr>
          <p:spPr>
            <a:xfrm rot="-5400000">
              <a:off x="-947803" y="2855128"/>
              <a:ext cx="3083100" cy="64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6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www.ppk54.ru</a:t>
              </a:r>
              <a:endParaRPr sz="36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71604" y="1142984"/>
          <a:ext cx="7239007" cy="3657600"/>
        </p:xfrm>
        <a:graphic>
          <a:graphicData uri="http://schemas.openxmlformats.org/drawingml/2006/table">
            <a:tbl>
              <a:tblPr/>
              <a:tblGrid>
                <a:gridCol w="2428892"/>
                <a:gridCol w="3141765"/>
                <a:gridCol w="1668350"/>
              </a:tblGrid>
              <a:tr h="1983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ФИО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участника,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руководителя</a:t>
                      </a: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место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Гудкова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Е.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381 гр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Волкова Н.И., преподаватель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Компетенция Графический дизайн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место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Плужников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И.,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522 гр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i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Рузанкин</a:t>
                      </a: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Е.А., мастер</a:t>
                      </a:r>
                      <a:r>
                        <a:rPr lang="ru-RU" sz="12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ПО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Компетенция Видеопроизводство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Романенков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П.,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 гр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Соломенный Ю.Ю.,</a:t>
                      </a:r>
                      <a:r>
                        <a:rPr lang="ru-RU" sz="12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мастер ПО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Компетенция Звукорежиссура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Бабкина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О.,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351 гр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Калашников М.Ю., техник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Компетенция Фотография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Медальон за профессионализм 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Антипов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М.,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Голубева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В.,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221 гр.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Сотникова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А.,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Титанова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М.,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221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i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Назарко</a:t>
                      </a: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И.В., преподаватель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Компетенция Информационные технологии моделирования BIM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Сидорин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А.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282 гр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Тимкин Д.Ю., мастер ПО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Компетенция Инженерный дизайн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Медальон за профессионализм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Ивлева Евгения 281 гр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Назарко</a:t>
                      </a: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И.В., преподаватель</a:t>
                      </a:r>
                      <a:endParaRPr lang="ru-RU" sz="1200" b="1" i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Компетенция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Аддитивное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Косарев Н.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242 гр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Назарко</a:t>
                      </a: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И.В., преподаватель</a:t>
                      </a:r>
                      <a:endParaRPr lang="ru-RU" sz="1200" b="1" i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Компетенция Изготовление прототипов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9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 компетенций</a:t>
                      </a:r>
                      <a:endParaRPr lang="ru-RU" sz="1200" b="1" i="1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 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призовых мест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728" y="428604"/>
            <a:ext cx="77152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егиональный чемпионат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«Молодые профессионалы» (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WorldSkills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Russia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НСО, 15.02.2021-19.02.2021г.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57356" y="5214950"/>
            <a:ext cx="698845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VII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Открытом региональном чемпионате «Молодые профессионалы» 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WorldSkills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Russia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 НСО 2021 год приняли участие 13 студентов в 8 компетенциях, 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из них 1 место – 3, 2 место – 3, 3 место – 1, Медальон за профессионализм - 2.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2056;p1"/>
          <p:cNvGrpSpPr/>
          <p:nvPr/>
        </p:nvGrpSpPr>
        <p:grpSpPr>
          <a:xfrm>
            <a:off x="0" y="0"/>
            <a:ext cx="1187700" cy="6858000"/>
            <a:chOff x="0" y="0"/>
            <a:chExt cx="1187700" cy="6858000"/>
          </a:xfrm>
        </p:grpSpPr>
        <p:sp>
          <p:nvSpPr>
            <p:cNvPr id="5" name="Google Shape;2057;p1"/>
            <p:cNvSpPr/>
            <p:nvPr/>
          </p:nvSpPr>
          <p:spPr>
            <a:xfrm>
              <a:off x="0" y="0"/>
              <a:ext cx="1187700" cy="6858000"/>
            </a:xfrm>
            <a:prstGeom prst="rect">
              <a:avLst/>
            </a:prstGeom>
            <a:solidFill>
              <a:srgbClr val="0066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endParaRPr>
            </a:p>
          </p:txBody>
        </p:sp>
        <p:sp>
          <p:nvSpPr>
            <p:cNvPr id="6" name="Google Shape;2058;p1"/>
            <p:cNvSpPr txBox="1"/>
            <p:nvPr/>
          </p:nvSpPr>
          <p:spPr>
            <a:xfrm rot="-5400000">
              <a:off x="-947803" y="2855128"/>
              <a:ext cx="3083100" cy="64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6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www.ppk54.ru</a:t>
              </a:r>
              <a:endParaRPr sz="36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85918" y="428604"/>
            <a:ext cx="68580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Региональный чемпионат профессионального мастерства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среди инвалидов и лиц с ОВЗ 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Абилимпикс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 в НСО, 20-22 октября 2020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357289" y="1285860"/>
          <a:ext cx="7262843" cy="3506162"/>
        </p:xfrm>
        <a:graphic>
          <a:graphicData uri="http://schemas.openxmlformats.org/drawingml/2006/table">
            <a:tbl>
              <a:tblPr/>
              <a:tblGrid>
                <a:gridCol w="2928959"/>
                <a:gridCol w="2857520"/>
                <a:gridCol w="1476364"/>
              </a:tblGrid>
              <a:tr h="35147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ФИО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участника,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преподавателя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место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Грачев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А.,251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Солдатенко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Е.,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 гр.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Кошкина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Е.,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271 гр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i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Рузанкин</a:t>
                      </a: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Е.А., мастер ПО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Компетенция Фотограф-репортер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18440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место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6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Кадаев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281 гр.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605790" algn="l"/>
                        </a:tabLs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Тамилин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П.,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451 гр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605790" algn="l"/>
                        </a:tabLs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Волкова Н.И., преподаватель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Компетенция Мастер ОЦИ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6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Ларионов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Н.,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541 гр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i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Назарко</a:t>
                      </a: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И.В., преподаватель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Компетенция Инженерный дизайн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6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Плетнев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А.,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 гр. </a:t>
                      </a: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Назарко</a:t>
                      </a: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И.В., преподаватель</a:t>
                      </a:r>
                      <a:endParaRPr lang="ru-RU" sz="1200" b="1" i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Компетенция Изготовление прототипов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9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36525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Арефьева 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К.,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271 гр.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36525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Рязанова 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Н.,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351 гр.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36525" algn="l"/>
                        </a:tabLs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Деулин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Д.,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441 гр.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36525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Компетенция Обработка текста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место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36525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36525" algn="l"/>
                        </a:tabLs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компетенций</a:t>
                      </a:r>
                      <a:endParaRPr lang="ru-RU" sz="1200" b="1" i="1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призовых мест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357290" y="5072074"/>
            <a:ext cx="72866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Региональном чемпионате профессионального мастерства среди инвалидов и лиц 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 ОВЗ 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Абилимпикс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 в НСО, 20 -22 октября 2020 приняли участие 10 студентов 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5 компетенциях, из них 1 место - 4, 2 место – 4, 3 место – 2.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2056;p1"/>
          <p:cNvGrpSpPr/>
          <p:nvPr/>
        </p:nvGrpSpPr>
        <p:grpSpPr>
          <a:xfrm>
            <a:off x="0" y="0"/>
            <a:ext cx="1187700" cy="6858000"/>
            <a:chOff x="0" y="0"/>
            <a:chExt cx="1187700" cy="6858000"/>
          </a:xfrm>
        </p:grpSpPr>
        <p:sp>
          <p:nvSpPr>
            <p:cNvPr id="5" name="Google Shape;2057;p1"/>
            <p:cNvSpPr/>
            <p:nvPr/>
          </p:nvSpPr>
          <p:spPr>
            <a:xfrm>
              <a:off x="0" y="0"/>
              <a:ext cx="1187700" cy="6858000"/>
            </a:xfrm>
            <a:prstGeom prst="rect">
              <a:avLst/>
            </a:prstGeom>
            <a:solidFill>
              <a:srgbClr val="0066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endParaRPr>
            </a:p>
          </p:txBody>
        </p:sp>
        <p:sp>
          <p:nvSpPr>
            <p:cNvPr id="6" name="Google Shape;2058;p1"/>
            <p:cNvSpPr txBox="1"/>
            <p:nvPr/>
          </p:nvSpPr>
          <p:spPr>
            <a:xfrm rot="-5400000">
              <a:off x="-947803" y="2855128"/>
              <a:ext cx="3083100" cy="64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6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www.ppk54.ru</a:t>
              </a:r>
              <a:endParaRPr sz="36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85918" y="428604"/>
            <a:ext cx="685804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Региональный чемпионат профессионального мастерства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среди инвалидов и лиц с ОВЗ 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Абилимпикс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НСО, 23-26 марта 2021г.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71604" y="1500174"/>
          <a:ext cx="7143801" cy="3438384"/>
        </p:xfrm>
        <a:graphic>
          <a:graphicData uri="http://schemas.openxmlformats.org/drawingml/2006/table">
            <a:tbl>
              <a:tblPr/>
              <a:tblGrid>
                <a:gridCol w="2714644"/>
                <a:gridCol w="2857520"/>
                <a:gridCol w="1571637"/>
              </a:tblGrid>
              <a:tr h="28575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ФИО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участника, преподавателя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место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984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Грачев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 251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Гончаров С., 181 гр.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Квашнин А., 541 гр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i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Рузанкин</a:t>
                      </a: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Е.А., мастер ПО</a:t>
                      </a:r>
                      <a:endParaRPr lang="ru-RU" sz="12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Компетенция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Мультимедийная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журналистика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место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место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18440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место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605790" algn="l"/>
                        </a:tabLs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Тамилин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П.,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451 гр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605790" algn="l"/>
                        </a:tabLst>
                      </a:pPr>
                      <a:r>
                        <a:rPr lang="ru-RU" sz="12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З.И., преподаватель</a:t>
                      </a:r>
                      <a:endParaRPr lang="ru-RU" sz="12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Компетенция Мастер ОЦИ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место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656">
                <a:tc>
                  <a:txBody>
                    <a:bodyPr/>
                    <a:lstStyle/>
                    <a:p>
                      <a:pPr marL="21590" indent="-21590" algn="just"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Кадаев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Р., 381 гр.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Плетнев А.,102 гр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i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Назарко</a:t>
                      </a: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И.В., преподаватель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Тимкин Д.Ю., мастер ПО</a:t>
                      </a:r>
                      <a:endParaRPr lang="ru-RU" sz="12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Компетенция Инженерный дизайн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место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место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6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Третьякова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А.,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282 гр.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36525" algn="l"/>
                        </a:tabLs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Деулин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Д., 441 гр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36525" algn="l"/>
                        </a:tabLst>
                      </a:pPr>
                      <a:r>
                        <a:rPr lang="ru-RU" sz="1200" b="1" i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Игликова</a:t>
                      </a:r>
                      <a:r>
                        <a:rPr lang="ru-RU" sz="12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Г.Ж., мастер ПО</a:t>
                      </a:r>
                      <a:endParaRPr lang="ru-RU" sz="12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36525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Компетенция Обработка текста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место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сертификат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6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Акулов Р., 141 гр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Зильбернагель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Я.Г., преподаватель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Ходоенко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Н.В., рук. </a:t>
                      </a:r>
                      <a:r>
                        <a:rPr lang="ru-RU" sz="12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ИТиП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36525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Компетенция Предпринимательство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место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36525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36525" algn="l"/>
                        </a:tabLs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компетенций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8 призовых мест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863" marR="6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00166" y="5286388"/>
            <a:ext cx="6858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Региональном чемпионате профессионального мастерства среди инвалидов и лиц с ОВЗ «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Абилимпикс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» в НСО 23-26 марта 2021 приняли участие 9 студентов в 5 компетенциях, 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из них 1 место - 4, 2 место – 1, 3 место – 3. 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2056;p1"/>
          <p:cNvGrpSpPr/>
          <p:nvPr/>
        </p:nvGrpSpPr>
        <p:grpSpPr>
          <a:xfrm>
            <a:off x="0" y="0"/>
            <a:ext cx="1187700" cy="6858000"/>
            <a:chOff x="0" y="0"/>
            <a:chExt cx="1187700" cy="6858000"/>
          </a:xfrm>
        </p:grpSpPr>
        <p:sp>
          <p:nvSpPr>
            <p:cNvPr id="5" name="Google Shape;2057;p1"/>
            <p:cNvSpPr/>
            <p:nvPr/>
          </p:nvSpPr>
          <p:spPr>
            <a:xfrm>
              <a:off x="0" y="0"/>
              <a:ext cx="1187700" cy="6858000"/>
            </a:xfrm>
            <a:prstGeom prst="rect">
              <a:avLst/>
            </a:prstGeom>
            <a:solidFill>
              <a:srgbClr val="0066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endParaRPr>
            </a:p>
          </p:txBody>
        </p:sp>
        <p:sp>
          <p:nvSpPr>
            <p:cNvPr id="6" name="Google Shape;2058;p1"/>
            <p:cNvSpPr txBox="1"/>
            <p:nvPr/>
          </p:nvSpPr>
          <p:spPr>
            <a:xfrm rot="-5400000">
              <a:off x="-947803" y="2855128"/>
              <a:ext cx="3083100" cy="64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6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www.ppk54.ru</a:t>
              </a:r>
              <a:endParaRPr sz="36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7356" y="142852"/>
            <a:ext cx="68580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Областные предметные олимпиады,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сентябрь – май 2020 – 2021 учебный год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285852" y="714356"/>
          <a:ext cx="7072362" cy="4553362"/>
        </p:xfrm>
        <a:graphic>
          <a:graphicData uri="http://schemas.openxmlformats.org/drawingml/2006/table">
            <a:tbl>
              <a:tblPr/>
              <a:tblGrid>
                <a:gridCol w="3429024"/>
                <a:gridCol w="2071702"/>
                <a:gridCol w="1571636"/>
              </a:tblGrid>
              <a:tr h="1531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ФИО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участника, преподавателя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Олимпиада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Результат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1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Гусев Д., 241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</a:t>
                      </a:r>
                      <a:r>
                        <a:rPr lang="ru-RU" sz="1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., </a:t>
                      </a:r>
                      <a:r>
                        <a:rPr lang="ru-RU" sz="1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Ануфриева О.Ю., преподаватель</a:t>
                      </a: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Информатика и 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ИКТ, 28.11.2020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1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605790" algn="l"/>
                        </a:tabLs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Овчинников Р., 242 гр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605790" algn="l"/>
                        </a:tabLst>
                      </a:pPr>
                      <a:r>
                        <a:rPr lang="ru-RU" sz="10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Панченко Е.Н., преподаватель</a:t>
                      </a:r>
                      <a:endParaRPr lang="ru-RU" sz="1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Иностранный язык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24.02.2021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Диплом в номинации </a:t>
                      </a:r>
                      <a:endParaRPr lang="ru-RU" sz="10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Лучшее письмо» </a:t>
                      </a: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1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Браславский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Н., 391 гр.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Хикматов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А., 391 гр. </a:t>
                      </a: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Зильбернагель</a:t>
                      </a:r>
                      <a:r>
                        <a:rPr lang="ru-RU" sz="10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 Я.Г., преподаватель</a:t>
                      </a:r>
                      <a:endParaRPr lang="ru-RU" sz="1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Экономика организации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24.11.2020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1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Сидорин Антон, 282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гр.,</a:t>
                      </a:r>
                      <a:r>
                        <a:rPr lang="ru-RU" sz="1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b="1" i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Назарко</a:t>
                      </a:r>
                      <a:r>
                        <a:rPr lang="ru-RU" sz="1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И.В., преподаватель</a:t>
                      </a:r>
                      <a:endParaRPr lang="ru-RU" sz="1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Компьютерная 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графика,</a:t>
                      </a:r>
                      <a:r>
                        <a:rPr lang="ru-RU" sz="10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30.03.2021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место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1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Скулкин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Владимир, 201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гр.,</a:t>
                      </a:r>
                      <a:r>
                        <a:rPr lang="ru-RU" sz="1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b="1" i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Назарко</a:t>
                      </a:r>
                      <a:r>
                        <a:rPr lang="ru-RU" sz="1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И.В., преподаватель</a:t>
                      </a:r>
                      <a:endParaRPr lang="ru-RU" sz="1000" b="1" i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Инженерная 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графика,</a:t>
                      </a:r>
                      <a:r>
                        <a:rPr lang="ru-RU" sz="10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24.04.2020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1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Калугин Н., 341 гр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., </a:t>
                      </a:r>
                      <a:r>
                        <a:rPr lang="ru-RU" sz="10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Крыгина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Р.М., преподаватель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Русский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язык,</a:t>
                      </a:r>
                      <a:r>
                        <a:rPr lang="ru-RU" sz="1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19.10.2020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дистанционный этап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Абраева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Полина, 341 гр. </a:t>
                      </a: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Гундарева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Анна, 271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гр.,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b="1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Ермолович</a:t>
                      </a:r>
                      <a:r>
                        <a:rPr lang="ru-RU" sz="10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 Б.А., преподаватель</a:t>
                      </a:r>
                      <a:endParaRPr lang="ru-RU" sz="1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Обществознание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24.10.2019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I дистанционный этап: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34%;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1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участвовали,</a:t>
                      </a:r>
                      <a:r>
                        <a:rPr lang="ru-RU" sz="1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Дмитриенко К.Е., преподаватель</a:t>
                      </a:r>
                      <a:endParaRPr lang="ru-RU" sz="1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Экология,</a:t>
                      </a:r>
                      <a:r>
                        <a:rPr lang="ru-RU" sz="1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12.11.2021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Коновалова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Д., 271 гр. Готфрид И., 251 гр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Ермолович</a:t>
                      </a:r>
                      <a:r>
                        <a:rPr lang="ru-RU" sz="10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 Б.А., преподаватель</a:t>
                      </a: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История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31.01.2021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дистанционный этап: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39, 63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%;</a:t>
                      </a:r>
                      <a:r>
                        <a:rPr lang="ru-RU" sz="1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38,43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Пивоваров Артем, 121 гр. Терехова Анастасия, 121 гр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 i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Лобенко</a:t>
                      </a:r>
                      <a:r>
                        <a:rPr lang="ru-RU" sz="1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Ю.В., преподаватель</a:t>
                      </a:r>
                      <a:endParaRPr lang="ru-RU" sz="1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Физика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17.03.2021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дистанционный этап: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%;</a:t>
                      </a:r>
                      <a:r>
                        <a:rPr lang="ru-RU" sz="1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2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Карнухов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Вячеслав, 422 гр.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Смайлов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Вадим, 422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гр.,</a:t>
                      </a:r>
                      <a:r>
                        <a:rPr lang="ru-RU" sz="1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b="1" i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Припускова</a:t>
                      </a:r>
                      <a:r>
                        <a:rPr lang="ru-RU" sz="1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И.Г., преподаватель </a:t>
                      </a:r>
                      <a:endParaRPr lang="ru-RU" sz="1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Охрана труда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06.04.2021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дистанционный этап: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%;</a:t>
                      </a:r>
                      <a:r>
                        <a:rPr lang="ru-RU" sz="1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2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Макаров Р., 141 гр.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Богович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В., 181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гр.,</a:t>
                      </a:r>
                      <a:r>
                        <a:rPr lang="ru-RU" sz="1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Дмитриенко К.Е., преподаватель</a:t>
                      </a:r>
                      <a:endParaRPr lang="ru-RU" sz="1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Химия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13.04.2021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дистанционный этап: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52,34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%;</a:t>
                      </a:r>
                      <a:r>
                        <a:rPr lang="ru-RU" sz="1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46,34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Богомолов Алексей, 481 гр. </a:t>
                      </a:r>
                      <a:endParaRPr lang="ru-RU" sz="10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 i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Припускова</a:t>
                      </a:r>
                      <a:r>
                        <a:rPr lang="ru-RU" sz="1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И.Г., преподаватель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Безопасность жизнедеятельности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09.04.2021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дистанционный этап: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82%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3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Гиренко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Егор, 141гр.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Горбунов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Егор, 181 гр. </a:t>
                      </a:r>
                      <a:endParaRPr lang="ru-RU" sz="10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Лобенко</a:t>
                      </a:r>
                      <a:r>
                        <a:rPr lang="ru-RU" sz="1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Ю.В., преподаватель</a:t>
                      </a:r>
                      <a:endParaRPr lang="ru-RU" sz="1000" b="1" i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Припускова</a:t>
                      </a:r>
                      <a:r>
                        <a:rPr lang="ru-RU" sz="1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И.Г., преподаватель </a:t>
                      </a:r>
                      <a:endParaRPr lang="ru-RU" sz="1000" b="1" i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29.04.2020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очный этап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52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%;</a:t>
                      </a:r>
                      <a:r>
                        <a:rPr lang="ru-RU" sz="10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Сертификаты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 олимпиад </a:t>
                      </a:r>
                      <a:endParaRPr lang="ru-RU" sz="1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 призовых места</a:t>
                      </a:r>
                      <a:endParaRPr lang="ru-RU" sz="1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29" marR="3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57290" y="5286388"/>
            <a:ext cx="7072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Приняли участие в 14 предметных олимпиадах 28 студентов, 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 5 олимпиадах Информатика и ИКТ,  Иностранный язык, Экономика организации, 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Компьютерная графика, Инженерная графика заняли призовые места: 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 место – 2, 2 место – 2, 3 место -1, 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диплом в номинации «Лучшее письмо» - 1,   сертификаты участника - 2.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2056;p1"/>
          <p:cNvGrpSpPr/>
          <p:nvPr/>
        </p:nvGrpSpPr>
        <p:grpSpPr>
          <a:xfrm>
            <a:off x="0" y="0"/>
            <a:ext cx="1187700" cy="6858000"/>
            <a:chOff x="0" y="0"/>
            <a:chExt cx="1187700" cy="6858000"/>
          </a:xfrm>
        </p:grpSpPr>
        <p:sp>
          <p:nvSpPr>
            <p:cNvPr id="5" name="Google Shape;2057;p1"/>
            <p:cNvSpPr/>
            <p:nvPr/>
          </p:nvSpPr>
          <p:spPr>
            <a:xfrm>
              <a:off x="0" y="0"/>
              <a:ext cx="1187700" cy="6858000"/>
            </a:xfrm>
            <a:prstGeom prst="rect">
              <a:avLst/>
            </a:prstGeom>
            <a:solidFill>
              <a:srgbClr val="0066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endParaRPr>
            </a:p>
          </p:txBody>
        </p:sp>
        <p:sp>
          <p:nvSpPr>
            <p:cNvPr id="6" name="Google Shape;2058;p1"/>
            <p:cNvSpPr txBox="1"/>
            <p:nvPr/>
          </p:nvSpPr>
          <p:spPr>
            <a:xfrm rot="-5400000">
              <a:off x="-947803" y="2855128"/>
              <a:ext cx="3083100" cy="64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600" b="1" i="0" u="none" strike="noStrike" cap="none" dirty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www.ppk54.ru</a:t>
              </a:r>
              <a:endParaRPr sz="36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7356" y="142852"/>
            <a:ext cx="68580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Международные и всероссийские  научно-практические  мероприятия,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сентябрь – май 2020 – 2021 учебный год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 l="21127" t="22461" r="19489" b="8203"/>
          <a:stretch>
            <a:fillRect/>
          </a:stretch>
        </p:blipFill>
        <p:spPr bwMode="auto">
          <a:xfrm>
            <a:off x="1643042" y="642918"/>
            <a:ext cx="6572296" cy="4486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2056;p1"/>
          <p:cNvGrpSpPr/>
          <p:nvPr/>
        </p:nvGrpSpPr>
        <p:grpSpPr>
          <a:xfrm>
            <a:off x="0" y="0"/>
            <a:ext cx="1187700" cy="6858000"/>
            <a:chOff x="0" y="0"/>
            <a:chExt cx="1187700" cy="6858000"/>
          </a:xfrm>
        </p:grpSpPr>
        <p:sp>
          <p:nvSpPr>
            <p:cNvPr id="5" name="Google Shape;2057;p1"/>
            <p:cNvSpPr/>
            <p:nvPr/>
          </p:nvSpPr>
          <p:spPr>
            <a:xfrm>
              <a:off x="0" y="0"/>
              <a:ext cx="1187700" cy="6858000"/>
            </a:xfrm>
            <a:prstGeom prst="rect">
              <a:avLst/>
            </a:prstGeom>
            <a:solidFill>
              <a:srgbClr val="0066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endParaRPr>
            </a:p>
          </p:txBody>
        </p:sp>
        <p:sp>
          <p:nvSpPr>
            <p:cNvPr id="6" name="Google Shape;2058;p1"/>
            <p:cNvSpPr txBox="1"/>
            <p:nvPr/>
          </p:nvSpPr>
          <p:spPr>
            <a:xfrm rot="-5400000">
              <a:off x="-947803" y="2855128"/>
              <a:ext cx="3083100" cy="64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600" b="1" i="0" u="none" strike="noStrike" cap="none" dirty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www.ppk54.ru</a:t>
              </a:r>
              <a:endParaRPr sz="36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7356" y="142852"/>
            <a:ext cx="68580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Международные и всероссийские  научно-практические  мероприятия,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сентябрь – май 2020 – 2021 учебный год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/>
          <a:srcRect l="19217" t="22461" r="17642" b="8203"/>
          <a:stretch>
            <a:fillRect/>
          </a:stretch>
        </p:blipFill>
        <p:spPr bwMode="auto">
          <a:xfrm>
            <a:off x="1571604" y="857232"/>
            <a:ext cx="6929486" cy="42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1357290" y="5357826"/>
            <a:ext cx="764386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 международных и всероссийских  НПК  приняли участие 150 студентов,  64 призовых места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1 место заняли 39 студентов, 2 место – 18 студентов,  3 место -  7 студентов.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2056;p1"/>
          <p:cNvGrpSpPr/>
          <p:nvPr/>
        </p:nvGrpSpPr>
        <p:grpSpPr>
          <a:xfrm>
            <a:off x="0" y="0"/>
            <a:ext cx="1187700" cy="6858000"/>
            <a:chOff x="0" y="0"/>
            <a:chExt cx="1187700" cy="6858000"/>
          </a:xfrm>
        </p:grpSpPr>
        <p:sp>
          <p:nvSpPr>
            <p:cNvPr id="5" name="Google Shape;2057;p1"/>
            <p:cNvSpPr/>
            <p:nvPr/>
          </p:nvSpPr>
          <p:spPr>
            <a:xfrm>
              <a:off x="0" y="0"/>
              <a:ext cx="1187700" cy="6858000"/>
            </a:xfrm>
            <a:prstGeom prst="rect">
              <a:avLst/>
            </a:prstGeom>
            <a:solidFill>
              <a:srgbClr val="0066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endParaRPr>
            </a:p>
          </p:txBody>
        </p:sp>
        <p:sp>
          <p:nvSpPr>
            <p:cNvPr id="6" name="Google Shape;2058;p1"/>
            <p:cNvSpPr txBox="1"/>
            <p:nvPr/>
          </p:nvSpPr>
          <p:spPr>
            <a:xfrm rot="-5400000">
              <a:off x="-947803" y="2855128"/>
              <a:ext cx="3083100" cy="64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600" b="1" i="0" u="none" strike="noStrike" cap="none" dirty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www.ppk54.ru</a:t>
              </a:r>
              <a:endParaRPr sz="36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7356" y="142852"/>
            <a:ext cx="68580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Областные и региональные  научно-практические  мероприятия,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сентябрь – май 2020 – 2021 учебный год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 l="35947" t="22461" r="34808" b="8203"/>
          <a:stretch>
            <a:fillRect/>
          </a:stretch>
        </p:blipFill>
        <p:spPr bwMode="auto">
          <a:xfrm>
            <a:off x="2571736" y="714356"/>
            <a:ext cx="514353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714448" y="5857892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 НПК областного и регионального уровня студенты приняли участие в 16 мероприятиях, 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было представлено более 37 работ, из них 2 студента стали лауреатами, 6 студентов заняли 1 место,  2 студента – 2 место,  5 студентов – 3 место.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2056;p1"/>
          <p:cNvGrpSpPr/>
          <p:nvPr/>
        </p:nvGrpSpPr>
        <p:grpSpPr>
          <a:xfrm>
            <a:off x="0" y="0"/>
            <a:ext cx="1187700" cy="6858000"/>
            <a:chOff x="0" y="0"/>
            <a:chExt cx="1187700" cy="6858000"/>
          </a:xfrm>
        </p:grpSpPr>
        <p:sp>
          <p:nvSpPr>
            <p:cNvPr id="5" name="Google Shape;2057;p1"/>
            <p:cNvSpPr/>
            <p:nvPr/>
          </p:nvSpPr>
          <p:spPr>
            <a:xfrm>
              <a:off x="0" y="0"/>
              <a:ext cx="1187700" cy="6858000"/>
            </a:xfrm>
            <a:prstGeom prst="rect">
              <a:avLst/>
            </a:prstGeom>
            <a:solidFill>
              <a:srgbClr val="00669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Palatino Linotype"/>
                <a:ea typeface="Palatino Linotype"/>
                <a:cs typeface="Palatino Linotype"/>
                <a:sym typeface="Palatino Linotype"/>
              </a:endParaRPr>
            </a:p>
          </p:txBody>
        </p:sp>
        <p:sp>
          <p:nvSpPr>
            <p:cNvPr id="6" name="Google Shape;2058;p1"/>
            <p:cNvSpPr txBox="1"/>
            <p:nvPr/>
          </p:nvSpPr>
          <p:spPr>
            <a:xfrm rot="-5400000">
              <a:off x="-947803" y="2855128"/>
              <a:ext cx="3083100" cy="64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3600" b="1" i="0" u="none" strike="noStrike" cap="none" dirty="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www.ppk54.ru</a:t>
              </a:r>
              <a:endParaRPr sz="3600" b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7356" y="0"/>
            <a:ext cx="68580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Публикации преподавателей в сборниках  научно-практических конференций,  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электронных  научно-практических журналах в 2020 – 2021 учебном году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00166" y="785794"/>
          <a:ext cx="7429552" cy="4092088"/>
        </p:xfrm>
        <a:graphic>
          <a:graphicData uri="http://schemas.openxmlformats.org/drawingml/2006/table">
            <a:tbl>
              <a:tblPr/>
              <a:tblGrid>
                <a:gridCol w="984510"/>
                <a:gridCol w="6140223"/>
                <a:gridCol w="304819"/>
              </a:tblGrid>
              <a:tr h="285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ФИО педагога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Публикации </a:t>
                      </a:r>
                      <a:br>
                        <a:rPr lang="ru-RU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(название мероприятия, результат), (для педагогов), дата (месяц)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Кол-во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4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Балдина</a:t>
                      </a: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И.П.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1.Публикация </a:t>
                      </a:r>
                      <a:r>
                        <a:rPr lang="ru-RU" sz="10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тему «Модель повышения качества подготовки будущего специалиста через профессионально-ориентированное обучение иностранному языку», Всероссийский творческий конкурс «Горизонты педагогики», апрель 2021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Публикация на тему «Конкурсы профессионального мастерства в системе активного обучения», Международный электронный научно-практический журнал «Современная наука и интеграционные процессы» ОВН-143 </a:t>
                      </a:r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ISSN</a:t>
                      </a:r>
                      <a:r>
                        <a:rPr lang="ru-RU" sz="10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2225-1545 </a:t>
                      </a:r>
                      <a:r>
                        <a:rPr lang="ru-RU" sz="1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электронное научно-практическое периодическое издание </a:t>
                      </a:r>
                      <a:r>
                        <a:rPr lang="ru-RU" sz="10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«Современная наука и интеграционные процессы»  </a:t>
                      </a:r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ISSN</a:t>
                      </a:r>
                      <a:r>
                        <a:rPr lang="ru-RU" sz="10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2225-1545, 2020 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Пастухова О.Н.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Сборник «Молодежь </a:t>
                      </a:r>
                      <a:r>
                        <a:rPr lang="en-US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XXI</a:t>
                      </a: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века: образование, наука, инновации, НГПУ, 19–21 декабря 2020.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2.Сборник материалов </a:t>
                      </a:r>
                      <a:r>
                        <a:rPr lang="ru-RU" sz="10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Педагогические чтения "Педагогические традиции и инновации в работе профессионального образовательного учреждения", </a:t>
                      </a:r>
                      <a:r>
                        <a:rPr lang="ru-RU" sz="1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январь 2021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Лапицкая Т.В.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Учебное пособие «Биология. Тесты», издательство ООО </a:t>
                      </a:r>
                      <a:r>
                        <a:rPr lang="ru-RU" sz="1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Юрайт</a:t>
                      </a: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2021, автор </a:t>
                      </a:r>
                      <a:r>
                        <a:rPr lang="ru-RU" sz="1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Лапицкая</a:t>
                      </a: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Т.В.;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Тесты для входного контроля по биологии на сайте издательства ООО </a:t>
                      </a:r>
                      <a:r>
                        <a:rPr lang="ru-RU" sz="1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Юрайт</a:t>
                      </a: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октябрь, 2020.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61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Виниченко Е.П.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Х научно-практическая конференция "Инновации в технике и образовании" с международным участием, 21.04.2021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601">
                <a:tc>
                  <a:txBody>
                    <a:bodyPr/>
                    <a:lstStyle/>
                    <a:p>
                      <a:pPr marR="1797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Лобенко</a:t>
                      </a:r>
                      <a:r>
                        <a:rPr lang="ru-RU" sz="1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Ю.В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</a:t>
                      </a:r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Адаптация контрольно-оценочных средств по физике для обучающихся с расстройством </a:t>
                      </a:r>
                      <a:r>
                        <a:rPr lang="ru-RU" sz="100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аутистического</a:t>
                      </a:r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спектра// Молодежь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XXI века: образование, наука, инновации; материалы IX всероссийской студенческой научно-практической конференции с международным участием,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Новосибирск, 2-4 декабря 2020 г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07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Ермакова Н.В.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Публикация на тему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«Актуальные направления педагогической деятельности по практической подготовке обучающихся с использованием информационно-коммуникационных образовательных технологий»,</a:t>
                      </a:r>
                      <a:r>
                        <a:rPr lang="ru-RU" sz="1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Сборник материалов </a:t>
                      </a:r>
                      <a:r>
                        <a:rPr lang="ru-RU" sz="1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Педагогические чтения "Педагогические традиции и инновации в работе профессионального образовательного учреждения", </a:t>
                      </a:r>
                      <a:r>
                        <a:rPr lang="ru-RU" sz="10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январь 2021</a:t>
                      </a:r>
                      <a:endParaRPr lang="ru-RU" sz="10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83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Макеев А.В.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1.Публикация «</a:t>
                      </a: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Организация профессионального обучения с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применение </a:t>
                      </a:r>
                      <a:r>
                        <a:rPr lang="ru-RU" sz="10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мультимедийных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технологий»,  11.05.2021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7399" marR="47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00166" y="5143512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 сборниках  научно-практических конференций, электронных  научно-практических журналах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преподавателями колледжа было опубликовано 10 работ</a:t>
            </a:r>
          </a:p>
          <a:p>
            <a:endParaRPr lang="ru-RU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978</TotalTime>
  <Words>1906</Words>
  <Application>Microsoft Office PowerPoint</Application>
  <PresentationFormat>Экран (4:3)</PresentationFormat>
  <Paragraphs>362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87</cp:revision>
  <dcterms:created xsi:type="dcterms:W3CDTF">2021-06-20T03:13:02Z</dcterms:created>
  <dcterms:modified xsi:type="dcterms:W3CDTF">2021-06-27T04:28:54Z</dcterms:modified>
</cp:coreProperties>
</file>