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66" r:id="rId5"/>
    <p:sldId id="259" r:id="rId6"/>
    <p:sldId id="264" r:id="rId7"/>
    <p:sldId id="265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88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449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98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296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32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035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0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1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6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2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09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29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1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4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65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480B-3010-4790-A353-9FB9D6C47716}" type="datetimeFigureOut">
              <a:rPr lang="ru-RU" smtClean="0"/>
              <a:t>20.08.2021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A2E9CF-7A43-4034-808F-A95FB2167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8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pk54@yandex.ru" TargetMode="External"/><Relationship Id="rId2" Type="http://schemas.openxmlformats.org/officeDocument/2006/relationships/hyperlink" Target="http://www.nppk54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Готовность педагогических и иных работников к реализации инклюзивного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1" dirty="0" smtClean="0"/>
              <a:t>Елизавета Александровна Рузанкина</a:t>
            </a:r>
          </a:p>
          <a:p>
            <a:pPr algn="r"/>
            <a:r>
              <a:rPr lang="ru-RU" dirty="0" err="1"/>
              <a:t>з</a:t>
            </a:r>
            <a:r>
              <a:rPr lang="ru-RU" dirty="0" err="1" smtClean="0"/>
              <a:t>ав.отделением</a:t>
            </a:r>
            <a:r>
              <a:rPr lang="ru-RU" dirty="0" smtClean="0"/>
              <a:t> инклюзивного образования</a:t>
            </a:r>
          </a:p>
          <a:p>
            <a:pPr algn="r"/>
            <a:r>
              <a:rPr lang="ru-RU" dirty="0" smtClean="0"/>
              <a:t>ГБПОУ НСО «Новосибирский профессионально-педагогический колледж»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96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Подготовка кадров для инклюзивного </a:t>
            </a:r>
            <a:r>
              <a:rPr lang="ru-RU" sz="2800" dirty="0" smtClean="0"/>
              <a:t>образования</a:t>
            </a:r>
          </a:p>
          <a:p>
            <a:pPr marL="0" indent="0">
              <a:buNone/>
            </a:pPr>
            <a:r>
              <a:rPr lang="ru-RU" sz="2800" dirty="0"/>
              <a:t>«Профессиональная неготовность кадров является основной проблемой развития инклюзии в образовании сегодня и требует развития определенной системы, ориентированной на изучение и распространение успешного </a:t>
            </a:r>
            <a:r>
              <a:rPr lang="ru-RU" sz="2800" dirty="0" smtClean="0"/>
              <a:t>опыта» </a:t>
            </a:r>
            <a:r>
              <a:rPr lang="ru-RU" dirty="0" smtClean="0"/>
              <a:t>(</a:t>
            </a:r>
            <a:r>
              <a:rPr lang="ru-RU" i="1" dirty="0"/>
              <a:t>Алехина С.В.</a:t>
            </a:r>
            <a:r>
              <a:rPr lang="ru-RU" dirty="0"/>
              <a:t> </a:t>
            </a:r>
            <a:r>
              <a:rPr lang="ru-RU" dirty="0" smtClean="0"/>
              <a:t>«Подготовка </a:t>
            </a:r>
            <a:r>
              <a:rPr lang="ru-RU" dirty="0"/>
              <a:t>педагогических кадров для инклюзивного </a:t>
            </a:r>
            <a:r>
              <a:rPr lang="ru-RU" dirty="0" smtClean="0"/>
              <a:t>образования»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47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Комплексная работа (повышение квалификации, стажировки, обмен опытом, участие в научно-практических, методических семинарах и конференциях и т. д.)</a:t>
            </a:r>
          </a:p>
          <a:p>
            <a:r>
              <a:rPr lang="ru-RU" sz="2800" dirty="0" smtClean="0"/>
              <a:t>Формирование инклюзивной компетентности педагога</a:t>
            </a:r>
          </a:p>
          <a:p>
            <a:r>
              <a:rPr lang="ru-RU" sz="2800" dirty="0" smtClean="0"/>
              <a:t>Создание системы наставничества в учебном заведении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153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25" y="386324"/>
            <a:ext cx="8911687" cy="800244"/>
          </a:xfrm>
        </p:spPr>
        <p:txBody>
          <a:bodyPr/>
          <a:lstStyle/>
          <a:p>
            <a:r>
              <a:rPr lang="ru-RU" dirty="0" smtClean="0"/>
              <a:t>Совместная работа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008" y="3927172"/>
            <a:ext cx="5086227" cy="27505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14" y="1244039"/>
            <a:ext cx="4704617" cy="27739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008" y="1186568"/>
            <a:ext cx="5086227" cy="27774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15" y="4018020"/>
            <a:ext cx="4704616" cy="265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2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инклюзивной компетентности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8169" y="1904999"/>
            <a:ext cx="10326443" cy="43463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/>
              <a:t>Инклюзивная компетентность </a:t>
            </a:r>
            <a:r>
              <a:rPr lang="ru-RU" sz="2400" dirty="0" smtClean="0"/>
              <a:t>- </a:t>
            </a:r>
            <a:r>
              <a:rPr lang="ru-RU" sz="2400" dirty="0"/>
              <a:t>интегративное личностное образование, обуславливающее способность осуществлять профессиональные функции в процессе инклюзивного обучения, учитывая разные образовательные потребности учащихся и обеспечивая включение ребенка с ограниченными возможностями здоровья в среду общеобразовательного учреждения, создавая условия для его развития и </a:t>
            </a:r>
            <a:r>
              <a:rPr lang="ru-RU" sz="2400" dirty="0" smtClean="0"/>
              <a:t>саморазвития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i="1" dirty="0" err="1"/>
              <a:t>Хафизуллина</a:t>
            </a:r>
            <a:r>
              <a:rPr lang="ru-RU" sz="2400" i="1" dirty="0"/>
              <a:t> И.Н</a:t>
            </a:r>
            <a:r>
              <a:rPr lang="ru-RU" sz="2400" i="1" dirty="0" smtClean="0"/>
              <a:t>.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400" dirty="0" smtClean="0"/>
              <a:t>Инклюзивная </a:t>
            </a:r>
            <a:r>
              <a:rPr lang="ru-RU" sz="2400" dirty="0"/>
              <a:t>компетентность </a:t>
            </a:r>
            <a:r>
              <a:rPr lang="ru-RU" sz="2400" dirty="0" smtClean="0"/>
              <a:t>педагога включает </a:t>
            </a:r>
            <a:r>
              <a:rPr lang="ru-RU" sz="2400" dirty="0"/>
              <a:t>совокупность взаимосвязанных компонентов: </a:t>
            </a:r>
            <a:r>
              <a:rPr lang="ru-RU" sz="2400" i="1" dirty="0"/>
              <a:t>мотивационного</a:t>
            </a:r>
            <a:r>
              <a:rPr lang="ru-RU" sz="2400" dirty="0"/>
              <a:t>, </a:t>
            </a:r>
            <a:r>
              <a:rPr lang="ru-RU" sz="2400" i="1" dirty="0"/>
              <a:t>когнитивного</a:t>
            </a:r>
            <a:r>
              <a:rPr lang="ru-RU" sz="2400" dirty="0"/>
              <a:t>, </a:t>
            </a:r>
            <a:r>
              <a:rPr lang="ru-RU" sz="2400" i="1" dirty="0" err="1" smtClean="0"/>
              <a:t>деятельностного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i="1" dirty="0"/>
              <a:t>рефлексивного</a:t>
            </a:r>
          </a:p>
        </p:txBody>
      </p:sp>
    </p:spTree>
    <p:extLst>
      <p:ext uri="{BB962C8B-B14F-4D97-AF65-F5344CB8AC3E}">
        <p14:creationId xmlns:p14="http://schemas.microsoft.com/office/powerpoint/2010/main" val="141849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Компоненты инклюзивной компетентности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3438" y="2133600"/>
            <a:ext cx="9491174" cy="3777622"/>
          </a:xfrm>
        </p:spPr>
        <p:txBody>
          <a:bodyPr>
            <a:normAutofit/>
          </a:bodyPr>
          <a:lstStyle/>
          <a:p>
            <a:r>
              <a:rPr lang="ru-RU" sz="2000" b="1" i="1" dirty="0"/>
              <a:t>Мотивационно-ценностный </a:t>
            </a:r>
            <a:r>
              <a:rPr lang="ru-RU" sz="2000" b="1" i="1" dirty="0" smtClean="0"/>
              <a:t>компонент</a:t>
            </a:r>
            <a:r>
              <a:rPr lang="ru-RU" sz="2000" dirty="0" smtClean="0"/>
              <a:t>: гуманистическое мировоззрение </a:t>
            </a:r>
            <a:r>
              <a:rPr lang="ru-RU" sz="2000" dirty="0"/>
              <a:t>и толерантное отношение</a:t>
            </a:r>
            <a:r>
              <a:rPr lang="ru-RU" sz="2000" dirty="0" smtClean="0"/>
              <a:t> </a:t>
            </a:r>
            <a:r>
              <a:rPr lang="ru-RU" sz="2000" dirty="0"/>
              <a:t>с безусловным принятием лиц с </a:t>
            </a:r>
            <a:r>
              <a:rPr lang="ru-RU" sz="2000" dirty="0" smtClean="0"/>
              <a:t>ОВЗ; </a:t>
            </a:r>
            <a:r>
              <a:rPr lang="ru-RU" sz="2000" dirty="0"/>
              <a:t>знание и принятие гуманистических ценностей профессиональной деятельности и ценностей социокультурной парадигмы образования лиц с </a:t>
            </a:r>
            <a:r>
              <a:rPr lang="ru-RU" sz="2000" dirty="0" smtClean="0"/>
              <a:t>ОВЗ</a:t>
            </a:r>
          </a:p>
          <a:p>
            <a:r>
              <a:rPr lang="ru-RU" sz="2000" b="1" i="1" dirty="0" smtClean="0"/>
              <a:t>Когнитивный компонент: </a:t>
            </a:r>
            <a:r>
              <a:rPr lang="ru-RU" sz="2000" dirty="0"/>
              <a:t>профессиональное самосознание учителем «образа Я в инклюзивной среде» как </a:t>
            </a:r>
            <a:r>
              <a:rPr lang="ru-RU" sz="2000" dirty="0" smtClean="0"/>
              <a:t>профессионала-педагога</a:t>
            </a:r>
          </a:p>
          <a:p>
            <a:r>
              <a:rPr lang="ru-RU" sz="2000" b="1" i="1" dirty="0"/>
              <a:t>Рефлексивный </a:t>
            </a:r>
            <a:r>
              <a:rPr lang="ru-RU" sz="2000" b="1" i="1" dirty="0" smtClean="0"/>
              <a:t>компонент</a:t>
            </a:r>
            <a:r>
              <a:rPr lang="ru-RU" sz="2000" dirty="0" smtClean="0"/>
              <a:t>: постоянный самоанализ </a:t>
            </a:r>
            <a:r>
              <a:rPr lang="ru-RU" sz="2000" dirty="0"/>
              <a:t>педагогом своей деятельности и </a:t>
            </a:r>
            <a:r>
              <a:rPr lang="ru-RU" sz="2000" dirty="0" smtClean="0"/>
              <a:t>самосовершенствование</a:t>
            </a:r>
          </a:p>
        </p:txBody>
      </p:sp>
    </p:spTree>
    <p:extLst>
      <p:ext uri="{BB962C8B-B14F-4D97-AF65-F5344CB8AC3E}">
        <p14:creationId xmlns:p14="http://schemas.microsoft.com/office/powerpoint/2010/main" val="202317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Компоненты инклюзивной компетентности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1892" y="1905000"/>
            <a:ext cx="9552720" cy="4390291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i="1" dirty="0" err="1"/>
              <a:t>Деятельностный</a:t>
            </a:r>
            <a:r>
              <a:rPr lang="ru-RU" sz="2000" b="1" i="1" dirty="0"/>
              <a:t> компонент</a:t>
            </a:r>
            <a:r>
              <a:rPr lang="ru-RU" sz="2000" dirty="0"/>
              <a:t>: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разработка </a:t>
            </a:r>
            <a:r>
              <a:rPr lang="ru-RU" sz="2000" dirty="0"/>
              <a:t>и реализация адаптированных образовательных программ для обучающихся с ОВЗ в инклюзивных классах;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подбор </a:t>
            </a:r>
            <a:r>
              <a:rPr lang="ru-RU" sz="2000" dirty="0"/>
              <a:t>и адекватное использование современных образовательных технологий, методов и средств для совместного обучения школьников с ОВЗ;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взаимодействие </a:t>
            </a:r>
            <a:r>
              <a:rPr lang="ru-RU" sz="2000" dirty="0"/>
              <a:t>со специалистами по разработке и корректировке индивидуальной программы развития, образования и коррекционной работы на основе психолого-педагогической диагностики лиц с ОВЗ;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изучение </a:t>
            </a:r>
            <a:r>
              <a:rPr lang="ru-RU" sz="2000" dirty="0"/>
              <a:t>затруднений освоения образовательной программы обучающихся с ОВЗ;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консультирование </a:t>
            </a:r>
            <a:r>
              <a:rPr lang="ru-RU" sz="2000" dirty="0"/>
              <a:t>лиц с ОВЗ и родителей по проблемам образования и </a:t>
            </a:r>
            <a:r>
              <a:rPr lang="ru-RU" sz="2000" dirty="0" smtClean="0"/>
              <a:t>самоопределения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940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Наставничество в инклюзии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2672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Наставничество как </a:t>
            </a:r>
            <a:r>
              <a:rPr lang="ru-RU" sz="2000" dirty="0"/>
              <a:t>практика обучения, передачи знаний и навыков, адаптации молодого специалиста к рабочему месту, коллективу, производственной </a:t>
            </a:r>
            <a:r>
              <a:rPr lang="ru-RU" sz="2000" dirty="0" smtClean="0"/>
              <a:t>среде</a:t>
            </a:r>
          </a:p>
          <a:p>
            <a:r>
              <a:rPr lang="ru-RU" sz="2000" dirty="0" smtClean="0"/>
              <a:t>Разные уровни наставничества: педагог – педагог, педагог – студент, студент – студент </a:t>
            </a:r>
          </a:p>
          <a:p>
            <a:r>
              <a:rPr lang="ru-RU" sz="2000" dirty="0" smtClean="0"/>
              <a:t>Наставничество как эффективный инструмент </a:t>
            </a:r>
            <a:r>
              <a:rPr lang="ru-RU" sz="2000" dirty="0"/>
              <a:t>для подготовки начинающих педагогов к работе с обучающимися с инвалидностью и ограниченными возможностями </a:t>
            </a:r>
            <a:r>
              <a:rPr lang="ru-RU" sz="2000" dirty="0" smtClean="0"/>
              <a:t>здоровья</a:t>
            </a:r>
          </a:p>
          <a:p>
            <a:r>
              <a:rPr lang="ru-RU" sz="2000" dirty="0"/>
              <a:t>Целенаправленное педагогическое взаимодействие, организованное в рамках системы наставничества, способствует формированию инклюзивной компетентности </a:t>
            </a:r>
            <a:r>
              <a:rPr lang="ru-RU" sz="2000" dirty="0" smtClean="0"/>
              <a:t>педагогов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22358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НОВОСИБИРСКИЙ ПРОФЕССИОНАЛЬНО-ПЕДАГОГИЧЕСКИЙ КОЛЛЕДЖ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сайт: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http://www.nppk54.ru/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ppk54@yandex.ru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Приемная, тел. 314-93-66</a:t>
            </a:r>
          </a:p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Отделение инклюзивного образования,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тел. 314-18-70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96990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</TotalTime>
  <Words>385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Готовность педагогических и иных работников к реализации инклюзивного образования</vt:lpstr>
      <vt:lpstr>Постановка проблемы</vt:lpstr>
      <vt:lpstr>Решения </vt:lpstr>
      <vt:lpstr>Совместная работа</vt:lpstr>
      <vt:lpstr>Понятие инклюзивной компетентности педагога</vt:lpstr>
      <vt:lpstr>Компоненты инклюзивной компетентности</vt:lpstr>
      <vt:lpstr>Компоненты инклюзивной компетентности</vt:lpstr>
      <vt:lpstr>Наставничество в инклюзии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ПРОФЕССИОНАЛЬНЫХ КОМПЕТЕНЦИЙ ПЕДАГОГИЧЕСКИХ И УПРАВЛЕНЧЕСКИХ РАБОТНИКОВ В СФЕРЕ ИНКЛЮЗИВНОГО ОБРАЗОВАНИЯ</dc:title>
  <dc:creator>Рузанкина Елизавета Александровна</dc:creator>
  <cp:lastModifiedBy>Рузанкина Елизавета Александровна</cp:lastModifiedBy>
  <cp:revision>18</cp:revision>
  <dcterms:created xsi:type="dcterms:W3CDTF">2018-08-21T08:08:24Z</dcterms:created>
  <dcterms:modified xsi:type="dcterms:W3CDTF">2021-08-20T07:10:01Z</dcterms:modified>
</cp:coreProperties>
</file>