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70" r:id="rId4"/>
    <p:sldId id="261" r:id="rId5"/>
    <p:sldId id="267" r:id="rId6"/>
    <p:sldId id="266" r:id="rId7"/>
    <p:sldId id="268" r:id="rId8"/>
    <p:sldId id="269" r:id="rId9"/>
    <p:sldId id="281" r:id="rId10"/>
    <p:sldId id="271" r:id="rId11"/>
    <p:sldId id="272" r:id="rId12"/>
    <p:sldId id="273" r:id="rId13"/>
    <p:sldId id="274" r:id="rId14"/>
    <p:sldId id="288" r:id="rId15"/>
    <p:sldId id="275" r:id="rId16"/>
    <p:sldId id="276" r:id="rId17"/>
    <p:sldId id="277" r:id="rId18"/>
    <p:sldId id="278" r:id="rId19"/>
    <p:sldId id="279" r:id="rId20"/>
    <p:sldId id="282" r:id="rId21"/>
    <p:sldId id="283" r:id="rId22"/>
    <p:sldId id="284" r:id="rId23"/>
    <p:sldId id="285" r:id="rId24"/>
    <p:sldId id="286" r:id="rId25"/>
    <p:sldId id="287" r:id="rId26"/>
    <p:sldId id="26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66CC"/>
    <a:srgbClr val="003399"/>
    <a:srgbClr val="FFFEE2"/>
    <a:srgbClr val="FFFFF3"/>
    <a:srgbClr val="00A249"/>
    <a:srgbClr val="FBE3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cat>
            <c:strRef>
              <c:f>Лист1!$A$2:$A$7</c:f>
              <c:strCache>
                <c:ptCount val="6"/>
                <c:pt idx="0">
                  <c:v>Минобр НСО, в т.ч. отдел надзора и контроля</c:v>
                </c:pt>
                <c:pt idx="1">
                  <c:v>ФБ МСЭ</c:v>
                </c:pt>
                <c:pt idx="2">
                  <c:v>Минтруда РФ (ПФ)</c:v>
                </c:pt>
                <c:pt idx="3">
                  <c:v>Минпрос РФ</c:v>
                </c:pt>
                <c:pt idx="4">
                  <c:v>КСП</c:v>
                </c:pt>
                <c:pt idx="5">
                  <c:v>Иные ведомства НСО</c:v>
                </c:pt>
              </c:strCache>
            </c:strRef>
          </c:cat>
          <c:val>
            <c:numRef>
              <c:f>Лист1!$B$2:$B$7</c:f>
              <c:numCache>
                <c:formatCode>0%</c:formatCode>
                <c:ptCount val="6"/>
                <c:pt idx="0">
                  <c:v>0.68</c:v>
                </c:pt>
                <c:pt idx="1">
                  <c:v>0.11</c:v>
                </c:pt>
                <c:pt idx="2">
                  <c:v>0.09</c:v>
                </c:pt>
                <c:pt idx="3">
                  <c:v>0.06</c:v>
                </c:pt>
                <c:pt idx="4">
                  <c:v>0.03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8D-4909-92FE-2D23E7EA3F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1441024"/>
        <c:axId val="91442560"/>
      </c:barChart>
      <c:catAx>
        <c:axId val="91441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42560"/>
        <c:crosses val="autoZero"/>
        <c:auto val="1"/>
        <c:lblAlgn val="ctr"/>
        <c:lblOffset val="100"/>
        <c:noMultiLvlLbl val="0"/>
      </c:catAx>
      <c:valAx>
        <c:axId val="91442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144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77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68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756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37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517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22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241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43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7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6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065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78238ED-67B0-4770-BE1D-002107A5AF26}" type="datetimeFigureOut">
              <a:rPr lang="ru-RU" smtClean="0"/>
              <a:t>25.04.2023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203EC8B-8EA6-4D5B-8F2C-9A938A6F600A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275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concord.websib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2" t="12072" r="27951" b="12072"/>
          <a:stretch/>
        </p:blipFill>
        <p:spPr>
          <a:xfrm>
            <a:off x="222622" y="239782"/>
            <a:ext cx="1766863" cy="18002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63688" y="2423524"/>
            <a:ext cx="5870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Семинар для операторов </a:t>
            </a:r>
            <a:br>
              <a:rPr lang="ru-RU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учреждений СПО</a:t>
            </a:r>
          </a:p>
          <a:p>
            <a:pPr algn="ctr"/>
            <a:r>
              <a:rPr lang="ru-RU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по ведению ГИС БД ОВЗ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989485" y="623324"/>
            <a:ext cx="66537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dirty="0">
                <a:solidFill>
                  <a:srgbClr val="9B1703"/>
                </a:solidFill>
                <a:latin typeface="inherit"/>
              </a:rPr>
              <a:t>Государственное бюджетное учреждение Новосибирской области – </a:t>
            </a:r>
            <a:br>
              <a:rPr lang="ru-RU" sz="1400" dirty="0">
                <a:solidFill>
                  <a:srgbClr val="9B1703"/>
                </a:solidFill>
                <a:latin typeface="inherit"/>
              </a:rPr>
            </a:br>
            <a:r>
              <a:rPr lang="ru-RU" sz="1400" dirty="0">
                <a:solidFill>
                  <a:srgbClr val="9B1703"/>
                </a:solidFill>
                <a:latin typeface="inherit"/>
              </a:rPr>
              <a:t>центр психолого-педагогической, медицинской и социальной помощи детям «Областной центр диагностики и консультирования»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12160" y="5445224"/>
            <a:ext cx="2803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ru-RU" sz="1400" dirty="0">
                <a:solidFill>
                  <a:srgbClr val="003399"/>
                </a:solidFill>
                <a:latin typeface="inherit"/>
              </a:rPr>
              <a:t>Шиленко Надежда Андреевна, </a:t>
            </a:r>
            <a:br>
              <a:rPr lang="ru-RU" sz="1400" dirty="0">
                <a:solidFill>
                  <a:srgbClr val="003399"/>
                </a:solidFill>
                <a:latin typeface="inherit"/>
              </a:rPr>
            </a:br>
            <a:r>
              <a:rPr lang="ru-RU" sz="1400" dirty="0">
                <a:solidFill>
                  <a:srgbClr val="003399"/>
                </a:solidFill>
                <a:latin typeface="inherit"/>
              </a:rPr>
              <a:t>методист ГБУ НСО «ОЦДК»</a:t>
            </a:r>
          </a:p>
        </p:txBody>
      </p:sp>
    </p:spTree>
    <p:extLst>
      <p:ext uri="{BB962C8B-B14F-4D97-AF65-F5344CB8AC3E}">
        <p14:creationId xmlns:p14="http://schemas.microsoft.com/office/powerpoint/2010/main" val="145762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160641"/>
            <a:ext cx="9144000" cy="6493728"/>
            <a:chOff x="0" y="160641"/>
            <a:chExt cx="9144000" cy="6493728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18500" t="16756" r="1176" b="12900"/>
            <a:stretch/>
          </p:blipFill>
          <p:spPr>
            <a:xfrm>
              <a:off x="111730" y="736417"/>
              <a:ext cx="8906510" cy="5917952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246321" y="929750"/>
              <a:ext cx="7288106" cy="16062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5364088" y="1772014"/>
              <a:ext cx="3222104" cy="20854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 fontAlgn="base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808080"/>
                </a:buClr>
              </a:pPr>
              <a:r>
                <a:rPr lang="ru-RU" sz="3200" b="1" kern="0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ru-RU" sz="2400" b="1" kern="0" dirty="0">
                  <a:solidFill>
                    <a:srgbClr val="FF0000"/>
                  </a:solidFill>
                  <a:cs typeface="Arial" panose="020B0604020202020204" pitchFamily="34" charset="0"/>
                </a:rPr>
                <a:t>Что указано в карте директора, то и отображается в карте организации</a:t>
              </a:r>
            </a:p>
          </p:txBody>
        </p:sp>
        <p:cxnSp>
          <p:nvCxnSpPr>
            <p:cNvPr id="22" name="Прямая со стрелкой 21"/>
            <p:cNvCxnSpPr/>
            <p:nvPr/>
          </p:nvCxnSpPr>
          <p:spPr>
            <a:xfrm flipH="1">
              <a:off x="6948264" y="3857500"/>
              <a:ext cx="864096" cy="8676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Заголовок 1"/>
            <p:cNvSpPr txBox="1">
              <a:spLocks/>
            </p:cNvSpPr>
            <p:nvPr/>
          </p:nvSpPr>
          <p:spPr>
            <a:xfrm>
              <a:off x="0" y="160641"/>
              <a:ext cx="9144000" cy="575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3600" b="1" dirty="0">
                  <a:solidFill>
                    <a:srgbClr val="0033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Ошибки в карте ОО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461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79512" y="117904"/>
            <a:ext cx="8784976" cy="6623464"/>
            <a:chOff x="179512" y="188640"/>
            <a:chExt cx="8784976" cy="619014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544" t="13561" r="2530" b="5074"/>
            <a:stretch/>
          </p:blipFill>
          <p:spPr>
            <a:xfrm>
              <a:off x="179512" y="1512079"/>
              <a:ext cx="8784976" cy="486670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3" name="Прямоугольник 2"/>
            <p:cNvSpPr/>
            <p:nvPr/>
          </p:nvSpPr>
          <p:spPr>
            <a:xfrm>
              <a:off x="179512" y="188640"/>
              <a:ext cx="8784976" cy="132343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solidFill>
                    <a:srgbClr val="FF0000"/>
                  </a:solidFill>
                </a:rPr>
                <a:t>В карте ошибки:</a:t>
              </a:r>
              <a:endParaRPr lang="ru-RU" sz="1600" dirty="0">
                <a:solidFill>
                  <a:srgbClr val="FF0000"/>
                </a:solidFill>
              </a:endParaRPr>
            </a:p>
            <a:p>
              <a:r>
                <a:rPr lang="ru-RU" sz="1600" b="1" dirty="0">
                  <a:solidFill>
                    <a:srgbClr val="5F6468"/>
                  </a:solidFill>
                </a:rPr>
                <a:t>2.3</a:t>
              </a:r>
              <a:r>
                <a:rPr lang="ru-RU" sz="1600" dirty="0">
                  <a:solidFill>
                    <a:srgbClr val="5F6468"/>
                  </a:solidFill>
                </a:rPr>
                <a:t>. О количестве детей - указанное кол-во детей с ОВЗ и/или инвалидов не совпадает с данными БД ОВЗ,(общее количество карт детей, обучающихся в </a:t>
              </a:r>
              <a:r>
                <a:rPr lang="ru-RU" sz="1600" dirty="0" err="1">
                  <a:solidFill>
                    <a:srgbClr val="5F6468"/>
                  </a:solidFill>
                </a:rPr>
                <a:t>корр</a:t>
              </a:r>
              <a:r>
                <a:rPr lang="ru-RU" sz="1600" dirty="0">
                  <a:solidFill>
                    <a:srgbClr val="5F6468"/>
                  </a:solidFill>
                </a:rPr>
                <a:t> и </a:t>
              </a:r>
              <a:r>
                <a:rPr lang="ru-RU" sz="1600" dirty="0" err="1">
                  <a:solidFill>
                    <a:srgbClr val="5F6468"/>
                  </a:solidFill>
                </a:rPr>
                <a:t>инклюз</a:t>
              </a:r>
              <a:r>
                <a:rPr lang="ru-RU" sz="1600" dirty="0">
                  <a:solidFill>
                    <a:srgbClr val="5F6468"/>
                  </a:solidFill>
                </a:rPr>
                <a:t> классах, и детей, находящихся на семейном обучении, не совпадает с количеством карт в базе без учёта карт детей без статуса, нуждающихся в сопровождении)</a:t>
              </a:r>
              <a:endParaRPr lang="ru-RU" sz="1600" b="0" i="0" dirty="0">
                <a:solidFill>
                  <a:srgbClr val="5F6468"/>
                </a:solidFill>
                <a:effectLst/>
              </a:endParaRP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1763688" y="3931784"/>
              <a:ext cx="1224136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" name="Прямая со стрелкой 6"/>
          <p:cNvCxnSpPr/>
          <p:nvPr/>
        </p:nvCxnSpPr>
        <p:spPr>
          <a:xfrm flipV="1">
            <a:off x="2555776" y="3068962"/>
            <a:ext cx="5544616" cy="792086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Левая фигурная скобка 9"/>
          <p:cNvSpPr/>
          <p:nvPr/>
        </p:nvSpPr>
        <p:spPr>
          <a:xfrm rot="16200000">
            <a:off x="8068674" y="2312877"/>
            <a:ext cx="288031" cy="1224136"/>
          </a:xfrm>
          <a:prstGeom prst="leftBrace">
            <a:avLst>
              <a:gd name="adj1" fmla="val 8333"/>
              <a:gd name="adj2" fmla="val 44823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875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8125" t="15679" r="764" b="17408"/>
          <a:stretch/>
        </p:blipFill>
        <p:spPr>
          <a:xfrm>
            <a:off x="76891" y="332656"/>
            <a:ext cx="8952068" cy="606338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187624" y="2132856"/>
            <a:ext cx="1566242" cy="821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700871" y="1023672"/>
            <a:ext cx="5073489" cy="1321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Заголовок 1"/>
          <p:cNvSpPr txBox="1">
            <a:spLocks/>
          </p:cNvSpPr>
          <p:nvPr/>
        </p:nvSpPr>
        <p:spPr>
          <a:xfrm>
            <a:off x="4988822" y="102323"/>
            <a:ext cx="3255585" cy="92134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FF0000"/>
                </a:solidFill>
              </a:rPr>
              <a:t>Ошибка 3.3. </a:t>
            </a:r>
            <a:r>
              <a:rPr lang="ru-RU" sz="3200" b="1" dirty="0" err="1">
                <a:solidFill>
                  <a:srgbClr val="FF0000"/>
                </a:solidFill>
              </a:rPr>
              <a:t>ППк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33349" y="4803103"/>
            <a:ext cx="1791377" cy="14706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930405" y="4063900"/>
            <a:ext cx="4081755" cy="1295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5868144" y="3083715"/>
            <a:ext cx="2751530" cy="92134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FF0000"/>
                </a:solidFill>
              </a:rPr>
              <a:t>Ошибка 3.2</a:t>
            </a:r>
          </a:p>
        </p:txBody>
      </p:sp>
    </p:spTree>
    <p:extLst>
      <p:ext uri="{BB962C8B-B14F-4D97-AF65-F5344CB8AC3E}">
        <p14:creationId xmlns:p14="http://schemas.microsoft.com/office/powerpoint/2010/main" val="2843621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50069" t="19007" r="42269" b="41534"/>
          <a:stretch/>
        </p:blipFill>
        <p:spPr>
          <a:xfrm>
            <a:off x="48769" y="548680"/>
            <a:ext cx="3905347" cy="565681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36546" y="1930679"/>
            <a:ext cx="626877" cy="0"/>
          </a:xfrm>
          <a:prstGeom prst="line">
            <a:avLst/>
          </a:prstGeom>
          <a:ln w="38100">
            <a:solidFill>
              <a:srgbClr val="FF4F5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36546" y="2541340"/>
            <a:ext cx="1808239" cy="2005"/>
          </a:xfrm>
          <a:prstGeom prst="line">
            <a:avLst/>
          </a:prstGeom>
          <a:ln w="38100">
            <a:solidFill>
              <a:srgbClr val="FF4F5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36546" y="3216498"/>
            <a:ext cx="1808239" cy="0"/>
          </a:xfrm>
          <a:prstGeom prst="line">
            <a:avLst/>
          </a:prstGeom>
          <a:ln w="38100">
            <a:solidFill>
              <a:srgbClr val="FF4F53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Объект 2"/>
          <p:cNvSpPr txBox="1">
            <a:spLocks/>
          </p:cNvSpPr>
          <p:nvPr/>
        </p:nvSpPr>
        <p:spPr>
          <a:xfrm>
            <a:off x="3865449" y="202420"/>
            <a:ext cx="5114962" cy="3456517"/>
          </a:xfrm>
          <a:prstGeom prst="rect">
            <a:avLst/>
          </a:prstGeom>
          <a:solidFill>
            <a:srgbClr val="FFFFF3"/>
          </a:solidFill>
          <a:ln w="15875" cap="flat" cmpd="sng" algn="ctr">
            <a:solidFill>
              <a:srgbClr val="00B050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ru-RU" sz="44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Список «Дети» </a:t>
            </a:r>
            <a:endParaRPr lang="ru-RU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Calibri" panose="020F0502020204030204" pitchFamily="34" charset="0"/>
              <a:buNone/>
            </a:pPr>
            <a:r>
              <a:rPr lang="ru-RU" sz="3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 </a:t>
            </a:r>
            <a:r>
              <a:rPr lang="ru-RU" sz="3500" dirty="0">
                <a:solidFill>
                  <a:srgbClr val="5F6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Ребёнок с ИПРА</a:t>
            </a:r>
            <a:b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</a:t>
            </a:r>
            <a: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3500" dirty="0">
                <a:solidFill>
                  <a:srgbClr val="5F6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Выбывший из ОО</a:t>
            </a:r>
            <a:b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5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 </a:t>
            </a:r>
            <a:r>
              <a:rPr lang="ru-RU" sz="3500" dirty="0">
                <a:solidFill>
                  <a:srgbClr val="5F6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500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ПМПК недействительно</a:t>
            </a:r>
            <a:b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 </a:t>
            </a:r>
            <a:r>
              <a:rPr lang="ru-RU" sz="3500" dirty="0">
                <a:solidFill>
                  <a:srgbClr val="5F64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карте ошибка</a:t>
            </a:r>
            <a:br>
              <a:rPr lang="ru-RU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500" u="sng" dirty="0">
                <a:solidFill>
                  <a:srgbClr val="EE8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 </a:t>
            </a:r>
            <a:r>
              <a:rPr lang="ru-RU" sz="35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3500" u="sng" dirty="0">
                <a:solidFill>
                  <a:srgbClr val="EE8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Статус ОВЗ снят/не подтвержден/не присвоен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624772" y="4134638"/>
            <a:ext cx="5347708" cy="2059370"/>
          </a:xfrm>
          <a:prstGeom prst="rect">
            <a:avLst/>
          </a:prstGeom>
          <a:solidFill>
            <a:srgbClr val="FFFFF3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Возврат карт детей из архива ОО -самостоятельно!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314996" y="3273742"/>
            <a:ext cx="1392908" cy="731322"/>
          </a:xfrm>
          <a:prstGeom prst="straightConnector1">
            <a:avLst/>
          </a:prstGeom>
          <a:ln w="38100">
            <a:solidFill>
              <a:srgbClr val="FF4F5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1363423" y="1066886"/>
            <a:ext cx="2482803" cy="63392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904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C8A6F-5C95-A24D-7302-42BB5056558B}"/>
              </a:ext>
            </a:extLst>
          </p:cNvPr>
          <p:cNvSpPr txBox="1">
            <a:spLocks/>
          </p:cNvSpPr>
          <p:nvPr/>
        </p:nvSpPr>
        <p:spPr>
          <a:xfrm>
            <a:off x="323528" y="404664"/>
            <a:ext cx="8568952" cy="554461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создании карты ребенка:</a:t>
            </a:r>
          </a:p>
          <a:p>
            <a:pPr algn="ctr">
              <a:lnSpc>
                <a:spcPct val="100000"/>
              </a:lnSpc>
            </a:pP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 внимательно вносить информацию в соответствии с документами;</a:t>
            </a:r>
          </a:p>
          <a:p>
            <a:pPr marL="5715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 заполнить поля.</a:t>
            </a:r>
          </a:p>
          <a:p>
            <a:pPr algn="just">
              <a:lnSpc>
                <a:spcPct val="100000"/>
              </a:lnSpc>
            </a:pP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ребенка существует в БД ОВЗ, если при сохранении карты появляются уведомления </a:t>
            </a:r>
          </a:p>
          <a:p>
            <a:pPr algn="just">
              <a:lnSpc>
                <a:spcPct val="100000"/>
              </a:lnSpc>
            </a:pPr>
            <a:r>
              <a:rPr lang="ru-RU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 странице найдены ошибки, обратитесь к разработчикам» или  </a:t>
            </a:r>
          </a:p>
          <a:p>
            <a:pPr marL="571500" indent="-5715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32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36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36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9761B5-40F2-69F0-499E-526AF58BBE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44000"/>
          <a:stretch/>
        </p:blipFill>
        <p:spPr bwMode="auto">
          <a:xfrm>
            <a:off x="3663673" y="4293096"/>
            <a:ext cx="5228807" cy="11530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556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9001" y="443012"/>
            <a:ext cx="9145016" cy="30354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выбывший из ОО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38" t="38240" r="1757" b="33557"/>
          <a:stretch/>
        </p:blipFill>
        <p:spPr>
          <a:xfrm>
            <a:off x="128322" y="1052735"/>
            <a:ext cx="8870370" cy="2880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9" y="3933056"/>
            <a:ext cx="8885040" cy="2197179"/>
          </a:xfrm>
          <a:prstGeom prst="rect">
            <a:avLst/>
          </a:prstGeom>
        </p:spPr>
      </p:pic>
      <p:sp>
        <p:nvSpPr>
          <p:cNvPr id="4" name="Стрелка вниз 3"/>
          <p:cNvSpPr/>
          <p:nvPr/>
        </p:nvSpPr>
        <p:spPr>
          <a:xfrm rot="6542491">
            <a:off x="3413490" y="4962732"/>
            <a:ext cx="248499" cy="4683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142491">
            <a:off x="8530028" y="2088571"/>
            <a:ext cx="248499" cy="4683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142491">
            <a:off x="6059325" y="4886655"/>
            <a:ext cx="257767" cy="4414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719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-108012" y="105437"/>
            <a:ext cx="9216516" cy="6563923"/>
            <a:chOff x="-108012" y="105437"/>
            <a:chExt cx="9216516" cy="6563923"/>
          </a:xfrm>
        </p:grpSpPr>
        <p:sp>
          <p:nvSpPr>
            <p:cNvPr id="2" name="Заголовок 1"/>
            <p:cNvSpPr txBox="1">
              <a:spLocks/>
            </p:cNvSpPr>
            <p:nvPr/>
          </p:nvSpPr>
          <p:spPr>
            <a:xfrm>
              <a:off x="-108012" y="105437"/>
              <a:ext cx="9143999" cy="8639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36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Ошибки в карте ребенка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07504" y="1260049"/>
              <a:ext cx="842493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ru-RU" sz="1600" dirty="0">
                  <a:latin typeface="Arial" panose="020B0604020202020204" pitchFamily="34" charset="0"/>
                  <a:cs typeface="Arial" panose="020B0604020202020204" pitchFamily="34" charset="0"/>
                </a:rPr>
                <a:t>3.3. неполная информация - к карте ребёнка-инвалида не прикреплена карта родителя,</a:t>
              </a:r>
            </a:p>
          </p:txBody>
        </p:sp>
        <p:grpSp>
          <p:nvGrpSpPr>
            <p:cNvPr id="17" name="Группа 16"/>
            <p:cNvGrpSpPr/>
            <p:nvPr/>
          </p:nvGrpSpPr>
          <p:grpSpPr>
            <a:xfrm>
              <a:off x="107504" y="509770"/>
              <a:ext cx="9001000" cy="830998"/>
              <a:chOff x="80020" y="1002525"/>
              <a:chExt cx="9001000" cy="954481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2"/>
              <a:srcRect l="73074" t="61530" r="10825" b="32223"/>
              <a:stretch/>
            </p:blipFill>
            <p:spPr>
              <a:xfrm>
                <a:off x="80020" y="1150752"/>
                <a:ext cx="7185775" cy="78419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488732" y="1002525"/>
                <a:ext cx="2592288" cy="954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rgbClr val="FF0000"/>
                    </a:solidFill>
                  </a:rPr>
                  <a:t>Обязательно для сверки с ПФР</a:t>
                </a:r>
              </a:p>
            </p:txBody>
          </p:sp>
          <p:cxnSp>
            <p:nvCxnSpPr>
              <p:cNvPr id="13" name="Прямая со стрелкой 12"/>
              <p:cNvCxnSpPr/>
              <p:nvPr/>
            </p:nvCxnSpPr>
            <p:spPr>
              <a:xfrm flipH="1">
                <a:off x="4179677" y="1340768"/>
                <a:ext cx="2381063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/>
            <a:srcRect l="46371" t="67748" r="13291" b="13601"/>
            <a:stretch/>
          </p:blipFill>
          <p:spPr>
            <a:xfrm>
              <a:off x="107504" y="1847467"/>
              <a:ext cx="8640960" cy="2085589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4"/>
            <a:srcRect l="42931" t="56752" r="7476" b="40564"/>
            <a:stretch/>
          </p:blipFill>
          <p:spPr>
            <a:xfrm>
              <a:off x="107504" y="3933057"/>
              <a:ext cx="8864487" cy="28803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5"/>
            <a:srcRect l="42913" t="57000" r="8657" b="19200"/>
            <a:stretch/>
          </p:blipFill>
          <p:spPr>
            <a:xfrm>
              <a:off x="107504" y="4221088"/>
              <a:ext cx="8934128" cy="2448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7431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07505" y="116632"/>
            <a:ext cx="8928992" cy="6264696"/>
            <a:chOff x="107505" y="116632"/>
            <a:chExt cx="8928992" cy="6136176"/>
          </a:xfrm>
        </p:grpSpPr>
        <p:sp>
          <p:nvSpPr>
            <p:cNvPr id="2" name="Заголовок 1"/>
            <p:cNvSpPr txBox="1">
              <a:spLocks/>
            </p:cNvSpPr>
            <p:nvPr/>
          </p:nvSpPr>
          <p:spPr>
            <a:xfrm>
              <a:off x="251520" y="116632"/>
              <a:ext cx="8506580" cy="101990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28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Рекомендации ПМПК заполняются </a:t>
              </a:r>
              <a:r>
                <a:rPr lang="ru-RU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в строгом соответствии </a:t>
              </a:r>
              <a:r>
                <a:rPr lang="ru-RU" sz="28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с заключением ПМПК</a:t>
              </a:r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8018" t="15198" r="2984" b="60616"/>
            <a:stretch/>
          </p:blipFill>
          <p:spPr bwMode="auto">
            <a:xfrm>
              <a:off x="107505" y="980728"/>
              <a:ext cx="8928992" cy="2232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Рисунок 3"/>
            <p:cNvPicPr/>
            <p:nvPr/>
          </p:nvPicPr>
          <p:blipFill rotWithShape="1">
            <a:blip r:embed="rId3" cstate="print"/>
            <a:srcRect l="17461" t="62634" r="1390" b="17315"/>
            <a:stretch/>
          </p:blipFill>
          <p:spPr bwMode="auto">
            <a:xfrm>
              <a:off x="251521" y="4365104"/>
              <a:ext cx="8784976" cy="1887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1475656" y="4509120"/>
              <a:ext cx="603567" cy="17436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Заголовок 1"/>
            <p:cNvSpPr txBox="1">
              <a:spLocks/>
            </p:cNvSpPr>
            <p:nvPr/>
          </p:nvSpPr>
          <p:spPr>
            <a:xfrm>
              <a:off x="529917" y="3211343"/>
              <a:ext cx="8506580" cy="1019908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800" b="1" dirty="0">
                  <a:solidFill>
                    <a:srgbClr val="003399"/>
                  </a:solidFill>
                  <a:latin typeface="Times New Roman" pitchFamily="18" charset="0"/>
                  <a:cs typeface="Times New Roman" pitchFamily="18" charset="0"/>
                </a:rPr>
                <a:t>Записи в блоке «Созданные условия» вносятся в строгом соответствии с рекомендациями ПМПК. Обязательно указывать сопровождающего!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497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1849" y="476672"/>
            <a:ext cx="7992888" cy="1754326"/>
          </a:xfrm>
          <a:prstGeom prst="rect">
            <a:avLst/>
          </a:prstGeom>
          <a:solidFill>
            <a:srgbClr val="FFFFF3"/>
          </a:solidFill>
          <a:ln>
            <a:solidFill>
              <a:srgbClr val="FFC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85725" indent="-85725" algn="just">
              <a:buFont typeface="Arial" panose="020B0604020202020204" pitchFamily="34" charset="0"/>
              <a:buChar char="•"/>
            </a:pPr>
            <a:r>
              <a:rPr lang="ru-RU" dirty="0">
                <a:cs typeface="Arial" panose="020B0604020202020204" pitchFamily="34" charset="0"/>
              </a:rPr>
              <a:t>Приказ </a:t>
            </a:r>
            <a:r>
              <a:rPr lang="ru-RU" dirty="0" err="1">
                <a:cs typeface="Arial" panose="020B0604020202020204" pitchFamily="34" charset="0"/>
              </a:rPr>
              <a:t>Минобрнауки</a:t>
            </a:r>
            <a:r>
              <a:rPr lang="ru-RU" dirty="0">
                <a:cs typeface="Arial" panose="020B0604020202020204" pitchFamily="34" charset="0"/>
              </a:rPr>
              <a:t> Новосибирской области №925 от 01.04.2015 «О единой базе учета  детей с ограниченными возможностями здоровья  и детей – инвалидов Новосибирской области»</a:t>
            </a:r>
          </a:p>
          <a:p>
            <a:pPr marL="85725" indent="-85725" algn="just">
              <a:buFont typeface="Arial" panose="020B0604020202020204" pitchFamily="34" charset="0"/>
              <a:buChar char="•"/>
            </a:pPr>
            <a:r>
              <a:rPr lang="ru-RU" dirty="0">
                <a:cs typeface="Arial" panose="020B0604020202020204" pitchFamily="34" charset="0"/>
              </a:rPr>
              <a:t>Приказ </a:t>
            </a:r>
            <a:r>
              <a:rPr lang="ru-RU" dirty="0" err="1">
                <a:cs typeface="Arial" panose="020B0604020202020204" pitchFamily="34" charset="0"/>
              </a:rPr>
              <a:t>Минобрнауки</a:t>
            </a:r>
            <a:r>
              <a:rPr lang="ru-RU" dirty="0">
                <a:cs typeface="Arial" panose="020B0604020202020204" pitchFamily="34" charset="0"/>
              </a:rPr>
              <a:t> Новосибирской области №3050 от 07.12.2017 «О внесении изменений в приказ </a:t>
            </a:r>
            <a:r>
              <a:rPr lang="ru-RU" dirty="0" err="1">
                <a:cs typeface="Arial" panose="020B0604020202020204" pitchFamily="34" charset="0"/>
              </a:rPr>
              <a:t>Минобрнауки</a:t>
            </a:r>
            <a:r>
              <a:rPr lang="ru-RU" dirty="0">
                <a:cs typeface="Arial" panose="020B0604020202020204" pitchFamily="34" charset="0"/>
              </a:rPr>
              <a:t> Новосибирской области №925 от 01.04.2015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257" t="38771" r="15849" b="39619"/>
          <a:stretch/>
        </p:blipFill>
        <p:spPr>
          <a:xfrm>
            <a:off x="323528" y="2636912"/>
            <a:ext cx="8568952" cy="35283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07647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179512" y="188640"/>
            <a:ext cx="8827741" cy="5660580"/>
            <a:chOff x="4242" y="116632"/>
            <a:chExt cx="8827741" cy="566058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58307" t="18531" r="726" b="23548"/>
            <a:stretch/>
          </p:blipFill>
          <p:spPr>
            <a:xfrm>
              <a:off x="4242" y="116632"/>
              <a:ext cx="8827741" cy="4791003"/>
            </a:xfrm>
            <a:prstGeom prst="rect">
              <a:avLst/>
            </a:prstGeom>
          </p:spPr>
        </p:pic>
        <p:sp>
          <p:nvSpPr>
            <p:cNvPr id="3" name="Овал 2"/>
            <p:cNvSpPr/>
            <p:nvPr/>
          </p:nvSpPr>
          <p:spPr>
            <a:xfrm>
              <a:off x="179512" y="3573016"/>
              <a:ext cx="1152128" cy="1008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8230" y="1488043"/>
              <a:ext cx="51845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FF0000"/>
                  </a:solidFill>
                </a:rPr>
                <a:t>Не внесена запись в Рекомендации ПМПК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228600" y="1590675"/>
              <a:ext cx="323850" cy="266700"/>
            </a:xfrm>
            <a:custGeom>
              <a:avLst/>
              <a:gdLst>
                <a:gd name="connsiteX0" fmla="*/ 0 w 323850"/>
                <a:gd name="connsiteY0" fmla="*/ 0 h 266700"/>
                <a:gd name="connsiteX1" fmla="*/ 28575 w 323850"/>
                <a:gd name="connsiteY1" fmla="*/ 47625 h 266700"/>
                <a:gd name="connsiteX2" fmla="*/ 47625 w 323850"/>
                <a:gd name="connsiteY2" fmla="*/ 76200 h 266700"/>
                <a:gd name="connsiteX3" fmla="*/ 76200 w 323850"/>
                <a:gd name="connsiteY3" fmla="*/ 152400 h 266700"/>
                <a:gd name="connsiteX4" fmla="*/ 95250 w 323850"/>
                <a:gd name="connsiteY4" fmla="*/ 180975 h 266700"/>
                <a:gd name="connsiteX5" fmla="*/ 104775 w 323850"/>
                <a:gd name="connsiteY5" fmla="*/ 209550 h 266700"/>
                <a:gd name="connsiteX6" fmla="*/ 133350 w 323850"/>
                <a:gd name="connsiteY6" fmla="*/ 266700 h 266700"/>
                <a:gd name="connsiteX7" fmla="*/ 161925 w 323850"/>
                <a:gd name="connsiteY7" fmla="*/ 238125 h 266700"/>
                <a:gd name="connsiteX8" fmla="*/ 200025 w 323850"/>
                <a:gd name="connsiteY8" fmla="*/ 180975 h 266700"/>
                <a:gd name="connsiteX9" fmla="*/ 219075 w 323850"/>
                <a:gd name="connsiteY9" fmla="*/ 152400 h 266700"/>
                <a:gd name="connsiteX10" fmla="*/ 247650 w 323850"/>
                <a:gd name="connsiteY10" fmla="*/ 123825 h 266700"/>
                <a:gd name="connsiteX11" fmla="*/ 295275 w 323850"/>
                <a:gd name="connsiteY11" fmla="*/ 76200 h 266700"/>
                <a:gd name="connsiteX12" fmla="*/ 323850 w 323850"/>
                <a:gd name="connsiteY12" fmla="*/ 38100 h 26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850" h="266700">
                  <a:moveTo>
                    <a:pt x="0" y="0"/>
                  </a:moveTo>
                  <a:cubicBezTo>
                    <a:pt x="9525" y="15875"/>
                    <a:pt x="18763" y="31926"/>
                    <a:pt x="28575" y="47625"/>
                  </a:cubicBezTo>
                  <a:cubicBezTo>
                    <a:pt x="34642" y="57333"/>
                    <a:pt x="43116" y="65678"/>
                    <a:pt x="47625" y="76200"/>
                  </a:cubicBezTo>
                  <a:cubicBezTo>
                    <a:pt x="87807" y="169958"/>
                    <a:pt x="21779" y="57163"/>
                    <a:pt x="76200" y="152400"/>
                  </a:cubicBezTo>
                  <a:cubicBezTo>
                    <a:pt x="81880" y="162339"/>
                    <a:pt x="90130" y="170736"/>
                    <a:pt x="95250" y="180975"/>
                  </a:cubicBezTo>
                  <a:cubicBezTo>
                    <a:pt x="99740" y="189955"/>
                    <a:pt x="100285" y="200570"/>
                    <a:pt x="104775" y="209550"/>
                  </a:cubicBezTo>
                  <a:cubicBezTo>
                    <a:pt x="141704" y="283408"/>
                    <a:pt x="109409" y="194876"/>
                    <a:pt x="133350" y="266700"/>
                  </a:cubicBezTo>
                  <a:cubicBezTo>
                    <a:pt x="142875" y="257175"/>
                    <a:pt x="153655" y="248758"/>
                    <a:pt x="161925" y="238125"/>
                  </a:cubicBezTo>
                  <a:cubicBezTo>
                    <a:pt x="175981" y="220053"/>
                    <a:pt x="187325" y="200025"/>
                    <a:pt x="200025" y="180975"/>
                  </a:cubicBezTo>
                  <a:cubicBezTo>
                    <a:pt x="206375" y="171450"/>
                    <a:pt x="210980" y="160495"/>
                    <a:pt x="219075" y="152400"/>
                  </a:cubicBezTo>
                  <a:cubicBezTo>
                    <a:pt x="228600" y="142875"/>
                    <a:pt x="239026" y="134173"/>
                    <a:pt x="247650" y="123825"/>
                  </a:cubicBezTo>
                  <a:cubicBezTo>
                    <a:pt x="287337" y="76200"/>
                    <a:pt x="242888" y="111125"/>
                    <a:pt x="295275" y="76200"/>
                  </a:cubicBezTo>
                  <a:cubicBezTo>
                    <a:pt x="316816" y="43889"/>
                    <a:pt x="306230" y="55720"/>
                    <a:pt x="323850" y="3810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500" y="4853882"/>
              <a:ext cx="26687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rgbClr val="FF0000"/>
                  </a:solidFill>
                </a:rPr>
                <a:t>Нет № и даты приказа</a:t>
              </a:r>
            </a:p>
          </p:txBody>
        </p:sp>
        <p:cxnSp>
          <p:nvCxnSpPr>
            <p:cNvPr id="15" name="Прямая со стрелкой 14"/>
            <p:cNvCxnSpPr/>
            <p:nvPr/>
          </p:nvCxnSpPr>
          <p:spPr>
            <a:xfrm>
              <a:off x="863377" y="4581128"/>
              <a:ext cx="36215" cy="3754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844230" y="4853882"/>
              <a:ext cx="3208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FF0000"/>
                  </a:solidFill>
                </a:rPr>
                <a:t>Уровень образования и программа не соответствуют заключению ПМПК</a:t>
              </a:r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>
              <a:off x="2740224" y="4517867"/>
              <a:ext cx="610294" cy="3474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1990614" y="3509755"/>
              <a:ext cx="1359904" cy="10081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55223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2" cstate="print"/>
          <a:srcRect l="9568" t="3134" r="10706" b="4514"/>
          <a:stretch/>
        </p:blipFill>
        <p:spPr bwMode="auto">
          <a:xfrm>
            <a:off x="971600" y="836712"/>
            <a:ext cx="720080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331640" y="220974"/>
            <a:ext cx="6480720" cy="534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САЙТ ГБУ НСО «ОЦДК»: </a:t>
            </a:r>
            <a:r>
              <a:rPr lang="en-US" sz="28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https://concord.websib.ru/</a:t>
            </a:r>
            <a:endParaRPr lang="ru-RU" sz="2800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2570656">
            <a:off x="8025329" y="3337665"/>
            <a:ext cx="576064" cy="2025609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724127" y="5451224"/>
            <a:ext cx="3312369" cy="877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 через </a:t>
            </a:r>
            <a:br>
              <a:rPr lang="en-US" sz="17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защищенный канал связи (</a:t>
            </a:r>
            <a:r>
              <a:rPr lang="en-US" sz="17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VipNet</a:t>
            </a:r>
            <a:r>
              <a:rPr lang="en-US" sz="17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7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58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/>
          <a:stretch/>
        </p:blipFill>
        <p:spPr>
          <a:xfrm>
            <a:off x="251520" y="192504"/>
            <a:ext cx="8663619" cy="64048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17179">
            <a:off x="4228185" y="1976132"/>
            <a:ext cx="4180134" cy="646106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ПРАВИЛЬНО</a:t>
            </a:r>
          </a:p>
        </p:txBody>
      </p:sp>
    </p:spTree>
    <p:extLst>
      <p:ext uri="{BB962C8B-B14F-4D97-AF65-F5344CB8AC3E}">
        <p14:creationId xmlns:p14="http://schemas.microsoft.com/office/powerpoint/2010/main" val="2628822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89270" y="276543"/>
            <a:ext cx="8847226" cy="5888760"/>
            <a:chOff x="189270" y="276543"/>
            <a:chExt cx="8847226" cy="58887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58542" t="17407" r="625" b="20864"/>
            <a:stretch/>
          </p:blipFill>
          <p:spPr>
            <a:xfrm>
              <a:off x="189270" y="1681904"/>
              <a:ext cx="8728684" cy="3430734"/>
            </a:xfrm>
            <a:prstGeom prst="rect">
              <a:avLst/>
            </a:prstGeom>
          </p:spPr>
        </p:pic>
        <p:sp>
          <p:nvSpPr>
            <p:cNvPr id="3" name="Прямоугольная выноска 2"/>
            <p:cNvSpPr/>
            <p:nvPr/>
          </p:nvSpPr>
          <p:spPr>
            <a:xfrm>
              <a:off x="189270" y="276543"/>
              <a:ext cx="8847226" cy="1087052"/>
            </a:xfrm>
            <a:prstGeom prst="wedgeRectCallout">
              <a:avLst>
                <a:gd name="adj1" fmla="val 20262"/>
                <a:gd name="adj2" fmla="val 129593"/>
              </a:avLst>
            </a:prstGeom>
            <a:solidFill>
              <a:srgbClr val="FFFFF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7.1. Сроки ИПРА нарушены – информация не принята</a:t>
              </a:r>
            </a:p>
            <a:p>
              <a:pPr algn="ctr"/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7.2. Сроки ИПРА нарушены -  приказ не издан</a:t>
              </a:r>
            </a:p>
          </p:txBody>
        </p:sp>
        <p:sp>
          <p:nvSpPr>
            <p:cNvPr id="4" name="Овал 3"/>
            <p:cNvSpPr/>
            <p:nvPr/>
          </p:nvSpPr>
          <p:spPr>
            <a:xfrm>
              <a:off x="7380312" y="4455715"/>
              <a:ext cx="1219200" cy="81607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67544" y="2996952"/>
              <a:ext cx="835742" cy="5702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Заголовок 5"/>
            <p:cNvSpPr txBox="1">
              <a:spLocks/>
            </p:cNvSpPr>
            <p:nvPr/>
          </p:nvSpPr>
          <p:spPr>
            <a:xfrm>
              <a:off x="323528" y="5430946"/>
              <a:ext cx="8594426" cy="734357"/>
            </a:xfrm>
            <a:prstGeom prst="wedgeRectCallout">
              <a:avLst>
                <a:gd name="adj1" fmla="val -41096"/>
                <a:gd name="adj2" fmla="val -131742"/>
              </a:avLst>
            </a:prstGeom>
            <a:solidFill>
              <a:srgbClr val="FFFFF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br>
                <a:rPr lang="ru-RU" sz="2800" b="1" dirty="0"/>
              </a:br>
              <a:r>
                <a:rPr lang="ru-RU" sz="2800" b="1" dirty="0"/>
                <a:t>7.3. Сроки ИПРА нарушены – отчет не сформирован – срок истек </a:t>
              </a:r>
            </a:p>
            <a:p>
              <a:pPr algn="ctr"/>
              <a:endParaRPr lang="ru-RU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28790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170007" y="271741"/>
            <a:ext cx="8995818" cy="6025520"/>
            <a:chOff x="170007" y="271741"/>
            <a:chExt cx="8995818" cy="6025520"/>
          </a:xfrm>
        </p:grpSpPr>
        <p:sp>
          <p:nvSpPr>
            <p:cNvPr id="2" name="Заголовок 1"/>
            <p:cNvSpPr txBox="1">
              <a:spLocks/>
            </p:cNvSpPr>
            <p:nvPr/>
          </p:nvSpPr>
          <p:spPr>
            <a:xfrm>
              <a:off x="6718958" y="4029574"/>
              <a:ext cx="2446867" cy="651933"/>
            </a:xfrm>
            <a:prstGeom prst="rect">
              <a:avLst/>
            </a:prstGeom>
            <a:solidFill>
              <a:srgbClr val="FFFEE8"/>
            </a:solidFill>
          </p:spPr>
          <p:txBody>
            <a:bodyPr vert="horz" lIns="91440" tIns="45720" rIns="91440" bIns="45720" rtlCol="0" anchor="b">
              <a:normAutofit fontScale="97500" lnSpcReduction="10000"/>
            </a:bodyPr>
            <a:lstStyle>
              <a:lvl1pPr marL="0"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b="1" dirty="0">
                  <a:latin typeface="Arial" panose="020B0604020202020204" pitchFamily="34" charset="0"/>
                  <a:cs typeface="Arial" panose="020B0604020202020204" pitchFamily="34" charset="0"/>
                </a:rPr>
                <a:t>ИПРА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l="72314" t="58196" r="14038" b="26401"/>
            <a:stretch/>
          </p:blipFill>
          <p:spPr>
            <a:xfrm>
              <a:off x="286290" y="2932614"/>
              <a:ext cx="6462648" cy="253435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/>
            <a:srcRect l="68958" t="16434" r="11597" b="46069"/>
            <a:stretch/>
          </p:blipFill>
          <p:spPr>
            <a:xfrm rot="20928992">
              <a:off x="170007" y="271741"/>
              <a:ext cx="4093937" cy="21539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Объект 7"/>
            <p:cNvPicPr>
              <a:picLocks noChangeAspect="1"/>
            </p:cNvPicPr>
            <p:nvPr/>
          </p:nvPicPr>
          <p:blipFill rotWithShape="1">
            <a:blip r:embed="rId2"/>
            <a:srcRect l="72557" t="80190" r="13928" b="14126"/>
            <a:stretch/>
          </p:blipFill>
          <p:spPr>
            <a:xfrm>
              <a:off x="296559" y="5383680"/>
              <a:ext cx="6507689" cy="91358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4"/>
            <a:srcRect l="5261" b="47399"/>
            <a:stretch/>
          </p:blipFill>
          <p:spPr>
            <a:xfrm rot="289219">
              <a:off x="4418306" y="306633"/>
              <a:ext cx="4628116" cy="2517226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/>
            <p:cNvCxnSpPr/>
            <p:nvPr/>
          </p:nvCxnSpPr>
          <p:spPr>
            <a:xfrm>
              <a:off x="3851920" y="3716034"/>
              <a:ext cx="23762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407045" y="5172028"/>
              <a:ext cx="3372867" cy="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407045" y="6165304"/>
              <a:ext cx="4741019" cy="8508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2770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13674" y="116632"/>
            <a:ext cx="8905052" cy="6624736"/>
            <a:chOff x="113674" y="116632"/>
            <a:chExt cx="8905052" cy="6624736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13674" y="116632"/>
              <a:ext cx="8905052" cy="6624736"/>
              <a:chOff x="107504" y="193439"/>
              <a:chExt cx="8905052" cy="6624736"/>
            </a:xfrm>
          </p:grpSpPr>
          <p:pic>
            <p:nvPicPr>
              <p:cNvPr id="2" name="Объект 5"/>
              <p:cNvPicPr>
                <a:picLocks noChangeAspect="1"/>
              </p:cNvPicPr>
              <p:nvPr/>
            </p:nvPicPr>
            <p:blipFill rotWithShape="1">
              <a:blip r:embed="rId2"/>
              <a:srcRect l="1927" t="44242" r="39249" b="23365"/>
              <a:stretch/>
            </p:blipFill>
            <p:spPr>
              <a:xfrm>
                <a:off x="467544" y="692696"/>
                <a:ext cx="7992888" cy="2221485"/>
              </a:xfrm>
              <a:prstGeom prst="rect">
                <a:avLst/>
              </a:prstGeom>
            </p:spPr>
          </p:pic>
          <p:sp>
            <p:nvSpPr>
              <p:cNvPr id="3" name="Заголовок 1"/>
              <p:cNvSpPr txBox="1">
                <a:spLocks/>
              </p:cNvSpPr>
              <p:nvPr/>
            </p:nvSpPr>
            <p:spPr bwMode="auto">
              <a:xfrm>
                <a:off x="107504" y="193439"/>
                <a:ext cx="8905052" cy="391603"/>
              </a:xfrm>
              <a:prstGeom prst="rect">
                <a:avLst/>
              </a:prstGeom>
              <a:noFill/>
              <a:ln w="952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rgbClr val="284C6A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rgbClr val="284C6A"/>
                    </a:solidFill>
                    <a:latin typeface="Trebuchet MS" pitchFamily="34" charset="0"/>
                  </a:defRPr>
                </a:lvl2pPr>
                <a:lvl3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rgbClr val="284C6A"/>
                    </a:solidFill>
                    <a:latin typeface="Trebuchet MS" pitchFamily="34" charset="0"/>
                  </a:defRPr>
                </a:lvl3pPr>
                <a:lvl4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rgbClr val="284C6A"/>
                    </a:solidFill>
                    <a:latin typeface="Trebuchet MS" pitchFamily="34" charset="0"/>
                  </a:defRPr>
                </a:lvl4pPr>
                <a:lvl5pPr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rgbClr val="284C6A"/>
                    </a:solidFill>
                    <a:latin typeface="Trebuchet MS" pitchFamily="34" charset="0"/>
                  </a:defRPr>
                </a:lvl5pPr>
                <a:lvl6pPr marL="4572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rgbClr val="284C6A"/>
                    </a:solidFill>
                    <a:latin typeface="Trebuchet MS" pitchFamily="34" charset="0"/>
                  </a:defRPr>
                </a:lvl6pPr>
                <a:lvl7pPr marL="9144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rgbClr val="284C6A"/>
                    </a:solidFill>
                    <a:latin typeface="Trebuchet MS" pitchFamily="34" charset="0"/>
                  </a:defRPr>
                </a:lvl7pPr>
                <a:lvl8pPr marL="13716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rgbClr val="284C6A"/>
                    </a:solidFill>
                    <a:latin typeface="Trebuchet MS" pitchFamily="34" charset="0"/>
                  </a:defRPr>
                </a:lvl8pPr>
                <a:lvl9pPr marL="1828800" algn="l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rgbClr val="284C6A"/>
                    </a:solidFill>
                    <a:latin typeface="Trebuchet MS" pitchFamily="34" charset="0"/>
                  </a:defRPr>
                </a:lvl9pPr>
              </a:lstStyle>
              <a:p>
                <a:pPr algn="ctr"/>
                <a:r>
                  <a:rPr lang="ru-RU" sz="3200" b="1" kern="0" dirty="0">
                    <a:solidFill>
                      <a:schemeClr val="tx1"/>
                    </a:solidFill>
                    <a:latin typeface="+mn-lt"/>
                    <a:cs typeface="Arial" panose="020B0604020202020204" pitchFamily="34" charset="0"/>
                  </a:rPr>
                  <a:t>Заявка на архивацию в карте ребенка </a:t>
                </a:r>
              </a:p>
            </p:txBody>
          </p:sp>
          <p:pic>
            <p:nvPicPr>
              <p:cNvPr id="5" name="Объект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</a:extLst>
              </a:blip>
              <a:srcRect l="17044" t="48394" r="4085" b="24576"/>
              <a:stretch/>
            </p:blipFill>
            <p:spPr bwMode="auto">
              <a:xfrm>
                <a:off x="107504" y="4040982"/>
                <a:ext cx="8905052" cy="2777193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4" name="Стрелка вправо 3"/>
              <p:cNvSpPr/>
              <p:nvPr/>
            </p:nvSpPr>
            <p:spPr>
              <a:xfrm rot="9961296">
                <a:off x="3935132" y="1140812"/>
                <a:ext cx="2108903" cy="351298"/>
              </a:xfrm>
              <a:prstGeom prst="rightArrow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Скругленная прямоугольная выноска 5"/>
              <p:cNvSpPr/>
              <p:nvPr/>
            </p:nvSpPr>
            <p:spPr>
              <a:xfrm>
                <a:off x="5364088" y="1367898"/>
                <a:ext cx="3552426" cy="871079"/>
              </a:xfrm>
              <a:prstGeom prst="wedgeRoundRectCallout">
                <a:avLst>
                  <a:gd name="adj1" fmla="val -18751"/>
                  <a:gd name="adj2" fmla="val 50044"/>
                  <a:gd name="adj3" fmla="val 16667"/>
                </a:avLst>
              </a:prstGeom>
              <a:noFill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000" b="1" dirty="0" err="1">
                    <a:solidFill>
                      <a:srgbClr val="10255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Автоархивация</a:t>
                </a:r>
                <a:r>
                  <a:rPr lang="ru-RU" sz="2000" b="1" dirty="0">
                    <a:solidFill>
                      <a:srgbClr val="10255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каждый вторник и пятница!!!</a:t>
                </a:r>
              </a:p>
            </p:txBody>
          </p:sp>
        </p:grpSp>
        <p:sp>
          <p:nvSpPr>
            <p:cNvPr id="9" name="Прямоугольник 8"/>
            <p:cNvSpPr/>
            <p:nvPr/>
          </p:nvSpPr>
          <p:spPr>
            <a:xfrm>
              <a:off x="727348" y="3112873"/>
              <a:ext cx="767770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Архивируются карты детей в которых истек срок действия ПМПК и отсутствует инвалидность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592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1" y="-7462"/>
            <a:ext cx="9143999" cy="5918714"/>
            <a:chOff x="1" y="-7462"/>
            <a:chExt cx="9143999" cy="5918714"/>
          </a:xfrm>
        </p:grpSpPr>
        <p:sp>
          <p:nvSpPr>
            <p:cNvPr id="2" name="Заголовок 1"/>
            <p:cNvSpPr txBox="1">
              <a:spLocks/>
            </p:cNvSpPr>
            <p:nvPr/>
          </p:nvSpPr>
          <p:spPr>
            <a:xfrm>
              <a:off x="1" y="-7462"/>
              <a:ext cx="9143999" cy="1207376"/>
            </a:xfrm>
            <a:prstGeom prst="rect">
              <a:avLst/>
            </a:prstGeom>
            <a:solidFill>
              <a:srgbClr val="FFFFF3"/>
            </a:solidFill>
            <a:ln>
              <a:solidFill>
                <a:schemeClr val="bg1"/>
              </a:solidFill>
            </a:ln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3200" b="1" dirty="0">
                  <a:solidFill>
                    <a:schemeClr val="tx1"/>
                  </a:solidFill>
                  <a:latin typeface="+mn-lt"/>
                  <a:cs typeface="Arial" panose="020B0604020202020204" pitchFamily="34" charset="0"/>
                </a:rPr>
                <a:t>Ребёнок выбыл </a:t>
              </a:r>
              <a:br>
                <a:rPr lang="ru-RU" sz="3200" dirty="0">
                  <a:solidFill>
                    <a:srgbClr val="C00000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ru-RU" sz="2000" b="1" dirty="0">
                  <a:solidFill>
                    <a:srgbClr val="C00000"/>
                  </a:solidFill>
                  <a:latin typeface="+mn-lt"/>
                  <a:ea typeface="Times New Roman" panose="02020603050405020304" pitchFamily="18" charset="0"/>
                  <a:cs typeface="Arial" panose="020B0604020202020204" pitchFamily="34" charset="0"/>
                </a:rPr>
                <a:t>Карты детей с действительными сроками инвалидности и/или заключения ПМПК - не архивируются!!!</a:t>
              </a:r>
              <a:endParaRPr lang="ru-RU" sz="3600" dirty="0">
                <a:latin typeface="+mn-lt"/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"/>
            <a:srcRect l="28421" t="10101" r="9354" b="6178"/>
            <a:stretch/>
          </p:blipFill>
          <p:spPr>
            <a:xfrm>
              <a:off x="179512" y="1052736"/>
              <a:ext cx="6262342" cy="4746805"/>
            </a:xfrm>
            <a:prstGeom prst="rect">
              <a:avLst/>
            </a:prstGeom>
          </p:spPr>
        </p:pic>
        <p:sp>
          <p:nvSpPr>
            <p:cNvPr id="4" name="Прямоугольник 3"/>
            <p:cNvSpPr/>
            <p:nvPr/>
          </p:nvSpPr>
          <p:spPr>
            <a:xfrm>
              <a:off x="6441854" y="2564904"/>
              <a:ext cx="2450626" cy="90807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СПО или ВУЗ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442648" y="1268760"/>
              <a:ext cx="2449832" cy="108512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Другое ОО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442648" y="3728294"/>
              <a:ext cx="2449832" cy="218295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В район по месту регистрации/</a:t>
              </a:r>
            </a:p>
            <a:p>
              <a:pPr algn="ctr"/>
              <a:r>
                <a:rPr lang="ru-RU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проживания</a:t>
              </a:r>
            </a:p>
          </p:txBody>
        </p:sp>
        <p:sp>
          <p:nvSpPr>
            <p:cNvPr id="7" name="Стрелка вправо 6"/>
            <p:cNvSpPr/>
            <p:nvPr/>
          </p:nvSpPr>
          <p:spPr>
            <a:xfrm>
              <a:off x="3940081" y="2528030"/>
              <a:ext cx="2720151" cy="1791010"/>
            </a:xfrm>
            <a:prstGeom prst="rightArrow">
              <a:avLst/>
            </a:prstGeom>
            <a:solidFill>
              <a:srgbClr val="FFFEE2"/>
            </a:solidFill>
            <a:ln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>
                  <a:solidFill>
                    <a:srgbClr val="10255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Направляем карту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2132087" y="5048581"/>
            <a:ext cx="3615988" cy="1015663"/>
          </a:xfrm>
          <a:prstGeom prst="rect">
            <a:avLst/>
          </a:prstGeom>
          <a:solidFill>
            <a:srgbClr val="FFFEE2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При указании «завершения образования» от уровня ОО нужно указать документ!!!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267744" y="3717032"/>
            <a:ext cx="648072" cy="13315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904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" y="70202"/>
            <a:ext cx="9143999" cy="6383134"/>
            <a:chOff x="1" y="70202"/>
            <a:chExt cx="9143999" cy="6383134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/>
            <a:srcRect l="21418" t="11740" b="2725"/>
            <a:stretch/>
          </p:blipFill>
          <p:spPr>
            <a:xfrm>
              <a:off x="179512" y="1493602"/>
              <a:ext cx="8100683" cy="4959734"/>
            </a:xfrm>
            <a:prstGeom prst="rect">
              <a:avLst/>
            </a:prstGeom>
          </p:spPr>
        </p:pic>
        <p:sp>
          <p:nvSpPr>
            <p:cNvPr id="3" name="Прямоугольная выноска 2"/>
            <p:cNvSpPr/>
            <p:nvPr/>
          </p:nvSpPr>
          <p:spPr>
            <a:xfrm>
              <a:off x="4877145" y="2564904"/>
              <a:ext cx="4248472" cy="2160200"/>
            </a:xfrm>
            <a:prstGeom prst="wedgeRectCallout">
              <a:avLst>
                <a:gd name="adj1" fmla="val -82152"/>
                <a:gd name="adj2" fmla="val -5313"/>
              </a:avLst>
            </a:prstGeom>
            <a:solidFill>
              <a:srgbClr val="FFFFF3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/>
                <a:t>Уточните информацию!!!</a:t>
              </a:r>
            </a:p>
            <a:p>
              <a:pPr algn="ctr"/>
              <a:r>
                <a:rPr lang="ru-RU" sz="2400" b="1" dirty="0"/>
                <a:t>«Переехал ……….»</a:t>
              </a:r>
            </a:p>
            <a:p>
              <a:pPr algn="ctr"/>
              <a:r>
                <a:rPr lang="ru-RU" sz="2400" b="1" dirty="0"/>
                <a:t>«Свидетельство о смерти______»</a:t>
              </a:r>
            </a:p>
          </p:txBody>
        </p:sp>
        <p:sp>
          <p:nvSpPr>
            <p:cNvPr id="4" name="Заголовок 1"/>
            <p:cNvSpPr txBox="1">
              <a:spLocks/>
            </p:cNvSpPr>
            <p:nvPr/>
          </p:nvSpPr>
          <p:spPr>
            <a:xfrm>
              <a:off x="1" y="70202"/>
              <a:ext cx="9143999" cy="1207376"/>
            </a:xfrm>
            <a:prstGeom prst="rect">
              <a:avLst/>
            </a:prstGeom>
            <a:solidFill>
              <a:srgbClr val="FFFFF3"/>
            </a:solidFill>
            <a:ln>
              <a:solidFill>
                <a:schemeClr val="bg1"/>
              </a:solidFill>
            </a:ln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ctr">
                <a:lnSpc>
                  <a:spcPct val="100000"/>
                </a:lnSpc>
                <a:spcBef>
                  <a:spcPts val="0"/>
                </a:spcBef>
              </a:pPr>
              <a:r>
                <a:rPr lang="ru-RU" sz="3200" b="1" spc="0" dirty="0">
                  <a:solidFill>
                    <a:srgbClr val="000000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  <a:t>Ребёнок выбыл </a:t>
              </a:r>
              <a:br>
                <a:rPr lang="ru-RU" sz="3200" spc="0" dirty="0">
                  <a:solidFill>
                    <a:srgbClr val="C00000"/>
                  </a:solidFill>
                  <a:latin typeface="Calibri" panose="020F0502020204030204"/>
                  <a:ea typeface="+mn-ea"/>
                  <a:cs typeface="Arial" panose="020B0604020202020204" pitchFamily="34" charset="0"/>
                </a:rPr>
              </a:br>
              <a:r>
                <a:rPr lang="ru-RU" sz="2000" b="1" spc="0" dirty="0">
                  <a:solidFill>
                    <a:srgbClr val="C00000"/>
                  </a:solidFill>
                  <a:latin typeface="Calibri" panose="020F0502020204030204"/>
                  <a:ea typeface="Times New Roman" panose="02020603050405020304" pitchFamily="18" charset="0"/>
                  <a:cs typeface="Arial" panose="020B0604020202020204" pitchFamily="34" charset="0"/>
                </a:rPr>
                <a:t>Карты детей с действительными сроками инвалидности и/или заключения ПМПК - не архивируются!!!</a:t>
              </a:r>
              <a:endParaRPr lang="ru-RU" sz="3600" spc="0" dirty="0">
                <a:solidFill>
                  <a:srgbClr val="00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908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98241EF-838E-4D88-AA4E-F82241CEE81B}"/>
              </a:ext>
            </a:extLst>
          </p:cNvPr>
          <p:cNvGrpSpPr/>
          <p:nvPr/>
        </p:nvGrpSpPr>
        <p:grpSpPr>
          <a:xfrm>
            <a:off x="2454682" y="3501008"/>
            <a:ext cx="4091457" cy="971251"/>
            <a:chOff x="255410" y="4221088"/>
            <a:chExt cx="3473239" cy="828792"/>
          </a:xfrm>
        </p:grpSpPr>
        <p:pic>
          <p:nvPicPr>
            <p:cNvPr id="1026" name="Picture 2" descr="Картинки по запросу телефон">
              <a:extLst>
                <a:ext uri="{FF2B5EF4-FFF2-40B4-BE49-F238E27FC236}">
                  <a16:creationId xmlns:a16="http://schemas.microsoft.com/office/drawing/2014/main" id="{FE196A1A-ECD0-48BE-B727-FAC3BA5C2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10" y="4221088"/>
              <a:ext cx="947403" cy="60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46E2C8-0B9F-40BF-8531-E9ACA7D01374}"/>
                </a:ext>
              </a:extLst>
            </p:cNvPr>
            <p:cNvSpPr txBox="1"/>
            <p:nvPr/>
          </p:nvSpPr>
          <p:spPr>
            <a:xfrm>
              <a:off x="1202813" y="4403549"/>
              <a:ext cx="2525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/>
                <a:t>276-05-12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2DA86FF-6CBD-49BC-BAB6-AAD2DD7EE4CA}"/>
              </a:ext>
            </a:extLst>
          </p:cNvPr>
          <p:cNvGrpSpPr/>
          <p:nvPr/>
        </p:nvGrpSpPr>
        <p:grpSpPr>
          <a:xfrm>
            <a:off x="2267744" y="4416833"/>
            <a:ext cx="4765596" cy="1316423"/>
            <a:chOff x="307773" y="4955342"/>
            <a:chExt cx="3303779" cy="1123336"/>
          </a:xfrm>
        </p:grpSpPr>
        <p:pic>
          <p:nvPicPr>
            <p:cNvPr id="1028" name="Picture 4" descr="Картинки по запросу электронная почта">
              <a:extLst>
                <a:ext uri="{FF2B5EF4-FFF2-40B4-BE49-F238E27FC236}">
                  <a16:creationId xmlns:a16="http://schemas.microsoft.com/office/drawing/2014/main" id="{C4CB12B8-95D5-42F4-808E-FFCA2F2D8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773" y="4955342"/>
              <a:ext cx="979011" cy="73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1B4345-6D35-4A72-A404-B3F81C85BC44}"/>
                </a:ext>
              </a:extLst>
            </p:cNvPr>
            <p:cNvSpPr txBox="1"/>
            <p:nvPr/>
          </p:nvSpPr>
          <p:spPr>
            <a:xfrm>
              <a:off x="1098967" y="5124571"/>
              <a:ext cx="25125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oipp_ocdk@edu54.ru</a:t>
              </a:r>
              <a:endParaRPr lang="ru-RU" sz="2800" b="1" dirty="0"/>
            </a:p>
          </p:txBody>
        </p:sp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231314" y="350740"/>
            <a:ext cx="8825388" cy="141354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latin typeface="+mn-lt"/>
                <a:cs typeface="Arial" panose="020B0604020202020204" pitchFamily="34" charset="0"/>
              </a:rPr>
              <a:t>Государственное бюджетное учреждение Новосибирской области – Центр психолого-педагогической, медицинской и социальной помощи детям</a:t>
            </a:r>
            <a:endParaRPr lang="ru-RU" sz="2400" dirty="0">
              <a:latin typeface="+mn-lt"/>
              <a:cs typeface="Arial" panose="020B0604020202020204" pitchFamily="34" charset="0"/>
            </a:endParaRPr>
          </a:p>
          <a:p>
            <a:pPr algn="ctr"/>
            <a:r>
              <a:rPr lang="ru-RU" sz="2400" b="1" dirty="0">
                <a:latin typeface="+mn-lt"/>
                <a:cs typeface="Arial" panose="020B0604020202020204" pitchFamily="34" charset="0"/>
              </a:rPr>
              <a:t>«ОБЛАСТНОЙ ЦЕНТР ДИАГНОСТИКИ И КОНСУЛЬТИРОВАНИЯ»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395536" y="1965962"/>
            <a:ext cx="8496944" cy="109275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Clr>
                <a:srgbClr val="94C600"/>
              </a:buClr>
              <a:buSzPct val="76000"/>
              <a:buFont typeface="Calibri" panose="020F0502020204030204" pitchFamily="34" charset="0"/>
              <a:buNone/>
              <a:defRPr/>
            </a:pPr>
            <a:endParaRPr lang="en-US" sz="10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Clr>
                <a:srgbClr val="94C600"/>
              </a:buClr>
              <a:buSzPct val="76000"/>
              <a:buFont typeface="Calibri" panose="020F0502020204030204" pitchFamily="34" charset="0"/>
              <a:buNone/>
              <a:defRPr/>
            </a:pPr>
            <a:r>
              <a:rPr lang="en-US" sz="4000" u="sng" dirty="0">
                <a:solidFill>
                  <a:srgbClr val="3366CC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http://concord.websib.ru/</a:t>
            </a:r>
            <a:endParaRPr lang="ru-RU" sz="4000" dirty="0">
              <a:solidFill>
                <a:srgbClr val="3366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Clr>
                <a:srgbClr val="94C600"/>
              </a:buClr>
              <a:buSzPct val="76000"/>
              <a:buFont typeface="Calibri" panose="020F0502020204030204" pitchFamily="34" charset="0"/>
              <a:buNone/>
              <a:defRPr/>
            </a:pPr>
            <a:endParaRPr lang="ru-RU" sz="400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2431" y="692696"/>
            <a:ext cx="791496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DD6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Положение о единой базе учёта детей с ограниченными возможностями здоровья и детей — инвалидов Новосибирской области</a:t>
            </a:r>
            <a:r>
              <a:rPr lang="ru-RU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утвержденное приказом </a:t>
            </a:r>
            <a:r>
              <a:rPr lang="ru-RU" dirty="0" err="1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Минобрнауки</a:t>
            </a:r>
            <a:r>
              <a:rPr lang="ru-RU" dirty="0">
                <a:solidFill>
                  <a:srgbClr val="545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Новосибирской области 01.04.2015 № 925 (с изменениями от 07.12.2017 № 3050).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9584" t="20939" r="11891" b="57945"/>
          <a:stretch/>
        </p:blipFill>
        <p:spPr>
          <a:xfrm>
            <a:off x="467544" y="2564904"/>
            <a:ext cx="8204743" cy="3240360"/>
          </a:xfrm>
          <a:prstGeom prst="roundRect">
            <a:avLst>
              <a:gd name="adj" fmla="val 507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243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51D852-FBE3-4BF6-9693-F9C36BC72DEF}"/>
              </a:ext>
            </a:extLst>
          </p:cNvPr>
          <p:cNvSpPr txBox="1"/>
          <p:nvPr/>
        </p:nvSpPr>
        <p:spPr>
          <a:xfrm>
            <a:off x="827584" y="862953"/>
            <a:ext cx="37985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3399"/>
                </a:solidFill>
              </a:rPr>
              <a:t>Карты: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обучающихся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законных представителей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сотрудников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организаций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ПМПК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603295" y="192048"/>
            <a:ext cx="34113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2700">
                  <a:noFill/>
                  <a:prstDash val="solid"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базы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827584" y="3162113"/>
            <a:ext cx="8264475" cy="2616101"/>
            <a:chOff x="827584" y="3162113"/>
            <a:chExt cx="8264475" cy="261610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3242B0-B8FA-4413-AA09-6636D6429E74}"/>
                </a:ext>
              </a:extLst>
            </p:cNvPr>
            <p:cNvSpPr txBox="1"/>
            <p:nvPr/>
          </p:nvSpPr>
          <p:spPr>
            <a:xfrm>
              <a:off x="827584" y="3162113"/>
              <a:ext cx="4161064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003399"/>
                  </a:solidFill>
                </a:rPr>
                <a:t>Функции: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/>
                <a:t>создание, редактирование, удаление карт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/>
                <a:t>формирование отчётов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 err="1"/>
                <a:t>автосверка</a:t>
              </a:r>
              <a:r>
                <a:rPr lang="ru-RU" sz="2000" dirty="0"/>
                <a:t> данных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/>
                <a:t>импорт/экспорт данных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/>
                <a:t>внутренние переходы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ru-RU" sz="2000" dirty="0"/>
                <a:t>контроль действий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59237" y="4121585"/>
              <a:ext cx="40328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</a:rPr>
                <a:t>Проверка достоверности</a:t>
              </a:r>
            </a:p>
          </p:txBody>
        </p:sp>
        <p:cxnSp>
          <p:nvCxnSpPr>
            <p:cNvPr id="20" name="Прямая со стрелкой 19"/>
            <p:cNvCxnSpPr/>
            <p:nvPr/>
          </p:nvCxnSpPr>
          <p:spPr>
            <a:xfrm flipH="1">
              <a:off x="3347864" y="4470163"/>
              <a:ext cx="2774757" cy="190031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H="1" flipV="1">
              <a:off x="3890629" y="4359732"/>
              <a:ext cx="2231992" cy="11043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1770EC-D86C-484A-B18B-535220ABC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1327" r="23761" b="18308"/>
          <a:stretch/>
        </p:blipFill>
        <p:spPr>
          <a:xfrm>
            <a:off x="6014678" y="925975"/>
            <a:ext cx="263679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55463" y="3978"/>
            <a:ext cx="8759310" cy="6258197"/>
            <a:chOff x="155463" y="3978"/>
            <a:chExt cx="8759310" cy="6258197"/>
          </a:xfrm>
        </p:grpSpPr>
        <p:sp>
          <p:nvSpPr>
            <p:cNvPr id="5" name="Выноска со стрелкой вправо 4"/>
            <p:cNvSpPr/>
            <p:nvPr/>
          </p:nvSpPr>
          <p:spPr>
            <a:xfrm>
              <a:off x="326099" y="4659352"/>
              <a:ext cx="2542572" cy="1451319"/>
            </a:xfrm>
            <a:prstGeom prst="rightArrowCallou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DFFB21A-0175-40D2-8E7A-1022F2976D27}"/>
                </a:ext>
              </a:extLst>
            </p:cNvPr>
            <p:cNvSpPr/>
            <p:nvPr/>
          </p:nvSpPr>
          <p:spPr>
            <a:xfrm>
              <a:off x="155463" y="2357230"/>
              <a:ext cx="331236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99"/>
                  </a:solidFill>
                </a:rPr>
                <a:t>Формирование отчётов</a:t>
              </a:r>
            </a:p>
          </p:txBody>
        </p:sp>
        <p:graphicFrame>
          <p:nvGraphicFramePr>
            <p:cNvPr id="4" name="Диаграмма 3">
              <a:extLst>
                <a:ext uri="{FF2B5EF4-FFF2-40B4-BE49-F238E27FC236}">
                  <a16:creationId xmlns:a16="http://schemas.microsoft.com/office/drawing/2014/main" id="{726AA515-DDAC-4C32-86FB-611A06DBA04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740295031"/>
                </p:ext>
              </p:extLst>
            </p:nvPr>
          </p:nvGraphicFramePr>
          <p:xfrm>
            <a:off x="1669066" y="1618049"/>
            <a:ext cx="6503333" cy="28910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05054A0-6A69-4DC1-80FD-E7667A98F1BA}"/>
                </a:ext>
              </a:extLst>
            </p:cNvPr>
            <p:cNvSpPr/>
            <p:nvPr/>
          </p:nvSpPr>
          <p:spPr>
            <a:xfrm>
              <a:off x="544427" y="5183683"/>
              <a:ext cx="11929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99"/>
                  </a:solidFill>
                </a:rPr>
                <a:t>Выборки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172E71-2404-4CBF-BDF7-259B7CF24CC5}"/>
                </a:ext>
              </a:extLst>
            </p:cNvPr>
            <p:cNvSpPr txBox="1"/>
            <p:nvPr/>
          </p:nvSpPr>
          <p:spPr>
            <a:xfrm>
              <a:off x="2866101" y="4507849"/>
              <a:ext cx="60486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0975" indent="-180975">
                <a:buFont typeface="Wingdings" panose="05000000000000000000" pitchFamily="2" charset="2"/>
                <a:buChar char="§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по нозологии;</a:t>
              </a:r>
            </a:p>
            <a:p>
              <a:pPr marL="180975" indent="-180975">
                <a:buFont typeface="Wingdings" panose="05000000000000000000" pitchFamily="2" charset="2"/>
                <a:buChar char="§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по классам и уровням образованиям</a:t>
              </a:r>
            </a:p>
            <a:p>
              <a:pPr marL="180975" indent="-180975">
                <a:buFont typeface="Wingdings" panose="05000000000000000000" pitchFamily="2" charset="2"/>
                <a:buChar char="§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по ФГОС и вне ФГОС</a:t>
              </a:r>
            </a:p>
            <a:p>
              <a:pPr marL="180975" indent="-180975">
                <a:buFont typeface="Wingdings" panose="05000000000000000000" pitchFamily="2" charset="2"/>
                <a:buChar char="§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по исполнению рекомендаций ПМПК</a:t>
              </a:r>
            </a:p>
            <a:p>
              <a:pPr marL="180975" indent="-180975">
                <a:buFont typeface="Wingdings" panose="05000000000000000000" pitchFamily="2" charset="2"/>
                <a:buChar char="§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по инклюзивному и коррекционному образованию</a:t>
              </a:r>
            </a:p>
            <a:p>
              <a:pPr marL="180975" indent="-180975">
                <a:buFont typeface="Wingdings" panose="05000000000000000000" pitchFamily="2" charset="2"/>
                <a:buChar char="§"/>
              </a:pPr>
              <a:r>
                <a:rPr lang="ru-RU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в разрезе школ, районов, статусов ОО и т.д.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79512" y="3978"/>
              <a:ext cx="8712968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99"/>
                  </a:solidFill>
                </a:rPr>
                <a:t>Учёт детей с ОВЗ и детей-инвалидов, контроль за созданием специальных образовательных условий в соответствии с заключением ПМПК или ИПРА 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699792" y="1313336"/>
              <a:ext cx="27964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Потребители информации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88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245866" y="127261"/>
            <a:ext cx="8548327" cy="6413859"/>
            <a:chOff x="245866" y="271039"/>
            <a:chExt cx="8548327" cy="627008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45866" y="271039"/>
              <a:ext cx="8548327" cy="6270081"/>
              <a:chOff x="272145" y="1412776"/>
              <a:chExt cx="8548327" cy="5200352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611560" y="1412776"/>
                <a:ext cx="8208912" cy="5200352"/>
              </a:xfrm>
              <a:prstGeom prst="rect">
                <a:avLst/>
              </a:prstGeom>
              <a:noFill/>
            </p:spPr>
          </p:sp>
          <p:sp>
            <p:nvSpPr>
              <p:cNvPr id="6" name="Полилиния 5"/>
              <p:cNvSpPr/>
              <p:nvPr/>
            </p:nvSpPr>
            <p:spPr>
              <a:xfrm>
                <a:off x="323528" y="1465527"/>
                <a:ext cx="8496944" cy="1257319"/>
              </a:xfrm>
              <a:custGeom>
                <a:avLst/>
                <a:gdLst>
                  <a:gd name="connsiteX0" fmla="*/ 0 w 8208912"/>
                  <a:gd name="connsiteY0" fmla="*/ 131869 h 1318689"/>
                  <a:gd name="connsiteX1" fmla="*/ 131869 w 8208912"/>
                  <a:gd name="connsiteY1" fmla="*/ 0 h 1318689"/>
                  <a:gd name="connsiteX2" fmla="*/ 8077043 w 8208912"/>
                  <a:gd name="connsiteY2" fmla="*/ 0 h 1318689"/>
                  <a:gd name="connsiteX3" fmla="*/ 8208912 w 8208912"/>
                  <a:gd name="connsiteY3" fmla="*/ 131869 h 1318689"/>
                  <a:gd name="connsiteX4" fmla="*/ 8208912 w 8208912"/>
                  <a:gd name="connsiteY4" fmla="*/ 1186820 h 1318689"/>
                  <a:gd name="connsiteX5" fmla="*/ 8077043 w 8208912"/>
                  <a:gd name="connsiteY5" fmla="*/ 1318689 h 1318689"/>
                  <a:gd name="connsiteX6" fmla="*/ 131869 w 8208912"/>
                  <a:gd name="connsiteY6" fmla="*/ 1318689 h 1318689"/>
                  <a:gd name="connsiteX7" fmla="*/ 0 w 8208912"/>
                  <a:gd name="connsiteY7" fmla="*/ 1186820 h 1318689"/>
                  <a:gd name="connsiteX8" fmla="*/ 0 w 8208912"/>
                  <a:gd name="connsiteY8" fmla="*/ 131869 h 1318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08912" h="1318689">
                    <a:moveTo>
                      <a:pt x="0" y="131869"/>
                    </a:moveTo>
                    <a:cubicBezTo>
                      <a:pt x="0" y="59040"/>
                      <a:pt x="59040" y="0"/>
                      <a:pt x="131869" y="0"/>
                    </a:cubicBezTo>
                    <a:lnTo>
                      <a:pt x="8077043" y="0"/>
                    </a:lnTo>
                    <a:cubicBezTo>
                      <a:pt x="8149872" y="0"/>
                      <a:pt x="8208912" y="59040"/>
                      <a:pt x="8208912" y="131869"/>
                    </a:cubicBezTo>
                    <a:lnTo>
                      <a:pt x="8208912" y="1186820"/>
                    </a:lnTo>
                    <a:cubicBezTo>
                      <a:pt x="8208912" y="1259649"/>
                      <a:pt x="8149872" y="1318689"/>
                      <a:pt x="8077043" y="1318689"/>
                    </a:cubicBezTo>
                    <a:lnTo>
                      <a:pt x="131869" y="1318689"/>
                    </a:lnTo>
                    <a:cubicBezTo>
                      <a:pt x="59040" y="1318689"/>
                      <a:pt x="0" y="1259649"/>
                      <a:pt x="0" y="1186820"/>
                    </a:cubicBezTo>
                    <a:lnTo>
                      <a:pt x="0" y="131869"/>
                    </a:lnTo>
                    <a:close/>
                  </a:path>
                </a:pathLst>
              </a:cu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02580" tIns="60960" rIns="60961" bIns="60960" numCol="1" spcCol="1270" anchor="t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kern="1200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Вход в БД ОВЗ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dirty="0">
                    <a:solidFill>
                      <a:schemeClr val="tx1"/>
                    </a:solidFill>
                  </a:rPr>
                  <a:t>Вход через защищенный канал связи (</a:t>
                </a:r>
                <a:r>
                  <a:rPr lang="ru-RU" dirty="0" err="1">
                    <a:solidFill>
                      <a:schemeClr val="tx1"/>
                    </a:solidFill>
                  </a:rPr>
                  <a:t>Vip</a:t>
                </a:r>
                <a:r>
                  <a:rPr lang="en-US" dirty="0">
                    <a:solidFill>
                      <a:schemeClr val="tx1"/>
                    </a:solidFill>
                  </a:rPr>
                  <a:t>N</a:t>
                </a:r>
                <a:r>
                  <a:rPr lang="ru-RU" dirty="0" err="1">
                    <a:solidFill>
                      <a:schemeClr val="tx1"/>
                    </a:solidFill>
                  </a:rPr>
                  <a:t>et</a:t>
                </a:r>
                <a:r>
                  <a:rPr lang="ru-RU" dirty="0">
                    <a:solidFill>
                      <a:schemeClr val="tx1"/>
                    </a:solidFill>
                  </a:rPr>
                  <a:t> – сеть 985). </a:t>
                </a:r>
                <a:endParaRPr lang="ru-RU" kern="1200" dirty="0">
                  <a:solidFill>
                    <a:schemeClr val="tx1"/>
                  </a:solidFill>
                </a:endParaRP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kern="1200" dirty="0">
                    <a:solidFill>
                      <a:schemeClr val="tx1"/>
                    </a:solidFill>
                  </a:rPr>
                  <a:t>Актуальность доменного имени и кодов доступа.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kern="1200" dirty="0">
                    <a:solidFill>
                      <a:schemeClr val="tx1"/>
                    </a:solidFill>
                  </a:rPr>
                  <a:t>Постоянный доступ оператора БД ОВЗ к компьютеру с ЗКС. </a:t>
                </a:r>
              </a:p>
            </p:txBody>
          </p:sp>
          <p:sp>
            <p:nvSpPr>
              <p:cNvPr id="7" name="Скругленный прямоугольник 6"/>
              <p:cNvSpPr/>
              <p:nvPr/>
            </p:nvSpPr>
            <p:spPr>
              <a:xfrm>
                <a:off x="611560" y="1637693"/>
                <a:ext cx="1321372" cy="957412"/>
              </a:xfrm>
              <a:prstGeom prst="roundRect">
                <a:avLst>
                  <a:gd name="adj" fmla="val 10000"/>
                </a:avLst>
              </a:prstGeom>
              <a:blipFill rotWithShape="1">
                <a:blip r:embed="rId2"/>
                <a:srcRect/>
                <a:stretch>
                  <a:fillRect l="-15000" r="-15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2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" name="Полилиния 7"/>
              <p:cNvSpPr/>
              <p:nvPr/>
            </p:nvSpPr>
            <p:spPr>
              <a:xfrm>
                <a:off x="323528" y="2802565"/>
                <a:ext cx="8496944" cy="1462411"/>
              </a:xfrm>
              <a:custGeom>
                <a:avLst/>
                <a:gdLst>
                  <a:gd name="connsiteX0" fmla="*/ 0 w 8208912"/>
                  <a:gd name="connsiteY0" fmla="*/ 148068 h 1480677"/>
                  <a:gd name="connsiteX1" fmla="*/ 148068 w 8208912"/>
                  <a:gd name="connsiteY1" fmla="*/ 0 h 1480677"/>
                  <a:gd name="connsiteX2" fmla="*/ 8060844 w 8208912"/>
                  <a:gd name="connsiteY2" fmla="*/ 0 h 1480677"/>
                  <a:gd name="connsiteX3" fmla="*/ 8208912 w 8208912"/>
                  <a:gd name="connsiteY3" fmla="*/ 148068 h 1480677"/>
                  <a:gd name="connsiteX4" fmla="*/ 8208912 w 8208912"/>
                  <a:gd name="connsiteY4" fmla="*/ 1332609 h 1480677"/>
                  <a:gd name="connsiteX5" fmla="*/ 8060844 w 8208912"/>
                  <a:gd name="connsiteY5" fmla="*/ 1480677 h 1480677"/>
                  <a:gd name="connsiteX6" fmla="*/ 148068 w 8208912"/>
                  <a:gd name="connsiteY6" fmla="*/ 1480677 h 1480677"/>
                  <a:gd name="connsiteX7" fmla="*/ 0 w 8208912"/>
                  <a:gd name="connsiteY7" fmla="*/ 1332609 h 1480677"/>
                  <a:gd name="connsiteX8" fmla="*/ 0 w 8208912"/>
                  <a:gd name="connsiteY8" fmla="*/ 148068 h 1480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08912" h="1480677">
                    <a:moveTo>
                      <a:pt x="0" y="148068"/>
                    </a:moveTo>
                    <a:cubicBezTo>
                      <a:pt x="0" y="66292"/>
                      <a:pt x="66292" y="0"/>
                      <a:pt x="148068" y="0"/>
                    </a:cubicBezTo>
                    <a:lnTo>
                      <a:pt x="8060844" y="0"/>
                    </a:lnTo>
                    <a:cubicBezTo>
                      <a:pt x="8142620" y="0"/>
                      <a:pt x="8208912" y="66292"/>
                      <a:pt x="8208912" y="148068"/>
                    </a:cubicBezTo>
                    <a:lnTo>
                      <a:pt x="8208912" y="1332609"/>
                    </a:lnTo>
                    <a:cubicBezTo>
                      <a:pt x="8208912" y="1414385"/>
                      <a:pt x="8142620" y="1480677"/>
                      <a:pt x="8060844" y="1480677"/>
                    </a:cubicBezTo>
                    <a:lnTo>
                      <a:pt x="148068" y="1480677"/>
                    </a:lnTo>
                    <a:cubicBezTo>
                      <a:pt x="66292" y="1480677"/>
                      <a:pt x="0" y="1414385"/>
                      <a:pt x="0" y="1332609"/>
                    </a:cubicBezTo>
                    <a:lnTo>
                      <a:pt x="0" y="148068"/>
                    </a:lnTo>
                    <a:close/>
                  </a:path>
                </a:pathLst>
              </a:custGeom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02580" tIns="60960" rIns="60961" bIns="60960" numCol="1" spcCol="1270" anchor="t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kern="1200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Оператор ОО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kern="1200" dirty="0">
                    <a:solidFill>
                      <a:schemeClr val="tx1"/>
                    </a:solidFill>
                  </a:rPr>
                  <a:t>Наличие приказа и обязательства о неразглашении.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kern="1200" dirty="0">
                    <a:solidFill>
                      <a:schemeClr val="tx1"/>
                    </a:solidFill>
                  </a:rPr>
                  <a:t>Дополнение к трудовому договору.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kern="1200" dirty="0">
                    <a:solidFill>
                      <a:schemeClr val="tx1"/>
                    </a:solidFill>
                  </a:rPr>
                  <a:t>Оплата труда.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kern="1200" dirty="0">
                    <a:solidFill>
                      <a:schemeClr val="tx1"/>
                    </a:solidFill>
                  </a:rPr>
                  <a:t>Доступ к заключениям ПМПК и решениям консилиума.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ru-RU" kern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Полилиния 9"/>
              <p:cNvSpPr/>
              <p:nvPr/>
            </p:nvSpPr>
            <p:spPr>
              <a:xfrm>
                <a:off x="272145" y="4359539"/>
                <a:ext cx="8548327" cy="1998377"/>
              </a:xfrm>
              <a:custGeom>
                <a:avLst/>
                <a:gdLst>
                  <a:gd name="connsiteX0" fmla="*/ 0 w 8208912"/>
                  <a:gd name="connsiteY0" fmla="*/ 199838 h 1998377"/>
                  <a:gd name="connsiteX1" fmla="*/ 199838 w 8208912"/>
                  <a:gd name="connsiteY1" fmla="*/ 0 h 1998377"/>
                  <a:gd name="connsiteX2" fmla="*/ 8009074 w 8208912"/>
                  <a:gd name="connsiteY2" fmla="*/ 0 h 1998377"/>
                  <a:gd name="connsiteX3" fmla="*/ 8208912 w 8208912"/>
                  <a:gd name="connsiteY3" fmla="*/ 199838 h 1998377"/>
                  <a:gd name="connsiteX4" fmla="*/ 8208912 w 8208912"/>
                  <a:gd name="connsiteY4" fmla="*/ 1798539 h 1998377"/>
                  <a:gd name="connsiteX5" fmla="*/ 8009074 w 8208912"/>
                  <a:gd name="connsiteY5" fmla="*/ 1998377 h 1998377"/>
                  <a:gd name="connsiteX6" fmla="*/ 199838 w 8208912"/>
                  <a:gd name="connsiteY6" fmla="*/ 1998377 h 1998377"/>
                  <a:gd name="connsiteX7" fmla="*/ 0 w 8208912"/>
                  <a:gd name="connsiteY7" fmla="*/ 1798539 h 1998377"/>
                  <a:gd name="connsiteX8" fmla="*/ 0 w 8208912"/>
                  <a:gd name="connsiteY8" fmla="*/ 199838 h 1998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208912" h="1998377">
                    <a:moveTo>
                      <a:pt x="0" y="199838"/>
                    </a:moveTo>
                    <a:cubicBezTo>
                      <a:pt x="0" y="89471"/>
                      <a:pt x="89471" y="0"/>
                      <a:pt x="199838" y="0"/>
                    </a:cubicBezTo>
                    <a:lnTo>
                      <a:pt x="8009074" y="0"/>
                    </a:lnTo>
                    <a:cubicBezTo>
                      <a:pt x="8119441" y="0"/>
                      <a:pt x="8208912" y="89471"/>
                      <a:pt x="8208912" y="199838"/>
                    </a:cubicBezTo>
                    <a:lnTo>
                      <a:pt x="8208912" y="1798539"/>
                    </a:lnTo>
                    <a:cubicBezTo>
                      <a:pt x="8208912" y="1908906"/>
                      <a:pt x="8119441" y="1998377"/>
                      <a:pt x="8009074" y="1998377"/>
                    </a:cubicBezTo>
                    <a:lnTo>
                      <a:pt x="199838" y="1998377"/>
                    </a:lnTo>
                    <a:cubicBezTo>
                      <a:pt x="89471" y="1998377"/>
                      <a:pt x="0" y="1908906"/>
                      <a:pt x="0" y="1798539"/>
                    </a:cubicBezTo>
                    <a:lnTo>
                      <a:pt x="0" y="199838"/>
                    </a:lnTo>
                    <a:close/>
                  </a:path>
                </a:pathLst>
              </a:custGeom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4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02580" tIns="60960" rIns="60961" bIns="60960" numCol="1" spcCol="1270" anchor="t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b="1" kern="1200" dirty="0">
                    <a:solidFill>
                      <a:srgbClr val="0033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Уровень компетентности оператора ОО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kern="1200" dirty="0">
                    <a:solidFill>
                      <a:schemeClr val="tx1"/>
                    </a:solidFill>
                  </a:rPr>
                  <a:t>Периодичность работы в БД ОВЗ  - с картами детей (ИПРА, ПМПК, СОУ), специалистов, ОО, родителей.</a:t>
                </a:r>
              </a:p>
              <a:p>
                <a:pPr marL="114300" lvl="1" indent="-114300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ru-RU" dirty="0">
                    <a:solidFill>
                      <a:schemeClr val="tx1"/>
                    </a:solidFill>
                  </a:rPr>
                  <a:t>Умение обращаться за помощью и формулировать запрос (код ОО, ФИО оператора, </a:t>
                </a:r>
                <a:r>
                  <a:rPr lang="en-US" dirty="0">
                    <a:solidFill>
                      <a:schemeClr val="tx1"/>
                    </a:solidFill>
                  </a:rPr>
                  <a:t>ID </a:t>
                </a:r>
                <a:r>
                  <a:rPr lang="ru-RU" dirty="0">
                    <a:solidFill>
                      <a:schemeClr val="tx1"/>
                    </a:solidFill>
                  </a:rPr>
                  <a:t>карты, проблема, скриншот).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kern="1200" dirty="0">
                    <a:solidFill>
                      <a:schemeClr val="tx1"/>
                    </a:solidFill>
                  </a:rPr>
                  <a:t>Использование календаря (обновление браузера)</a:t>
                </a:r>
              </a:p>
              <a:p>
                <a:pPr marL="114300" lvl="1" indent="-114300" algn="l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ru-RU" kern="1200" dirty="0">
                    <a:solidFill>
                      <a:schemeClr val="tx1"/>
                    </a:solidFill>
                  </a:rPr>
                  <a:t>Умение получать необходимую для размещения в БД ОВЗ информацию.</a:t>
                </a:r>
              </a:p>
            </p:txBody>
          </p:sp>
        </p:grpSp>
        <p:pic>
          <p:nvPicPr>
            <p:cNvPr id="12" name="Picture 6" descr="Картинки по запросу база данных">
              <a:extLst>
                <a:ext uri="{FF2B5EF4-FFF2-40B4-BE49-F238E27FC236}">
                  <a16:creationId xmlns:a16="http://schemas.microsoft.com/office/drawing/2014/main" id="{5E45EFCB-0B8B-496A-81A2-E887251E81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528" y="2231675"/>
              <a:ext cx="1672194" cy="1355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CrisscrossEtching/>
                      </a14:imgEffect>
                      <a14:imgEffect>
                        <a14:sharpenSoften amount="-19000"/>
                      </a14:imgEffect>
                      <a14:imgEffect>
                        <a14:colorTemperature colorTemp="3587"/>
                      </a14:imgEffect>
                      <a14:imgEffect>
                        <a14:saturation sat="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771" y="4346174"/>
              <a:ext cx="1552882" cy="1397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796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153987" y="188640"/>
            <a:ext cx="8990013" cy="6120680"/>
            <a:chOff x="153987" y="188640"/>
            <a:chExt cx="8990013" cy="612068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</a14:imgLayer>
                  </a14:imgProps>
                </a:ext>
              </a:extLst>
            </a:blip>
            <a:srcRect l="3017" t="14418" b="21502"/>
            <a:stretch/>
          </p:blipFill>
          <p:spPr>
            <a:xfrm>
              <a:off x="254407" y="1136928"/>
              <a:ext cx="8424936" cy="4392487"/>
            </a:xfrm>
            <a:prstGeom prst="rect">
              <a:avLst/>
            </a:prstGeom>
          </p:spPr>
        </p:pic>
        <p:sp>
          <p:nvSpPr>
            <p:cNvPr id="29" name="Заголовок 3"/>
            <p:cNvSpPr txBox="1">
              <a:spLocks/>
            </p:cNvSpPr>
            <p:nvPr/>
          </p:nvSpPr>
          <p:spPr>
            <a:xfrm>
              <a:off x="153987" y="188640"/>
              <a:ext cx="8990013" cy="9294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32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Обязательна привязка карты оператора </a:t>
              </a:r>
              <a:br>
                <a:rPr lang="ru-RU" sz="32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32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 личном кабинете!</a:t>
              </a:r>
            </a:p>
          </p:txBody>
        </p:sp>
        <p:sp>
          <p:nvSpPr>
            <p:cNvPr id="43" name="Стрелка вправо 42"/>
            <p:cNvSpPr/>
            <p:nvPr/>
          </p:nvSpPr>
          <p:spPr>
            <a:xfrm rot="4360917">
              <a:off x="169854" y="558904"/>
              <a:ext cx="563184" cy="447561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Стрелка вправо 43"/>
            <p:cNvSpPr/>
            <p:nvPr/>
          </p:nvSpPr>
          <p:spPr>
            <a:xfrm rot="5562792" flipH="1">
              <a:off x="7021665" y="3134921"/>
              <a:ext cx="1924530" cy="396500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4"/>
            <a:srcRect l="17868" t="6193" b="39207"/>
            <a:stretch/>
          </p:blipFill>
          <p:spPr>
            <a:xfrm>
              <a:off x="1259633" y="3501008"/>
              <a:ext cx="6480718" cy="2808312"/>
            </a:xfrm>
            <a:prstGeom prst="rect">
              <a:avLst/>
            </a:prstGeom>
          </p:spPr>
        </p:pic>
        <p:sp>
          <p:nvSpPr>
            <p:cNvPr id="45" name="Заголовок 3"/>
            <p:cNvSpPr txBox="1">
              <a:spLocks/>
            </p:cNvSpPr>
            <p:nvPr/>
          </p:nvSpPr>
          <p:spPr>
            <a:xfrm>
              <a:off x="5366339" y="5199539"/>
              <a:ext cx="3556014" cy="563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sz="1800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 выпадающего списка выбрать себя и сохранить</a:t>
              </a:r>
            </a:p>
          </p:txBody>
        </p:sp>
        <p:sp>
          <p:nvSpPr>
            <p:cNvPr id="11" name="Стрелка влево 10"/>
            <p:cNvSpPr/>
            <p:nvPr/>
          </p:nvSpPr>
          <p:spPr>
            <a:xfrm rot="3066920">
              <a:off x="4842928" y="4437889"/>
              <a:ext cx="1045967" cy="349377"/>
            </a:xfrm>
            <a:prstGeom prst="leftArrow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0098" y="653383"/>
              <a:ext cx="22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872582" y="2362600"/>
              <a:ext cx="22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004048" y="4119076"/>
              <a:ext cx="2226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1059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3674" y="112743"/>
            <a:ext cx="8930814" cy="6124568"/>
            <a:chOff x="33674" y="112743"/>
            <a:chExt cx="8930814" cy="6124568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rcRect l="2357" t="13601" r="1569" b="9732"/>
            <a:stretch/>
          </p:blipFill>
          <p:spPr>
            <a:xfrm>
              <a:off x="179512" y="968940"/>
              <a:ext cx="8784976" cy="5268371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4355976" y="384165"/>
              <a:ext cx="234384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Документы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633617" y="112743"/>
              <a:ext cx="137730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99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Меню </a:t>
              </a:r>
            </a:p>
          </p:txBody>
        </p:sp>
        <p:cxnSp>
          <p:nvCxnSpPr>
            <p:cNvPr id="6" name="Прямая со стрелкой 5"/>
            <p:cNvCxnSpPr/>
            <p:nvPr/>
          </p:nvCxnSpPr>
          <p:spPr>
            <a:xfrm flipH="1">
              <a:off x="1547664" y="630215"/>
              <a:ext cx="774603" cy="3387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/>
            <p:cNvCxnSpPr/>
            <p:nvPr/>
          </p:nvCxnSpPr>
          <p:spPr>
            <a:xfrm flipH="1">
              <a:off x="1408740" y="968940"/>
              <a:ext cx="3739324" cy="269257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33674" y="3661519"/>
              <a:ext cx="1044116" cy="24619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трелка вправо 12"/>
            <p:cNvSpPr/>
            <p:nvPr/>
          </p:nvSpPr>
          <p:spPr>
            <a:xfrm>
              <a:off x="5724129" y="5805264"/>
              <a:ext cx="2304256" cy="288032"/>
            </a:xfrm>
            <a:prstGeom prst="right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5504279" y="5484887"/>
              <a:ext cx="2743956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3399"/>
                  </a:solidFill>
                </a:rPr>
                <a:t>нужно листать странички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181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 txBox="1">
            <a:spLocks/>
          </p:cNvSpPr>
          <p:nvPr/>
        </p:nvSpPr>
        <p:spPr>
          <a:xfrm>
            <a:off x="107504" y="404664"/>
            <a:ext cx="9036496" cy="507342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rgbClr val="002060"/>
                </a:solidFill>
              </a:rPr>
              <a:t>В начале учебного года необходимо:</a:t>
            </a:r>
          </a:p>
          <a:p>
            <a:pPr algn="ctr"/>
            <a:endParaRPr lang="ru-RU" sz="2800" b="1" dirty="0">
              <a:solidFill>
                <a:srgbClr val="002060"/>
              </a:solidFill>
            </a:endParaRPr>
          </a:p>
          <a:p>
            <a:r>
              <a:rPr lang="ru-RU" sz="2800" b="1" dirty="0">
                <a:solidFill>
                  <a:schemeClr val="tx1"/>
                </a:solidFill>
              </a:rPr>
              <a:t>1. Проверить информацию в карте ОО: </a:t>
            </a:r>
            <a:r>
              <a:rPr lang="ru-RU" sz="2800" dirty="0">
                <a:solidFill>
                  <a:schemeClr val="tx1"/>
                </a:solidFill>
              </a:rPr>
              <a:t>контактные данные директора и оператора, количество детей и детей ОВЗ, программы и т. д. 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2. Обновить информацию в картах специалистов</a:t>
            </a:r>
            <a:r>
              <a:rPr lang="ru-RU" sz="2800" dirty="0">
                <a:solidFill>
                  <a:schemeClr val="tx1"/>
                </a:solidFill>
              </a:rPr>
              <a:t>: стаж, категория, должность, повышение квалификации, дополнительная нагрузка и т. д.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3. Оформить заявку на карты поступивших детей.</a:t>
            </a:r>
          </a:p>
          <a:p>
            <a:r>
              <a:rPr lang="ru-RU" sz="2800" b="1" dirty="0">
                <a:solidFill>
                  <a:schemeClr val="tx1"/>
                </a:solidFill>
              </a:rPr>
              <a:t>4. Обновить СОУ в картах детей.</a:t>
            </a:r>
          </a:p>
        </p:txBody>
      </p:sp>
    </p:spTree>
    <p:extLst>
      <p:ext uri="{BB962C8B-B14F-4D97-AF65-F5344CB8AC3E}">
        <p14:creationId xmlns:p14="http://schemas.microsoft.com/office/powerpoint/2010/main" val="638272583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6922</TotalTime>
  <Words>878</Words>
  <Application>Microsoft Office PowerPoint</Application>
  <PresentationFormat>Экран (4:3)</PresentationFormat>
  <Paragraphs>113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inherit</vt:lpstr>
      <vt:lpstr>Times New Roman</vt:lpstr>
      <vt:lpstr>Wingdings</vt:lpstr>
      <vt:lpstr>Ретро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взаимодействия по передаче ИПРА детей-инвалидов</dc:title>
  <dc:creator>Кулевцова</dc:creator>
  <cp:lastModifiedBy>Надежда Шиленко</cp:lastModifiedBy>
  <cp:revision>190</cp:revision>
  <dcterms:created xsi:type="dcterms:W3CDTF">2017-11-07T05:28:15Z</dcterms:created>
  <dcterms:modified xsi:type="dcterms:W3CDTF">2023-04-25T17:00:38Z</dcterms:modified>
</cp:coreProperties>
</file>