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56" r:id="rId3"/>
    <p:sldId id="284" r:id="rId4"/>
    <p:sldId id="283" r:id="rId5"/>
    <p:sldId id="286" r:id="rId6"/>
    <p:sldId id="288" r:id="rId7"/>
    <p:sldId id="289" r:id="rId8"/>
    <p:sldId id="290" r:id="rId9"/>
    <p:sldId id="291" r:id="rId10"/>
    <p:sldId id="29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343"/>
    <a:srgbClr val="FF5D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8" autoAdjust="0"/>
  </p:normalViewPr>
  <p:slideViewPr>
    <p:cSldViewPr>
      <p:cViewPr varScale="1">
        <p:scale>
          <a:sx n="146" d="100"/>
          <a:sy n="146" d="100"/>
        </p:scale>
        <p:origin x="-63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048CE-73D5-484B-84C7-F26956F8BC9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A23C-3961-40E5-A925-758058C93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52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151A-4233-4A8A-9EDA-8C5614EE66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pk54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5"/>
            <a:ext cx="8229600" cy="29515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</a:rPr>
              <a:t>Особенности организации приемной кампании 2023 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</a:rPr>
              <a:t>Граненкова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Екатерина Евгеньевна, </a:t>
            </a:r>
          </a:p>
          <a:p>
            <a:pPr algn="ctr">
              <a:buNone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Ответственный секретарь приемной комиссии </a:t>
            </a:r>
          </a:p>
          <a:p>
            <a:pPr algn="ctr">
              <a:buNone/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ГБПОУ НСО «Новосибирский профессионально-педагогический колледж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ctr">
              <a:buNone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Новосибирск, 2023</a:t>
            </a:r>
          </a:p>
        </p:txBody>
      </p:sp>
      <p:pic>
        <p:nvPicPr>
          <p:cNvPr id="4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8"/>
            <a:ext cx="1065431" cy="555201"/>
          </a:xfrm>
          <a:prstGeom prst="rect">
            <a:avLst/>
          </a:prstGeom>
        </p:spPr>
      </p:pic>
      <p:pic>
        <p:nvPicPr>
          <p:cNvPr id="5" name="Picture 3" descr="C:\Users\e_granenkova\Desktop\приемная 2022.2023\ПРОФОРИЕНТАЦИЯ\программмаа профориентации на платформу\Логотип НППК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6"/>
            <a:ext cx="857238" cy="85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Актуальные вопросы по приёму абитуриентов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8432"/>
            <a:ext cx="8507288" cy="3651550"/>
          </a:xfrm>
        </p:spPr>
        <p:txBody>
          <a:bodyPr>
            <a:normAutofit fontScale="85000" lnSpcReduction="10000"/>
          </a:bodyPr>
          <a:lstStyle/>
          <a:p>
            <a:pPr marL="0" indent="0"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По окончании обучения в СКШ выпускники с ОВЗ и инвалидностью с интеллектуальными нарушениями могут получать свидетельства с оценками и без оценок, что затрудняет поступление в ПОО последних. </a:t>
            </a:r>
          </a:p>
          <a:p>
            <a:pPr marL="0" indent="0"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Ограниченность выбора реализуемых профессий для категории выпускников с интеллектуальными нарушениями.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3.По окончании обучения в ОО выпускники с ОВЗ и нормой здоровья получают справку о завершении обучения, что не позволяет осуществить их прием в ПОО.</a:t>
            </a:r>
          </a:p>
          <a:p>
            <a:pPr>
              <a:buNone/>
            </a:pP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4. Проблема получения заключения ПМПК обучающимися с ЗПР, что не позволяет осуществить прием на адаптированные программы СПО и ПО. </a:t>
            </a:r>
          </a:p>
          <a:p>
            <a:pPr marL="0" indent="0">
              <a:buNone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5. Низкая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психо-физиологическая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готовность выпускников с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ОВЗ и инвалидностью 9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классов общеобразовательных и коррекционных школ (получающих аттестат)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трудовой деятельности и соответственно получению профессионального образования в ПОО (актуальность продолжения получения образования в 10-11 классе в школе). 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6. Низкий уровень информированности о возможности получения медицинской и социальной реабилитации у законных представителей выпускников с ОВЗ и инвалидностью.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8" cy="500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21" y="0"/>
            <a:ext cx="714379" cy="668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4" y="142858"/>
            <a:ext cx="1065431" cy="555201"/>
          </a:xfrm>
          <a:prstGeom prst="rect">
            <a:avLst/>
          </a:prstGeom>
        </p:spPr>
      </p:pic>
      <p:pic>
        <p:nvPicPr>
          <p:cNvPr id="1027" name="Picture 3" descr="C:\Users\e_granenkova\Desktop\приемная 2022.2023\ПРОФОРИЕНТАЦИЯ\программмаа профориентации на платформу\Логотип НППК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71420"/>
            <a:ext cx="698059" cy="6980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17431" y="935462"/>
            <a:ext cx="7901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Федеральный закон от 29 декабря 2012 г. № 273- ФЗ «Об образовании в Российской Федерации» </a:t>
            </a:r>
            <a:br>
              <a:rPr lang="ru-RU" sz="1300" b="1" dirty="0" smtClean="0"/>
            </a:br>
            <a:r>
              <a:rPr lang="ru-RU" sz="1300" b="1" dirty="0" smtClean="0"/>
              <a:t>(с изм. и доп., вступ. в силу с 28.02.2023)</a:t>
            </a:r>
            <a:endParaRPr lang="ru-RU" sz="13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1472" y="3119791"/>
            <a:ext cx="81055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Приказ Министерства просвещения Российской Федерации от 02 сентября 2020 г. № 457 </a:t>
            </a:r>
            <a:br>
              <a:rPr lang="ru-RU" sz="1300" b="1" dirty="0" smtClean="0"/>
            </a:br>
            <a:r>
              <a:rPr lang="ru-RU" sz="1300" b="1" dirty="0" smtClean="0"/>
              <a:t>«Об утверждении Порядка приёма на обучение по образовательным программам среднего </a:t>
            </a:r>
            <a:br>
              <a:rPr lang="ru-RU" sz="1300" b="1" dirty="0" smtClean="0"/>
            </a:br>
            <a:r>
              <a:rPr lang="ru-RU" sz="1300" b="1" dirty="0" smtClean="0"/>
              <a:t>профессионального образования» в редакции от 20.10.2022   </a:t>
            </a:r>
            <a:endParaRPr lang="ru-RU" sz="13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5805" y="1512411"/>
            <a:ext cx="79296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Федеральный закон от 14.07.2022 № 300- ФЗ «О внесении изменения в статью 79 Федерального закона «Об образовании Российской Федерации» </a:t>
            </a:r>
            <a:endParaRPr lang="ru-RU" sz="13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1472" y="2060107"/>
            <a:ext cx="7786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Федеральный закон от 14 июля 2022 г. № 296-ФЗ « О внесении изменения в статью 68 Федерального закона </a:t>
            </a:r>
            <a:r>
              <a:rPr lang="ru-RU" sz="1300" b="1" dirty="0"/>
              <a:t>«Об </a:t>
            </a:r>
            <a:r>
              <a:rPr lang="ru-RU" sz="1300" b="1" dirty="0" smtClean="0"/>
              <a:t>образовании в Российской Федерации»               </a:t>
            </a:r>
            <a:endParaRPr lang="ru-RU" sz="13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2214560"/>
            <a:ext cx="428628" cy="21431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1666864"/>
            <a:ext cx="428628" cy="21431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4282" y="1089915"/>
            <a:ext cx="428628" cy="21431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4200" y="3432930"/>
            <a:ext cx="428628" cy="21431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42858"/>
            <a:ext cx="57150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dirty="0" smtClean="0">
                <a:solidFill>
                  <a:schemeClr val="tx2">
                    <a:lumMod val="75000"/>
                  </a:schemeClr>
                </a:solidFill>
              </a:rPr>
              <a:t>Нормативно-правовая база по вопросам приёма и поступления  в 2023 году</a:t>
            </a:r>
            <a:endParaRPr lang="ru-RU" sz="17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14253" y="2797641"/>
            <a:ext cx="428628" cy="21431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1472" y="2583327"/>
            <a:ext cx="8107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Федеральный </a:t>
            </a:r>
            <a:r>
              <a:rPr lang="ru-RU" sz="1300" b="1" dirty="0"/>
              <a:t>закон от 21 декабря 1996 года </a:t>
            </a:r>
            <a:r>
              <a:rPr lang="ru-RU" sz="1300" b="1" dirty="0" smtClean="0"/>
              <a:t>№ </a:t>
            </a:r>
            <a:r>
              <a:rPr lang="ru-RU" sz="1300" b="1" dirty="0"/>
              <a:t>159-ФЗ «О дополнительных гарантиях по </a:t>
            </a:r>
            <a:r>
              <a:rPr lang="ru-RU" sz="1300" b="1" dirty="0" smtClean="0"/>
              <a:t>социальной </a:t>
            </a:r>
            <a:r>
              <a:rPr lang="ru-RU" sz="1300" b="1" dirty="0"/>
              <a:t>поддержке детей-сирот и детей, оставшихся без попечения родителей 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0" y="4249786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17431" y="3978119"/>
            <a:ext cx="82497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Методические  рекомендации  по вопросам организации и осуществления  приема в  образовательные </a:t>
            </a:r>
            <a:r>
              <a:rPr lang="ru-RU" sz="1300" b="1" dirty="0"/>
              <a:t>организации  Российской </a:t>
            </a:r>
            <a:r>
              <a:rPr lang="ru-RU" sz="1300" b="1" dirty="0" smtClean="0"/>
              <a:t>Федерации для  обучения по образовательным программам среднего профессионального образования иностранных граждан, прибывших  с территорий    Донецкой Народной  Республики, Луганской Народной  Республики   </a:t>
            </a:r>
            <a:r>
              <a:rPr lang="ru-RU" sz="1300" b="1" dirty="0"/>
              <a:t>и    </a:t>
            </a:r>
            <a:r>
              <a:rPr lang="ru-RU" sz="1300" b="1" dirty="0" smtClean="0"/>
              <a:t>Украины</a:t>
            </a:r>
            <a:r>
              <a:rPr lang="ru-RU" sz="1300" b="1" dirty="0"/>
              <a:t>. </a:t>
            </a:r>
            <a:r>
              <a:rPr lang="ru-RU" sz="1300" b="1" dirty="0" smtClean="0"/>
              <a:t>( Письмо Министерства </a:t>
            </a:r>
            <a:r>
              <a:rPr lang="ru-RU" sz="1300" b="1" dirty="0"/>
              <a:t>просвещения Российской Федерации от </a:t>
            </a:r>
            <a:r>
              <a:rPr lang="ru-RU" sz="1300" b="1" dirty="0" smtClean="0"/>
              <a:t>30  мая </a:t>
            </a:r>
            <a:r>
              <a:rPr lang="ru-RU" sz="1300" b="1" dirty="0"/>
              <a:t>2022 г. N </a:t>
            </a:r>
            <a:r>
              <a:rPr lang="ru-RU" sz="1300" b="1" dirty="0" smtClean="0"/>
              <a:t>АБ-1462/05 </a:t>
            </a:r>
            <a:r>
              <a:rPr lang="ru-RU" sz="1300" b="1" dirty="0"/>
              <a:t>«</a:t>
            </a:r>
            <a:r>
              <a:rPr lang="ru-RU" sz="1300" b="1" dirty="0" smtClean="0"/>
              <a:t>О направлении методических  рекомендаций»)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123478"/>
            <a:ext cx="7358114" cy="15910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реимущественное </a:t>
            </a:r>
            <a:r>
              <a:rPr lang="ru-RU" sz="1600" b="1" dirty="0">
                <a:solidFill>
                  <a:schemeClr val="tx1"/>
                </a:solidFill>
              </a:rPr>
              <a:t>право зачисления в образовательную организацию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на </a:t>
            </a:r>
            <a:r>
              <a:rPr lang="ru-RU" sz="1600" b="1" dirty="0">
                <a:solidFill>
                  <a:schemeClr val="tx1"/>
                </a:solidFill>
              </a:rPr>
              <a:t>обучение по образовательным программам среднего профессионального образования при условии успешного прохождения вступительных испытаний (в случае их проведения) и при прочих равных условиях ( </a:t>
            </a:r>
            <a:r>
              <a:rPr lang="ru-RU" sz="1600" b="1" dirty="0" smtClean="0">
                <a:solidFill>
                  <a:schemeClr val="tx1"/>
                </a:solidFill>
              </a:rPr>
              <a:t>часть 4 статьи 68 </a:t>
            </a:r>
            <a:r>
              <a:rPr lang="ru-RU" sz="1600" b="1" dirty="0">
                <a:solidFill>
                  <a:schemeClr val="tx1"/>
                </a:solidFill>
              </a:rPr>
              <a:t>Федерального закона от 29 декабря 2012 г. N 273-ФЗ "Об образовании в Российской Федерации")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571604" y="1714494"/>
            <a:ext cx="214314" cy="42862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211710"/>
            <a:ext cx="4032448" cy="27363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дети-сироты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дети, оставшиеся </a:t>
            </a:r>
            <a:r>
              <a:rPr lang="ru-RU" sz="1600" dirty="0">
                <a:solidFill>
                  <a:schemeClr val="tx1"/>
                </a:solidFill>
              </a:rPr>
              <a:t>без попечения </a:t>
            </a:r>
            <a:r>
              <a:rPr lang="ru-RU" sz="1600" dirty="0" smtClean="0">
                <a:solidFill>
                  <a:schemeClr val="tx1"/>
                </a:solidFill>
              </a:rPr>
              <a:t>родителей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лица  из </a:t>
            </a:r>
            <a:r>
              <a:rPr lang="ru-RU" sz="1600" dirty="0">
                <a:solidFill>
                  <a:schemeClr val="tx1"/>
                </a:solidFill>
              </a:rPr>
              <a:t>числа детей-сирот и детей,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оставшихся </a:t>
            </a:r>
            <a:r>
              <a:rPr lang="ru-RU" sz="1600" dirty="0">
                <a:solidFill>
                  <a:schemeClr val="tx1"/>
                </a:solidFill>
              </a:rPr>
              <a:t>без попечения </a:t>
            </a:r>
            <a:r>
              <a:rPr lang="ru-RU" sz="1600" dirty="0" smtClean="0">
                <a:solidFill>
                  <a:schemeClr val="tx1"/>
                </a:solidFill>
              </a:rPr>
              <a:t>родителей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дети-инвалиды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инвалиды  </a:t>
            </a:r>
            <a:r>
              <a:rPr lang="ru-RU" sz="1600" dirty="0">
                <a:solidFill>
                  <a:schemeClr val="tx1"/>
                </a:solidFill>
              </a:rPr>
              <a:t>I и II групп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инвалиды войны                                                                                                  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222" y="1643056"/>
            <a:ext cx="21431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60032" y="2067694"/>
            <a:ext cx="4176464" cy="29523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 </a:t>
            </a:r>
            <a:r>
              <a:rPr lang="ru-RU" sz="1400" dirty="0">
                <a:solidFill>
                  <a:schemeClr val="tx1"/>
                </a:solidFill>
              </a:rPr>
              <a:t>прочими равными </a:t>
            </a:r>
            <a:r>
              <a:rPr lang="ru-RU" sz="1400" dirty="0" smtClean="0">
                <a:solidFill>
                  <a:schemeClr val="tx1"/>
                </a:solidFill>
              </a:rPr>
              <a:t>условиями  следует </a:t>
            </a:r>
            <a:r>
              <a:rPr lang="ru-RU" sz="1400" dirty="0">
                <a:solidFill>
                  <a:schemeClr val="tx1"/>
                </a:solidFill>
              </a:rPr>
              <a:t>понимать равенство условий в отношении двух и более поступающих граждан, установленных в отношении результатов вступительных испытаний (при их наличии), результатов освоения образовательной программы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основного общего </a:t>
            </a:r>
            <a:r>
              <a:rPr lang="ru-RU" sz="1400" dirty="0">
                <a:solidFill>
                  <a:schemeClr val="tx1"/>
                </a:solidFill>
              </a:rPr>
              <a:t>или среднего общего образования, результатов индивидуальных достижений (при наличии), наличия договора о целевом обучении. (Согласно письму Министерства просвещения Российской Федерации от 4 августа 2022 г. N ДГ-1913/05 «Об изменении в законодательстве»)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5431" cy="555201"/>
          </a:xfrm>
          <a:prstGeom prst="rect">
            <a:avLst/>
          </a:prstGeom>
        </p:spPr>
      </p:pic>
      <p:pic>
        <p:nvPicPr>
          <p:cNvPr id="9" name="Picture 3" descr="C:\Users\e_granenkova\Desktop\приемная 2022.2023\ПРОФОРИЕНТАЦИЯ\программмаа профориентации на платформу\Логотип НППК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496" y="0"/>
            <a:ext cx="571504" cy="571504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6215074" y="1714494"/>
            <a:ext cx="214314" cy="35719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11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78621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Поступление на общих основаниях с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преимущественным правом зачисления в образовательную организацию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прочих равных условиях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 подаче заявления (на русском языке) о приеме в образовательные организации поступающий предъявляет следующие документы: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оригинал или копию документов, удостоверяющих его личность, гражданство,  кроме случаев подачи заявления с использованием функционала федеральной государственной информационной системы ;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оригинал или копию документа об образовании и (или) документа об образовании и о квалификации, кроме случаев подачи заявления с использованием функционала ЕПГУ 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- 4 фотографии 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оригинал или копию документов, подтверждающих результаты индивидуальных достижений ;</a:t>
            </a:r>
          </a:p>
          <a:p>
            <a:pPr indent="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необходимости создания специальных условий при проведении вступительных испытаний инвалиды и лица с ограниченными возможностями здоровья - дополнительно документ, подтверждающий инвалидность или ограниченные возможности здоровья, требующие создания указанных условий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медицинская справка 086-у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заявлении поступающим обязательно указывается номер страхового свидетельства обязательного пенсионного страхования (при наличии).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5431" cy="555201"/>
          </a:xfrm>
          <a:prstGeom prst="rect">
            <a:avLst/>
          </a:prstGeom>
        </p:spPr>
      </p:pic>
      <p:pic>
        <p:nvPicPr>
          <p:cNvPr id="6" name="Picture 3" descr="C:\Users\e_granenkova\Desktop\приемная 2022.2023\ПРОФОРИЕНТАЦИЯ\программмаа профориентации на платформу\Логотип НППК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6590" y="341459"/>
            <a:ext cx="6002767" cy="405249"/>
          </a:xfrm>
          <a:prstGeom prst="rect">
            <a:avLst/>
          </a:prstGeom>
        </p:spPr>
        <p:txBody>
          <a:bodyPr vert="horz" wrap="square" lIns="0" tIns="45730" rIns="0" bIns="0" rtlCol="0">
            <a:spAutoFit/>
          </a:bodyPr>
          <a:lstStyle/>
          <a:p>
            <a:pPr marL="9942" marR="3977">
              <a:lnSpc>
                <a:spcPts val="1409"/>
              </a:lnSpc>
              <a:spcBef>
                <a:spcPts val="359"/>
              </a:spcBef>
            </a:pPr>
            <a:r>
              <a:rPr sz="1400" b="1" spc="-39" dirty="0">
                <a:latin typeface="Arial"/>
                <a:cs typeface="Arial"/>
                <a:hlinkClick r:id="rId3"/>
              </a:rPr>
              <a:t>ГБПОУ</a:t>
            </a:r>
            <a:r>
              <a:rPr sz="1400" b="1" spc="-67" dirty="0">
                <a:latin typeface="Arial"/>
                <a:cs typeface="Arial"/>
                <a:hlinkClick r:id="rId3"/>
              </a:rPr>
              <a:t> </a:t>
            </a:r>
            <a:r>
              <a:rPr sz="1400" b="1" spc="35" dirty="0">
                <a:latin typeface="Arial"/>
                <a:cs typeface="Arial"/>
                <a:hlinkClick r:id="rId3"/>
              </a:rPr>
              <a:t>НО</a:t>
            </a:r>
            <a:r>
              <a:rPr sz="1400" b="1" spc="-67" dirty="0">
                <a:latin typeface="Arial"/>
                <a:cs typeface="Arial"/>
                <a:hlinkClick r:id="rId3"/>
              </a:rPr>
              <a:t> </a:t>
            </a:r>
            <a:r>
              <a:rPr sz="1400" b="1" spc="-39" dirty="0">
                <a:latin typeface="Arial"/>
                <a:cs typeface="Arial"/>
                <a:hlinkClick r:id="rId3"/>
              </a:rPr>
              <a:t>«Новосибирский 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43" dirty="0">
                <a:latin typeface="Arial"/>
                <a:cs typeface="Arial"/>
                <a:hlinkClick r:id="rId3"/>
              </a:rPr>
              <a:t>профессионально-педагогический</a:t>
            </a:r>
            <a:r>
              <a:rPr sz="1400" b="1" spc="-23" dirty="0">
                <a:latin typeface="Arial"/>
                <a:cs typeface="Arial"/>
                <a:hlinkClick r:id="rId3"/>
              </a:rPr>
              <a:t> </a:t>
            </a:r>
            <a:r>
              <a:rPr sz="1400" b="1" spc="-8" dirty="0">
                <a:latin typeface="Arial"/>
                <a:cs typeface="Arial"/>
                <a:hlinkClick r:id="rId3"/>
              </a:rPr>
              <a:t>колледж»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596" y="928676"/>
            <a:ext cx="8286808" cy="422909"/>
          </a:xfrm>
          <a:prstGeom prst="rect">
            <a:avLst/>
          </a:prstGeom>
        </p:spPr>
        <p:txBody>
          <a:bodyPr vert="horz" wrap="square" lIns="0" tIns="9942" rIns="0" bIns="0" rtlCol="0">
            <a:spAutoFit/>
          </a:bodyPr>
          <a:lstStyle/>
          <a:p>
            <a:pPr marL="9942" algn="ctr">
              <a:lnSpc>
                <a:spcPts val="1033"/>
              </a:lnSpc>
              <a:spcBef>
                <a:spcPts val="78"/>
              </a:spcBef>
            </a:pPr>
            <a:r>
              <a:rPr lang="ru-RU" sz="1400" b="1" spc="-23" dirty="0" smtClean="0">
                <a:cs typeface="Times New Roman" pitchFamily="18" charset="0"/>
              </a:rPr>
              <a:t>Опыт работы  б</a:t>
            </a:r>
            <a:r>
              <a:rPr sz="1400" b="1" spc="-23" smtClean="0">
                <a:cs typeface="Times New Roman" pitchFamily="18" charset="0"/>
              </a:rPr>
              <a:t>азов</a:t>
            </a:r>
            <a:r>
              <a:rPr lang="ru-RU" sz="1400" b="1" spc="-23" dirty="0" smtClean="0">
                <a:cs typeface="Times New Roman" pitchFamily="18" charset="0"/>
              </a:rPr>
              <a:t>ой</a:t>
            </a:r>
            <a:r>
              <a:rPr sz="1400" b="1" spc="-35" smtClean="0">
                <a:cs typeface="Times New Roman" pitchFamily="18" charset="0"/>
              </a:rPr>
              <a:t> </a:t>
            </a:r>
            <a:r>
              <a:rPr sz="1400" b="1" spc="-39" smtClean="0">
                <a:cs typeface="Times New Roman" pitchFamily="18" charset="0"/>
              </a:rPr>
              <a:t>профессиональн</a:t>
            </a:r>
            <a:r>
              <a:rPr lang="ru-RU" sz="1400" b="1" spc="-39" dirty="0" smtClean="0">
                <a:cs typeface="Times New Roman" pitchFamily="18" charset="0"/>
              </a:rPr>
              <a:t>ой</a:t>
            </a:r>
            <a:r>
              <a:rPr sz="1400" b="1" spc="-31" smtClean="0">
                <a:cs typeface="Times New Roman" pitchFamily="18" charset="0"/>
              </a:rPr>
              <a:t> </a:t>
            </a:r>
            <a:r>
              <a:rPr sz="1400" b="1" spc="-20" smtClean="0">
                <a:cs typeface="Times New Roman" pitchFamily="18" charset="0"/>
              </a:rPr>
              <a:t>образовательн</a:t>
            </a:r>
            <a:r>
              <a:rPr lang="ru-RU" sz="1400" b="1" spc="-20" dirty="0" smtClean="0">
                <a:cs typeface="Times New Roman" pitchFamily="18" charset="0"/>
              </a:rPr>
              <a:t>ой </a:t>
            </a:r>
            <a:r>
              <a:rPr sz="1400" b="1" spc="-12" smtClean="0">
                <a:cs typeface="Times New Roman" pitchFamily="18" charset="0"/>
              </a:rPr>
              <a:t>организаци</a:t>
            </a:r>
            <a:r>
              <a:rPr lang="ru-RU" sz="1400" b="1" spc="-12" dirty="0" smtClean="0">
                <a:cs typeface="Times New Roman" pitchFamily="18" charset="0"/>
              </a:rPr>
              <a:t>и</a:t>
            </a:r>
            <a:r>
              <a:rPr sz="1400" b="1" spc="-35" smtClean="0">
                <a:cs typeface="Times New Roman" pitchFamily="18" charset="0"/>
              </a:rPr>
              <a:t> </a:t>
            </a:r>
            <a:r>
              <a:rPr sz="1400" b="1" dirty="0">
                <a:cs typeface="Times New Roman" pitchFamily="18" charset="0"/>
              </a:rPr>
              <a:t>(БПОО</a:t>
            </a:r>
            <a:r>
              <a:rPr sz="1400" b="1">
                <a:cs typeface="Times New Roman" pitchFamily="18" charset="0"/>
              </a:rPr>
              <a:t>)</a:t>
            </a:r>
            <a:r>
              <a:rPr sz="1400" b="1" spc="-31">
                <a:cs typeface="Times New Roman" pitchFamily="18" charset="0"/>
              </a:rPr>
              <a:t> </a:t>
            </a:r>
            <a:r>
              <a:rPr lang="ru-RU" sz="1400" b="1" spc="31" dirty="0" smtClean="0">
                <a:cs typeface="Times New Roman" pitchFamily="18" charset="0"/>
              </a:rPr>
              <a:t>, регионального центра</a:t>
            </a:r>
            <a:r>
              <a:rPr lang="ru-RU" sz="1400" b="1" dirty="0" smtClean="0"/>
              <a:t> сопровождения приема абитуриентов из числа лиц с ОВЗ и инвалидностью</a:t>
            </a:r>
            <a:r>
              <a:rPr lang="ru-RU" sz="1400" b="1" spc="31" dirty="0" smtClean="0">
                <a:cs typeface="Times New Roman" pitchFamily="18" charset="0"/>
              </a:rPr>
              <a:t> </a:t>
            </a:r>
          </a:p>
          <a:p>
            <a:pPr marL="9942">
              <a:lnSpc>
                <a:spcPts val="1033"/>
              </a:lnSpc>
              <a:spcBef>
                <a:spcPts val="78"/>
              </a:spcBef>
            </a:pPr>
            <a:endParaRPr sz="1400">
              <a:cs typeface="Times New Roman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01090" y="1071552"/>
            <a:ext cx="276999" cy="610256"/>
          </a:xfrm>
          <a:prstGeom prst="rect">
            <a:avLst/>
          </a:prstGeom>
        </p:spPr>
        <p:txBody>
          <a:bodyPr vert="vert270" wrap="square" lIns="0" tIns="7456" rIns="0" bIns="0" rtlCol="0">
            <a:spAutoFit/>
          </a:bodyPr>
          <a:lstStyle/>
          <a:p>
            <a:pPr marL="9942">
              <a:spcBef>
                <a:spcPts val="59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Дос</a:t>
            </a:r>
            <a:r>
              <a:rPr sz="900" b="1" spc="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упная</a:t>
            </a:r>
            <a:r>
              <a:rPr sz="900" b="1" spc="-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среда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65431" cy="408467"/>
          </a:xfrm>
          <a:prstGeom prst="rect">
            <a:avLst/>
          </a:prstGeom>
        </p:spPr>
      </p:pic>
      <p:pic>
        <p:nvPicPr>
          <p:cNvPr id="22" name="Picture 3" descr="C:\Users\e_granenkova\Desktop\приемная 2022.2023\ПРОФОРИЕНТАЦИЯ\программмаа профориентации на платформу\Логотип НППК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58" y="0"/>
            <a:ext cx="642942" cy="642942"/>
          </a:xfrm>
          <a:prstGeom prst="rect">
            <a:avLst/>
          </a:prstGeom>
          <a:noFill/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28596" y="1357305"/>
          <a:ext cx="8286808" cy="3572531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Показатель 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Количество поступивших  на 1 курс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4383" marR="6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- дети-сироты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- инвалиды и ОВЗ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Количество консультаций регионального центра сопровождения и приема для людей с инвалидностью и ОВЗ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357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470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587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Количество консультаций, специалистов приемной комиссии для детей – сирот,  детей, оставшихся без попечения родителей,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лица  из числа детей-сирот и детей, оставшихся без попечения родителей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Количество студентов, обучающихся по адаптированным программам, чел.</a:t>
                      </a:r>
                    </a:p>
                  </a:txBody>
                  <a:tcPr marL="64383" marR="64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4383" marR="64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5077" y="141480"/>
            <a:ext cx="7059998" cy="959105"/>
          </a:xfrm>
          <a:prstGeom prst="rect">
            <a:avLst/>
          </a:prstGeom>
        </p:spPr>
        <p:txBody>
          <a:bodyPr lIns="71579" tIns="35790" rIns="71579" bIns="35790">
            <a:normAutofit fontScale="92500" lnSpcReduction="10000"/>
          </a:bodyPr>
          <a:lstStyle/>
          <a:p>
            <a:pPr algn="ctr" defTabSz="7890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РЕГИОНАЛЬНЫЙ ЦЕНТР СОПРОВОЖДЕНИЯ ПРИЕМА АБИТУРИЕНТОВ ИЗ ЧИСЛА ЛИЦ С ОВЗ И ИНВАЛИДНОСТЬЮ</a:t>
            </a:r>
            <a:br>
              <a:rPr lang="ru-RU" sz="17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ПРОФЕССИОНАЛЬНЫЕ ОБРАЗОВАТЕЛЬНЫЕ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ОРГАНИЗАЦИИ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НОВОСИБИРСКОЙ ОБЛАСТИ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0034" y="1005576"/>
            <a:ext cx="8286808" cy="3726414"/>
          </a:xfrm>
          <a:prstGeom prst="rect">
            <a:avLst/>
          </a:prstGeom>
        </p:spPr>
        <p:txBody>
          <a:bodyPr lIns="71579" tIns="35790" rIns="71579" bIns="35790">
            <a:noAutofit/>
          </a:bodyPr>
          <a:lstStyle/>
          <a:p>
            <a:pPr marL="295882" indent="-295882" defTabSz="7890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Консультирование секретарей приемных комиссий по вопросам приема абитуриентов из числа лиц с ОВЗ и инвалидностью.</a:t>
            </a:r>
          </a:p>
          <a:p>
            <a:pPr marL="295882" indent="-295882" defTabSz="7890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Сбор информации от приемных комиссий </a:t>
            </a:r>
            <a:r>
              <a:rPr lang="ru-RU" sz="17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ПОО </a:t>
            </a: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 количестве обращений и поданных заявлений о приеме на обучение от абитуриентов из числа лиц с ОВЗ и инвалидностью. </a:t>
            </a:r>
          </a:p>
          <a:p>
            <a:pPr marL="295882" indent="-295882" defTabSz="78901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Сопровождение работы приемной комиссии </a:t>
            </a:r>
            <a:r>
              <a:rPr lang="ru-RU" sz="17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БПОО </a:t>
            </a: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приему абитуриентов из числа лиц с ОВЗ и инвалидностью. </a:t>
            </a:r>
            <a:endParaRPr lang="en-US" sz="17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5882" indent="-295882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Консультирование абитуриентов и их родителей по вопросам поступления в </a:t>
            </a:r>
            <a:r>
              <a:rPr lang="ru-RU" sz="17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ПОО: </a:t>
            </a: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проведение </a:t>
            </a:r>
            <a:r>
              <a:rPr lang="ru-RU" sz="17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профдиагностики</a:t>
            </a: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консультирование педагогом-психологом колледжа по профессиональной ориентации абитуриента, консультирование заведующим и методистом отделения инклюзивного образования по имеющимся специальностям и профессиям в </a:t>
            </a:r>
            <a:r>
              <a:rPr lang="ru-RU" sz="17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ПОО </a:t>
            </a:r>
            <a:r>
              <a:rPr lang="ru-RU" sz="17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Новосибирской области, правилам приема на обучение, особенностям вступительных испытаний и обучения лиц с ОВЗ и инвалидностью.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76" y="0"/>
            <a:ext cx="726439" cy="720799"/>
          </a:xfrm>
          <a:prstGeom prst="rect">
            <a:avLst/>
          </a:prstGeom>
        </p:spPr>
      </p:pic>
      <p:pic>
        <p:nvPicPr>
          <p:cNvPr id="5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543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4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7977331"/>
              </p:ext>
            </p:extLst>
          </p:nvPr>
        </p:nvGraphicFramePr>
        <p:xfrm>
          <a:off x="2285984" y="56425"/>
          <a:ext cx="4714908" cy="5087075"/>
        </p:xfrm>
        <a:graphic>
          <a:graphicData uri="http://schemas.openxmlformats.org/presentationml/2006/ole">
            <p:oleObj spid="_x0000_s1031" name="Acrobat Document" r:id="rId3" imgW="5829199" imgH="7543800" progId="Acrobat.Document.11">
              <p:embed/>
            </p:oleObj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2891" y="0"/>
            <a:ext cx="501109" cy="500048"/>
          </a:xfrm>
          <a:prstGeom prst="rect">
            <a:avLst/>
          </a:prstGeom>
        </p:spPr>
      </p:pic>
      <p:pic>
        <p:nvPicPr>
          <p:cNvPr id="5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43008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0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6603861"/>
              </p:ext>
            </p:extLst>
          </p:nvPr>
        </p:nvGraphicFramePr>
        <p:xfrm>
          <a:off x="2244415" y="199541"/>
          <a:ext cx="4113535" cy="4824946"/>
        </p:xfrm>
        <a:graphic>
          <a:graphicData uri="http://schemas.openxmlformats.org/presentationml/2006/ole">
            <p:oleObj spid="_x0000_s2055" name="Acrobat Document" r:id="rId3" imgW="5676844" imgH="8019810" progId="Acrobat.Document.11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9" y="0"/>
            <a:ext cx="642941" cy="610898"/>
          </a:xfrm>
          <a:prstGeom prst="rect">
            <a:avLst/>
          </a:prstGeom>
        </p:spPr>
      </p:pic>
      <p:pic>
        <p:nvPicPr>
          <p:cNvPr id="4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43008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551" y="162692"/>
            <a:ext cx="3851275" cy="4741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21" y="0"/>
            <a:ext cx="714379" cy="668444"/>
          </a:xfrm>
          <a:prstGeom prst="rect">
            <a:avLst/>
          </a:prstGeom>
        </p:spPr>
      </p:pic>
      <p:pic>
        <p:nvPicPr>
          <p:cNvPr id="5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3008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3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816</Words>
  <Application>Microsoft Office PowerPoint</Application>
  <PresentationFormat>Экран (16:9)</PresentationFormat>
  <Paragraphs>82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Acrobat Document</vt:lpstr>
      <vt:lpstr>Слайд 1</vt:lpstr>
      <vt:lpstr>Слайд 2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Актуальные вопросы по приёму абитуриентов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Калашников Максим  Юрьевич</dc:creator>
  <cp:lastModifiedBy>e_granenkova</cp:lastModifiedBy>
  <cp:revision>195</cp:revision>
  <dcterms:created xsi:type="dcterms:W3CDTF">2022-03-30T07:11:36Z</dcterms:created>
  <dcterms:modified xsi:type="dcterms:W3CDTF">2023-06-14T06:14:57Z</dcterms:modified>
</cp:coreProperties>
</file>