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82" r:id="rId3"/>
    <p:sldId id="283" r:id="rId4"/>
    <p:sldId id="284" r:id="rId5"/>
    <p:sldId id="285" r:id="rId6"/>
    <p:sldId id="286" r:id="rId7"/>
    <p:sldId id="288" r:id="rId8"/>
    <p:sldId id="287" r:id="rId9"/>
    <p:sldId id="295" r:id="rId10"/>
    <p:sldId id="303" r:id="rId11"/>
    <p:sldId id="30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1900" autoAdjust="0"/>
  </p:normalViewPr>
  <p:slideViewPr>
    <p:cSldViewPr showGuides="1">
      <p:cViewPr>
        <p:scale>
          <a:sx n="66" d="100"/>
          <a:sy n="66" d="100"/>
        </p:scale>
        <p:origin x="-120" y="-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6080363" cy="460803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4D937-C55C-4058-944C-FEF7EC9B603E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F0E99-38CD-4622-8549-7650D906F6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993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F0E99-38CD-4622-8549-7650D906F65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2953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F0E99-38CD-4622-8549-7650D906F65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F0E99-38CD-4622-8549-7650D906F65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1324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F0E99-38CD-4622-8549-7650D906F65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1611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F0E99-38CD-4622-8549-7650D906F65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F0E99-38CD-4622-8549-7650D906F65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0839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F0E99-38CD-4622-8549-7650D906F65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9DF145-3EC7-45A6-98DB-F2C7EFF8C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717AF95-71C1-4499-B23E-07B1784D08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1BE73C-EA6D-4225-8BDF-BB71555E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CE212F6-9108-4608-971C-D6D70D688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3850029-9F9D-4176-B037-A9ECB3FBC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966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8C117D-03E5-4898-897C-31A4ECA0B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5DC9F88-A158-4658-AFFC-E2E365B59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06F0965-D614-4DD0-BF04-3373E6DDD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FDCF245-4B9D-469E-89B0-0FC6865F4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2A83759-3CBB-4669-A645-20DA423B1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18D6578-AB4E-4BE7-B782-060976285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3260A9E-FBCA-49FF-B7EC-F2BB03FBF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15D9A67-56DA-4FA6-A270-6F9926862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500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0C30C5-2530-4641-868D-38BB1367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163D42C-8588-4E3A-9FCF-22A4FE863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93FE8F1-5155-4638-922B-EEC6D8C60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E3C91DF-AF8A-4B6B-8C41-C3810B774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3801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989810C-4CE3-4421-BE5F-739DC688A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CAA0D72-7175-4B27-A46C-37D0297C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8CF0C6B-2D65-41E3-BA05-25D2C6F3F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1309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C944D6-DDB2-4018-B126-FC0F899DA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1B1234E-2933-42C3-AC43-2E3F57745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BEF90F2-7940-4C9B-816C-A0E6F4F3D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A43987E-1DFD-40D6-8748-DC2AE1D1F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989573C-CD38-4ED6-9A0C-EBCCECD45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210EBFF-743C-4106-99AB-1F62ECF6A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9462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2F0872-3855-4DC2-A1E8-6E26E19E5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6A06CD3-1CFF-452C-9F89-7041FDD40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9836A75-AF44-4E3D-927A-2D55DC3A3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7527F93-44C5-488C-8AD3-AC0EAAE79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93ED294-37D0-4106-B426-5931649B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BC783C9-2EDC-4FCC-9BB8-CA68C54F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1845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113664-7467-4A8B-BE24-A856234D0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8E49FE4-537C-45E2-B665-1F23C0B6D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880C032-8B29-431A-9431-52DF2E01E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2FE6883-F6ED-4455-97B7-0524237F3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564DD1E-F3EC-4EED-9C25-D8E5FBC42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753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8880DBFF-8C1D-4708-B5C5-91EEC8F654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28C8DE9-BF79-4004-84C0-B59CECEA5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9D9929F-CB95-4E24-9E5D-846591492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42A74B6-C1FF-4904-A387-44536163D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17F510F-7642-43B8-81D1-48C258B3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3227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accent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=""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accent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=""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4251886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65125"/>
            <a:ext cx="5257801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FB3E60-2F82-4C12-95B3-7ACC1B0E5862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="" xmlns:a16="http://schemas.microsoft.com/office/drawing/2014/main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50" y="-575"/>
            <a:ext cx="5186362" cy="685857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  <a:solidFill>
            <a:schemeClr val="accent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=""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accent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=""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33588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4321613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95E16D1-998B-48A7-9C66-2F192101B82F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48120B5-0C92-46E1-BAA0-BA8A5399D9C2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7BF0CE19-D07F-45F4-8B53-F4AE3EAC0AF5}"/>
              </a:ext>
            </a:extLst>
          </p:cNvPr>
          <p:cNvGrpSpPr/>
          <p:nvPr userDrawn="1"/>
        </p:nvGrpSpPr>
        <p:grpSpPr>
          <a:xfrm>
            <a:off x="4161000" y="150"/>
            <a:ext cx="2844750" cy="286020"/>
            <a:chOff x="9347250" y="37980"/>
            <a:chExt cx="2844750" cy="286020"/>
          </a:xfrm>
          <a:solidFill>
            <a:schemeClr val="accent2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56D0ED7C-6F6D-4A0C-B5BF-D4C886121974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9" name="Блок-схема: объединение 8">
              <a:extLst>
                <a:ext uri="{FF2B5EF4-FFF2-40B4-BE49-F238E27FC236}">
                  <a16:creationId xmlns="" xmlns:a16="http://schemas.microsoft.com/office/drawing/2014/main" id="{F6313D72-2173-410E-9DAC-5F683BF77D8C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9D0FFF0F-DED0-4533-AA04-278237E63B65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2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01E034F0-B288-495E-B8C4-5A4D6270B72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="" xmlns:a16="http://schemas.microsoft.com/office/drawing/2014/main" id="{7F3095C1-9AE8-47F3-8F8B-8B149C02C892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Рисунок 2">
            <a:extLst>
              <a:ext uri="{FF2B5EF4-FFF2-40B4-BE49-F238E27FC236}">
                <a16:creationId xmlns="" xmlns:a16="http://schemas.microsoft.com/office/drawing/2014/main" id="{9563E350-4964-48DA-95EE-507A76F6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8" y="9000"/>
            <a:ext cx="5186362" cy="333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Заголовок 16">
            <a:extLst>
              <a:ext uri="{FF2B5EF4-FFF2-40B4-BE49-F238E27FC236}">
                <a16:creationId xmlns="" xmlns:a16="http://schemas.microsoft.com/office/drawing/2014/main" id="{E44DF226-C979-4C53-9AB3-F30F19A6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1"/>
            <a:ext cx="525780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="" xmlns:a16="http://schemas.microsoft.com/office/drawing/2014/main" id="{C0D997C5-63D2-40A5-8978-8A0E7A482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="" xmlns:a16="http://schemas.microsoft.com/office/drawing/2014/main" id="{0DC8507B-223A-4D10-9873-5F8CBA1FA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4638" y="3519000"/>
            <a:ext cx="5186362" cy="333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44671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73640FF5-D492-4210-9DE4-D7B66426125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D1C3AA05-E7C7-4C27-A908-2E47AFEBA600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2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="" xmlns:a16="http://schemas.microsoft.com/office/drawing/2014/main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4740265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1">
            <a:extLst>
              <a:ext uri="{FF2B5EF4-FFF2-40B4-BE49-F238E27FC236}">
                <a16:creationId xmlns="" xmlns:a16="http://schemas.microsoft.com/office/drawing/2014/main" id="{AC7B45C4-0029-484F-BC10-E13FF562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34000"/>
            <a:ext cx="11341100" cy="103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F8FF044D-1DB9-4B7C-9D24-F0D3A3DD3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450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738784A2-81B9-4C54-8F48-52CB72EF9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5341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="" xmlns:a16="http://schemas.microsoft.com/office/drawing/2014/main" id="{21C4B4FC-EB7C-4B83-9B03-36AC76ADC6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1675" y="23034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="" xmlns:a16="http://schemas.microsoft.com/office/drawing/2014/main" id="{FC421DAD-9956-40BC-B396-121BDF5220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450" y="40581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="" xmlns:a16="http://schemas.microsoft.com/office/drawing/2014/main" id="{0596AFFC-6327-4316-8A52-555C5499A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6109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709A8CBC-B10E-4729-8664-C17D4F6947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76000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Текст 4">
            <a:extLst>
              <a:ext uri="{FF2B5EF4-FFF2-40B4-BE49-F238E27FC236}">
                <a16:creationId xmlns="" xmlns:a16="http://schemas.microsoft.com/office/drawing/2014/main" id="{05550F69-FB7F-4160-902B-8FE3C5C275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39" y="1493838"/>
            <a:ext cx="11341100" cy="6270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734072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092008-DBD3-46BA-A4EB-58BFA3727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7A263C2-0CA0-4726-8ADC-C6857613C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99719FD-E040-478A-937E-C5F8CB573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05CE2BE-1276-4A04-9F8D-C0527D0F4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55ED891-380B-406A-A48E-D9981BE99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616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1F919F-432B-4AAF-8366-DBD8B0A3C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8EE1D5D-3A6C-44DE-9213-A8F9E2F65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F7C9EB4-F846-4602-95A8-B0BEE14AF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A928667-83F3-4E42-9D55-FA20CA345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8F0AF01-74DE-44DE-9A8F-1BCE6A9BA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341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BB5CEA-7B09-498B-8E61-BAF2B4380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E4A14F-68DF-4743-A047-6B0913610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9BD6A83-0AEB-455B-B55A-FD3DBF861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5A35E39-2F5B-42E0-9F90-6CD1453F7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4B8125E-8FB7-46F3-AC6F-CE8760D04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EC29A5D-7DB3-4579-91B8-7C6BBC339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926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323AAE-BFC3-4CCA-AE74-B41E221D4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CEDEEE5-CAEC-4DC9-841D-3496A6CA3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21D8F9E-5681-4397-8620-6A534D50AE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2E417-5F45-4CBD-AEF8-95048E7B5C99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18EBA8A-57C7-4851-9A59-C2739AE8BB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8E8C9F0-2955-4F31-909E-A7D69B4CB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8"/>
            <a:extLst>
              <a:ext uri="{FF2B5EF4-FFF2-40B4-BE49-F238E27FC236}">
                <a16:creationId xmlns="" xmlns:a16="http://schemas.microsoft.com/office/drawing/2014/main" id="{5BF8621D-8206-4C22-9818-F327ED8B7AD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775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9CA05078-3877-415F-AD9E-AB61FED9E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300" y="1809000"/>
            <a:ext cx="10361400" cy="2520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опыта работы МБОУ СОШ № 196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качестве площадки конкурса по ранней профориентации среди детей дошкольного и младшего школьного возраста с ограниченными возможностями здоровья и инвалидностью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«Абилимпикс.Дети5+»</a:t>
            </a:r>
            <a:endParaRPr lang="ru-RU" sz="2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s_196.edu54.ru/images/p75_2333444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000" y="191291"/>
            <a:ext cx="2047875" cy="2038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16000" y="4914000"/>
            <a:ext cx="504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Стасюк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Кристина Романовна,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зам.директора по ВР МБОУ СОШ № 196,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площадки Абилимпикс.Дети5+</a:t>
            </a:r>
          </a:p>
        </p:txBody>
      </p:sp>
    </p:spTree>
    <p:extLst>
      <p:ext uri="{BB962C8B-B14F-4D97-AF65-F5344CB8AC3E}">
        <p14:creationId xmlns="" xmlns:p14="http://schemas.microsoft.com/office/powerpoint/2010/main" val="128190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1000" y="365125"/>
            <a:ext cx="94428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cap="all" dirty="0" smtClean="0">
                <a:latin typeface="Times New Roman" pitchFamily="18" charset="0"/>
                <a:cs typeface="Times New Roman" pitchFamily="18" charset="0"/>
              </a:rPr>
              <a:t>Итоги участия</a:t>
            </a:r>
            <a:endParaRPr lang="ru-RU" sz="3200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s_196.edu54.ru/images/p75_2333444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355" y="390022"/>
            <a:ext cx="1308890" cy="1302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9792" y="1944000"/>
            <a:ext cx="10935000" cy="353943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Информирование об участниках площадки с контактными данными сопровождающих, нозологии участников.</a:t>
            </a:r>
          </a:p>
          <a:p>
            <a:pPr lvl="0">
              <a:buFont typeface="Wingdings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Предоставления возможности площадкам принимать заявки от участников.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Наградные материалы должны быть по отдельным градациям (эксперты и  главные эксперты, ведущие площадку должны иметь разный уровень грамот).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s_196.edu54.ru/images/p75_23334440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675" y="365125"/>
            <a:ext cx="1965325" cy="1957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860856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6000" y="365125"/>
            <a:ext cx="10035000" cy="171387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по ранней профориентации среди детей дошкольного и младшего школьного возраста с ограниченными возможностями здоровья и инвалидностью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«Абилимпикс.Дети5+»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971000" y="1944000"/>
            <a:ext cx="6524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1000" y="2259000"/>
            <a:ext cx="684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расширение представления детей дошкольного и младшего школьного возраста с ОВЗ и инвалидностью о профессиях, формирования положительного эмоционального отношения к миру профессий, предоставления ему возможности использовать свои силы в доступных видах деятельности.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51000" y="5319000"/>
            <a:ext cx="607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СОШ № 196 –площадка конкурса «Абилимпикс.Дети5+»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s_196.edu54.ru/images/p75_2333444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000" y="459000"/>
            <a:ext cx="1230300" cy="12759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4163" t="17194" r="22318" b="4373"/>
          <a:stretch>
            <a:fillRect/>
          </a:stretch>
        </p:blipFill>
        <p:spPr bwMode="auto">
          <a:xfrm>
            <a:off x="336000" y="1951759"/>
            <a:ext cx="3825000" cy="448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4000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СОШ № 196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 txBox="1">
            <a:spLocks noGrp="1"/>
          </p:cNvSpPr>
          <p:nvPr>
            <p:ph idx="1"/>
          </p:nvPr>
        </p:nvSpPr>
        <p:spPr>
          <a:xfrm>
            <a:off x="4566000" y="1179000"/>
            <a:ext cx="7626000" cy="3747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Кировский район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г.Новосибирска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 га территории школы;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здания: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А – дошкольное отделение (5 групп), 1-4 классы, 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Б – 5-11 классы;</a:t>
            </a:r>
          </a:p>
          <a:p>
            <a:pPr marL="285750" indent="-285750" algn="ctr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2023/2024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уч.год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2750 обучающихся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155 воспитанников дошкольного отделения;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 классов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034" name="Picture 2" descr="https://avatars.mds.yandex.net/get-altay/7456447/2a000001841d9f4f58051ba52eb708a0a0bc/orig"/>
          <p:cNvPicPr>
            <a:picLocks noChangeAspect="1" noChangeArrowheads="1"/>
          </p:cNvPicPr>
          <p:nvPr/>
        </p:nvPicPr>
        <p:blipFill>
          <a:blip r:embed="rId2" cstate="print"/>
          <a:srcRect l="25700"/>
          <a:stretch>
            <a:fillRect/>
          </a:stretch>
        </p:blipFill>
        <p:spPr bwMode="auto">
          <a:xfrm>
            <a:off x="339997" y="1198224"/>
            <a:ext cx="4208891" cy="31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s_196.edu54.ru/images/p75_2333444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000" y="594000"/>
            <a:ext cx="1491939" cy="148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00" y="504000"/>
            <a:ext cx="10515600" cy="1125000"/>
          </a:xfrm>
        </p:spPr>
        <p:txBody>
          <a:bodyPr>
            <a:normAutofit/>
          </a:bodyPr>
          <a:lstStyle/>
          <a:p>
            <a:r>
              <a:rPr lang="ru-RU" sz="3200" cap="all" dirty="0" smtClean="0">
                <a:latin typeface="Times New Roman" pitchFamily="18" charset="0"/>
                <a:cs typeface="Times New Roman" pitchFamily="18" charset="0"/>
              </a:rPr>
              <a:t>Сравнительный анализ </a:t>
            </a:r>
            <a:br>
              <a:rPr lang="ru-RU" sz="3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cap="all" dirty="0" smtClean="0">
                <a:latin typeface="Times New Roman" pitchFamily="18" charset="0"/>
                <a:cs typeface="Times New Roman" pitchFamily="18" charset="0"/>
              </a:rPr>
              <a:t>социального паспорта школы за 3 года</a:t>
            </a:r>
            <a:endParaRPr lang="ru-RU" sz="3200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s_196.edu54.ru/images/p75_2333444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110" y="369000"/>
            <a:ext cx="1308890" cy="1302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71000" y="1899000"/>
          <a:ext cx="10034999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941"/>
                <a:gridCol w="2109708"/>
                <a:gridCol w="2748175"/>
                <a:gridCol w="2748175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детей с ОВЗ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</a:t>
                      </a:r>
                      <a:r>
                        <a:rPr lang="ru-RU" dirty="0" smtClean="0"/>
                        <a:t>детей-инвалидов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детей с ОВЗ и инвалидностью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2021/2022 </a:t>
                      </a:r>
                      <a:r>
                        <a:rPr lang="ru-RU" sz="20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уч.год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2022/2023 </a:t>
                      </a:r>
                      <a:r>
                        <a:rPr lang="ru-RU" sz="20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уч.год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2023/2024 </a:t>
                      </a:r>
                      <a:r>
                        <a:rPr lang="ru-RU" sz="20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уч.год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290" name="Picture 2" descr="http://www.s196.edu.ru/wp-content/uploads/19145/WhatsApp-Image-2024-04-19-at-14.27.4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6000" y="3744000"/>
            <a:ext cx="6117000" cy="274787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cap="all" dirty="0" smtClean="0">
                <a:latin typeface="Times New Roman" pitchFamily="18" charset="0"/>
                <a:cs typeface="Times New Roman" pitchFamily="18" charset="0"/>
              </a:rPr>
              <a:t>1 этап работы</a:t>
            </a:r>
            <a:endParaRPr lang="ru-RU" sz="3200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000" y="1449000"/>
            <a:ext cx="4770000" cy="4770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Оформление заявки на участие в Конкурсе в качестве площадки;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Определение компетенций;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Назначение экспертов и подготовка конкурсного задания по каждой компетенции;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Оформление заявок участников Конкурса.</a:t>
            </a:r>
          </a:p>
        </p:txBody>
      </p:sp>
      <p:pic>
        <p:nvPicPr>
          <p:cNvPr id="7" name="Picture 2" descr="http://s_196.edu54.ru/images/p75_2333444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000" y="504000"/>
            <a:ext cx="1308890" cy="1302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826000" y="2304000"/>
          <a:ext cx="61200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000"/>
                <a:gridCol w="3060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Компетенции площадки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МБОУ СОШ №196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Дошкольный возраст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Младший школьный возраст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fontAlgn="base"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Кондитерское дело </a:t>
                      </a:r>
                    </a:p>
                    <a:p>
                      <a:pPr marL="342900" indent="-342900" fontAlgn="base"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Художественный дизайн (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скрапбукинг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342900" indent="-342900" fontAlgn="base"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Флористика </a:t>
                      </a:r>
                    </a:p>
                    <a:p>
                      <a:pPr marL="342900" indent="-342900" fontAlgn="base"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Дизайн плаката </a:t>
                      </a:r>
                    </a:p>
                    <a:p>
                      <a:pPr marL="342900" indent="-342900" fontAlgn="base"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Лепка из пластилина</a:t>
                      </a:r>
                    </a:p>
                    <a:p>
                      <a:pPr marL="342900" indent="-342900" fontAlgn="base"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Изобразительное искусство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fontAlgn="base">
                        <a:buFont typeface="+mj-lt"/>
                        <a:buAutoNum type="arabicPeriod"/>
                      </a:pP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Бисероплетение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342900" indent="-342900" fontAlgn="base"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Столярное дело </a:t>
                      </a:r>
                    </a:p>
                    <a:p>
                      <a:pPr marL="342900" indent="-342900" fontAlgn="base">
                        <a:buFont typeface="+mj-lt"/>
                        <a:buAutoNum type="arabicPeriod"/>
                      </a:pP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Мультимедийная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журналистика </a:t>
                      </a:r>
                    </a:p>
                    <a:p>
                      <a:pPr marL="342900" indent="-342900" fontAlgn="base"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 Изобразительное искусство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000" y="123437"/>
            <a:ext cx="6525000" cy="1325563"/>
          </a:xfrm>
        </p:spPr>
        <p:txBody>
          <a:bodyPr>
            <a:normAutofit/>
          </a:bodyPr>
          <a:lstStyle/>
          <a:p>
            <a:r>
              <a:rPr lang="ru-RU" sz="3200" cap="all" dirty="0" smtClean="0">
                <a:latin typeface="Times New Roman" pitchFamily="18" charset="0"/>
                <a:cs typeface="Times New Roman" pitchFamily="18" charset="0"/>
              </a:rPr>
              <a:t>2 этап работы</a:t>
            </a:r>
            <a:endParaRPr lang="ru-RU" sz="3200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688" y="1179000"/>
            <a:ext cx="4885312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Приказ от 12.04.2024 г. №190-ОД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i="1" dirty="0" smtClean="0"/>
              <a:t>Об  организации и проведении конкурса по ранней профориентации среди детей дошкольного и младшего школьного возраста с ограниченными возможностями здоровья и инвалидностью «</a:t>
            </a:r>
            <a:r>
              <a:rPr lang="ru-RU" sz="1400" i="1" dirty="0" err="1" smtClean="0"/>
              <a:t>Абилимпикс</a:t>
            </a:r>
            <a:r>
              <a:rPr lang="ru-RU" sz="1400" i="1" dirty="0" smtClean="0"/>
              <a:t>. Дети 5+» </a:t>
            </a:r>
          </a:p>
          <a:p>
            <a:pPr algn="ctr"/>
            <a:r>
              <a:rPr lang="ru-RU" sz="1400" i="1" dirty="0" smtClean="0"/>
              <a:t>в МБОУ СОШ № 196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s_196.edu54.ru/images/p75_2333444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000" y="329232"/>
            <a:ext cx="1125000" cy="11197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6009" t="21346" r="22318" b="33440"/>
          <a:stretch>
            <a:fillRect/>
          </a:stretch>
        </p:blipFill>
        <p:spPr bwMode="auto">
          <a:xfrm>
            <a:off x="291000" y="2979000"/>
            <a:ext cx="4905000" cy="34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7923" t="20424" r="9400" b="56927"/>
          <a:stretch>
            <a:fillRect/>
          </a:stretch>
        </p:blipFill>
        <p:spPr bwMode="auto">
          <a:xfrm>
            <a:off x="5331000" y="4914000"/>
            <a:ext cx="6570667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5" cstate="print"/>
          <a:srcRect t="11196" b="17292"/>
          <a:stretch>
            <a:fillRect/>
          </a:stretch>
        </p:blipFill>
        <p:spPr bwMode="auto">
          <a:xfrm>
            <a:off x="5511000" y="1044000"/>
            <a:ext cx="5421000" cy="3101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000" y="123437"/>
            <a:ext cx="6525000" cy="1325563"/>
          </a:xfrm>
        </p:spPr>
        <p:txBody>
          <a:bodyPr>
            <a:normAutofit/>
          </a:bodyPr>
          <a:lstStyle/>
          <a:p>
            <a:r>
              <a:rPr lang="ru-RU" sz="3200" cap="all" dirty="0" smtClean="0">
                <a:latin typeface="Times New Roman" pitchFamily="18" charset="0"/>
                <a:cs typeface="Times New Roman" pitchFamily="18" charset="0"/>
              </a:rPr>
              <a:t>2 этап работы</a:t>
            </a:r>
            <a:endParaRPr lang="ru-RU" sz="3200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s_196.edu54.ru/images/p75_2333444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000" y="348698"/>
            <a:ext cx="1308890" cy="1302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6000" y="2562335"/>
            <a:ext cx="2205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со списками участников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1000" y="2562335"/>
            <a:ext cx="2565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Подтверждение участия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1000" y="3924000"/>
            <a:ext cx="3735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рабочих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чатов, страницы на сайте школы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61000" y="2934000"/>
            <a:ext cx="51300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 кабинетов и рекреация к Конкурсу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081000" y="2787335"/>
            <a:ext cx="630000" cy="3150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3421459">
            <a:off x="2889576" y="3486478"/>
            <a:ext cx="630000" cy="3150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011000" y="1809000"/>
            <a:ext cx="4860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Кураторы площадки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36000" y="1764000"/>
            <a:ext cx="5265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Эксперты, волонтеры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10753500" y="2416500"/>
            <a:ext cx="630000" cy="315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36000" y="4973671"/>
            <a:ext cx="40950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участия конкурсантов в дистанционном формате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5" descr="http://www.s196.edu.ru/wp-content/uploads/19145/WhatsApp-Image-2024-04-18-at-21.08.39-2-1.jpeg"/>
          <p:cNvPicPr>
            <a:picLocks noChangeAspect="1" noChangeArrowheads="1"/>
          </p:cNvPicPr>
          <p:nvPr/>
        </p:nvPicPr>
        <p:blipFill>
          <a:blip r:embed="rId4" cstate="print"/>
          <a:srcRect l="11064" t="18256" b="10379"/>
          <a:stretch>
            <a:fillRect/>
          </a:stretch>
        </p:blipFill>
        <p:spPr bwMode="auto">
          <a:xfrm>
            <a:off x="9831000" y="4059000"/>
            <a:ext cx="2033575" cy="2175728"/>
          </a:xfrm>
          <a:prstGeom prst="rect">
            <a:avLst/>
          </a:prstGeom>
          <a:noFill/>
        </p:spPr>
      </p:pic>
      <p:pic>
        <p:nvPicPr>
          <p:cNvPr id="27650" name="Picture 2" descr="http://www.s196.edu.ru/wp-content/uploads/19145/WhatsApp-Image-2024-04-19-at-14.27.36.jpeg"/>
          <p:cNvPicPr>
            <a:picLocks noChangeAspect="1" noChangeArrowheads="1"/>
          </p:cNvPicPr>
          <p:nvPr/>
        </p:nvPicPr>
        <p:blipFill>
          <a:blip r:embed="rId5" cstate="print"/>
          <a:srcRect t="35680"/>
          <a:stretch>
            <a:fillRect/>
          </a:stretch>
        </p:blipFill>
        <p:spPr bwMode="auto">
          <a:xfrm>
            <a:off x="7446000" y="4149000"/>
            <a:ext cx="1440000" cy="2061818"/>
          </a:xfrm>
          <a:prstGeom prst="rect">
            <a:avLst/>
          </a:prstGeom>
          <a:noFill/>
        </p:spPr>
      </p:pic>
      <p:sp>
        <p:nvSpPr>
          <p:cNvPr id="26" name="Стрелка вправо 25"/>
          <p:cNvSpPr/>
          <p:nvPr/>
        </p:nvSpPr>
        <p:spPr>
          <a:xfrm rot="5242642">
            <a:off x="1391251" y="4061542"/>
            <a:ext cx="856324" cy="32432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81000" y="3024000"/>
            <a:ext cx="11520000" cy="286232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Трудности:</a:t>
            </a:r>
          </a:p>
          <a:p>
            <a:pPr marL="342900" indent="-342900">
              <a:buAutoNum type="arabicPeriod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Большое количество заявок на компетенции.</a:t>
            </a:r>
          </a:p>
          <a:p>
            <a:pPr marL="342900" indent="-342900">
              <a:buAutoNum type="arabicPeriod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Отсутствие контактной информации об участниках и сопровождающих.</a:t>
            </a:r>
          </a:p>
          <a:p>
            <a:pPr marL="342900" indent="-342900">
              <a:buAutoNum type="arabicPeriod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Отсутствие информации о нозологии участников.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000" y="123437"/>
            <a:ext cx="99900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cap="all" dirty="0" smtClean="0">
                <a:latin typeface="Times New Roman" pitchFamily="18" charset="0"/>
                <a:cs typeface="Times New Roman" pitchFamily="18" charset="0"/>
              </a:rPr>
              <a:t>основной  этап</a:t>
            </a:r>
            <a:endParaRPr lang="ru-RU" sz="3200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s_196.edu54.ru/images/p75_2333444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710" y="350201"/>
            <a:ext cx="1308890" cy="1302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96000" y="999000"/>
            <a:ext cx="249594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 апреля 2024 г.</a:t>
            </a:r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01000" y="1674000"/>
          <a:ext cx="11610001" cy="4801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766"/>
                <a:gridCol w="826134"/>
                <a:gridCol w="1812758"/>
                <a:gridCol w="1130257"/>
                <a:gridCol w="2452112"/>
                <a:gridCol w="2301983"/>
                <a:gridCol w="1150991"/>
              </a:tblGrid>
              <a:tr h="315000">
                <a:tc rowSpan="3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Компетенции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частников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Сопровождающие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экспертов на площадках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42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Дистанционно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61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СОШ № 196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Внешние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9183">
                <a:tc>
                  <a:txBody>
                    <a:bodyPr/>
                    <a:lstStyle/>
                    <a:p>
                      <a:pPr marL="342900" indent="-342900" fontAlgn="base"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Кондитерское дело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78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Художественный дизайн (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скрапбукинг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918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Флористика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91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Лепка из пластилина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91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Дизайн плаката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78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Изобразительное искусство (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дошк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9183">
                <a:tc>
                  <a:txBody>
                    <a:bodyPr/>
                    <a:lstStyle/>
                    <a:p>
                      <a:pPr marL="342900" indent="-342900" fontAlgn="base">
                        <a:buFont typeface="+mj-lt"/>
                        <a:buNone/>
                      </a:pP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Бисероплетение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7899">
                <a:tc>
                  <a:txBody>
                    <a:bodyPr/>
                    <a:lstStyle/>
                    <a:p>
                      <a:pPr marL="342900" indent="-342900" fontAlgn="base">
                        <a:buFont typeface="+mj-lt"/>
                        <a:buNone/>
                      </a:pP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Мультимедийная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журналистика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91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Столярное дело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78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Изобразительное искусство (мл.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шк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6000" y="4149000"/>
            <a:ext cx="11520000" cy="23083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Трудности:</a:t>
            </a:r>
          </a:p>
          <a:p>
            <a:pPr marL="342900" indent="-342900">
              <a:buAutoNum type="arabicPeriod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Замена участников Конкурса на этапе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реистрации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Прибытие большего количества участников на компетенцию, чем предполагалось.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_196.edu54.ru/images/p75_2333444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000" y="414000"/>
            <a:ext cx="1308890" cy="1302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www.s196.edu.ru/wp-content/uploads/19145/P_e30i2snFY.jpg"/>
          <p:cNvPicPr>
            <a:picLocks noChangeAspect="1" noChangeArrowheads="1"/>
          </p:cNvPicPr>
          <p:nvPr/>
        </p:nvPicPr>
        <p:blipFill>
          <a:blip r:embed="rId4" cstate="print"/>
          <a:srcRect t="21858" b="20765"/>
          <a:stretch>
            <a:fillRect/>
          </a:stretch>
        </p:blipFill>
        <p:spPr bwMode="auto">
          <a:xfrm>
            <a:off x="381000" y="2079000"/>
            <a:ext cx="4947100" cy="3780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856000" y="365125"/>
            <a:ext cx="9336000" cy="1325563"/>
          </a:xfrm>
        </p:spPr>
        <p:txBody>
          <a:bodyPr>
            <a:normAutofit/>
          </a:bodyPr>
          <a:lstStyle/>
          <a:p>
            <a:r>
              <a:rPr lang="ru-RU" sz="2800" cap="all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cap="all" dirty="0" err="1" smtClean="0">
                <a:latin typeface="Times New Roman" pitchFamily="18" charset="0"/>
                <a:cs typeface="Times New Roman" pitchFamily="18" charset="0"/>
              </a:rPr>
              <a:t>Абилимпикс</a:t>
            </a:r>
            <a:r>
              <a:rPr lang="ru-RU" sz="2800" cap="all" dirty="0" smtClean="0">
                <a:latin typeface="Times New Roman" pitchFamily="18" charset="0"/>
                <a:cs typeface="Times New Roman" pitchFamily="18" charset="0"/>
              </a:rPr>
              <a:t>. Дети5+»</a:t>
            </a:r>
            <a:endParaRPr lang="ru-RU" sz="2800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http://www.s196.edu.ru/wp-content/uploads/19145/17135864912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1000" y="1539000"/>
            <a:ext cx="6840000" cy="4561425"/>
          </a:xfrm>
          <a:prstGeom prst="rect">
            <a:avLst/>
          </a:prstGeom>
          <a:noFill/>
        </p:spPr>
      </p:pic>
      <p:pic>
        <p:nvPicPr>
          <p:cNvPr id="13318" name="Picture 6" descr="http://www.s196.edu.ru/wp-content/uploads/19145/17135864912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6000" y="774000"/>
            <a:ext cx="8045314" cy="5365219"/>
          </a:xfrm>
          <a:prstGeom prst="rect">
            <a:avLst/>
          </a:prstGeom>
          <a:noFill/>
        </p:spPr>
      </p:pic>
      <p:pic>
        <p:nvPicPr>
          <p:cNvPr id="13324" name="Picture 12" descr="http://www.s196.edu.ru/wp-content/uploads/19145/171358649126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51000" y="639000"/>
            <a:ext cx="7898716" cy="5270923"/>
          </a:xfrm>
          <a:prstGeom prst="rect">
            <a:avLst/>
          </a:prstGeom>
          <a:noFill/>
        </p:spPr>
      </p:pic>
      <p:pic>
        <p:nvPicPr>
          <p:cNvPr id="13326" name="Picture 14" descr="http://www.s196.edu.ru/wp-content/uploads/19145/171358649124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1000" y="1088999"/>
            <a:ext cx="8145000" cy="5437747"/>
          </a:xfrm>
          <a:prstGeom prst="rect">
            <a:avLst/>
          </a:prstGeom>
          <a:noFill/>
        </p:spPr>
      </p:pic>
      <p:pic>
        <p:nvPicPr>
          <p:cNvPr id="13328" name="Picture 16" descr="http://www.s196.edu.ru/wp-content/uploads/19145/171358649139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1000" y="819000"/>
            <a:ext cx="8820000" cy="5881838"/>
          </a:xfrm>
          <a:prstGeom prst="rect">
            <a:avLst/>
          </a:prstGeom>
          <a:noFill/>
        </p:spPr>
      </p:pic>
      <p:pic>
        <p:nvPicPr>
          <p:cNvPr id="13330" name="Picture 18" descr="http://www.s196.edu.ru/wp-content/uploads/19145/171358649135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96000" y="549000"/>
            <a:ext cx="8730000" cy="5827372"/>
          </a:xfrm>
          <a:prstGeom prst="rect">
            <a:avLst/>
          </a:prstGeom>
          <a:noFill/>
        </p:spPr>
      </p:pic>
      <p:pic>
        <p:nvPicPr>
          <p:cNvPr id="13332" name="Picture 20" descr="http://www.s196.edu.ru/wp-content/uploads/19145/171358649142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6000" y="307200"/>
            <a:ext cx="9813933" cy="6550800"/>
          </a:xfrm>
          <a:prstGeom prst="rect">
            <a:avLst/>
          </a:prstGeom>
          <a:noFill/>
        </p:spPr>
      </p:pic>
      <p:pic>
        <p:nvPicPr>
          <p:cNvPr id="13334" name="Picture 22" descr="http://www.s196.edu.ru/wp-content/uploads/19145/171358649116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6000" y="324000"/>
            <a:ext cx="9398003" cy="6274068"/>
          </a:xfrm>
          <a:prstGeom prst="rect">
            <a:avLst/>
          </a:prstGeom>
          <a:noFill/>
        </p:spPr>
      </p:pic>
      <p:pic>
        <p:nvPicPr>
          <p:cNvPr id="13338" name="Picture 26" descr="http://www.s196.edu.ru/wp-content/uploads/19145/1713586491206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6000" y="352200"/>
            <a:ext cx="9746517" cy="6505800"/>
          </a:xfrm>
          <a:prstGeom prst="rect">
            <a:avLst/>
          </a:prstGeom>
          <a:noFill/>
        </p:spPr>
      </p:pic>
      <p:pic>
        <p:nvPicPr>
          <p:cNvPr id="13342" name="Picture 30" descr="http://www.s196.edu.ru/wp-content/uploads/19145/1713586491187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61000" y="414000"/>
            <a:ext cx="9054000" cy="6043545"/>
          </a:xfrm>
          <a:prstGeom prst="rect">
            <a:avLst/>
          </a:prstGeom>
          <a:noFill/>
        </p:spPr>
      </p:pic>
      <p:pic>
        <p:nvPicPr>
          <p:cNvPr id="13344" name="Picture 32" descr="http://www.s196.edu.ru/wp-content/uploads/19145/171358649131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61000" y="504000"/>
            <a:ext cx="5915722" cy="5241504"/>
          </a:xfrm>
          <a:prstGeom prst="rect">
            <a:avLst/>
          </a:prstGeom>
          <a:noFill/>
        </p:spPr>
      </p:pic>
      <p:pic>
        <p:nvPicPr>
          <p:cNvPr id="13346" name="Picture 34" descr="http://www.s196.edu.ru/wp-content/uploads/19145/1713586491293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916000" y="3090634"/>
            <a:ext cx="5085000" cy="33953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Психологи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B4C8C"/>
      </a:accent1>
      <a:accent2>
        <a:srgbClr val="6DA7F2"/>
      </a:accent2>
      <a:accent3>
        <a:srgbClr val="82B479"/>
      </a:accent3>
      <a:accent4>
        <a:srgbClr val="B2D9A7"/>
      </a:accent4>
      <a:accent5>
        <a:srgbClr val="D96725"/>
      </a:accent5>
      <a:accent6>
        <a:srgbClr val="F29D52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510</Words>
  <Application>Microsoft Office PowerPoint</Application>
  <PresentationFormat>Произвольный</PresentationFormat>
  <Paragraphs>163</Paragraphs>
  <Slides>11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Из опыта работы МБОУ СОШ № 196  в качестве площадки конкурса по ранней профориентации среди детей дошкольного и младшего школьного возраста с ограниченными возможностями здоровья и инвалидностью «Абилимпикс.Дети5+»</vt:lpstr>
      <vt:lpstr>Конкурс по ранней профориентации среди детей дошкольного и младшего школьного возраста с ограниченными возможностями здоровья и инвалидностью «Абилимпикс.Дети5+»</vt:lpstr>
      <vt:lpstr>МБОУ СОШ № 196</vt:lpstr>
      <vt:lpstr>Сравнительный анализ  социального паспорта школы за 3 года</vt:lpstr>
      <vt:lpstr>1 этап работы</vt:lpstr>
      <vt:lpstr>2 этап работы</vt:lpstr>
      <vt:lpstr>2 этап работы</vt:lpstr>
      <vt:lpstr>основной  этап</vt:lpstr>
      <vt:lpstr>«Абилимпикс. Дети5+»</vt:lpstr>
      <vt:lpstr>Итоги участия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Наталья Михайловна</cp:lastModifiedBy>
  <cp:revision>137</cp:revision>
  <dcterms:created xsi:type="dcterms:W3CDTF">2020-06-21T11:59:54Z</dcterms:created>
  <dcterms:modified xsi:type="dcterms:W3CDTF">2024-05-30T11:32:21Z</dcterms:modified>
</cp:coreProperties>
</file>