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3" r:id="rId2"/>
    <p:sldId id="321" r:id="rId3"/>
    <p:sldId id="322" r:id="rId4"/>
    <p:sldId id="324" r:id="rId5"/>
    <p:sldId id="318" r:id="rId6"/>
    <p:sldId id="294" r:id="rId7"/>
    <p:sldId id="319" r:id="rId8"/>
    <p:sldId id="320" r:id="rId9"/>
    <p:sldId id="314" r:id="rId10"/>
    <p:sldId id="323" r:id="rId11"/>
    <p:sldId id="304" r:id="rId12"/>
    <p:sldId id="313" r:id="rId13"/>
    <p:sldId id="306" r:id="rId14"/>
    <p:sldId id="307" r:id="rId15"/>
    <p:sldId id="312" r:id="rId16"/>
    <p:sldId id="309" r:id="rId17"/>
    <p:sldId id="308" r:id="rId18"/>
    <p:sldId id="278" r:id="rId19"/>
  </p:sldIdLst>
  <p:sldSz cx="9144000" cy="5143500" type="screen16x9"/>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D"/>
    <a:srgbClr val="FF4343"/>
    <a:srgbClr val="FFFFCC"/>
    <a:srgbClr val="3479CC"/>
    <a:srgbClr val="3174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68" autoAdjust="0"/>
    <p:restoredTop sz="94688" autoAdjust="0"/>
  </p:normalViewPr>
  <p:slideViewPr>
    <p:cSldViewPr>
      <p:cViewPr varScale="1">
        <p:scale>
          <a:sx n="143" d="100"/>
          <a:sy n="143" d="100"/>
        </p:scale>
        <p:origin x="522"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AE048CE-73D5-484B-84C7-F26956F8BC97}" type="datetimeFigureOut">
              <a:rPr lang="ru-RU" smtClean="0"/>
              <a:pPr/>
              <a:t>25.09.2024</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F57A23C-3961-40E5-A925-758058C934F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1</a:t>
            </a:fld>
            <a:endParaRPr lang="ru-RU"/>
          </a:p>
        </p:txBody>
      </p:sp>
    </p:spTree>
    <p:extLst>
      <p:ext uri="{BB962C8B-B14F-4D97-AF65-F5344CB8AC3E}">
        <p14:creationId xmlns:p14="http://schemas.microsoft.com/office/powerpoint/2010/main" val="4221614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11</a:t>
            </a:fld>
            <a:endParaRPr lang="ru-RU"/>
          </a:p>
        </p:txBody>
      </p:sp>
    </p:spTree>
    <p:extLst>
      <p:ext uri="{BB962C8B-B14F-4D97-AF65-F5344CB8AC3E}">
        <p14:creationId xmlns:p14="http://schemas.microsoft.com/office/powerpoint/2010/main" val="4221614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12</a:t>
            </a:fld>
            <a:endParaRPr lang="ru-RU"/>
          </a:p>
        </p:txBody>
      </p:sp>
    </p:spTree>
    <p:extLst>
      <p:ext uri="{BB962C8B-B14F-4D97-AF65-F5344CB8AC3E}">
        <p14:creationId xmlns:p14="http://schemas.microsoft.com/office/powerpoint/2010/main" val="4221614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13</a:t>
            </a:fld>
            <a:endParaRPr lang="ru-RU"/>
          </a:p>
        </p:txBody>
      </p:sp>
    </p:spTree>
    <p:extLst>
      <p:ext uri="{BB962C8B-B14F-4D97-AF65-F5344CB8AC3E}">
        <p14:creationId xmlns:p14="http://schemas.microsoft.com/office/powerpoint/2010/main" val="4221614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14</a:t>
            </a:fld>
            <a:endParaRPr lang="ru-RU"/>
          </a:p>
        </p:txBody>
      </p:sp>
    </p:spTree>
    <p:extLst>
      <p:ext uri="{BB962C8B-B14F-4D97-AF65-F5344CB8AC3E}">
        <p14:creationId xmlns:p14="http://schemas.microsoft.com/office/powerpoint/2010/main" val="4221614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15</a:t>
            </a:fld>
            <a:endParaRPr lang="ru-RU"/>
          </a:p>
        </p:txBody>
      </p:sp>
    </p:spTree>
    <p:extLst>
      <p:ext uri="{BB962C8B-B14F-4D97-AF65-F5344CB8AC3E}">
        <p14:creationId xmlns:p14="http://schemas.microsoft.com/office/powerpoint/2010/main" val="4221614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16</a:t>
            </a:fld>
            <a:endParaRPr lang="ru-RU"/>
          </a:p>
        </p:txBody>
      </p:sp>
    </p:spTree>
    <p:extLst>
      <p:ext uri="{BB962C8B-B14F-4D97-AF65-F5344CB8AC3E}">
        <p14:creationId xmlns:p14="http://schemas.microsoft.com/office/powerpoint/2010/main" val="4221614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17</a:t>
            </a:fld>
            <a:endParaRPr lang="ru-RU"/>
          </a:p>
        </p:txBody>
      </p:sp>
    </p:spTree>
    <p:extLst>
      <p:ext uri="{BB962C8B-B14F-4D97-AF65-F5344CB8AC3E}">
        <p14:creationId xmlns:p14="http://schemas.microsoft.com/office/powerpoint/2010/main" val="4221614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C151A-4233-4A8A-9EDA-8C5614EE6690}"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2</a:t>
            </a:fld>
            <a:endParaRPr lang="ru-RU"/>
          </a:p>
        </p:txBody>
      </p:sp>
    </p:spTree>
    <p:extLst>
      <p:ext uri="{BB962C8B-B14F-4D97-AF65-F5344CB8AC3E}">
        <p14:creationId xmlns:p14="http://schemas.microsoft.com/office/powerpoint/2010/main" val="1925352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3</a:t>
            </a:fld>
            <a:endParaRPr lang="ru-RU"/>
          </a:p>
        </p:txBody>
      </p:sp>
    </p:spTree>
    <p:extLst>
      <p:ext uri="{BB962C8B-B14F-4D97-AF65-F5344CB8AC3E}">
        <p14:creationId xmlns:p14="http://schemas.microsoft.com/office/powerpoint/2010/main" val="1773818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4</a:t>
            </a:fld>
            <a:endParaRPr lang="ru-RU"/>
          </a:p>
        </p:txBody>
      </p:sp>
    </p:spTree>
    <p:extLst>
      <p:ext uri="{BB962C8B-B14F-4D97-AF65-F5344CB8AC3E}">
        <p14:creationId xmlns:p14="http://schemas.microsoft.com/office/powerpoint/2010/main" val="232255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5</a:t>
            </a:fld>
            <a:endParaRPr lang="ru-RU"/>
          </a:p>
        </p:txBody>
      </p:sp>
    </p:spTree>
    <p:extLst>
      <p:ext uri="{BB962C8B-B14F-4D97-AF65-F5344CB8AC3E}">
        <p14:creationId xmlns:p14="http://schemas.microsoft.com/office/powerpoint/2010/main" val="2288947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7</a:t>
            </a:fld>
            <a:endParaRPr lang="ru-RU"/>
          </a:p>
        </p:txBody>
      </p:sp>
    </p:spTree>
    <p:extLst>
      <p:ext uri="{BB962C8B-B14F-4D97-AF65-F5344CB8AC3E}">
        <p14:creationId xmlns:p14="http://schemas.microsoft.com/office/powerpoint/2010/main" val="1329878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8</a:t>
            </a:fld>
            <a:endParaRPr lang="ru-RU"/>
          </a:p>
        </p:txBody>
      </p:sp>
    </p:spTree>
    <p:extLst>
      <p:ext uri="{BB962C8B-B14F-4D97-AF65-F5344CB8AC3E}">
        <p14:creationId xmlns:p14="http://schemas.microsoft.com/office/powerpoint/2010/main" val="314958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9</a:t>
            </a:fld>
            <a:endParaRPr lang="ru-RU"/>
          </a:p>
        </p:txBody>
      </p:sp>
    </p:spTree>
    <p:extLst>
      <p:ext uri="{BB962C8B-B14F-4D97-AF65-F5344CB8AC3E}">
        <p14:creationId xmlns:p14="http://schemas.microsoft.com/office/powerpoint/2010/main" val="4221614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10</a:t>
            </a:fld>
            <a:endParaRPr lang="ru-RU"/>
          </a:p>
        </p:txBody>
      </p:sp>
    </p:spTree>
    <p:extLst>
      <p:ext uri="{BB962C8B-B14F-4D97-AF65-F5344CB8AC3E}">
        <p14:creationId xmlns:p14="http://schemas.microsoft.com/office/powerpoint/2010/main" val="202904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25.09.2024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25.09.2024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25.09.2024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9792" y="1977684"/>
            <a:ext cx="6336704" cy="1080120"/>
          </a:xfrm>
        </p:spPr>
        <p:txBody>
          <a:bodyPr/>
          <a:lstStyle>
            <a:lvl1pPr>
              <a:defRPr b="1">
                <a:solidFill>
                  <a:schemeClr val="accent6">
                    <a:lumMod val="75000"/>
                  </a:schemeClr>
                </a:solidFill>
                <a:effectLst>
                  <a:outerShdw blurRad="38100" dist="38100" dir="2700000" algn="tl">
                    <a:srgbClr val="000000">
                      <a:alpha val="43137"/>
                    </a:srgbClr>
                  </a:outerShdw>
                </a:effectLst>
              </a:defRPr>
            </a:lvl1pPr>
          </a:lstStyle>
          <a:p>
            <a:r>
              <a:rPr lang="ru-RU" dirty="0"/>
              <a:t>Образец заголовка</a:t>
            </a:r>
          </a:p>
        </p:txBody>
      </p:sp>
      <p:sp>
        <p:nvSpPr>
          <p:cNvPr id="4" name="Дата 3"/>
          <p:cNvSpPr>
            <a:spLocks noGrp="1"/>
          </p:cNvSpPr>
          <p:nvPr>
            <p:ph type="dt" sz="half" idx="10"/>
          </p:nvPr>
        </p:nvSpPr>
        <p:spPr/>
        <p:txBody>
          <a:bodyPr/>
          <a:lstStyle>
            <a:lvl1pPr>
              <a:defRPr>
                <a:solidFill>
                  <a:schemeClr val="accent6">
                    <a:lumMod val="75000"/>
                  </a:schemeClr>
                </a:solidFill>
              </a:defRPr>
            </a:lvl1pPr>
          </a:lstStyle>
          <a:p>
            <a:fld id="{A5E48A96-E1BB-4C8F-80B2-32A47A48A9D5}" type="datetimeFigureOut">
              <a:rPr lang="ru-RU" smtClean="0"/>
              <a:pPr/>
              <a:t>25.09.2024</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6">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9792" y="1977684"/>
            <a:ext cx="6336704" cy="1080120"/>
          </a:xfrm>
        </p:spPr>
        <p:txBody>
          <a:bodyPr/>
          <a:lstStyle>
            <a:lvl1pPr>
              <a:defRPr b="1">
                <a:solidFill>
                  <a:schemeClr val="accent6">
                    <a:lumMod val="75000"/>
                  </a:schemeClr>
                </a:solidFill>
                <a:effectLst>
                  <a:outerShdw blurRad="38100" dist="38100" dir="2700000" algn="tl">
                    <a:srgbClr val="000000">
                      <a:alpha val="43137"/>
                    </a:srgbClr>
                  </a:outerShdw>
                </a:effectLst>
              </a:defRPr>
            </a:lvl1pPr>
          </a:lstStyle>
          <a:p>
            <a:r>
              <a:rPr lang="ru-RU" dirty="0"/>
              <a:t>Образец заголовка</a:t>
            </a:r>
          </a:p>
        </p:txBody>
      </p:sp>
      <p:sp>
        <p:nvSpPr>
          <p:cNvPr id="4" name="Дата 3"/>
          <p:cNvSpPr>
            <a:spLocks noGrp="1"/>
          </p:cNvSpPr>
          <p:nvPr>
            <p:ph type="dt" sz="half" idx="10"/>
          </p:nvPr>
        </p:nvSpPr>
        <p:spPr/>
        <p:txBody>
          <a:bodyPr/>
          <a:lstStyle>
            <a:lvl1pPr>
              <a:defRPr>
                <a:solidFill>
                  <a:schemeClr val="accent6">
                    <a:lumMod val="75000"/>
                  </a:schemeClr>
                </a:solidFill>
              </a:defRPr>
            </a:lvl1pPr>
          </a:lstStyle>
          <a:p>
            <a:fld id="{A5E48A96-E1BB-4C8F-80B2-32A47A48A9D5}" type="datetimeFigureOut">
              <a:rPr lang="ru-RU" smtClean="0"/>
              <a:pPr/>
              <a:t>25.09.2024</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6">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44069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25.09.2024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25.09.2024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25.09.2024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25.09.2024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25.09.2024</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nppk54.ru/" TargetMode="External"/><Relationship Id="rId7" Type="http://schemas.openxmlformats.org/officeDocument/2006/relationships/hyperlink" Target="http://vk.com/nppk54"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mailto:nppk@edu54.ru" TargetMode="External"/><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750081"/>
            <a:ext cx="8568952" cy="2411033"/>
          </a:xfrm>
        </p:spPr>
        <p:txBody>
          <a:bodyPr>
            <a:noAutofit/>
          </a:bodyPr>
          <a:lstStyle/>
          <a:p>
            <a:r>
              <a:rPr lang="ru-RU" sz="3000" b="1" dirty="0"/>
              <a:t>Особенности приема абитуриентов с ограниченными возможностями здоровья  и инвалидностью в 2024 году, в том числе реализация  образовательного сертификата для получения среднего профессионального образования </a:t>
            </a:r>
          </a:p>
        </p:txBody>
      </p:sp>
      <p:pic>
        <p:nvPicPr>
          <p:cNvPr id="3" name="Picture 3" descr="C:\Users\e_granenkova\Desktop\приемная 2022.2023\ПРОФОРИЕНТАЦИЯ\программмаа профориентации на платформу\Логотип НППК - копия.jpg"/>
          <p:cNvPicPr>
            <a:picLocks noChangeAspect="1" noChangeArrowheads="1"/>
          </p:cNvPicPr>
          <p:nvPr/>
        </p:nvPicPr>
        <p:blipFill>
          <a:blip r:embed="rId3" cstate="print"/>
          <a:srcRect/>
          <a:stretch>
            <a:fillRect/>
          </a:stretch>
        </p:blipFill>
        <p:spPr bwMode="auto">
          <a:xfrm>
            <a:off x="7286644" y="0"/>
            <a:ext cx="642942" cy="482207"/>
          </a:xfrm>
          <a:prstGeom prst="rect">
            <a:avLst/>
          </a:prstGeom>
          <a:noFill/>
        </p:spPr>
      </p:pic>
      <p:pic>
        <p:nvPicPr>
          <p:cNvPr id="4" name="object 58"/>
          <p:cNvPicPr/>
          <p:nvPr/>
        </p:nvPicPr>
        <p:blipFill>
          <a:blip r:embed="rId4" cstate="print"/>
          <a:stretch>
            <a:fillRect/>
          </a:stretch>
        </p:blipFill>
        <p:spPr>
          <a:xfrm>
            <a:off x="8001024" y="0"/>
            <a:ext cx="1142976" cy="482189"/>
          </a:xfrm>
          <a:prstGeom prst="rect">
            <a:avLst/>
          </a:prstGeom>
        </p:spPr>
      </p:pic>
      <p:sp>
        <p:nvSpPr>
          <p:cNvPr id="6" name="Заголовок 1"/>
          <p:cNvSpPr txBox="1">
            <a:spLocks/>
          </p:cNvSpPr>
          <p:nvPr/>
        </p:nvSpPr>
        <p:spPr>
          <a:xfrm>
            <a:off x="3075892" y="3536163"/>
            <a:ext cx="6084168" cy="857256"/>
          </a:xfrm>
          <a:prstGeom prst="rect">
            <a:avLst/>
          </a:prstGeom>
        </p:spPr>
        <p:txBody>
          <a:bodyPr vert="horz" lIns="91440" tIns="45720" rIns="91440" bIns="45720" rtlCol="0" anchor="ctr">
            <a:normAutofit/>
          </a:bodyPr>
          <a:lstStyle/>
          <a:p>
            <a:pPr algn="ctr"/>
            <a:r>
              <a:rPr lang="ru-RU" sz="1200" b="1" dirty="0">
                <a:solidFill>
                  <a:schemeClr val="tx2">
                    <a:lumMod val="50000"/>
                  </a:schemeClr>
                </a:solidFill>
                <a:latin typeface="Times New Roman" pitchFamily="18" charset="0"/>
                <a:cs typeface="Times New Roman" pitchFamily="18" charset="0"/>
              </a:rPr>
              <a:t>Граненкова Екатерина Евгеньевна, </a:t>
            </a:r>
          </a:p>
          <a:p>
            <a:pPr algn="ctr"/>
            <a:r>
              <a:rPr lang="ru-RU" sz="1200" b="1" dirty="0">
                <a:solidFill>
                  <a:schemeClr val="tx2">
                    <a:lumMod val="50000"/>
                  </a:schemeClr>
                </a:solidFill>
                <a:latin typeface="Times New Roman" pitchFamily="18" charset="0"/>
                <a:cs typeface="Times New Roman" pitchFamily="18" charset="0"/>
              </a:rPr>
              <a:t>ответственный секретарь приемной комиссии </a:t>
            </a:r>
          </a:p>
          <a:p>
            <a:pPr algn="ctr"/>
            <a:r>
              <a:rPr lang="ru-RU" sz="1200" b="1" dirty="0">
                <a:solidFill>
                  <a:schemeClr val="tx2">
                    <a:lumMod val="50000"/>
                  </a:schemeClr>
                </a:solidFill>
                <a:latin typeface="Times New Roman" pitchFamily="18" charset="0"/>
                <a:cs typeface="Times New Roman" pitchFamily="18" charset="0"/>
              </a:rPr>
              <a:t>ГБПОУ НСО «Новосибирский профессионально-педагогический колледж»</a:t>
            </a:r>
          </a:p>
        </p:txBody>
      </p:sp>
      <p:sp>
        <p:nvSpPr>
          <p:cNvPr id="7" name="Заголовок 1"/>
          <p:cNvSpPr txBox="1">
            <a:spLocks/>
          </p:cNvSpPr>
          <p:nvPr/>
        </p:nvSpPr>
        <p:spPr>
          <a:xfrm>
            <a:off x="1714480" y="4393419"/>
            <a:ext cx="6000792" cy="589364"/>
          </a:xfrm>
          <a:prstGeom prst="rect">
            <a:avLst/>
          </a:prstGeom>
        </p:spPr>
        <p:txBody>
          <a:bodyPr vert="horz" lIns="91440" tIns="45720" rIns="91440" bIns="45720" rtlCol="0" anchor="ctr">
            <a:normAutofit/>
          </a:bodyPr>
          <a:lstStyle/>
          <a:p>
            <a:pPr algn="ctr"/>
            <a:r>
              <a:rPr lang="ru-RU" b="1" dirty="0">
                <a:solidFill>
                  <a:schemeClr val="tx2">
                    <a:lumMod val="50000"/>
                  </a:schemeClr>
                </a:solidFill>
              </a:rPr>
              <a:t>Новосибирск, 2024</a:t>
            </a:r>
            <a:endParaRPr lang="ru-RU" dirty="0"/>
          </a:p>
        </p:txBody>
      </p:sp>
    </p:spTree>
    <p:extLst>
      <p:ext uri="{BB962C8B-B14F-4D97-AF65-F5344CB8AC3E}">
        <p14:creationId xmlns:p14="http://schemas.microsoft.com/office/powerpoint/2010/main" val="18578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e_granenkova\Desktop\приемная 2022.2023\ПРОФОРИЕНТАЦИЯ\программмаа профориентации на платформу\Логотип НППК - копия.jpg"/>
          <p:cNvPicPr>
            <a:picLocks noChangeAspect="1" noChangeArrowheads="1"/>
          </p:cNvPicPr>
          <p:nvPr/>
        </p:nvPicPr>
        <p:blipFill>
          <a:blip r:embed="rId3" cstate="print"/>
          <a:srcRect/>
          <a:stretch>
            <a:fillRect/>
          </a:stretch>
        </p:blipFill>
        <p:spPr bwMode="auto">
          <a:xfrm>
            <a:off x="7286644" y="0"/>
            <a:ext cx="642942" cy="482207"/>
          </a:xfrm>
          <a:prstGeom prst="rect">
            <a:avLst/>
          </a:prstGeom>
          <a:noFill/>
        </p:spPr>
      </p:pic>
      <p:pic>
        <p:nvPicPr>
          <p:cNvPr id="4" name="object 58"/>
          <p:cNvPicPr/>
          <p:nvPr/>
        </p:nvPicPr>
        <p:blipFill>
          <a:blip r:embed="rId4" cstate="print"/>
          <a:stretch>
            <a:fillRect/>
          </a:stretch>
        </p:blipFill>
        <p:spPr>
          <a:xfrm>
            <a:off x="8001024" y="0"/>
            <a:ext cx="1142976" cy="482189"/>
          </a:xfrm>
          <a:prstGeom prst="rect">
            <a:avLst/>
          </a:prstGeom>
        </p:spPr>
      </p:pic>
      <p:sp>
        <p:nvSpPr>
          <p:cNvPr id="6" name="Заголовок 1"/>
          <p:cNvSpPr>
            <a:spLocks noGrp="1"/>
          </p:cNvSpPr>
          <p:nvPr>
            <p:ph type="ctrTitle"/>
          </p:nvPr>
        </p:nvSpPr>
        <p:spPr>
          <a:xfrm>
            <a:off x="571472" y="357172"/>
            <a:ext cx="8072494" cy="714380"/>
          </a:xfrm>
        </p:spPr>
        <p:txBody>
          <a:bodyPr>
            <a:normAutofit fontScale="90000"/>
          </a:bodyPr>
          <a:lstStyle/>
          <a:p>
            <a:br>
              <a:rPr lang="ru-RU" sz="2200" u="sng" dirty="0"/>
            </a:br>
            <a:endParaRPr lang="ru-RU" sz="2200" b="1" u="sng" dirty="0"/>
          </a:p>
        </p:txBody>
      </p:sp>
      <p:sp>
        <p:nvSpPr>
          <p:cNvPr id="5" name="Прямоугольник 4"/>
          <p:cNvSpPr/>
          <p:nvPr/>
        </p:nvSpPr>
        <p:spPr>
          <a:xfrm>
            <a:off x="428596" y="1071552"/>
            <a:ext cx="8715404" cy="646331"/>
          </a:xfrm>
          <a:prstGeom prst="rect">
            <a:avLst/>
          </a:prstGeom>
        </p:spPr>
        <p:txBody>
          <a:bodyPr wrap="square">
            <a:spAutoFit/>
          </a:bodyPr>
          <a:lstStyle/>
          <a:p>
            <a:pPr>
              <a:buFont typeface="Arial" pitchFamily="34" charset="0"/>
              <a:buChar char="•"/>
            </a:pPr>
            <a:endParaRPr lang="ru-RU" dirty="0"/>
          </a:p>
          <a:p>
            <a:endParaRPr lang="ru-RU" dirty="0"/>
          </a:p>
        </p:txBody>
      </p:sp>
      <p:sp>
        <p:nvSpPr>
          <p:cNvPr id="2" name="Прямоугольник 1">
            <a:extLst>
              <a:ext uri="{FF2B5EF4-FFF2-40B4-BE49-F238E27FC236}">
                <a16:creationId xmlns:a16="http://schemas.microsoft.com/office/drawing/2014/main" id="{24BD3048-22D2-4D6A-AB38-418D98608618}"/>
              </a:ext>
            </a:extLst>
          </p:cNvPr>
          <p:cNvSpPr/>
          <p:nvPr/>
        </p:nvSpPr>
        <p:spPr>
          <a:xfrm>
            <a:off x="561866" y="511220"/>
            <a:ext cx="7970574" cy="4567404"/>
          </a:xfrm>
          <a:prstGeom prst="rect">
            <a:avLst/>
          </a:prstGeom>
        </p:spPr>
        <p:txBody>
          <a:bodyPr wrap="square">
            <a:spAutoFit/>
          </a:bodyPr>
          <a:lstStyle/>
          <a:p>
            <a:pPr algn="ctr">
              <a:lnSpc>
                <a:spcPct val="107000"/>
              </a:lnSpc>
              <a:spcAft>
                <a:spcPts val="800"/>
              </a:spcAft>
            </a:pPr>
            <a:r>
              <a:rPr lang="ru-RU"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Информация по приёму абитуриентов с ОВЗ </a:t>
            </a:r>
            <a:br>
              <a:rPr lang="ru-RU"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ru-RU"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и инвалидностью 2024-2025 учебный год. </a:t>
            </a:r>
            <a:endParaRPr lang="ru-RU"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ru-RU" sz="1400" dirty="0">
                <a:latin typeface="Calibri" panose="020F0502020204030204" pitchFamily="34" charset="0"/>
                <a:ea typeface="Calibri" panose="020F0502020204030204" pitchFamily="34" charset="0"/>
                <a:cs typeface="Times New Roman" panose="02020603050405020304" pitchFamily="18" charset="0"/>
              </a:rPr>
              <a:t>Было подано всего заявлений – 44 шт.</a:t>
            </a:r>
          </a:p>
          <a:p>
            <a:pPr>
              <a:spcAft>
                <a:spcPts val="800"/>
              </a:spcAft>
            </a:pPr>
            <a:r>
              <a:rPr lang="ru-RU" sz="1400" dirty="0">
                <a:latin typeface="Calibri" panose="020F0502020204030204" pitchFamily="34" charset="0"/>
                <a:ea typeface="Calibri" panose="020F0502020204030204" pitchFamily="34" charset="0"/>
                <a:cs typeface="Times New Roman" panose="02020603050405020304" pitchFamily="18" charset="0"/>
              </a:rPr>
              <a:t>Поступило ( 9 </a:t>
            </a:r>
            <a:r>
              <a:rPr lang="ru-RU" sz="1400" dirty="0" err="1">
                <a:latin typeface="Calibri" panose="020F0502020204030204" pitchFamily="34" charset="0"/>
                <a:ea typeface="Calibri" panose="020F0502020204030204" pitchFamily="34" charset="0"/>
                <a:cs typeface="Times New Roman" panose="02020603050405020304" pitchFamily="18" charset="0"/>
              </a:rPr>
              <a:t>кл</a:t>
            </a:r>
            <a:r>
              <a:rPr lang="ru-RU" sz="1400" dirty="0">
                <a:latin typeface="Calibri" panose="020F0502020204030204" pitchFamily="34" charset="0"/>
                <a:ea typeface="Calibri" panose="020F0502020204030204" pitchFamily="34" charset="0"/>
                <a:cs typeface="Times New Roman" panose="02020603050405020304" pitchFamily="18" charset="0"/>
              </a:rPr>
              <a:t>. и 11 </a:t>
            </a:r>
            <a:r>
              <a:rPr lang="ru-RU" sz="1400" dirty="0" err="1">
                <a:latin typeface="Calibri" panose="020F0502020204030204" pitchFamily="34" charset="0"/>
                <a:ea typeface="Calibri" panose="020F0502020204030204" pitchFamily="34" charset="0"/>
                <a:cs typeface="Times New Roman" panose="02020603050405020304" pitchFamily="18" charset="0"/>
              </a:rPr>
              <a:t>кл</a:t>
            </a:r>
            <a:r>
              <a:rPr lang="ru-RU" sz="1400" dirty="0">
                <a:latin typeface="Calibri" panose="020F0502020204030204" pitchFamily="34" charset="0"/>
                <a:ea typeface="Calibri" panose="020F0502020204030204" pitchFamily="34" charset="0"/>
                <a:cs typeface="Times New Roman" panose="02020603050405020304" pitchFamily="18" charset="0"/>
              </a:rPr>
              <a:t>.)- 33 чел. </a:t>
            </a:r>
          </a:p>
          <a:p>
            <a:pPr>
              <a:spcAft>
                <a:spcPts val="800"/>
              </a:spcAft>
            </a:pPr>
            <a:r>
              <a:rPr lang="ru-RU" sz="1400" dirty="0">
                <a:latin typeface="Calibri" panose="020F0502020204030204" pitchFamily="34" charset="0"/>
                <a:ea typeface="Calibri" panose="020F0502020204030204" pitchFamily="34" charset="0"/>
                <a:cs typeface="Times New Roman" panose="02020603050405020304" pitchFamily="18" charset="0"/>
              </a:rPr>
              <a:t>По образовательному сертификату – 2 чел.      Садово-парковое и ландшафтное строительство -1 чел.</a:t>
            </a:r>
          </a:p>
          <a:p>
            <a:pPr>
              <a:spcAft>
                <a:spcPts val="800"/>
              </a:spcAft>
            </a:pPr>
            <a:r>
              <a:rPr lang="ru-RU" sz="1400" dirty="0">
                <a:latin typeface="Calibri" panose="020F0502020204030204" pitchFamily="34" charset="0"/>
                <a:ea typeface="Calibri" panose="020F0502020204030204" pitchFamily="34" charset="0"/>
                <a:cs typeface="Times New Roman" panose="02020603050405020304" pitchFamily="18" charset="0"/>
              </a:rPr>
              <a:t>                                                                                        Оператор информационных систем и ресурсов – 1 чел.</a:t>
            </a:r>
          </a:p>
          <a:p>
            <a:pPr>
              <a:spcAft>
                <a:spcPts val="800"/>
              </a:spcAft>
            </a:pPr>
            <a:r>
              <a:rPr lang="ru-RU" sz="1400" dirty="0">
                <a:latin typeface="Calibri" panose="020F0502020204030204" pitchFamily="34" charset="0"/>
                <a:ea typeface="Calibri" panose="020F0502020204030204" pitchFamily="34" charset="0"/>
                <a:cs typeface="Times New Roman" panose="02020603050405020304" pitchFamily="18" charset="0"/>
              </a:rPr>
              <a:t>Из них по нозологиям: </a:t>
            </a:r>
          </a:p>
          <a:p>
            <a:pPr>
              <a:spcAft>
                <a:spcPts val="800"/>
              </a:spcAft>
            </a:pPr>
            <a:r>
              <a:rPr lang="ru-RU" sz="1400" dirty="0">
                <a:latin typeface="Calibri" panose="020F0502020204030204" pitchFamily="34" charset="0"/>
                <a:ea typeface="Calibri" panose="020F0502020204030204" pitchFamily="34" charset="0"/>
                <a:cs typeface="Times New Roman" panose="02020603050405020304" pitchFamily="18" charset="0"/>
              </a:rPr>
              <a:t>НОДА- 10 чел.                             РАС- 5 чел. </a:t>
            </a:r>
          </a:p>
          <a:p>
            <a:pPr>
              <a:spcAft>
                <a:spcPts val="800"/>
              </a:spcAft>
            </a:pPr>
            <a:r>
              <a:rPr lang="ru-RU" sz="1400" dirty="0">
                <a:latin typeface="Calibri" panose="020F0502020204030204" pitchFamily="34" charset="0"/>
                <a:ea typeface="Calibri" panose="020F0502020204030204" pitchFamily="34" charset="0"/>
                <a:cs typeface="Times New Roman" panose="02020603050405020304" pitchFamily="18" charset="0"/>
              </a:rPr>
              <a:t>Зрение – 1 чел.                          Слух- 3 чел.</a:t>
            </a:r>
          </a:p>
          <a:p>
            <a:pPr>
              <a:spcAft>
                <a:spcPts val="800"/>
              </a:spcAft>
            </a:pPr>
            <a:r>
              <a:rPr lang="ru-RU" sz="1400" dirty="0">
                <a:latin typeface="Calibri" panose="020F0502020204030204" pitchFamily="34" charset="0"/>
                <a:ea typeface="Calibri" panose="020F0502020204030204" pitchFamily="34" charset="0"/>
                <a:cs typeface="Times New Roman" panose="02020603050405020304" pitchFamily="18" charset="0"/>
              </a:rPr>
              <a:t>ЗПР- 3 чел.                                   </a:t>
            </a:r>
            <a:r>
              <a:rPr lang="ru-RU" sz="1400" dirty="0" err="1">
                <a:latin typeface="Calibri" panose="020F0502020204030204" pitchFamily="34" charset="0"/>
                <a:ea typeface="Calibri" panose="020F0502020204030204" pitchFamily="34" charset="0"/>
                <a:cs typeface="Times New Roman" panose="02020603050405020304" pitchFamily="18" charset="0"/>
              </a:rPr>
              <a:t>Соматика</a:t>
            </a:r>
            <a:r>
              <a:rPr lang="ru-RU" sz="1400" dirty="0">
                <a:latin typeface="Calibri" panose="020F0502020204030204" pitchFamily="34" charset="0"/>
                <a:ea typeface="Calibri" panose="020F0502020204030204" pitchFamily="34" charset="0"/>
                <a:cs typeface="Times New Roman" panose="02020603050405020304" pitchFamily="18" charset="0"/>
              </a:rPr>
              <a:t>- 11 чел.</a:t>
            </a:r>
          </a:p>
          <a:p>
            <a:pPr>
              <a:spcAft>
                <a:spcPts val="800"/>
              </a:spcAft>
            </a:pPr>
            <a:r>
              <a:rPr lang="ru-RU" sz="1400" dirty="0">
                <a:latin typeface="Calibri" panose="020F0502020204030204" pitchFamily="34" charset="0"/>
                <a:ea typeface="Calibri" panose="020F0502020204030204" pitchFamily="34" charset="0"/>
                <a:cs typeface="Times New Roman" panose="02020603050405020304" pitchFamily="18" charset="0"/>
              </a:rPr>
              <a:t>Статус ОВЗ – 11 чел.                  Инвалидность- 26 чел. </a:t>
            </a:r>
          </a:p>
          <a:p>
            <a:pPr>
              <a:spcAft>
                <a:spcPts val="800"/>
              </a:spcAft>
            </a:pPr>
            <a:r>
              <a:rPr lang="ru-RU" sz="1400" dirty="0">
                <a:latin typeface="Calibri" panose="020F0502020204030204" pitchFamily="34" charset="0"/>
                <a:ea typeface="Calibri" panose="020F0502020204030204" pitchFamily="34" charset="0"/>
                <a:cs typeface="Times New Roman" panose="02020603050405020304" pitchFamily="18" charset="0"/>
              </a:rPr>
              <a:t>Наличие ПМПК на момент поступления- 11 чел. </a:t>
            </a:r>
          </a:p>
          <a:p>
            <a:pPr>
              <a:spcAft>
                <a:spcPts val="800"/>
              </a:spcAft>
            </a:pPr>
            <a:r>
              <a:rPr lang="ru-RU" sz="1400" dirty="0">
                <a:latin typeface="Calibri" panose="020F0502020204030204" pitchFamily="34" charset="0"/>
                <a:ea typeface="Calibri" panose="020F0502020204030204" pitchFamily="34" charset="0"/>
                <a:cs typeface="Times New Roman" panose="02020603050405020304" pitchFamily="18" charset="0"/>
              </a:rPr>
              <a:t>Было дано 13 направлений в другие учебные заведения, абитуриентам с ОВЗ и инвалидностью. </a:t>
            </a:r>
          </a:p>
          <a:p>
            <a:pPr>
              <a:spcAft>
                <a:spcPts val="800"/>
              </a:spcAft>
            </a:pPr>
            <a:r>
              <a:rPr lang="ru-RU" sz="1400" b="1" dirty="0">
                <a:latin typeface="Calibri" panose="020F0502020204030204" pitchFamily="34" charset="0"/>
                <a:ea typeface="Calibri" panose="020F0502020204030204" pitchFamily="34" charset="0"/>
                <a:cs typeface="Times New Roman" panose="02020603050405020304" pitchFamily="18" charset="0"/>
              </a:rPr>
              <a:t>Общее количество обучающихся с ОВЗ и инвалидностью на 2024-2025 учебный год -79 чел.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Левая фигурная скобка 8">
            <a:extLst>
              <a:ext uri="{FF2B5EF4-FFF2-40B4-BE49-F238E27FC236}">
                <a16:creationId xmlns:a16="http://schemas.microsoft.com/office/drawing/2014/main" id="{EEF5DF25-3FED-49A2-98B4-2EF00DC4C916}"/>
              </a:ext>
            </a:extLst>
          </p:cNvPr>
          <p:cNvSpPr/>
          <p:nvPr/>
        </p:nvSpPr>
        <p:spPr>
          <a:xfrm>
            <a:off x="3995936" y="1995686"/>
            <a:ext cx="144016" cy="432048"/>
          </a:xfrm>
          <a:prstGeom prst="leftBrace">
            <a:avLst/>
          </a:prstGeom>
          <a:ln w="34925"/>
        </p:spPr>
        <p:style>
          <a:lnRef idx="1">
            <a:schemeClr val="accent2"/>
          </a:lnRef>
          <a:fillRef idx="0">
            <a:schemeClr val="accent2"/>
          </a:fillRef>
          <a:effectRef idx="0">
            <a:schemeClr val="accent2"/>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200326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e_granenkova\Desktop\приемная 2022.2023\ПРОФОРИЕНТАЦИЯ\программмаа профориентации на платформу\Логотип НППК - копия.jpg"/>
          <p:cNvPicPr>
            <a:picLocks noChangeAspect="1" noChangeArrowheads="1"/>
          </p:cNvPicPr>
          <p:nvPr/>
        </p:nvPicPr>
        <p:blipFill>
          <a:blip r:embed="rId3" cstate="print"/>
          <a:srcRect/>
          <a:stretch>
            <a:fillRect/>
          </a:stretch>
        </p:blipFill>
        <p:spPr bwMode="auto">
          <a:xfrm>
            <a:off x="7286644" y="0"/>
            <a:ext cx="642942" cy="482207"/>
          </a:xfrm>
          <a:prstGeom prst="rect">
            <a:avLst/>
          </a:prstGeom>
          <a:noFill/>
        </p:spPr>
      </p:pic>
      <p:pic>
        <p:nvPicPr>
          <p:cNvPr id="4" name="object 58"/>
          <p:cNvPicPr/>
          <p:nvPr/>
        </p:nvPicPr>
        <p:blipFill>
          <a:blip r:embed="rId4" cstate="print"/>
          <a:stretch>
            <a:fillRect/>
          </a:stretch>
        </p:blipFill>
        <p:spPr>
          <a:xfrm>
            <a:off x="8001024" y="0"/>
            <a:ext cx="1142976" cy="482189"/>
          </a:xfrm>
          <a:prstGeom prst="rect">
            <a:avLst/>
          </a:prstGeom>
        </p:spPr>
      </p:pic>
      <p:sp>
        <p:nvSpPr>
          <p:cNvPr id="6" name="Заголовок 1"/>
          <p:cNvSpPr>
            <a:spLocks noGrp="1"/>
          </p:cNvSpPr>
          <p:nvPr>
            <p:ph type="ctrTitle"/>
          </p:nvPr>
        </p:nvSpPr>
        <p:spPr>
          <a:xfrm>
            <a:off x="285720" y="411510"/>
            <a:ext cx="8858280" cy="4464496"/>
          </a:xfrm>
        </p:spPr>
        <p:txBody>
          <a:bodyPr>
            <a:normAutofit fontScale="90000"/>
          </a:bodyPr>
          <a:lstStyle/>
          <a:p>
            <a:pPr algn="l"/>
            <a:br>
              <a:rPr lang="ru-RU" sz="2200" dirty="0">
                <a:solidFill>
                  <a:schemeClr val="tx1"/>
                </a:solidFill>
                <a:effectLst/>
              </a:rPr>
            </a:br>
            <a:br>
              <a:rPr lang="ru-RU" sz="2200" dirty="0">
                <a:solidFill>
                  <a:schemeClr val="tx1"/>
                </a:solidFill>
                <a:effectLst/>
              </a:rPr>
            </a:br>
            <a:br>
              <a:rPr lang="ru-RU" sz="2200" dirty="0">
                <a:solidFill>
                  <a:schemeClr val="tx1"/>
                </a:solidFill>
                <a:effectLst/>
              </a:rPr>
            </a:br>
            <a:br>
              <a:rPr lang="ru-RU" sz="2200" dirty="0">
                <a:solidFill>
                  <a:schemeClr val="tx1"/>
                </a:solidFill>
                <a:effectLst/>
              </a:rPr>
            </a:br>
            <a:r>
              <a:rPr lang="ru-RU" sz="2200" dirty="0">
                <a:solidFill>
                  <a:schemeClr val="tx1"/>
                </a:solidFill>
                <a:effectLst/>
              </a:rPr>
              <a:t>-</a:t>
            </a:r>
            <a:r>
              <a:rPr lang="ru-RU" sz="2200" dirty="0">
                <a:solidFill>
                  <a:srgbClr val="FF0000"/>
                </a:solidFill>
                <a:effectLst/>
              </a:rPr>
              <a:t> Образовательный сертификат </a:t>
            </a:r>
            <a:r>
              <a:rPr lang="ru-RU" sz="2200" dirty="0">
                <a:solidFill>
                  <a:schemeClr val="tx1"/>
                </a:solidFill>
                <a:effectLst/>
              </a:rPr>
              <a:t>-именной документ на бумажном носителе;</a:t>
            </a:r>
            <a:br>
              <a:rPr lang="ru-RU" sz="2200" dirty="0"/>
            </a:br>
            <a:r>
              <a:rPr lang="ru-RU" sz="2200" dirty="0">
                <a:solidFill>
                  <a:schemeClr val="tx1"/>
                </a:solidFill>
                <a:effectLst/>
              </a:rPr>
              <a:t>Получатель образовательного сертификата получает </a:t>
            </a:r>
            <a:r>
              <a:rPr lang="ru-RU" sz="2200" dirty="0">
                <a:solidFill>
                  <a:srgbClr val="FF0000"/>
                </a:solidFill>
                <a:effectLst/>
              </a:rPr>
              <a:t>преимущественное право </a:t>
            </a:r>
            <a:r>
              <a:rPr lang="ru-RU" sz="2200" dirty="0">
                <a:solidFill>
                  <a:schemeClr val="tx1"/>
                </a:solidFill>
                <a:effectLst/>
              </a:rPr>
              <a:t>на получение среднего профессионального образования в профессиональных образовательных учреждениях, подведомственных министерству образования Новосибирской </a:t>
            </a:r>
            <a:r>
              <a:rPr lang="ru-RU" sz="2200" dirty="0" err="1">
                <a:solidFill>
                  <a:schemeClr val="tx1"/>
                </a:solidFill>
                <a:effectLst/>
              </a:rPr>
              <a:t>областии</a:t>
            </a:r>
            <a:r>
              <a:rPr lang="ru-RU" sz="2200" dirty="0">
                <a:solidFill>
                  <a:schemeClr val="tx1"/>
                </a:solidFill>
                <a:effectLst/>
              </a:rPr>
              <a:t> </a:t>
            </a:r>
            <a:br>
              <a:rPr lang="ru-RU" sz="2200" dirty="0">
                <a:solidFill>
                  <a:schemeClr val="tx1"/>
                </a:solidFill>
                <a:effectLst/>
              </a:rPr>
            </a:br>
            <a:r>
              <a:rPr lang="ru-RU" sz="2200" dirty="0">
                <a:solidFill>
                  <a:schemeClr val="tx1"/>
                </a:solidFill>
                <a:effectLst/>
              </a:rPr>
              <a:t>-</a:t>
            </a:r>
            <a:r>
              <a:rPr lang="ru-RU" sz="2800" dirty="0"/>
              <a:t> </a:t>
            </a:r>
            <a:r>
              <a:rPr lang="ru-RU" sz="2200" dirty="0">
                <a:solidFill>
                  <a:schemeClr val="tx1"/>
                </a:solidFill>
                <a:effectLst/>
              </a:rPr>
              <a:t>Количество выдаваемых образовательных сертификатов – не более</a:t>
            </a:r>
            <a:r>
              <a:rPr lang="ru-RU" sz="2200" dirty="0">
                <a:solidFill>
                  <a:schemeClr val="tx1">
                    <a:lumMod val="75000"/>
                    <a:lumOff val="25000"/>
                  </a:schemeClr>
                </a:solidFill>
                <a:effectLst/>
              </a:rPr>
              <a:t> </a:t>
            </a:r>
            <a:r>
              <a:rPr lang="ru-RU" sz="2200" dirty="0">
                <a:solidFill>
                  <a:srgbClr val="FF0000"/>
                </a:solidFill>
                <a:effectLst/>
              </a:rPr>
              <a:t>41 шт. </a:t>
            </a:r>
            <a:r>
              <a:rPr lang="ru-RU" sz="2200" dirty="0">
                <a:solidFill>
                  <a:schemeClr val="tx1"/>
                </a:solidFill>
                <a:effectLst/>
              </a:rPr>
              <a:t>(Приказ министерства образования Новосибирской области от 25.04.2024 № 691);</a:t>
            </a:r>
            <a:br>
              <a:rPr lang="ru-RU" sz="2200" dirty="0">
                <a:solidFill>
                  <a:schemeClr val="tx1"/>
                </a:solidFill>
                <a:effectLst/>
              </a:rPr>
            </a:br>
            <a:r>
              <a:rPr lang="ru-RU" sz="2200" dirty="0">
                <a:solidFill>
                  <a:schemeClr val="tx1"/>
                </a:solidFill>
                <a:effectLst/>
              </a:rPr>
              <a:t> - Наименование программ, по которым будет производиться набор абитуриентов по образовательным сертификатам в 2024 году-</a:t>
            </a:r>
            <a:r>
              <a:rPr lang="ru-RU" sz="2200" dirty="0">
                <a:solidFill>
                  <a:srgbClr val="002060"/>
                </a:solidFill>
                <a:effectLst/>
              </a:rPr>
              <a:t> </a:t>
            </a:r>
            <a:r>
              <a:rPr lang="ru-RU" sz="2200" dirty="0">
                <a:solidFill>
                  <a:srgbClr val="FF0000"/>
                </a:solidFill>
                <a:effectLst/>
              </a:rPr>
              <a:t>41</a:t>
            </a:r>
            <a:r>
              <a:rPr lang="ru-RU" sz="2200" dirty="0">
                <a:solidFill>
                  <a:srgbClr val="002060"/>
                </a:solidFill>
                <a:effectLst/>
              </a:rPr>
              <a:t> </a:t>
            </a:r>
            <a:r>
              <a:rPr lang="ru-RU" sz="2200" dirty="0">
                <a:solidFill>
                  <a:schemeClr val="tx1"/>
                </a:solidFill>
                <a:effectLst/>
              </a:rPr>
              <a:t>(Приказ министерства образования Новосибирской области от 25.04.2024 № 691).</a:t>
            </a:r>
            <a:br>
              <a:rPr lang="ru-RU" sz="2200" dirty="0">
                <a:solidFill>
                  <a:schemeClr val="tx1"/>
                </a:solidFill>
                <a:effectLst/>
              </a:rPr>
            </a:br>
            <a:r>
              <a:rPr lang="en-US" sz="2200" dirty="0">
                <a:solidFill>
                  <a:schemeClr val="tx1"/>
                </a:solidFill>
                <a:effectLst/>
              </a:rPr>
              <a:t> </a:t>
            </a:r>
            <a:br>
              <a:rPr lang="ru-RU" sz="2000" dirty="0"/>
            </a:br>
            <a:br>
              <a:rPr lang="ru-RU" sz="2200" dirty="0">
                <a:solidFill>
                  <a:schemeClr val="tx1"/>
                </a:solidFill>
                <a:effectLst/>
              </a:rPr>
            </a:br>
            <a:br>
              <a:rPr lang="ru-RU" sz="1600" dirty="0">
                <a:solidFill>
                  <a:schemeClr val="tx1"/>
                </a:solidFill>
                <a:effectLst/>
              </a:rPr>
            </a:br>
            <a:br>
              <a:rPr lang="ru-RU" sz="1600" dirty="0">
                <a:solidFill>
                  <a:schemeClr val="tx1"/>
                </a:solidFill>
                <a:effectLst/>
              </a:rPr>
            </a:br>
            <a:br>
              <a:rPr lang="ru-RU" sz="2200" dirty="0">
                <a:solidFill>
                  <a:srgbClr val="002060"/>
                </a:solidFill>
                <a:effectLst/>
              </a:rPr>
            </a:br>
            <a:br>
              <a:rPr lang="ru-RU" sz="2600" dirty="0">
                <a:solidFill>
                  <a:schemeClr val="tx1"/>
                </a:solidFill>
                <a:effectLst/>
              </a:rPr>
            </a:br>
            <a:endParaRPr lang="ru-RU" sz="1900" b="0" dirty="0">
              <a:solidFill>
                <a:srgbClr val="002060"/>
              </a:solidFill>
              <a:effectLst/>
            </a:endParaRPr>
          </a:p>
        </p:txBody>
      </p:sp>
    </p:spTree>
    <p:extLst>
      <p:ext uri="{BB962C8B-B14F-4D97-AF65-F5344CB8AC3E}">
        <p14:creationId xmlns:p14="http://schemas.microsoft.com/office/powerpoint/2010/main" val="270789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e_granenkova\Desktop\приемная 2022.2023\ПРОФОРИЕНТАЦИЯ\программмаа профориентации на платформу\Логотип НППК - копия.jpg"/>
          <p:cNvPicPr>
            <a:picLocks noChangeAspect="1" noChangeArrowheads="1"/>
          </p:cNvPicPr>
          <p:nvPr/>
        </p:nvPicPr>
        <p:blipFill>
          <a:blip r:embed="rId3" cstate="print"/>
          <a:srcRect/>
          <a:stretch>
            <a:fillRect/>
          </a:stretch>
        </p:blipFill>
        <p:spPr bwMode="auto">
          <a:xfrm>
            <a:off x="7286644" y="0"/>
            <a:ext cx="642942" cy="482207"/>
          </a:xfrm>
          <a:prstGeom prst="rect">
            <a:avLst/>
          </a:prstGeom>
          <a:noFill/>
        </p:spPr>
      </p:pic>
      <p:pic>
        <p:nvPicPr>
          <p:cNvPr id="4" name="object 58"/>
          <p:cNvPicPr/>
          <p:nvPr/>
        </p:nvPicPr>
        <p:blipFill>
          <a:blip r:embed="rId4" cstate="print"/>
          <a:stretch>
            <a:fillRect/>
          </a:stretch>
        </p:blipFill>
        <p:spPr>
          <a:xfrm>
            <a:off x="8001024" y="0"/>
            <a:ext cx="1142976" cy="482189"/>
          </a:xfrm>
          <a:prstGeom prst="rect">
            <a:avLst/>
          </a:prstGeom>
        </p:spPr>
      </p:pic>
      <p:sp>
        <p:nvSpPr>
          <p:cNvPr id="6" name="Заголовок 1"/>
          <p:cNvSpPr>
            <a:spLocks noGrp="1"/>
          </p:cNvSpPr>
          <p:nvPr>
            <p:ph type="ctrTitle"/>
          </p:nvPr>
        </p:nvSpPr>
        <p:spPr>
          <a:xfrm flipH="1">
            <a:off x="11930114" y="2500312"/>
            <a:ext cx="1500198" cy="500066"/>
          </a:xfrm>
        </p:spPr>
        <p:txBody>
          <a:bodyPr>
            <a:normAutofit fontScale="90000"/>
          </a:bodyPr>
          <a:lstStyle/>
          <a:p>
            <a:endParaRPr lang="ru-RU" b="1" dirty="0"/>
          </a:p>
        </p:txBody>
      </p:sp>
      <p:pic>
        <p:nvPicPr>
          <p:cNvPr id="1027" name="Picture 3"/>
          <p:cNvPicPr>
            <a:picLocks noChangeAspect="1" noChangeArrowheads="1"/>
          </p:cNvPicPr>
          <p:nvPr/>
        </p:nvPicPr>
        <p:blipFill>
          <a:blip r:embed="rId5" cstate="print"/>
          <a:srcRect/>
          <a:stretch>
            <a:fillRect/>
          </a:stretch>
        </p:blipFill>
        <p:spPr bwMode="auto">
          <a:xfrm>
            <a:off x="0" y="0"/>
            <a:ext cx="3638729" cy="51435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cstate="print"/>
          <a:srcRect/>
          <a:stretch>
            <a:fillRect/>
          </a:stretch>
        </p:blipFill>
        <p:spPr bwMode="auto">
          <a:xfrm>
            <a:off x="3730005" y="16939"/>
            <a:ext cx="3643338" cy="5143500"/>
          </a:xfrm>
          <a:prstGeom prst="rect">
            <a:avLst/>
          </a:prstGeom>
          <a:noFill/>
          <a:ln w="9525">
            <a:noFill/>
            <a:miter lim="800000"/>
            <a:headEnd/>
            <a:tailEnd/>
          </a:ln>
          <a:effectLst/>
        </p:spPr>
      </p:pic>
      <p:sp>
        <p:nvSpPr>
          <p:cNvPr id="2" name="Прямоугольник 1">
            <a:extLst>
              <a:ext uri="{FF2B5EF4-FFF2-40B4-BE49-F238E27FC236}">
                <a16:creationId xmlns:a16="http://schemas.microsoft.com/office/drawing/2014/main" id="{D7096490-D4C7-4FFC-ACD0-612855DF77E0}"/>
              </a:ext>
            </a:extLst>
          </p:cNvPr>
          <p:cNvSpPr/>
          <p:nvPr/>
        </p:nvSpPr>
        <p:spPr>
          <a:xfrm>
            <a:off x="4139952" y="1131588"/>
            <a:ext cx="4608512" cy="3554819"/>
          </a:xfrm>
          <a:prstGeom prst="rect">
            <a:avLst/>
          </a:prstGeom>
          <a:ln w="38100">
            <a:solidFill>
              <a:schemeClr val="accent2"/>
            </a:solidFill>
          </a:ln>
        </p:spPr>
        <p:txBody>
          <a:bodyPr wrap="square">
            <a:spAutoFit/>
          </a:bodyPr>
          <a:lstStyle/>
          <a:p>
            <a:r>
              <a:rPr lang="ru-RU" sz="1500" dirty="0"/>
              <a:t>Критерии и категории получателей образовательного сертификата:</a:t>
            </a:r>
          </a:p>
          <a:p>
            <a:r>
              <a:rPr lang="ru-RU" sz="1500" dirty="0"/>
              <a:t>-гражданство Российской Федерации; </a:t>
            </a:r>
          </a:p>
          <a:p>
            <a:r>
              <a:rPr lang="ru-RU" sz="1500" dirty="0"/>
              <a:t>-проживание на территории Новосибирской области; - основное общее или среднее общее образование; </a:t>
            </a:r>
          </a:p>
          <a:p>
            <a:pPr marL="285750" indent="-285750">
              <a:buFontTx/>
              <a:buChar char="-"/>
            </a:pPr>
            <a:r>
              <a:rPr lang="ru-RU" sz="1500" dirty="0"/>
              <a:t>категории лиц: </a:t>
            </a:r>
          </a:p>
          <a:p>
            <a:r>
              <a:rPr lang="ru-RU" sz="1500" dirty="0"/>
              <a:t>дети-инвалиды;</a:t>
            </a:r>
          </a:p>
          <a:p>
            <a:r>
              <a:rPr lang="ru-RU" sz="1500" dirty="0"/>
              <a:t>инвалиды I и II групп;</a:t>
            </a:r>
          </a:p>
          <a:p>
            <a:r>
              <a:rPr lang="ru-RU" sz="1500" dirty="0"/>
              <a:t>инвалиды с детства; </a:t>
            </a:r>
          </a:p>
          <a:p>
            <a:r>
              <a:rPr lang="ru-RU" sz="1500" dirty="0"/>
              <a:t>инвалиды вследствие военной травмы или заболевания, полученных в период прохождения военной службы, ветеранов боевых действий (из числа лиц, указанных в подпунктах 1 - 4 пункта 1 статьи 3 Федерального закона от 12 января 1995 года № 5-ФЗ «О ветеранах»)</a:t>
            </a:r>
          </a:p>
        </p:txBody>
      </p:sp>
    </p:spTree>
    <p:extLst>
      <p:ext uri="{BB962C8B-B14F-4D97-AF65-F5344CB8AC3E}">
        <p14:creationId xmlns:p14="http://schemas.microsoft.com/office/powerpoint/2010/main" val="277490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e_granenkova\Desktop\приемная 2022.2023\ПРОФОРИЕНТАЦИЯ\программмаа профориентации на платформу\Логотип НППК - копия.jpg"/>
          <p:cNvPicPr>
            <a:picLocks noChangeAspect="1" noChangeArrowheads="1"/>
          </p:cNvPicPr>
          <p:nvPr/>
        </p:nvPicPr>
        <p:blipFill>
          <a:blip r:embed="rId3" cstate="print"/>
          <a:srcRect/>
          <a:stretch>
            <a:fillRect/>
          </a:stretch>
        </p:blipFill>
        <p:spPr bwMode="auto">
          <a:xfrm>
            <a:off x="7286644" y="0"/>
            <a:ext cx="642942" cy="482207"/>
          </a:xfrm>
          <a:prstGeom prst="rect">
            <a:avLst/>
          </a:prstGeom>
          <a:noFill/>
        </p:spPr>
      </p:pic>
      <p:pic>
        <p:nvPicPr>
          <p:cNvPr id="4" name="object 58"/>
          <p:cNvPicPr/>
          <p:nvPr/>
        </p:nvPicPr>
        <p:blipFill>
          <a:blip r:embed="rId4" cstate="print"/>
          <a:stretch>
            <a:fillRect/>
          </a:stretch>
        </p:blipFill>
        <p:spPr>
          <a:xfrm>
            <a:off x="8001024" y="0"/>
            <a:ext cx="1142976" cy="482189"/>
          </a:xfrm>
          <a:prstGeom prst="rect">
            <a:avLst/>
          </a:prstGeom>
        </p:spPr>
      </p:pic>
      <p:sp>
        <p:nvSpPr>
          <p:cNvPr id="6" name="Заголовок 1"/>
          <p:cNvSpPr>
            <a:spLocks noGrp="1"/>
          </p:cNvSpPr>
          <p:nvPr>
            <p:ph type="ctrTitle"/>
          </p:nvPr>
        </p:nvSpPr>
        <p:spPr>
          <a:xfrm>
            <a:off x="571472" y="500048"/>
            <a:ext cx="8286808" cy="4214842"/>
          </a:xfrm>
        </p:spPr>
        <p:txBody>
          <a:bodyPr>
            <a:normAutofit fontScale="90000"/>
          </a:bodyPr>
          <a:lstStyle/>
          <a:p>
            <a:pPr algn="l"/>
            <a:br>
              <a:rPr lang="ru-RU" sz="2200" u="sng" dirty="0">
                <a:solidFill>
                  <a:srgbClr val="FF0000"/>
                </a:solidFill>
                <a:effectLst/>
              </a:rPr>
            </a:br>
            <a:r>
              <a:rPr lang="ru-RU" sz="2600" u="sng" dirty="0">
                <a:solidFill>
                  <a:srgbClr val="FF0000"/>
                </a:solidFill>
                <a:effectLst/>
              </a:rPr>
              <a:t>Порядок получения образовательного сертификата (</a:t>
            </a:r>
            <a:r>
              <a:rPr lang="ru-RU" sz="1700" u="sng" dirty="0">
                <a:solidFill>
                  <a:srgbClr val="FF0000"/>
                </a:solidFill>
                <a:effectLst/>
              </a:rPr>
              <a:t>Постановление</a:t>
            </a:r>
            <a:br>
              <a:rPr lang="ru-RU" sz="1700" u="sng" dirty="0">
                <a:solidFill>
                  <a:srgbClr val="FF0000"/>
                </a:solidFill>
                <a:effectLst/>
              </a:rPr>
            </a:br>
            <a:r>
              <a:rPr lang="ru-RU" sz="1700" u="sng" dirty="0">
                <a:solidFill>
                  <a:srgbClr val="FF0000"/>
                </a:solidFill>
                <a:effectLst/>
              </a:rPr>
              <a:t>Правительства Новосибирской области от 22.12.2023 № 616.)</a:t>
            </a:r>
            <a:br>
              <a:rPr lang="ru-RU" sz="1700" u="sng" dirty="0">
                <a:solidFill>
                  <a:srgbClr val="FF0000"/>
                </a:solidFill>
                <a:effectLst/>
              </a:rPr>
            </a:br>
            <a:br>
              <a:rPr lang="ru-RU" sz="2200" u="sng" dirty="0">
                <a:solidFill>
                  <a:srgbClr val="FF0000"/>
                </a:solidFill>
                <a:effectLst/>
              </a:rPr>
            </a:br>
            <a:br>
              <a:rPr lang="ru-RU" sz="2000" dirty="0"/>
            </a:br>
            <a:r>
              <a:rPr lang="ru-RU" sz="1800" dirty="0"/>
              <a:t> </a:t>
            </a:r>
            <a:r>
              <a:rPr lang="ru-RU" sz="2600" dirty="0">
                <a:solidFill>
                  <a:schemeClr val="tx1"/>
                </a:solidFill>
                <a:effectLst/>
              </a:rPr>
              <a:t>Для получения образовательного сертификата заявитель (или его законный представитель) не позднее 1 июля 2024 года обращается с заявлением в адрес министерства в письменной форме (лично или по почте) или в форме электронного документа о получении образовательного сертификата с указанием выбранной образовательной программы в соответствии с перечнем образовательных программ. </a:t>
            </a:r>
            <a:br>
              <a:rPr lang="ru-RU" sz="2600" u="sng" dirty="0">
                <a:solidFill>
                  <a:schemeClr val="tx1"/>
                </a:solidFill>
                <a:effectLst/>
              </a:rPr>
            </a:br>
            <a:br>
              <a:rPr lang="ru-RU" sz="2200" u="sng" dirty="0">
                <a:solidFill>
                  <a:srgbClr val="FF0000"/>
                </a:solidFill>
                <a:effectLst/>
              </a:rPr>
            </a:br>
            <a:r>
              <a:rPr lang="ru-RU" sz="2400" i="1" dirty="0">
                <a:solidFill>
                  <a:schemeClr val="tx1"/>
                </a:solidFill>
                <a:effectLst/>
              </a:rPr>
              <a:t>Прием заявлений на получение образовательного сертификата С 1 мая по 1 июля 2024 года</a:t>
            </a:r>
            <a:r>
              <a:rPr lang="ru-RU" sz="2800" i="1" dirty="0">
                <a:solidFill>
                  <a:schemeClr val="tx1"/>
                </a:solidFill>
                <a:effectLst/>
              </a:rPr>
              <a:t> </a:t>
            </a:r>
            <a:r>
              <a:rPr lang="ru-RU" sz="2400" i="1" dirty="0">
                <a:solidFill>
                  <a:schemeClr val="tx1"/>
                </a:solidFill>
                <a:effectLst/>
              </a:rPr>
              <a:t> </a:t>
            </a:r>
            <a:endParaRPr lang="ru-RU" sz="2200" b="1" i="1" u="sng" dirty="0">
              <a:solidFill>
                <a:srgbClr val="FF0000"/>
              </a:solidFill>
              <a:effectLst/>
            </a:endParaRPr>
          </a:p>
        </p:txBody>
      </p:sp>
    </p:spTree>
    <p:extLst>
      <p:ext uri="{BB962C8B-B14F-4D97-AF65-F5344CB8AC3E}">
        <p14:creationId xmlns:p14="http://schemas.microsoft.com/office/powerpoint/2010/main" val="311229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e_granenkova\Desktop\приемная 2022.2023\ПРОФОРИЕНТАЦИЯ\программмаа профориентации на платформу\Логотип НППК - копия.jpg"/>
          <p:cNvPicPr>
            <a:picLocks noChangeAspect="1" noChangeArrowheads="1"/>
          </p:cNvPicPr>
          <p:nvPr/>
        </p:nvPicPr>
        <p:blipFill>
          <a:blip r:embed="rId3" cstate="print"/>
          <a:srcRect/>
          <a:stretch>
            <a:fillRect/>
          </a:stretch>
        </p:blipFill>
        <p:spPr bwMode="auto">
          <a:xfrm>
            <a:off x="7286644" y="0"/>
            <a:ext cx="642942" cy="482207"/>
          </a:xfrm>
          <a:prstGeom prst="rect">
            <a:avLst/>
          </a:prstGeom>
          <a:noFill/>
        </p:spPr>
      </p:pic>
      <p:pic>
        <p:nvPicPr>
          <p:cNvPr id="4" name="object 58"/>
          <p:cNvPicPr/>
          <p:nvPr/>
        </p:nvPicPr>
        <p:blipFill>
          <a:blip r:embed="rId4" cstate="print"/>
          <a:stretch>
            <a:fillRect/>
          </a:stretch>
        </p:blipFill>
        <p:spPr>
          <a:xfrm>
            <a:off x="8001024" y="0"/>
            <a:ext cx="1142976" cy="482189"/>
          </a:xfrm>
          <a:prstGeom prst="rect">
            <a:avLst/>
          </a:prstGeom>
        </p:spPr>
      </p:pic>
      <p:sp>
        <p:nvSpPr>
          <p:cNvPr id="6" name="Заголовок 1"/>
          <p:cNvSpPr>
            <a:spLocks noGrp="1"/>
          </p:cNvSpPr>
          <p:nvPr>
            <p:ph type="ctrTitle"/>
          </p:nvPr>
        </p:nvSpPr>
        <p:spPr>
          <a:xfrm>
            <a:off x="714348" y="214296"/>
            <a:ext cx="7929618" cy="5143536"/>
          </a:xfrm>
        </p:spPr>
        <p:txBody>
          <a:bodyPr>
            <a:normAutofit fontScale="90000"/>
          </a:bodyPr>
          <a:lstStyle/>
          <a:p>
            <a:pPr algn="l"/>
            <a:r>
              <a:rPr lang="ru-RU" sz="2200" u="sng" dirty="0">
                <a:solidFill>
                  <a:srgbClr val="FF0000"/>
                </a:solidFill>
                <a:effectLst/>
              </a:rPr>
              <a:t>К заявлению прилагаются копии следующих документов, заверенные в установленном законодательством Российской Федерации порядке:</a:t>
            </a:r>
            <a:br>
              <a:rPr lang="ru-RU" sz="2200" u="sng" dirty="0">
                <a:solidFill>
                  <a:srgbClr val="FF0000"/>
                </a:solidFill>
                <a:effectLst/>
              </a:rPr>
            </a:br>
            <a:br>
              <a:rPr lang="ru-RU" sz="2200" u="sng" dirty="0">
                <a:solidFill>
                  <a:srgbClr val="FF0000"/>
                </a:solidFill>
                <a:effectLst/>
              </a:rPr>
            </a:br>
            <a:r>
              <a:rPr lang="ru-RU" sz="2200" dirty="0">
                <a:solidFill>
                  <a:srgbClr val="002060"/>
                </a:solidFill>
                <a:effectLst/>
              </a:rPr>
              <a:t>- документа об основном общем или среднем общем образовании;</a:t>
            </a:r>
            <a:br>
              <a:rPr lang="ru-RU" sz="2200" dirty="0">
                <a:solidFill>
                  <a:srgbClr val="002060"/>
                </a:solidFill>
                <a:effectLst/>
              </a:rPr>
            </a:br>
            <a:r>
              <a:rPr lang="ru-RU" sz="2200" dirty="0">
                <a:solidFill>
                  <a:srgbClr val="002060"/>
                </a:solidFill>
                <a:effectLst/>
              </a:rPr>
              <a:t> - документа, удостоверяющего личность; </a:t>
            </a:r>
            <a:br>
              <a:rPr lang="ru-RU" sz="2200" dirty="0">
                <a:solidFill>
                  <a:srgbClr val="002060"/>
                </a:solidFill>
                <a:effectLst/>
              </a:rPr>
            </a:br>
            <a:r>
              <a:rPr lang="ru-RU" sz="2200" dirty="0">
                <a:solidFill>
                  <a:srgbClr val="002060"/>
                </a:solidFill>
                <a:effectLst/>
              </a:rPr>
              <a:t>- документа, подтверждающего факт проживания на территории Новосибирской области; </a:t>
            </a:r>
            <a:br>
              <a:rPr lang="ru-RU" sz="2200" dirty="0">
                <a:solidFill>
                  <a:srgbClr val="002060"/>
                </a:solidFill>
                <a:effectLst/>
              </a:rPr>
            </a:br>
            <a:r>
              <a:rPr lang="ru-RU" sz="2200" dirty="0">
                <a:solidFill>
                  <a:srgbClr val="002060"/>
                </a:solidFill>
                <a:effectLst/>
              </a:rPr>
              <a:t>- документа подтверждающего полномочия законного представителя (в случае обращения законного представителя); </a:t>
            </a:r>
            <a:br>
              <a:rPr lang="ru-RU" sz="2200" dirty="0">
                <a:solidFill>
                  <a:srgbClr val="002060"/>
                </a:solidFill>
                <a:effectLst/>
              </a:rPr>
            </a:br>
            <a:r>
              <a:rPr lang="ru-RU" sz="2200" dirty="0">
                <a:solidFill>
                  <a:srgbClr val="002060"/>
                </a:solidFill>
                <a:effectLst/>
              </a:rPr>
              <a:t>- документа, подтверждающего инвалидность. </a:t>
            </a:r>
            <a:br>
              <a:rPr lang="ru-RU" sz="2200" dirty="0">
                <a:solidFill>
                  <a:srgbClr val="002060"/>
                </a:solidFill>
                <a:effectLst/>
              </a:rPr>
            </a:br>
            <a:r>
              <a:rPr lang="ru-RU" sz="2200" dirty="0">
                <a:solidFill>
                  <a:srgbClr val="FF0000"/>
                </a:solidFill>
                <a:effectLst/>
              </a:rPr>
              <a:t>*</a:t>
            </a:r>
            <a:r>
              <a:rPr lang="ru-RU" sz="2200" dirty="0">
                <a:solidFill>
                  <a:srgbClr val="002060"/>
                </a:solidFill>
                <a:effectLst/>
              </a:rPr>
              <a:t> Рекомендации по выбору специальности, на основе </a:t>
            </a:r>
            <a:r>
              <a:rPr lang="ru-RU" sz="2200" dirty="0" err="1">
                <a:solidFill>
                  <a:srgbClr val="002060"/>
                </a:solidFill>
                <a:effectLst/>
              </a:rPr>
              <a:t>профдиагностики</a:t>
            </a:r>
            <a:r>
              <a:rPr lang="ru-RU" sz="2200" dirty="0">
                <a:solidFill>
                  <a:srgbClr val="002060"/>
                </a:solidFill>
                <a:effectLst/>
              </a:rPr>
              <a:t> и </a:t>
            </a:r>
            <a:r>
              <a:rPr lang="ru-RU" sz="2200" dirty="0" err="1">
                <a:solidFill>
                  <a:srgbClr val="002060"/>
                </a:solidFill>
                <a:effectLst/>
              </a:rPr>
              <a:t>профконсультирования</a:t>
            </a:r>
            <a:r>
              <a:rPr lang="ru-RU" sz="2200" dirty="0">
                <a:solidFill>
                  <a:srgbClr val="002060"/>
                </a:solidFill>
                <a:effectLst/>
              </a:rPr>
              <a:t>  базовой профессиональной образовательная организация, осуществляющая поддержку инклюзивного образования в Новосибирской области</a:t>
            </a:r>
            <a:br>
              <a:rPr lang="ru-RU" sz="2200" dirty="0">
                <a:solidFill>
                  <a:srgbClr val="002060"/>
                </a:solidFill>
                <a:effectLst/>
              </a:rPr>
            </a:br>
            <a:br>
              <a:rPr lang="ru-RU" sz="2200" dirty="0">
                <a:solidFill>
                  <a:srgbClr val="002060"/>
                </a:solidFill>
                <a:effectLst/>
              </a:rPr>
            </a:br>
            <a:br>
              <a:rPr lang="ru-RU" sz="2200" dirty="0">
                <a:solidFill>
                  <a:srgbClr val="002060"/>
                </a:solidFill>
                <a:effectLst/>
              </a:rPr>
            </a:br>
            <a:endParaRPr lang="ru-RU" sz="2200" b="1" i="1" dirty="0"/>
          </a:p>
        </p:txBody>
      </p:sp>
    </p:spTree>
    <p:extLst>
      <p:ext uri="{BB962C8B-B14F-4D97-AF65-F5344CB8AC3E}">
        <p14:creationId xmlns:p14="http://schemas.microsoft.com/office/powerpoint/2010/main" val="405567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e_granenkova\Desktop\приемная 2022.2023\ПРОФОРИЕНТАЦИЯ\программмаа профориентации на платформу\Логотип НППК - копия.jpg"/>
          <p:cNvPicPr>
            <a:picLocks noChangeAspect="1" noChangeArrowheads="1"/>
          </p:cNvPicPr>
          <p:nvPr/>
        </p:nvPicPr>
        <p:blipFill>
          <a:blip r:embed="rId3" cstate="print"/>
          <a:srcRect/>
          <a:stretch>
            <a:fillRect/>
          </a:stretch>
        </p:blipFill>
        <p:spPr bwMode="auto">
          <a:xfrm>
            <a:off x="7286644" y="0"/>
            <a:ext cx="642942" cy="482207"/>
          </a:xfrm>
          <a:prstGeom prst="rect">
            <a:avLst/>
          </a:prstGeom>
          <a:noFill/>
        </p:spPr>
      </p:pic>
      <p:pic>
        <p:nvPicPr>
          <p:cNvPr id="4" name="object 58"/>
          <p:cNvPicPr/>
          <p:nvPr/>
        </p:nvPicPr>
        <p:blipFill>
          <a:blip r:embed="rId4" cstate="print"/>
          <a:stretch>
            <a:fillRect/>
          </a:stretch>
        </p:blipFill>
        <p:spPr>
          <a:xfrm>
            <a:off x="8001024" y="0"/>
            <a:ext cx="1142976" cy="482189"/>
          </a:xfrm>
          <a:prstGeom prst="rect">
            <a:avLst/>
          </a:prstGeom>
        </p:spPr>
      </p:pic>
      <p:sp>
        <p:nvSpPr>
          <p:cNvPr id="6" name="Заголовок 1"/>
          <p:cNvSpPr>
            <a:spLocks noGrp="1"/>
          </p:cNvSpPr>
          <p:nvPr>
            <p:ph type="ctrTitle"/>
          </p:nvPr>
        </p:nvSpPr>
        <p:spPr>
          <a:xfrm flipH="1">
            <a:off x="11930114" y="2500312"/>
            <a:ext cx="1500198" cy="500066"/>
          </a:xfrm>
        </p:spPr>
        <p:txBody>
          <a:bodyPr>
            <a:normAutofit fontScale="90000"/>
          </a:bodyPr>
          <a:lstStyle/>
          <a:p>
            <a:endParaRPr lang="ru-RU" b="1" dirty="0"/>
          </a:p>
        </p:txBody>
      </p:sp>
      <p:sp>
        <p:nvSpPr>
          <p:cNvPr id="7" name="Прямоугольник 6"/>
          <p:cNvSpPr/>
          <p:nvPr/>
        </p:nvSpPr>
        <p:spPr>
          <a:xfrm>
            <a:off x="357158" y="571486"/>
            <a:ext cx="8215370" cy="5878532"/>
          </a:xfrm>
          <a:prstGeom prst="rect">
            <a:avLst/>
          </a:prstGeom>
        </p:spPr>
        <p:txBody>
          <a:bodyPr wrap="square">
            <a:spAutoFit/>
          </a:bodyPr>
          <a:lstStyle/>
          <a:p>
            <a:pPr>
              <a:buFontTx/>
              <a:buChar char="-"/>
            </a:pPr>
            <a:r>
              <a:rPr lang="ru-RU" sz="1700" b="1" dirty="0">
                <a:latin typeface="+mj-lt"/>
              </a:rPr>
              <a:t>Заявление с прилагаемыми документами регистрируется в течение трех рабочих дней со дня его получения, рассматривается министерством в течение 15 рабочих дней со дня его регистрации.</a:t>
            </a:r>
          </a:p>
          <a:p>
            <a:endParaRPr lang="ru-RU" sz="1700" b="1" dirty="0">
              <a:latin typeface="+mj-lt"/>
            </a:endParaRPr>
          </a:p>
          <a:p>
            <a:pPr>
              <a:buFontTx/>
              <a:buChar char="-"/>
            </a:pPr>
            <a:r>
              <a:rPr lang="ru-RU" sz="1700" b="1" dirty="0">
                <a:latin typeface="+mj-lt"/>
              </a:rPr>
              <a:t>Решение министерства об отказе в выдаче образовательного сертификата доводится до сведения лица, подавшего заявление, письмом в течение пяти рабочих дней со дня принятия решения с указанием основания отказа.</a:t>
            </a:r>
          </a:p>
          <a:p>
            <a:endParaRPr lang="ru-RU" sz="1700" b="1" dirty="0">
              <a:latin typeface="+mj-lt"/>
            </a:endParaRPr>
          </a:p>
          <a:p>
            <a:r>
              <a:rPr lang="ru-RU" sz="1700" b="1" dirty="0">
                <a:latin typeface="+mj-lt"/>
              </a:rPr>
              <a:t>Основанием для отказа в выдаче образовательного сертификата является:</a:t>
            </a:r>
          </a:p>
          <a:p>
            <a:r>
              <a:rPr lang="ru-RU" sz="1700" b="1" dirty="0">
                <a:latin typeface="+mj-lt"/>
              </a:rPr>
              <a:t>1) непредставление документов, в соответствии с перечнем:</a:t>
            </a:r>
          </a:p>
          <a:p>
            <a:r>
              <a:rPr lang="ru-RU" sz="1700" b="1" dirty="0">
                <a:latin typeface="+mj-lt"/>
              </a:rPr>
              <a:t>2) выбор программы реализации образовательного сертификата, не соответствующей перечню образовательных программ, по которым будет производиться набор абитуриентов по образовательным сертификатам в текущем году;</a:t>
            </a:r>
          </a:p>
          <a:p>
            <a:r>
              <a:rPr lang="ru-RU" sz="1700" b="1" dirty="0">
                <a:latin typeface="+mj-lt"/>
              </a:rPr>
              <a:t>3) несоответствие лица, подавшего заявление, категориям получателей образовательного сертификата.</a:t>
            </a:r>
          </a:p>
          <a:p>
            <a:endParaRPr lang="ru-RU" sz="1700" b="1" dirty="0">
              <a:latin typeface="+mj-lt"/>
            </a:endParaRPr>
          </a:p>
          <a:p>
            <a:endParaRPr lang="ru-RU" sz="1700" b="1" dirty="0">
              <a:latin typeface="+mj-lt"/>
            </a:endParaRPr>
          </a:p>
          <a:p>
            <a:endParaRPr lang="ru-RU" sz="1700" b="1" dirty="0">
              <a:latin typeface="+mj-lt"/>
            </a:endParaRPr>
          </a:p>
          <a:p>
            <a:endParaRPr lang="ru-RU" sz="1700" b="1" dirty="0">
              <a:latin typeface="+mj-lt"/>
            </a:endParaRPr>
          </a:p>
          <a:p>
            <a:endParaRPr lang="ru-RU" b="1" dirty="0">
              <a:latin typeface="+mj-lt"/>
            </a:endParaRPr>
          </a:p>
          <a:p>
            <a:r>
              <a:rPr lang="ru-RU" dirty="0"/>
              <a:t> </a:t>
            </a:r>
          </a:p>
        </p:txBody>
      </p:sp>
    </p:spTree>
    <p:extLst>
      <p:ext uri="{BB962C8B-B14F-4D97-AF65-F5344CB8AC3E}">
        <p14:creationId xmlns:p14="http://schemas.microsoft.com/office/powerpoint/2010/main" val="276408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e_granenkova\Desktop\приемная 2022.2023\ПРОФОРИЕНТАЦИЯ\программмаа профориентации на платформу\Логотип НППК - копия.jpg"/>
          <p:cNvPicPr>
            <a:picLocks noChangeAspect="1" noChangeArrowheads="1"/>
          </p:cNvPicPr>
          <p:nvPr/>
        </p:nvPicPr>
        <p:blipFill>
          <a:blip r:embed="rId3" cstate="print"/>
          <a:srcRect/>
          <a:stretch>
            <a:fillRect/>
          </a:stretch>
        </p:blipFill>
        <p:spPr bwMode="auto">
          <a:xfrm>
            <a:off x="7286644" y="0"/>
            <a:ext cx="642942" cy="482207"/>
          </a:xfrm>
          <a:prstGeom prst="rect">
            <a:avLst/>
          </a:prstGeom>
          <a:noFill/>
        </p:spPr>
      </p:pic>
      <p:pic>
        <p:nvPicPr>
          <p:cNvPr id="4" name="object 58"/>
          <p:cNvPicPr/>
          <p:nvPr/>
        </p:nvPicPr>
        <p:blipFill>
          <a:blip r:embed="rId4" cstate="print"/>
          <a:stretch>
            <a:fillRect/>
          </a:stretch>
        </p:blipFill>
        <p:spPr>
          <a:xfrm>
            <a:off x="8001024" y="0"/>
            <a:ext cx="1142976" cy="482189"/>
          </a:xfrm>
          <a:prstGeom prst="rect">
            <a:avLst/>
          </a:prstGeom>
        </p:spPr>
      </p:pic>
      <p:sp>
        <p:nvSpPr>
          <p:cNvPr id="6" name="Заголовок 1"/>
          <p:cNvSpPr>
            <a:spLocks noGrp="1"/>
          </p:cNvSpPr>
          <p:nvPr>
            <p:ph type="ctrTitle"/>
          </p:nvPr>
        </p:nvSpPr>
        <p:spPr>
          <a:xfrm flipH="1">
            <a:off x="11930114" y="2500312"/>
            <a:ext cx="1500198" cy="500066"/>
          </a:xfrm>
        </p:spPr>
        <p:txBody>
          <a:bodyPr>
            <a:normAutofit fontScale="90000"/>
          </a:bodyPr>
          <a:lstStyle/>
          <a:p>
            <a:endParaRPr lang="ru-RU" b="1" dirty="0"/>
          </a:p>
        </p:txBody>
      </p:sp>
      <p:sp>
        <p:nvSpPr>
          <p:cNvPr id="8" name="Прямоугольник 7"/>
          <p:cNvSpPr/>
          <p:nvPr/>
        </p:nvSpPr>
        <p:spPr>
          <a:xfrm>
            <a:off x="571472" y="448092"/>
            <a:ext cx="8072494" cy="3816429"/>
          </a:xfrm>
          <a:prstGeom prst="rect">
            <a:avLst/>
          </a:prstGeom>
        </p:spPr>
        <p:txBody>
          <a:bodyPr wrap="square">
            <a:spAutoFit/>
          </a:bodyPr>
          <a:lstStyle/>
          <a:p>
            <a:r>
              <a:rPr lang="ru-RU" sz="2200" b="1" dirty="0"/>
              <a:t>- Решение министерства о выдаче образовательного сертификата оформляется приказом министерства и доводится до сведения получателя образовательного сертификата письмом в течение пяти рабочих дней со дня принятия решения.</a:t>
            </a:r>
          </a:p>
          <a:p>
            <a:r>
              <a:rPr lang="ru-RU" sz="2200" b="1" dirty="0"/>
              <a:t>- Министерство выдает образовательный сертификат получателю образовательного сертификата или его законному представителю лично или по почте в срок не позднее 15 июля текущего года.</a:t>
            </a:r>
          </a:p>
          <a:p>
            <a:r>
              <a:rPr lang="ru-RU" sz="2200" b="1" dirty="0"/>
              <a:t>- Образовательный сертификат предоставляется получателю образовательного сертификата единожды.</a:t>
            </a:r>
          </a:p>
        </p:txBody>
      </p:sp>
    </p:spTree>
    <p:extLst>
      <p:ext uri="{BB962C8B-B14F-4D97-AF65-F5344CB8AC3E}">
        <p14:creationId xmlns:p14="http://schemas.microsoft.com/office/powerpoint/2010/main" val="156683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e_granenkova\Desktop\приемная 2022.2023\ПРОФОРИЕНТАЦИЯ\программмаа профориентации на платформу\Логотип НППК - копия.jpg"/>
          <p:cNvPicPr>
            <a:picLocks noChangeAspect="1" noChangeArrowheads="1"/>
          </p:cNvPicPr>
          <p:nvPr/>
        </p:nvPicPr>
        <p:blipFill>
          <a:blip r:embed="rId3" cstate="print"/>
          <a:srcRect/>
          <a:stretch>
            <a:fillRect/>
          </a:stretch>
        </p:blipFill>
        <p:spPr bwMode="auto">
          <a:xfrm>
            <a:off x="7286644" y="0"/>
            <a:ext cx="642942" cy="482207"/>
          </a:xfrm>
          <a:prstGeom prst="rect">
            <a:avLst/>
          </a:prstGeom>
          <a:noFill/>
        </p:spPr>
      </p:pic>
      <p:pic>
        <p:nvPicPr>
          <p:cNvPr id="4" name="object 58"/>
          <p:cNvPicPr/>
          <p:nvPr/>
        </p:nvPicPr>
        <p:blipFill>
          <a:blip r:embed="rId4" cstate="print"/>
          <a:stretch>
            <a:fillRect/>
          </a:stretch>
        </p:blipFill>
        <p:spPr>
          <a:xfrm>
            <a:off x="8001024" y="0"/>
            <a:ext cx="1142976" cy="482189"/>
          </a:xfrm>
          <a:prstGeom prst="rect">
            <a:avLst/>
          </a:prstGeom>
        </p:spPr>
      </p:pic>
      <p:sp>
        <p:nvSpPr>
          <p:cNvPr id="6" name="Заголовок 1"/>
          <p:cNvSpPr>
            <a:spLocks noGrp="1"/>
          </p:cNvSpPr>
          <p:nvPr>
            <p:ph type="ctrTitle"/>
          </p:nvPr>
        </p:nvSpPr>
        <p:spPr>
          <a:xfrm>
            <a:off x="571472" y="428610"/>
            <a:ext cx="8072494" cy="4000528"/>
          </a:xfrm>
        </p:spPr>
        <p:txBody>
          <a:bodyPr>
            <a:noAutofit/>
          </a:bodyPr>
          <a:lstStyle/>
          <a:p>
            <a:pPr algn="just"/>
            <a:r>
              <a:rPr lang="ru-RU" sz="2000" dirty="0">
                <a:solidFill>
                  <a:schemeClr val="tx1"/>
                </a:solidFill>
                <a:effectLst/>
              </a:rPr>
              <a:t>Адрес и способы подачи заявления на образовательный сертификат </a:t>
            </a:r>
            <a:br>
              <a:rPr lang="ru-RU" sz="2000" dirty="0">
                <a:solidFill>
                  <a:schemeClr val="tx1"/>
                </a:solidFill>
                <a:effectLst/>
              </a:rPr>
            </a:br>
            <a:r>
              <a:rPr lang="ru-RU" sz="2000" dirty="0">
                <a:solidFill>
                  <a:schemeClr val="tx1"/>
                </a:solidFill>
                <a:effectLst/>
              </a:rPr>
              <a:t>Заявление с прилагаемыми документами в письменной форме (лично или по почте) необходимо предоставить </a:t>
            </a:r>
            <a:r>
              <a:rPr lang="ru-RU" sz="2000" dirty="0">
                <a:solidFill>
                  <a:srgbClr val="FF0000"/>
                </a:solidFill>
                <a:effectLst/>
              </a:rPr>
              <a:t>по адресу: г. Новосибирск ул. Немировича-Данченко, 121, (ГБПОУ НСО «Новосибирский профессионально-педагогический колледж»</a:t>
            </a:r>
            <a:r>
              <a:rPr lang="ru-RU" sz="2000" dirty="0">
                <a:solidFill>
                  <a:schemeClr val="tx1"/>
                </a:solidFill>
                <a:effectLst/>
              </a:rPr>
              <a:t> - базовая профессиональная образовательная организация, осуществляющая поддержку инклюзивного образования в Новосибирской области), </a:t>
            </a:r>
            <a:r>
              <a:rPr lang="ru-RU" sz="2000" dirty="0" err="1">
                <a:solidFill>
                  <a:srgbClr val="FF0000"/>
                </a:solidFill>
                <a:effectLst/>
              </a:rPr>
              <a:t>каб</a:t>
            </a:r>
            <a:r>
              <a:rPr lang="ru-RU" sz="2000" dirty="0">
                <a:solidFill>
                  <a:srgbClr val="FF0000"/>
                </a:solidFill>
                <a:effectLst/>
              </a:rPr>
              <a:t>. 112, отделение инклюзивного образования.</a:t>
            </a:r>
            <a:r>
              <a:rPr lang="ru-RU" sz="2000" dirty="0">
                <a:solidFill>
                  <a:schemeClr val="tx1"/>
                </a:solidFill>
                <a:effectLst/>
              </a:rPr>
              <a:t> Заявление с прилагаемыми документами в форме электронного документа с пометкой «образовательный сертификат» необходимо направить на электронный адрес </a:t>
            </a:r>
            <a:r>
              <a:rPr lang="ru-RU" sz="2000" dirty="0">
                <a:solidFill>
                  <a:srgbClr val="FF0000"/>
                </a:solidFill>
                <a:effectLst/>
              </a:rPr>
              <a:t>nppk@edu54.ru</a:t>
            </a:r>
            <a:endParaRPr lang="ru-RU" sz="2000" b="1" dirty="0">
              <a:solidFill>
                <a:srgbClr val="FF0000"/>
              </a:solidFill>
              <a:effectLst/>
            </a:endParaRPr>
          </a:p>
        </p:txBody>
      </p:sp>
    </p:spTree>
    <p:extLst>
      <p:ext uri="{BB962C8B-B14F-4D97-AF65-F5344CB8AC3E}">
        <p14:creationId xmlns:p14="http://schemas.microsoft.com/office/powerpoint/2010/main" val="105302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3771" y="263758"/>
            <a:ext cx="6002767" cy="405249"/>
          </a:xfrm>
          <a:prstGeom prst="rect">
            <a:avLst/>
          </a:prstGeom>
        </p:spPr>
        <p:txBody>
          <a:bodyPr vert="horz" wrap="square" lIns="0" tIns="45730" rIns="0" bIns="0" rtlCol="0">
            <a:spAutoFit/>
          </a:bodyPr>
          <a:lstStyle/>
          <a:p>
            <a:pPr marL="9942" marR="3977" lvl="0" indent="0" algn="l" defTabSz="914400" rtl="0" eaLnBrk="1" fontAlgn="auto" latinLnBrk="0" hangingPunct="1">
              <a:lnSpc>
                <a:spcPts val="1409"/>
              </a:lnSpc>
              <a:spcBef>
                <a:spcPts val="359"/>
              </a:spcBef>
              <a:spcAft>
                <a:spcPts val="0"/>
              </a:spcAft>
              <a:buClrTx/>
              <a:buSzTx/>
              <a:buFontTx/>
              <a:buNone/>
              <a:tabLst/>
              <a:defRPr/>
            </a:pPr>
            <a:r>
              <a:rPr kumimoji="0" sz="1400" b="1" i="0" u="none" strike="noStrike" kern="1200" cap="none" spc="-39" normalizeH="0" baseline="0" noProof="0" dirty="0">
                <a:ln>
                  <a:noFill/>
                </a:ln>
                <a:solidFill>
                  <a:prstClr val="black"/>
                </a:solidFill>
                <a:effectLst/>
                <a:uLnTx/>
                <a:uFillTx/>
                <a:latin typeface="Arial"/>
                <a:ea typeface="+mn-ea"/>
                <a:cs typeface="Arial"/>
                <a:hlinkClick r:id="rId3"/>
              </a:rPr>
              <a:t>ГБПОУ</a:t>
            </a:r>
            <a:r>
              <a:rPr kumimoji="0" sz="1400" b="1" i="0" u="none" strike="noStrike" kern="1200" cap="none" spc="-67" normalizeH="0" baseline="0" noProof="0" dirty="0">
                <a:ln>
                  <a:noFill/>
                </a:ln>
                <a:solidFill>
                  <a:prstClr val="black"/>
                </a:solidFill>
                <a:effectLst/>
                <a:uLnTx/>
                <a:uFillTx/>
                <a:latin typeface="Arial"/>
                <a:ea typeface="+mn-ea"/>
                <a:cs typeface="Arial"/>
                <a:hlinkClick r:id="rId3"/>
              </a:rPr>
              <a:t> </a:t>
            </a:r>
            <a:r>
              <a:rPr kumimoji="0" sz="1400" b="1" i="0" u="none" strike="noStrike" kern="1200" cap="none" spc="35" normalizeH="0" baseline="0" noProof="0" dirty="0">
                <a:ln>
                  <a:noFill/>
                </a:ln>
                <a:solidFill>
                  <a:prstClr val="black"/>
                </a:solidFill>
                <a:effectLst/>
                <a:uLnTx/>
                <a:uFillTx/>
                <a:latin typeface="Arial"/>
                <a:ea typeface="+mn-ea"/>
                <a:cs typeface="Arial"/>
                <a:hlinkClick r:id="rId3"/>
              </a:rPr>
              <a:t>НО</a:t>
            </a:r>
            <a:r>
              <a:rPr kumimoji="0" sz="1400" b="1" i="0" u="none" strike="noStrike" kern="1200" cap="none" spc="-67" normalizeH="0" baseline="0" noProof="0" dirty="0">
                <a:ln>
                  <a:noFill/>
                </a:ln>
                <a:solidFill>
                  <a:prstClr val="black"/>
                </a:solidFill>
                <a:effectLst/>
                <a:uLnTx/>
                <a:uFillTx/>
                <a:latin typeface="Arial"/>
                <a:ea typeface="+mn-ea"/>
                <a:cs typeface="Arial"/>
                <a:hlinkClick r:id="rId3"/>
              </a:rPr>
              <a:t> </a:t>
            </a:r>
            <a:r>
              <a:rPr kumimoji="0" sz="1400" b="1" i="0" u="none" strike="noStrike" kern="1200" cap="none" spc="-39" normalizeH="0" baseline="0" noProof="0" dirty="0">
                <a:ln>
                  <a:noFill/>
                </a:ln>
                <a:solidFill>
                  <a:prstClr val="black"/>
                </a:solidFill>
                <a:effectLst/>
                <a:uLnTx/>
                <a:uFillTx/>
                <a:latin typeface="Arial"/>
                <a:ea typeface="+mn-ea"/>
                <a:cs typeface="Arial"/>
                <a:hlinkClick r:id="rId3"/>
              </a:rPr>
              <a:t>«Новосибирский </a:t>
            </a:r>
            <a:r>
              <a:rPr kumimoji="0" sz="1400" b="1" i="0" u="none" strike="noStrike" kern="1200" cap="none" spc="-20" normalizeH="0" baseline="0" noProof="0" dirty="0">
                <a:ln>
                  <a:noFill/>
                </a:ln>
                <a:solidFill>
                  <a:prstClr val="black"/>
                </a:solidFill>
                <a:effectLst/>
                <a:uLnTx/>
                <a:uFillTx/>
                <a:latin typeface="Arial"/>
                <a:ea typeface="+mn-ea"/>
                <a:cs typeface="Arial"/>
              </a:rPr>
              <a:t> </a:t>
            </a:r>
            <a:r>
              <a:rPr kumimoji="0" sz="1400" b="1" i="0" u="none" strike="noStrike" kern="1200" cap="none" spc="-43" normalizeH="0" baseline="0" noProof="0" dirty="0">
                <a:ln>
                  <a:noFill/>
                </a:ln>
                <a:solidFill>
                  <a:prstClr val="black"/>
                </a:solidFill>
                <a:effectLst/>
                <a:uLnTx/>
                <a:uFillTx/>
                <a:latin typeface="Arial"/>
                <a:ea typeface="+mn-ea"/>
                <a:cs typeface="Arial"/>
                <a:hlinkClick r:id="rId3"/>
              </a:rPr>
              <a:t>профессионально-педагогический</a:t>
            </a:r>
            <a:r>
              <a:rPr kumimoji="0" sz="1400" b="1" i="0" u="none" strike="noStrike" kern="1200" cap="none" spc="-23" normalizeH="0" baseline="0" noProof="0" dirty="0">
                <a:ln>
                  <a:noFill/>
                </a:ln>
                <a:solidFill>
                  <a:prstClr val="black"/>
                </a:solidFill>
                <a:effectLst/>
                <a:uLnTx/>
                <a:uFillTx/>
                <a:latin typeface="Arial"/>
                <a:ea typeface="+mn-ea"/>
                <a:cs typeface="Arial"/>
                <a:hlinkClick r:id="rId3"/>
              </a:rPr>
              <a:t> </a:t>
            </a:r>
            <a:r>
              <a:rPr kumimoji="0" sz="1400" b="1" i="0" u="none" strike="noStrike" kern="1200" cap="none" spc="-8" normalizeH="0" baseline="0" noProof="0" dirty="0">
                <a:ln>
                  <a:noFill/>
                </a:ln>
                <a:solidFill>
                  <a:prstClr val="black"/>
                </a:solidFill>
                <a:effectLst/>
                <a:uLnTx/>
                <a:uFillTx/>
                <a:latin typeface="Arial"/>
                <a:ea typeface="+mn-ea"/>
                <a:cs typeface="Arial"/>
                <a:hlinkClick r:id="rId3"/>
              </a:rPr>
              <a:t>колледж»</a:t>
            </a:r>
            <a:endParaRPr kumimoji="0"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4" name="object 4"/>
          <p:cNvSpPr txBox="1"/>
          <p:nvPr/>
        </p:nvSpPr>
        <p:spPr>
          <a:xfrm>
            <a:off x="532133" y="860132"/>
            <a:ext cx="8079734" cy="497352"/>
          </a:xfrm>
          <a:prstGeom prst="rect">
            <a:avLst/>
          </a:prstGeom>
        </p:spPr>
        <p:txBody>
          <a:bodyPr vert="horz" wrap="square" lIns="0" tIns="9942" rIns="0" bIns="0" rtlCol="0">
            <a:spAutoFit/>
          </a:bodyPr>
          <a:lstStyle/>
          <a:p>
            <a:pPr marL="9942" marR="0" lvl="0" indent="0" algn="l" defTabSz="914400" rtl="0" eaLnBrk="1" fontAlgn="auto" latinLnBrk="0" hangingPunct="1">
              <a:lnSpc>
                <a:spcPts val="1033"/>
              </a:lnSpc>
              <a:spcBef>
                <a:spcPts val="78"/>
              </a:spcBef>
              <a:spcAft>
                <a:spcPts val="0"/>
              </a:spcAft>
              <a:buClrTx/>
              <a:buSzTx/>
              <a:buFontTx/>
              <a:buNone/>
              <a:tabLst/>
              <a:defRPr/>
            </a:pPr>
            <a:r>
              <a:rPr kumimoji="0" sz="1100" b="1" i="0" u="none" strike="noStrike" kern="1200" cap="none" spc="-23" normalizeH="0" baseline="0" noProof="0" dirty="0">
                <a:ln>
                  <a:noFill/>
                </a:ln>
                <a:solidFill>
                  <a:prstClr val="black"/>
                </a:solidFill>
                <a:effectLst/>
                <a:uLnTx/>
                <a:uFillTx/>
                <a:latin typeface="Times New Roman" pitchFamily="18" charset="0"/>
                <a:ea typeface="+mn-ea"/>
                <a:cs typeface="Times New Roman" pitchFamily="18" charset="0"/>
              </a:rPr>
              <a:t>Базовая</a:t>
            </a:r>
            <a:r>
              <a:rPr kumimoji="0" sz="1100" b="1" i="0" u="none" strike="noStrike" kern="1200" cap="none" spc="-35"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1" i="0" u="none" strike="noStrike" kern="1200" cap="none" spc="-39" normalizeH="0" baseline="0" noProof="0" dirty="0">
                <a:ln>
                  <a:noFill/>
                </a:ln>
                <a:solidFill>
                  <a:prstClr val="black"/>
                </a:solidFill>
                <a:effectLst/>
                <a:uLnTx/>
                <a:uFillTx/>
                <a:latin typeface="Times New Roman" pitchFamily="18" charset="0"/>
                <a:ea typeface="+mn-ea"/>
                <a:cs typeface="Times New Roman" pitchFamily="18" charset="0"/>
              </a:rPr>
              <a:t>профессиональная</a:t>
            </a:r>
            <a:r>
              <a:rPr kumimoji="0" sz="1100" b="1" i="0" u="none" strike="noStrike" kern="1200" cap="none" spc="-31"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1" i="0" u="none" strike="noStrike" kern="1200" cap="none" spc="-20" normalizeH="0" baseline="0" noProof="0" dirty="0">
                <a:ln>
                  <a:noFill/>
                </a:ln>
                <a:solidFill>
                  <a:prstClr val="black"/>
                </a:solidFill>
                <a:effectLst/>
                <a:uLnTx/>
                <a:uFillTx/>
                <a:latin typeface="Times New Roman" pitchFamily="18" charset="0"/>
                <a:ea typeface="+mn-ea"/>
                <a:cs typeface="Times New Roman" pitchFamily="18" charset="0"/>
              </a:rPr>
              <a:t>образовательная</a:t>
            </a:r>
            <a:r>
              <a:rPr kumimoji="0" sz="1100" b="1" i="0" u="none" strike="noStrike" kern="1200" cap="none" spc="-31"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1" i="0" u="none" strike="noStrike" kern="1200" cap="none" spc="-12" normalizeH="0" baseline="0" noProof="0" dirty="0">
                <a:ln>
                  <a:noFill/>
                </a:ln>
                <a:solidFill>
                  <a:prstClr val="black"/>
                </a:solidFill>
                <a:effectLst/>
                <a:uLnTx/>
                <a:uFillTx/>
                <a:latin typeface="Times New Roman" pitchFamily="18" charset="0"/>
                <a:ea typeface="+mn-ea"/>
                <a:cs typeface="Times New Roman" pitchFamily="18" charset="0"/>
              </a:rPr>
              <a:t>организация</a:t>
            </a:r>
            <a:r>
              <a:rPr kumimoji="0" sz="1100" b="1" i="0" u="none" strike="noStrike" kern="1200" cap="none" spc="-35"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(БПОО</a:t>
            </a:r>
            <a:r>
              <a:rPr kumimoji="0" sz="11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r>
              <a:rPr kumimoji="0" sz="1100" b="1" i="0" u="none" strike="noStrike" kern="1200" cap="none" spc="-31" normalizeH="0" baseline="0" noProof="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31" normalizeH="0" baseline="0" noProof="0">
                <a:ln>
                  <a:noFill/>
                </a:ln>
                <a:solidFill>
                  <a:prstClr val="black"/>
                </a:solidFill>
                <a:effectLst/>
                <a:uLnTx/>
                <a:uFillTx/>
                <a:latin typeface="Times New Roman" pitchFamily="18" charset="0"/>
                <a:ea typeface="+mn-ea"/>
                <a:cs typeface="Times New Roman" pitchFamily="18" charset="0"/>
              </a:rPr>
              <a:t>–</a:t>
            </a:r>
            <a:endParaRPr kumimoji="0" sz="11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9942" marR="3977" lvl="0" indent="0" algn="l" defTabSz="914400" rtl="0" eaLnBrk="1" fontAlgn="auto" latinLnBrk="0" hangingPunct="1">
              <a:lnSpc>
                <a:spcPts val="939"/>
              </a:lnSpc>
              <a:spcBef>
                <a:spcPts val="94"/>
              </a:spcBef>
              <a:spcAft>
                <a:spcPts val="0"/>
              </a:spcAft>
              <a:buClrTx/>
              <a:buSzTx/>
              <a:buFontTx/>
              <a:buNone/>
              <a:tabLst/>
              <a:defRPr/>
            </a:pPr>
            <a:r>
              <a:rPr kumimoji="0" sz="1100" b="0" i="0" u="none" strike="noStrike" kern="1200" cap="none" spc="-55" normalizeH="0" baseline="0" noProof="0" dirty="0">
                <a:ln>
                  <a:noFill/>
                </a:ln>
                <a:solidFill>
                  <a:prstClr val="black"/>
                </a:solidFill>
                <a:effectLst/>
                <a:uLnTx/>
                <a:uFillTx/>
                <a:latin typeface="Times New Roman" pitchFamily="18" charset="0"/>
                <a:ea typeface="+mn-ea"/>
                <a:cs typeface="Times New Roman" pitchFamily="18" charset="0"/>
              </a:rPr>
              <a:t>обеспечивает</a:t>
            </a:r>
            <a:r>
              <a:rPr kumimoji="0" sz="1100" b="0" i="0" u="none" strike="noStrike" kern="1200" cap="none" spc="-74"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67" normalizeH="0" baseline="0" noProof="0" dirty="0">
                <a:ln>
                  <a:noFill/>
                </a:ln>
                <a:solidFill>
                  <a:prstClr val="black"/>
                </a:solidFill>
                <a:effectLst/>
                <a:uLnTx/>
                <a:uFillTx/>
                <a:latin typeface="Times New Roman" pitchFamily="18" charset="0"/>
                <a:ea typeface="+mn-ea"/>
                <a:cs typeface="Times New Roman" pitchFamily="18" charset="0"/>
              </a:rPr>
              <a:t>условия</a:t>
            </a:r>
            <a:r>
              <a:rPr kumimoji="0" sz="1100" b="0" i="0" u="none" strike="noStrike" kern="1200" cap="none" spc="-70"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63" normalizeH="0" baseline="0" noProof="0" dirty="0">
                <a:ln>
                  <a:noFill/>
                </a:ln>
                <a:solidFill>
                  <a:prstClr val="black"/>
                </a:solidFill>
                <a:effectLst/>
                <a:uLnTx/>
                <a:uFillTx/>
                <a:latin typeface="Times New Roman" pitchFamily="18" charset="0"/>
                <a:ea typeface="+mn-ea"/>
                <a:cs typeface="Times New Roman" pitchFamily="18" charset="0"/>
              </a:rPr>
              <a:t>доступности</a:t>
            </a:r>
            <a:r>
              <a:rPr kumimoji="0" sz="1100" b="0" i="0" u="none" strike="noStrike" kern="1200" cap="none" spc="-74"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70" normalizeH="0" baseline="0" noProof="0" dirty="0">
                <a:ln>
                  <a:noFill/>
                </a:ln>
                <a:solidFill>
                  <a:prstClr val="black"/>
                </a:solidFill>
                <a:effectLst/>
                <a:uLnTx/>
                <a:uFillTx/>
                <a:latin typeface="Times New Roman" pitchFamily="18" charset="0"/>
                <a:ea typeface="+mn-ea"/>
                <a:cs typeface="Times New Roman" pitchFamily="18" charset="0"/>
              </a:rPr>
              <a:t>и </a:t>
            </a:r>
            <a:r>
              <a:rPr kumimoji="0" sz="1100" b="0" i="0" u="none" strike="noStrike" kern="1200" cap="none" spc="-51" normalizeH="0" baseline="0" noProof="0" dirty="0">
                <a:ln>
                  <a:noFill/>
                </a:ln>
                <a:solidFill>
                  <a:prstClr val="black"/>
                </a:solidFill>
                <a:effectLst/>
                <a:uLnTx/>
                <a:uFillTx/>
                <a:latin typeface="Times New Roman" pitchFamily="18" charset="0"/>
                <a:ea typeface="+mn-ea"/>
                <a:cs typeface="Times New Roman" pitchFamily="18" charset="0"/>
              </a:rPr>
              <a:t>организацию</a:t>
            </a:r>
            <a:r>
              <a:rPr kumimoji="0" sz="1100" b="0" i="0" u="none" strike="noStrike" kern="1200" cap="none" spc="-74"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63" normalizeH="0" baseline="0" noProof="0" dirty="0">
                <a:ln>
                  <a:noFill/>
                </a:ln>
                <a:solidFill>
                  <a:prstClr val="black"/>
                </a:solidFill>
                <a:effectLst/>
                <a:uLnTx/>
                <a:uFillTx/>
                <a:latin typeface="Times New Roman" pitchFamily="18" charset="0"/>
                <a:ea typeface="+mn-ea"/>
                <a:cs typeface="Times New Roman" pitchFamily="18" charset="0"/>
              </a:rPr>
              <a:t>качественного</a:t>
            </a:r>
            <a:r>
              <a:rPr kumimoji="0" sz="1100" b="0" i="0" u="none" strike="noStrike" kern="1200" cap="none" spc="-70"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35" normalizeH="0" baseline="0" noProof="0" dirty="0">
                <a:ln>
                  <a:noFill/>
                </a:ln>
                <a:solidFill>
                  <a:prstClr val="black"/>
                </a:solidFill>
                <a:effectLst/>
                <a:uLnTx/>
                <a:uFillTx/>
                <a:latin typeface="Times New Roman" pitchFamily="18" charset="0"/>
                <a:ea typeface="+mn-ea"/>
                <a:cs typeface="Times New Roman" pitchFamily="18" charset="0"/>
              </a:rPr>
              <a:t>СПО</a:t>
            </a:r>
            <a:r>
              <a:rPr kumimoji="0" sz="1100" b="0" i="0" u="none" strike="noStrike" kern="1200" cap="none" spc="-74"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70" normalizeH="0" baseline="0" noProof="0" dirty="0">
                <a:ln>
                  <a:noFill/>
                </a:ln>
                <a:solidFill>
                  <a:prstClr val="black"/>
                </a:solidFill>
                <a:effectLst/>
                <a:uLnTx/>
                <a:uFillTx/>
                <a:latin typeface="Times New Roman" pitchFamily="18" charset="0"/>
                <a:ea typeface="+mn-ea"/>
                <a:cs typeface="Times New Roman" pitchFamily="18" charset="0"/>
              </a:rPr>
              <a:t>и </a:t>
            </a:r>
            <a:r>
              <a:rPr kumimoji="0" sz="1100" b="0" i="0" u="none" strike="noStrike" kern="1200" cap="none" spc="31" normalizeH="0" baseline="0" noProof="0" dirty="0">
                <a:ln>
                  <a:noFill/>
                </a:ln>
                <a:solidFill>
                  <a:prstClr val="black"/>
                </a:solidFill>
                <a:effectLst/>
                <a:uLnTx/>
                <a:uFillTx/>
                <a:latin typeface="Times New Roman" pitchFamily="18" charset="0"/>
                <a:ea typeface="+mn-ea"/>
                <a:cs typeface="Times New Roman" pitchFamily="18" charset="0"/>
              </a:rPr>
              <a:t>ПО</a:t>
            </a:r>
            <a:r>
              <a:rPr kumimoji="0" sz="1100" b="0" i="0" u="none" strike="noStrike" kern="1200" cap="none" spc="-70"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94" normalizeH="0" baseline="0" noProof="0" dirty="0">
                <a:ln>
                  <a:noFill/>
                </a:ln>
                <a:solidFill>
                  <a:prstClr val="black"/>
                </a:solidFill>
                <a:effectLst/>
                <a:uLnTx/>
                <a:uFillTx/>
                <a:latin typeface="Times New Roman" pitchFamily="18" charset="0"/>
                <a:ea typeface="+mn-ea"/>
                <a:cs typeface="Times New Roman" pitchFamily="18" charset="0"/>
              </a:rPr>
              <a:t>для</a:t>
            </a:r>
            <a:r>
              <a:rPr kumimoji="0" sz="1100" b="0" i="0" u="none" strike="noStrike" kern="1200" cap="none" spc="-74"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70" normalizeH="0" baseline="0" noProof="0" dirty="0">
                <a:ln>
                  <a:noFill/>
                </a:ln>
                <a:solidFill>
                  <a:prstClr val="black"/>
                </a:solidFill>
                <a:effectLst/>
                <a:uLnTx/>
                <a:uFillTx/>
                <a:latin typeface="Times New Roman" pitchFamily="18" charset="0"/>
                <a:ea typeface="+mn-ea"/>
                <a:cs typeface="Times New Roman" pitchFamily="18" charset="0"/>
              </a:rPr>
              <a:t>инвалидов и</a:t>
            </a:r>
            <a:r>
              <a:rPr kumimoji="0" sz="1100" b="0" i="0" u="none" strike="noStrike" kern="1200" cap="none" spc="-74"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86" normalizeH="0" baseline="0" noProof="0" dirty="0">
                <a:ln>
                  <a:noFill/>
                </a:ln>
                <a:solidFill>
                  <a:prstClr val="black"/>
                </a:solidFill>
                <a:effectLst/>
                <a:uLnTx/>
                <a:uFillTx/>
                <a:latin typeface="Times New Roman" pitchFamily="18" charset="0"/>
                <a:ea typeface="+mn-ea"/>
                <a:cs typeface="Times New Roman" pitchFamily="18" charset="0"/>
              </a:rPr>
              <a:t>лиц</a:t>
            </a:r>
            <a:r>
              <a:rPr kumimoji="0" sz="1100" b="0" i="0" u="none" strike="noStrike" kern="1200" cap="none" spc="-70"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23" normalizeH="0" baseline="0" noProof="0" dirty="0">
                <a:ln>
                  <a:noFill/>
                </a:ln>
                <a:solidFill>
                  <a:prstClr val="black"/>
                </a:solidFill>
                <a:effectLst/>
                <a:uLnTx/>
                <a:uFillTx/>
                <a:latin typeface="Times New Roman" pitchFamily="18" charset="0"/>
                <a:ea typeface="+mn-ea"/>
                <a:cs typeface="Times New Roman" pitchFamily="18" charset="0"/>
              </a:rPr>
              <a:t>с </a:t>
            </a:r>
            <a:r>
              <a:rPr kumimoji="0" sz="1100" b="0" i="0" u="none" strike="noStrike" kern="1200" cap="none" spc="-282"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67" normalizeH="0" baseline="0" noProof="0" dirty="0">
                <a:ln>
                  <a:noFill/>
                </a:ln>
                <a:solidFill>
                  <a:prstClr val="black"/>
                </a:solidFill>
                <a:effectLst/>
                <a:uLnTx/>
                <a:uFillTx/>
                <a:latin typeface="Times New Roman" pitchFamily="18" charset="0"/>
                <a:ea typeface="+mn-ea"/>
                <a:cs typeface="Times New Roman" pitchFamily="18" charset="0"/>
              </a:rPr>
              <a:t>ограниченными</a:t>
            </a:r>
            <a:r>
              <a:rPr kumimoji="0" sz="1100" b="0" i="0" u="none" strike="noStrike" kern="1200" cap="none" spc="-74"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63" normalizeH="0" baseline="0" noProof="0" dirty="0">
                <a:ln>
                  <a:noFill/>
                </a:ln>
                <a:solidFill>
                  <a:prstClr val="black"/>
                </a:solidFill>
                <a:effectLst/>
                <a:uLnTx/>
                <a:uFillTx/>
                <a:latin typeface="Times New Roman" pitchFamily="18" charset="0"/>
                <a:ea typeface="+mn-ea"/>
                <a:cs typeface="Times New Roman" pitchFamily="18" charset="0"/>
              </a:rPr>
              <a:t>возможностями</a:t>
            </a:r>
            <a:r>
              <a:rPr kumimoji="0" sz="1100" b="0" i="0" u="none" strike="noStrike" kern="1200" cap="none" spc="-70"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59" normalizeH="0" baseline="0" noProof="0" dirty="0">
                <a:ln>
                  <a:noFill/>
                </a:ln>
                <a:solidFill>
                  <a:prstClr val="black"/>
                </a:solidFill>
                <a:effectLst/>
                <a:uLnTx/>
                <a:uFillTx/>
                <a:latin typeface="Times New Roman" pitchFamily="18" charset="0"/>
                <a:ea typeface="+mn-ea"/>
                <a:cs typeface="Times New Roman" pitchFamily="18" charset="0"/>
              </a:rPr>
              <a:t>здоровья,</a:t>
            </a:r>
            <a:r>
              <a:rPr kumimoji="0" sz="1100" b="0" i="0" u="none" strike="noStrike" kern="1200" cap="none" spc="-74"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59" normalizeH="0" baseline="0" noProof="0" dirty="0">
                <a:ln>
                  <a:noFill/>
                </a:ln>
                <a:solidFill>
                  <a:prstClr val="black"/>
                </a:solidFill>
                <a:effectLst/>
                <a:uLnTx/>
                <a:uFillTx/>
                <a:latin typeface="Times New Roman" pitchFamily="18" charset="0"/>
                <a:ea typeface="+mn-ea"/>
                <a:cs typeface="Times New Roman" pitchFamily="18" charset="0"/>
              </a:rPr>
              <a:t>координацию</a:t>
            </a:r>
            <a:r>
              <a:rPr kumimoji="0" sz="1100" b="0" i="0" u="none" strike="noStrike" kern="1200" cap="none" spc="-70"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78" normalizeH="0" baseline="0" noProof="0" dirty="0">
                <a:ln>
                  <a:noFill/>
                </a:ln>
                <a:solidFill>
                  <a:prstClr val="black"/>
                </a:solidFill>
                <a:effectLst/>
                <a:uLnTx/>
                <a:uFillTx/>
                <a:latin typeface="Times New Roman" pitchFamily="18" charset="0"/>
                <a:ea typeface="+mn-ea"/>
                <a:cs typeface="Times New Roman" pitchFamily="18" charset="0"/>
              </a:rPr>
              <a:t>деятельности</a:t>
            </a:r>
            <a:r>
              <a:rPr kumimoji="0" sz="1100" b="0" i="0" u="none" strike="noStrike" kern="1200" cap="none" spc="-70"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47" normalizeH="0" baseline="0" noProof="0" dirty="0">
                <a:ln>
                  <a:noFill/>
                </a:ln>
                <a:solidFill>
                  <a:prstClr val="black"/>
                </a:solidFill>
                <a:effectLst/>
                <a:uLnTx/>
                <a:uFillTx/>
                <a:latin typeface="Times New Roman" pitchFamily="18" charset="0"/>
                <a:ea typeface="+mn-ea"/>
                <a:cs typeface="Times New Roman" pitchFamily="18" charset="0"/>
              </a:rPr>
              <a:t>ПОО</a:t>
            </a:r>
            <a:r>
              <a:rPr kumimoji="0" sz="1100" b="0" i="0" u="none" strike="noStrike" kern="1200" cap="none" spc="-74"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89" normalizeH="0" baseline="0" noProof="0" dirty="0">
                <a:ln>
                  <a:noFill/>
                </a:ln>
                <a:solidFill>
                  <a:prstClr val="black"/>
                </a:solidFill>
                <a:effectLst/>
                <a:uLnTx/>
                <a:uFillTx/>
                <a:latin typeface="Times New Roman" pitchFamily="18" charset="0"/>
                <a:ea typeface="+mn-ea"/>
                <a:cs typeface="Times New Roman" pitchFamily="18" charset="0"/>
              </a:rPr>
              <a:t>в</a:t>
            </a:r>
            <a:r>
              <a:rPr kumimoji="0" sz="1100" b="0" i="0" u="none" strike="noStrike" kern="1200" cap="none" spc="-70"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55" normalizeH="0" baseline="0" noProof="0" dirty="0">
                <a:ln>
                  <a:noFill/>
                </a:ln>
                <a:solidFill>
                  <a:prstClr val="black"/>
                </a:solidFill>
                <a:effectLst/>
                <a:uLnTx/>
                <a:uFillTx/>
                <a:latin typeface="Times New Roman" pitchFamily="18" charset="0"/>
                <a:ea typeface="+mn-ea"/>
                <a:cs typeface="Times New Roman" pitchFamily="18" charset="0"/>
              </a:rPr>
              <a:t>субъектах</a:t>
            </a:r>
            <a:r>
              <a:rPr kumimoji="0" sz="1100" b="0" i="0" u="none" strike="noStrike" kern="1200" cap="none" spc="-70"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51" normalizeH="0" baseline="0" noProof="0" dirty="0">
                <a:ln>
                  <a:noFill/>
                </a:ln>
                <a:solidFill>
                  <a:prstClr val="black"/>
                </a:solidFill>
                <a:effectLst/>
                <a:uLnTx/>
                <a:uFillTx/>
                <a:latin typeface="Times New Roman" pitchFamily="18" charset="0"/>
                <a:ea typeface="+mn-ea"/>
                <a:cs typeface="Times New Roman" pitchFamily="18" charset="0"/>
              </a:rPr>
              <a:t>Российской </a:t>
            </a:r>
            <a:r>
              <a:rPr kumimoji="0" sz="1100" b="0" i="0" u="none" strike="noStrike" kern="1200" cap="none" spc="-282"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43" normalizeH="0" baseline="0" noProof="0" dirty="0">
                <a:ln>
                  <a:noFill/>
                </a:ln>
                <a:solidFill>
                  <a:prstClr val="black"/>
                </a:solidFill>
                <a:effectLst/>
                <a:uLnTx/>
                <a:uFillTx/>
                <a:latin typeface="Times New Roman" pitchFamily="18" charset="0"/>
                <a:ea typeface="+mn-ea"/>
                <a:cs typeface="Times New Roman" pitchFamily="18" charset="0"/>
              </a:rPr>
              <a:t>Федерации </a:t>
            </a:r>
            <a:r>
              <a:rPr kumimoji="0" sz="1100" b="0" i="0" u="none" strike="noStrike" kern="1200" cap="none" spc="-74" normalizeH="0" baseline="0" noProof="0" dirty="0">
                <a:ln>
                  <a:noFill/>
                </a:ln>
                <a:solidFill>
                  <a:prstClr val="black"/>
                </a:solidFill>
                <a:effectLst/>
                <a:uLnTx/>
                <a:uFillTx/>
                <a:latin typeface="Times New Roman" pitchFamily="18" charset="0"/>
                <a:ea typeface="+mn-ea"/>
                <a:cs typeface="Times New Roman" pitchFamily="18" charset="0"/>
              </a:rPr>
              <a:t>от </a:t>
            </a:r>
            <a:r>
              <a:rPr kumimoji="0" sz="1100" b="0" i="0" u="none" strike="noStrike" kern="1200" cap="none" spc="-59" normalizeH="0" baseline="0" noProof="0" dirty="0">
                <a:ln>
                  <a:noFill/>
                </a:ln>
                <a:solidFill>
                  <a:prstClr val="black"/>
                </a:solidFill>
                <a:effectLst/>
                <a:uLnTx/>
                <a:uFillTx/>
                <a:latin typeface="Times New Roman" pitchFamily="18" charset="0"/>
                <a:ea typeface="+mn-ea"/>
                <a:cs typeface="Times New Roman" pitchFamily="18" charset="0"/>
              </a:rPr>
              <a:t>профориентации до </a:t>
            </a:r>
            <a:r>
              <a:rPr kumimoji="0" sz="1100" b="0" i="0" u="none" strike="noStrike" kern="1200" cap="none" spc="-55" normalizeH="0" baseline="0" noProof="0" dirty="0">
                <a:ln>
                  <a:noFill/>
                </a:ln>
                <a:solidFill>
                  <a:prstClr val="black"/>
                </a:solidFill>
                <a:effectLst/>
                <a:uLnTx/>
                <a:uFillTx/>
                <a:latin typeface="Times New Roman" pitchFamily="18" charset="0"/>
                <a:ea typeface="+mn-ea"/>
                <a:cs typeface="Times New Roman" pitchFamily="18" charset="0"/>
              </a:rPr>
              <a:t>трудоустройства </a:t>
            </a:r>
            <a:r>
              <a:rPr kumimoji="0" sz="1100" b="0" i="0" u="none" strike="noStrike" kern="1200" cap="none" spc="-70" normalizeH="0" baseline="0" noProof="0" dirty="0">
                <a:ln>
                  <a:noFill/>
                </a:ln>
                <a:solidFill>
                  <a:prstClr val="black"/>
                </a:solidFill>
                <a:effectLst/>
                <a:uLnTx/>
                <a:uFillTx/>
                <a:latin typeface="Times New Roman" pitchFamily="18" charset="0"/>
                <a:ea typeface="+mn-ea"/>
                <a:cs typeface="Times New Roman" pitchFamily="18" charset="0"/>
              </a:rPr>
              <a:t>выпускников </a:t>
            </a:r>
            <a:r>
              <a:rPr kumimoji="0" sz="1100" b="0" i="0" u="none" strike="noStrike" kern="1200" cap="none" spc="-51" normalizeH="0" baseline="0" noProof="0" dirty="0">
                <a:ln>
                  <a:noFill/>
                </a:ln>
                <a:solidFill>
                  <a:prstClr val="black"/>
                </a:solidFill>
                <a:effectLst/>
                <a:uLnTx/>
                <a:uFillTx/>
                <a:latin typeface="Times New Roman" pitchFamily="18" charset="0"/>
                <a:ea typeface="+mn-ea"/>
                <a:cs typeface="Times New Roman" pitchFamily="18" charset="0"/>
              </a:rPr>
              <a:t>из </a:t>
            </a:r>
            <a:r>
              <a:rPr kumimoji="0" sz="1100" b="0" i="0" u="none" strike="noStrike" kern="1200" cap="none" spc="-59" normalizeH="0" baseline="0" noProof="0" dirty="0">
                <a:ln>
                  <a:noFill/>
                </a:ln>
                <a:solidFill>
                  <a:prstClr val="black"/>
                </a:solidFill>
                <a:effectLst/>
                <a:uLnTx/>
                <a:uFillTx/>
                <a:latin typeface="Times New Roman" pitchFamily="18" charset="0"/>
                <a:ea typeface="+mn-ea"/>
                <a:cs typeface="Times New Roman" pitchFamily="18" charset="0"/>
              </a:rPr>
              <a:t>числа </a:t>
            </a:r>
            <a:r>
              <a:rPr kumimoji="0" sz="1100" b="0" i="0" u="none" strike="noStrike" kern="1200" cap="none" spc="-70" normalizeH="0" baseline="0" noProof="0" dirty="0">
                <a:ln>
                  <a:noFill/>
                </a:ln>
                <a:solidFill>
                  <a:prstClr val="black"/>
                </a:solidFill>
                <a:effectLst/>
                <a:uLnTx/>
                <a:uFillTx/>
                <a:latin typeface="Times New Roman" pitchFamily="18" charset="0"/>
                <a:ea typeface="+mn-ea"/>
                <a:cs typeface="Times New Roman" pitchFamily="18" charset="0"/>
              </a:rPr>
              <a:t>инвалидов и </a:t>
            </a:r>
            <a:r>
              <a:rPr kumimoji="0" sz="1100" b="0" i="0" u="none" strike="noStrike" kern="1200" cap="none" spc="-86" normalizeH="0" baseline="0" noProof="0" dirty="0">
                <a:ln>
                  <a:noFill/>
                </a:ln>
                <a:solidFill>
                  <a:prstClr val="black"/>
                </a:solidFill>
                <a:effectLst/>
                <a:uLnTx/>
                <a:uFillTx/>
                <a:latin typeface="Times New Roman" pitchFamily="18" charset="0"/>
                <a:ea typeface="+mn-ea"/>
                <a:cs typeface="Times New Roman" pitchFamily="18" charset="0"/>
              </a:rPr>
              <a:t>лиц </a:t>
            </a:r>
            <a:r>
              <a:rPr kumimoji="0" sz="1100" b="0" i="0" u="none" strike="noStrike" kern="1200" cap="none" spc="-23" normalizeH="0" baseline="0" noProof="0" dirty="0">
                <a:ln>
                  <a:noFill/>
                </a:ln>
                <a:solidFill>
                  <a:prstClr val="black"/>
                </a:solidFill>
                <a:effectLst/>
                <a:uLnTx/>
                <a:uFillTx/>
                <a:latin typeface="Times New Roman" pitchFamily="18" charset="0"/>
                <a:ea typeface="+mn-ea"/>
                <a:cs typeface="Times New Roman" pitchFamily="18" charset="0"/>
              </a:rPr>
              <a:t>с </a:t>
            </a:r>
            <a:r>
              <a:rPr kumimoji="0" sz="1100" b="0" i="0" u="none" strike="noStrike" kern="1200" cap="none" spc="-20"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67" normalizeH="0" baseline="0" noProof="0" dirty="0">
                <a:ln>
                  <a:noFill/>
                </a:ln>
                <a:solidFill>
                  <a:prstClr val="black"/>
                </a:solidFill>
                <a:effectLst/>
                <a:uLnTx/>
                <a:uFillTx/>
                <a:latin typeface="Times New Roman" pitchFamily="18" charset="0"/>
                <a:ea typeface="+mn-ea"/>
                <a:cs typeface="Times New Roman" pitchFamily="18" charset="0"/>
              </a:rPr>
              <a:t>ограниченными</a:t>
            </a:r>
            <a:r>
              <a:rPr kumimoji="0" sz="1100" b="0" i="0" u="none" strike="noStrike" kern="1200" cap="none" spc="-82"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63" normalizeH="0" baseline="0" noProof="0" dirty="0">
                <a:ln>
                  <a:noFill/>
                </a:ln>
                <a:solidFill>
                  <a:prstClr val="black"/>
                </a:solidFill>
                <a:effectLst/>
                <a:uLnTx/>
                <a:uFillTx/>
                <a:latin typeface="Times New Roman" pitchFamily="18" charset="0"/>
                <a:ea typeface="+mn-ea"/>
                <a:cs typeface="Times New Roman" pitchFamily="18" charset="0"/>
              </a:rPr>
              <a:t>возможностями</a:t>
            </a:r>
            <a:r>
              <a:rPr kumimoji="0" sz="1100" b="0" i="0" u="none" strike="noStrike" kern="1200" cap="none" spc="-78" normalizeH="0" baseline="0" noProof="0" dirty="0">
                <a:ln>
                  <a:noFill/>
                </a:ln>
                <a:solidFill>
                  <a:prstClr val="black"/>
                </a:solidFill>
                <a:effectLst/>
                <a:uLnTx/>
                <a:uFillTx/>
                <a:latin typeface="Times New Roman" pitchFamily="18" charset="0"/>
                <a:ea typeface="+mn-ea"/>
                <a:cs typeface="Times New Roman" pitchFamily="18" charset="0"/>
              </a:rPr>
              <a:t> </a:t>
            </a:r>
            <a:r>
              <a:rPr kumimoji="0" sz="1100" b="0" i="0" u="none" strike="noStrike" kern="1200" cap="none" spc="-63" normalizeH="0" baseline="0" noProof="0" dirty="0">
                <a:ln>
                  <a:noFill/>
                </a:ln>
                <a:solidFill>
                  <a:prstClr val="black"/>
                </a:solidFill>
                <a:effectLst/>
                <a:uLnTx/>
                <a:uFillTx/>
                <a:latin typeface="Times New Roman" pitchFamily="18" charset="0"/>
                <a:ea typeface="+mn-ea"/>
                <a:cs typeface="Times New Roman" pitchFamily="18" charset="0"/>
              </a:rPr>
              <a:t>здоровья.</a:t>
            </a:r>
            <a:endParaRPr kumimoji="0" sz="11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object 6"/>
          <p:cNvSpPr txBox="1"/>
          <p:nvPr/>
        </p:nvSpPr>
        <p:spPr>
          <a:xfrm>
            <a:off x="1639839" y="1482538"/>
            <a:ext cx="4170185" cy="416548"/>
          </a:xfrm>
          <a:prstGeom prst="rect">
            <a:avLst/>
          </a:prstGeom>
        </p:spPr>
        <p:txBody>
          <a:bodyPr vert="horz" wrap="square" lIns="0" tIns="13421" rIns="0" bIns="0" rtlCol="0">
            <a:spAutoFit/>
          </a:bodyPr>
          <a:lstStyle/>
          <a:p>
            <a:pPr marL="9942" marR="3977" lvl="0" indent="-497" algn="just" defTabSz="914400" rtl="0" eaLnBrk="1" fontAlgn="auto" latinLnBrk="0" hangingPunct="1">
              <a:lnSpc>
                <a:spcPct val="97300"/>
              </a:lnSpc>
              <a:spcBef>
                <a:spcPts val="106"/>
              </a:spcBef>
              <a:spcAft>
                <a:spcPts val="0"/>
              </a:spcAft>
              <a:buClrTx/>
              <a:buSzTx/>
              <a:buFontTx/>
              <a:buNone/>
              <a:tabLst/>
              <a:defRPr/>
            </a:pPr>
            <a:r>
              <a:rPr kumimoji="0" sz="900" b="1" i="0" u="none" strike="noStrike" kern="1200" cap="none" spc="-43" normalizeH="0" baseline="0" noProof="0" dirty="0">
                <a:ln>
                  <a:noFill/>
                </a:ln>
                <a:solidFill>
                  <a:srgbClr val="41BAC1"/>
                </a:solidFill>
                <a:effectLst/>
                <a:uLnTx/>
                <a:uFillTx/>
                <a:latin typeface="Calibri"/>
                <a:ea typeface="+mn-ea"/>
                <a:cs typeface="Arial"/>
              </a:rPr>
              <a:t>Горячая </a:t>
            </a:r>
            <a:r>
              <a:rPr kumimoji="0" sz="900" b="1" i="0" u="none" strike="noStrike" kern="1200" cap="none" spc="-39" normalizeH="0" baseline="0" noProof="0" dirty="0">
                <a:ln>
                  <a:noFill/>
                </a:ln>
                <a:solidFill>
                  <a:srgbClr val="41BAC1"/>
                </a:solidFill>
                <a:effectLst/>
                <a:uLnTx/>
                <a:uFillTx/>
                <a:latin typeface="Calibri"/>
                <a:ea typeface="+mn-ea"/>
                <a:cs typeface="Arial"/>
              </a:rPr>
              <a:t>линия </a:t>
            </a:r>
            <a:r>
              <a:rPr kumimoji="0" sz="900" b="0" i="0" u="none" strike="noStrike" kern="1200" cap="none" spc="-43" normalizeH="0" baseline="0" noProof="0" dirty="0">
                <a:ln>
                  <a:noFill/>
                </a:ln>
                <a:solidFill>
                  <a:prstClr val="black"/>
                </a:solidFill>
                <a:effectLst/>
                <a:uLnTx/>
                <a:uFillTx/>
                <a:latin typeface="Calibri"/>
                <a:ea typeface="+mn-ea"/>
                <a:cs typeface="Tahoma"/>
              </a:rPr>
              <a:t>по </a:t>
            </a:r>
            <a:r>
              <a:rPr kumimoji="0" sz="900" b="0" i="0" u="none" strike="noStrike" kern="1200" cap="none" spc="-31" normalizeH="0" baseline="0" noProof="0" dirty="0">
                <a:ln>
                  <a:noFill/>
                </a:ln>
                <a:solidFill>
                  <a:prstClr val="black"/>
                </a:solidFill>
                <a:effectLst/>
                <a:uLnTx/>
                <a:uFillTx/>
                <a:latin typeface="Calibri"/>
                <a:ea typeface="+mn-ea"/>
                <a:cs typeface="Tahoma"/>
              </a:rPr>
              <a:t>вопросам </a:t>
            </a:r>
            <a:r>
              <a:rPr kumimoji="0" sz="900" b="0" i="0" u="none" strike="noStrike" kern="1200" cap="none" spc="-59" normalizeH="0" baseline="0" noProof="0" dirty="0">
                <a:ln>
                  <a:noFill/>
                </a:ln>
                <a:solidFill>
                  <a:prstClr val="black"/>
                </a:solidFill>
                <a:effectLst/>
                <a:uLnTx/>
                <a:uFillTx/>
                <a:latin typeface="Calibri"/>
                <a:ea typeface="+mn-ea"/>
                <a:cs typeface="Tahoma"/>
              </a:rPr>
              <a:t>получения </a:t>
            </a:r>
            <a:r>
              <a:rPr kumimoji="0" sz="900" b="0" i="0" u="none" strike="noStrike" kern="1200" cap="none" spc="-43" normalizeH="0" baseline="0" noProof="0" dirty="0">
                <a:ln>
                  <a:noFill/>
                </a:ln>
                <a:solidFill>
                  <a:prstClr val="black"/>
                </a:solidFill>
                <a:effectLst/>
                <a:uLnTx/>
                <a:uFillTx/>
                <a:latin typeface="Calibri"/>
                <a:ea typeface="+mn-ea"/>
                <a:cs typeface="Tahoma"/>
              </a:rPr>
              <a:t>профессионального </a:t>
            </a:r>
            <a:r>
              <a:rPr kumimoji="0" sz="900" b="0" i="0" u="none" strike="noStrike" kern="1200" cap="none" spc="-211" normalizeH="0" baseline="0" noProof="0" dirty="0">
                <a:ln>
                  <a:noFill/>
                </a:ln>
                <a:solidFill>
                  <a:prstClr val="black"/>
                </a:solidFill>
                <a:effectLst/>
                <a:uLnTx/>
                <a:uFillTx/>
                <a:latin typeface="Calibri"/>
                <a:ea typeface="+mn-ea"/>
                <a:cs typeface="Tahoma"/>
              </a:rPr>
              <a:t> </a:t>
            </a:r>
            <a:r>
              <a:rPr kumimoji="0" sz="900" b="0" i="0" u="none" strike="noStrike" kern="1200" cap="none" spc="-35" normalizeH="0" baseline="0" noProof="0" dirty="0">
                <a:ln>
                  <a:noFill/>
                </a:ln>
                <a:solidFill>
                  <a:prstClr val="black"/>
                </a:solidFill>
                <a:effectLst/>
                <a:uLnTx/>
                <a:uFillTx/>
                <a:latin typeface="Calibri"/>
                <a:ea typeface="+mn-ea"/>
                <a:cs typeface="Tahoma"/>
              </a:rPr>
              <a:t>образования </a:t>
            </a:r>
            <a:r>
              <a:rPr kumimoji="0" sz="900" b="0" i="0" u="none" strike="noStrike" kern="1200" cap="none" spc="-51" normalizeH="0" baseline="0" noProof="0" dirty="0">
                <a:ln>
                  <a:noFill/>
                </a:ln>
                <a:solidFill>
                  <a:prstClr val="black"/>
                </a:solidFill>
                <a:effectLst/>
                <a:uLnTx/>
                <a:uFillTx/>
                <a:latin typeface="Calibri"/>
                <a:ea typeface="+mn-ea"/>
                <a:cs typeface="Tahoma"/>
              </a:rPr>
              <a:t>и </a:t>
            </a:r>
            <a:r>
              <a:rPr kumimoji="0" sz="900" b="0" i="0" u="none" strike="noStrike" kern="1200" cap="none" spc="-43" normalizeH="0" baseline="0" noProof="0" dirty="0">
                <a:ln>
                  <a:noFill/>
                </a:ln>
                <a:solidFill>
                  <a:prstClr val="black"/>
                </a:solidFill>
                <a:effectLst/>
                <a:uLnTx/>
                <a:uFillTx/>
                <a:latin typeface="Calibri"/>
                <a:ea typeface="+mn-ea"/>
                <a:cs typeface="Tahoma"/>
              </a:rPr>
              <a:t>профессионального </a:t>
            </a:r>
            <a:r>
              <a:rPr kumimoji="0" sz="900" b="0" i="0" u="none" strike="noStrike" kern="1200" cap="none" spc="-47" normalizeH="0" baseline="0" noProof="0" dirty="0">
                <a:ln>
                  <a:noFill/>
                </a:ln>
                <a:solidFill>
                  <a:prstClr val="black"/>
                </a:solidFill>
                <a:effectLst/>
                <a:uLnTx/>
                <a:uFillTx/>
                <a:latin typeface="Calibri"/>
                <a:ea typeface="+mn-ea"/>
                <a:cs typeface="Tahoma"/>
              </a:rPr>
              <a:t>обучения </a:t>
            </a:r>
            <a:r>
              <a:rPr kumimoji="0" sz="900" b="0" i="0" u="none" strike="noStrike" kern="1200" cap="none" spc="-67" normalizeH="0" baseline="0" noProof="0" dirty="0">
                <a:ln>
                  <a:noFill/>
                </a:ln>
                <a:solidFill>
                  <a:prstClr val="black"/>
                </a:solidFill>
                <a:effectLst/>
                <a:uLnTx/>
                <a:uFillTx/>
                <a:latin typeface="Calibri"/>
                <a:ea typeface="+mn-ea"/>
                <a:cs typeface="Tahoma"/>
              </a:rPr>
              <a:t>лиц </a:t>
            </a:r>
            <a:r>
              <a:rPr kumimoji="0" sz="900" b="0" i="0" u="none" strike="noStrike" kern="1200" cap="none" spc="-20" normalizeH="0" baseline="0" noProof="0" dirty="0">
                <a:ln>
                  <a:noFill/>
                </a:ln>
                <a:solidFill>
                  <a:prstClr val="black"/>
                </a:solidFill>
                <a:effectLst/>
                <a:uLnTx/>
                <a:uFillTx/>
                <a:latin typeface="Calibri"/>
                <a:ea typeface="+mn-ea"/>
                <a:cs typeface="Tahoma"/>
              </a:rPr>
              <a:t>с </a:t>
            </a:r>
            <a:r>
              <a:rPr kumimoji="0" sz="900" b="0" i="0" u="none" strike="noStrike" kern="1200" cap="none" spc="-55" normalizeH="0" baseline="0" noProof="0" dirty="0">
                <a:ln>
                  <a:noFill/>
                </a:ln>
                <a:solidFill>
                  <a:prstClr val="black"/>
                </a:solidFill>
                <a:effectLst/>
                <a:uLnTx/>
                <a:uFillTx/>
                <a:latin typeface="Calibri"/>
                <a:ea typeface="+mn-ea"/>
                <a:cs typeface="Tahoma"/>
              </a:rPr>
              <a:t>инвалидностью </a:t>
            </a:r>
            <a:r>
              <a:rPr kumimoji="0" sz="900" b="0" i="0" u="none" strike="noStrike" kern="1200" cap="none" spc="-51" normalizeH="0" baseline="0" noProof="0" dirty="0">
                <a:ln>
                  <a:noFill/>
                </a:ln>
                <a:solidFill>
                  <a:prstClr val="black"/>
                </a:solidFill>
                <a:effectLst/>
                <a:uLnTx/>
                <a:uFillTx/>
                <a:latin typeface="Calibri"/>
                <a:ea typeface="+mn-ea"/>
                <a:cs typeface="Tahoma"/>
              </a:rPr>
              <a:t> и</a:t>
            </a:r>
            <a:r>
              <a:rPr kumimoji="0" sz="900" b="0" i="0" u="none" strike="noStrike" kern="1200" cap="none" spc="-59" normalizeH="0" baseline="0" noProof="0" dirty="0">
                <a:ln>
                  <a:noFill/>
                </a:ln>
                <a:solidFill>
                  <a:prstClr val="black"/>
                </a:solidFill>
                <a:effectLst/>
                <a:uLnTx/>
                <a:uFillTx/>
                <a:latin typeface="Calibri"/>
                <a:ea typeface="+mn-ea"/>
                <a:cs typeface="Tahoma"/>
              </a:rPr>
              <a:t> </a:t>
            </a:r>
            <a:r>
              <a:rPr kumimoji="0" sz="900" b="0" i="0" u="none" strike="noStrike" kern="1200" cap="none" spc="8" normalizeH="0" baseline="0" noProof="0" dirty="0">
                <a:ln>
                  <a:noFill/>
                </a:ln>
                <a:solidFill>
                  <a:prstClr val="black"/>
                </a:solidFill>
                <a:effectLst/>
                <a:uLnTx/>
                <a:uFillTx/>
                <a:latin typeface="Calibri"/>
                <a:ea typeface="+mn-ea"/>
                <a:cs typeface="Tahoma"/>
              </a:rPr>
              <a:t>О</a:t>
            </a:r>
            <a:r>
              <a:rPr kumimoji="0" sz="900" b="0" i="0" u="none" strike="noStrike" kern="1200" cap="none" spc="-16" normalizeH="0" baseline="0" noProof="0" dirty="0">
                <a:ln>
                  <a:noFill/>
                </a:ln>
                <a:solidFill>
                  <a:prstClr val="black"/>
                </a:solidFill>
                <a:effectLst/>
                <a:uLnTx/>
                <a:uFillTx/>
                <a:latin typeface="Calibri"/>
                <a:ea typeface="+mn-ea"/>
                <a:cs typeface="Tahoma"/>
              </a:rPr>
              <a:t>В</a:t>
            </a:r>
            <a:r>
              <a:rPr kumimoji="0" sz="900" b="0" i="0" u="none" strike="noStrike" kern="1200" cap="none" spc="4" normalizeH="0" baseline="0" noProof="0" dirty="0">
                <a:ln>
                  <a:noFill/>
                </a:ln>
                <a:solidFill>
                  <a:prstClr val="black"/>
                </a:solidFill>
                <a:effectLst/>
                <a:uLnTx/>
                <a:uFillTx/>
                <a:latin typeface="Calibri"/>
                <a:ea typeface="+mn-ea"/>
                <a:cs typeface="Tahoma"/>
              </a:rPr>
              <a:t>З,</a:t>
            </a:r>
            <a:r>
              <a:rPr kumimoji="0" sz="900" b="0" i="0" u="none" strike="noStrike" kern="1200" cap="none" spc="-59" normalizeH="0" baseline="0" noProof="0" dirty="0">
                <a:ln>
                  <a:noFill/>
                </a:ln>
                <a:solidFill>
                  <a:prstClr val="black"/>
                </a:solidFill>
                <a:effectLst/>
                <a:uLnTx/>
                <a:uFillTx/>
                <a:latin typeface="Calibri"/>
                <a:ea typeface="+mn-ea"/>
                <a:cs typeface="Tahoma"/>
              </a:rPr>
              <a:t> </a:t>
            </a:r>
            <a:r>
              <a:rPr kumimoji="0" sz="900" b="0" i="0" u="none" strike="noStrike" kern="1200" cap="none" spc="0" normalizeH="0" baseline="0" noProof="0" dirty="0">
                <a:ln>
                  <a:noFill/>
                </a:ln>
                <a:solidFill>
                  <a:prstClr val="black"/>
                </a:solidFill>
                <a:effectLst/>
                <a:uLnTx/>
                <a:uFillTx/>
                <a:latin typeface="Calibri"/>
                <a:ea typeface="+mn-ea"/>
                <a:cs typeface="Tahoma"/>
              </a:rPr>
              <a:t>а</a:t>
            </a:r>
            <a:r>
              <a:rPr kumimoji="0" sz="900" b="0" i="0" u="none" strike="noStrike" kern="1200" cap="none" spc="-59" normalizeH="0" baseline="0" noProof="0" dirty="0">
                <a:ln>
                  <a:noFill/>
                </a:ln>
                <a:solidFill>
                  <a:prstClr val="black"/>
                </a:solidFill>
                <a:effectLst/>
                <a:uLnTx/>
                <a:uFillTx/>
                <a:latin typeface="Calibri"/>
                <a:ea typeface="+mn-ea"/>
                <a:cs typeface="Tahoma"/>
              </a:rPr>
              <a:t> </a:t>
            </a:r>
            <a:r>
              <a:rPr kumimoji="0" sz="900" b="0" i="0" u="none" strike="noStrike" kern="1200" cap="none" spc="-98" normalizeH="0" baseline="0" noProof="0" dirty="0">
                <a:ln>
                  <a:noFill/>
                </a:ln>
                <a:solidFill>
                  <a:prstClr val="black"/>
                </a:solidFill>
                <a:effectLst/>
                <a:uLnTx/>
                <a:uFillTx/>
                <a:latin typeface="Calibri"/>
                <a:ea typeface="+mn-ea"/>
                <a:cs typeface="Tahoma"/>
              </a:rPr>
              <a:t>т</a:t>
            </a:r>
            <a:r>
              <a:rPr kumimoji="0" sz="900" b="0" i="0" u="none" strike="noStrike" kern="1200" cap="none" spc="-43" normalizeH="0" baseline="0" noProof="0" dirty="0">
                <a:ln>
                  <a:noFill/>
                </a:ln>
                <a:solidFill>
                  <a:prstClr val="black"/>
                </a:solidFill>
                <a:effectLst/>
                <a:uLnTx/>
                <a:uFillTx/>
                <a:latin typeface="Calibri"/>
                <a:ea typeface="+mn-ea"/>
                <a:cs typeface="Tahoma"/>
              </a:rPr>
              <a:t>ак</a:t>
            </a:r>
            <a:r>
              <a:rPr kumimoji="0" sz="900" b="0" i="0" u="none" strike="noStrike" kern="1200" cap="none" spc="-70" normalizeH="0" baseline="0" noProof="0" dirty="0">
                <a:ln>
                  <a:noFill/>
                </a:ln>
                <a:solidFill>
                  <a:prstClr val="black"/>
                </a:solidFill>
                <a:effectLst/>
                <a:uLnTx/>
                <a:uFillTx/>
                <a:latin typeface="Calibri"/>
                <a:ea typeface="+mn-ea"/>
                <a:cs typeface="Tahoma"/>
              </a:rPr>
              <a:t>ж</a:t>
            </a:r>
            <a:r>
              <a:rPr kumimoji="0" sz="900" b="0" i="0" u="none" strike="noStrike" kern="1200" cap="none" spc="-35" normalizeH="0" baseline="0" noProof="0" dirty="0">
                <a:ln>
                  <a:noFill/>
                </a:ln>
                <a:solidFill>
                  <a:prstClr val="black"/>
                </a:solidFill>
                <a:effectLst/>
                <a:uLnTx/>
                <a:uFillTx/>
                <a:latin typeface="Calibri"/>
                <a:ea typeface="+mn-ea"/>
                <a:cs typeface="Tahoma"/>
              </a:rPr>
              <a:t>е</a:t>
            </a:r>
            <a:r>
              <a:rPr kumimoji="0" sz="900" b="0" i="0" u="none" strike="noStrike" kern="1200" cap="none" spc="-59" normalizeH="0" baseline="0" noProof="0" dirty="0">
                <a:ln>
                  <a:noFill/>
                </a:ln>
                <a:solidFill>
                  <a:prstClr val="black"/>
                </a:solidFill>
                <a:effectLst/>
                <a:uLnTx/>
                <a:uFillTx/>
                <a:latin typeface="Calibri"/>
                <a:ea typeface="+mn-ea"/>
                <a:cs typeface="Tahoma"/>
              </a:rPr>
              <a:t> </a:t>
            </a:r>
            <a:r>
              <a:rPr kumimoji="0" sz="900" b="0" i="0" u="none" strike="noStrike" kern="1200" cap="none" spc="-43" normalizeH="0" baseline="0" noProof="0" dirty="0">
                <a:ln>
                  <a:noFill/>
                </a:ln>
                <a:solidFill>
                  <a:prstClr val="black"/>
                </a:solidFill>
                <a:effectLst/>
                <a:uLnTx/>
                <a:uFillTx/>
                <a:latin typeface="Calibri"/>
                <a:ea typeface="+mn-ea"/>
                <a:cs typeface="Tahoma"/>
              </a:rPr>
              <a:t>их</a:t>
            </a:r>
            <a:r>
              <a:rPr kumimoji="0" sz="900" b="0" i="0" u="none" strike="noStrike" kern="1200" cap="none" spc="-59" normalizeH="0" baseline="0" noProof="0" dirty="0">
                <a:ln>
                  <a:noFill/>
                </a:ln>
                <a:solidFill>
                  <a:prstClr val="black"/>
                </a:solidFill>
                <a:effectLst/>
                <a:uLnTx/>
                <a:uFillTx/>
                <a:latin typeface="Calibri"/>
                <a:ea typeface="+mn-ea"/>
                <a:cs typeface="Tahoma"/>
              </a:rPr>
              <a:t> </a:t>
            </a:r>
            <a:r>
              <a:rPr kumimoji="0" sz="900" b="0" i="0" u="none" strike="noStrike" kern="1200" cap="none" spc="-51" normalizeH="0" baseline="0" noProof="0" dirty="0">
                <a:ln>
                  <a:noFill/>
                </a:ln>
                <a:solidFill>
                  <a:prstClr val="black"/>
                </a:solidFill>
                <a:effectLst/>
                <a:uLnTx/>
                <a:uFillTx/>
                <a:latin typeface="Calibri"/>
                <a:ea typeface="+mn-ea"/>
                <a:cs typeface="Tahoma"/>
              </a:rPr>
              <a:t>последующег</a:t>
            </a:r>
            <a:r>
              <a:rPr kumimoji="0" sz="900" b="0" i="0" u="none" strike="noStrike" kern="1200" cap="none" spc="-16" normalizeH="0" baseline="0" noProof="0" dirty="0">
                <a:ln>
                  <a:noFill/>
                </a:ln>
                <a:solidFill>
                  <a:prstClr val="black"/>
                </a:solidFill>
                <a:effectLst/>
                <a:uLnTx/>
                <a:uFillTx/>
                <a:latin typeface="Calibri"/>
                <a:ea typeface="+mn-ea"/>
                <a:cs typeface="Tahoma"/>
              </a:rPr>
              <a:t>о</a:t>
            </a:r>
            <a:r>
              <a:rPr kumimoji="0" sz="900" b="0" i="0" u="none" strike="noStrike" kern="1200" cap="none" spc="-59" normalizeH="0" baseline="0" noProof="0" dirty="0">
                <a:ln>
                  <a:noFill/>
                </a:ln>
                <a:solidFill>
                  <a:prstClr val="black"/>
                </a:solidFill>
                <a:effectLst/>
                <a:uLnTx/>
                <a:uFillTx/>
                <a:latin typeface="Calibri"/>
                <a:ea typeface="+mn-ea"/>
                <a:cs typeface="Tahoma"/>
              </a:rPr>
              <a:t> </a:t>
            </a:r>
            <a:r>
              <a:rPr kumimoji="0" sz="900" b="0" i="0" u="none" strike="noStrike" kern="1200" cap="none" spc="-39" normalizeH="0" baseline="0" noProof="0" dirty="0">
                <a:ln>
                  <a:noFill/>
                </a:ln>
                <a:solidFill>
                  <a:prstClr val="black"/>
                </a:solidFill>
                <a:effectLst/>
                <a:uLnTx/>
                <a:uFillTx/>
                <a:latin typeface="Calibri"/>
                <a:ea typeface="+mn-ea"/>
                <a:cs typeface="Tahoma"/>
              </a:rPr>
              <a:t>трудоустройства</a:t>
            </a:r>
            <a:endParaRPr kumimoji="0" sz="900" b="0" i="0" u="none" strike="noStrike" kern="1200" cap="none" spc="0" normalizeH="0" baseline="0" noProof="0">
              <a:ln>
                <a:noFill/>
              </a:ln>
              <a:solidFill>
                <a:prstClr val="black"/>
              </a:solidFill>
              <a:effectLst/>
              <a:uLnTx/>
              <a:uFillTx/>
              <a:latin typeface="Calibri"/>
              <a:ea typeface="+mn-ea"/>
              <a:cs typeface="Tahoma"/>
            </a:endParaRPr>
          </a:p>
        </p:txBody>
      </p:sp>
      <p:grpSp>
        <p:nvGrpSpPr>
          <p:cNvPr id="3" name="object 8"/>
          <p:cNvGrpSpPr/>
          <p:nvPr/>
        </p:nvGrpSpPr>
        <p:grpSpPr>
          <a:xfrm>
            <a:off x="532133" y="1430671"/>
            <a:ext cx="8144893" cy="3163901"/>
            <a:chOff x="105286" y="2286964"/>
            <a:chExt cx="5852160" cy="3097503"/>
          </a:xfrm>
        </p:grpSpPr>
        <p:sp>
          <p:nvSpPr>
            <p:cNvPr id="9" name="object 9"/>
            <p:cNvSpPr/>
            <p:nvPr/>
          </p:nvSpPr>
          <p:spPr>
            <a:xfrm>
              <a:off x="105286" y="3099424"/>
              <a:ext cx="5852160" cy="2285043"/>
            </a:xfrm>
            <a:custGeom>
              <a:avLst/>
              <a:gdLst/>
              <a:ahLst/>
              <a:cxnLst/>
              <a:rect l="l" t="t" r="r" b="b"/>
              <a:pathLst>
                <a:path w="5852160" h="2160904">
                  <a:moveTo>
                    <a:pt x="0" y="2160473"/>
                  </a:moveTo>
                  <a:lnTo>
                    <a:pt x="5851740" y="2160473"/>
                  </a:lnTo>
                  <a:lnTo>
                    <a:pt x="5851740" y="0"/>
                  </a:lnTo>
                  <a:lnTo>
                    <a:pt x="0" y="0"/>
                  </a:lnTo>
                  <a:lnTo>
                    <a:pt x="0" y="2160473"/>
                  </a:lnTo>
                  <a:close/>
                </a:path>
              </a:pathLst>
            </a:custGeom>
            <a:solidFill>
              <a:srgbClr val="F5F5F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313380" y="2328862"/>
              <a:ext cx="287655" cy="287655"/>
            </a:xfrm>
            <a:custGeom>
              <a:avLst/>
              <a:gdLst/>
              <a:ahLst/>
              <a:cxnLst/>
              <a:rect l="l" t="t" r="r" b="b"/>
              <a:pathLst>
                <a:path w="287655" h="287655">
                  <a:moveTo>
                    <a:pt x="143789" y="0"/>
                  </a:moveTo>
                  <a:lnTo>
                    <a:pt x="98358" y="7455"/>
                  </a:lnTo>
                  <a:lnTo>
                    <a:pt x="58887" y="28118"/>
                  </a:lnTo>
                  <a:lnTo>
                    <a:pt x="27752" y="59431"/>
                  </a:lnTo>
                  <a:lnTo>
                    <a:pt x="7330" y="98836"/>
                  </a:lnTo>
                  <a:lnTo>
                    <a:pt x="0" y="143776"/>
                  </a:lnTo>
                  <a:lnTo>
                    <a:pt x="8946" y="192156"/>
                  </a:lnTo>
                  <a:lnTo>
                    <a:pt x="32331" y="231422"/>
                  </a:lnTo>
                  <a:lnTo>
                    <a:pt x="65018" y="260865"/>
                  </a:lnTo>
                  <a:lnTo>
                    <a:pt x="101872" y="279774"/>
                  </a:lnTo>
                  <a:lnTo>
                    <a:pt x="143789" y="287553"/>
                  </a:lnTo>
                  <a:lnTo>
                    <a:pt x="189231" y="280223"/>
                  </a:lnTo>
                  <a:lnTo>
                    <a:pt x="228699" y="259811"/>
                  </a:lnTo>
                  <a:lnTo>
                    <a:pt x="259824" y="228687"/>
                  </a:lnTo>
                  <a:lnTo>
                    <a:pt x="280235" y="189219"/>
                  </a:lnTo>
                  <a:lnTo>
                    <a:pt x="287566" y="143776"/>
                  </a:lnTo>
                  <a:lnTo>
                    <a:pt x="280235" y="98329"/>
                  </a:lnTo>
                  <a:lnTo>
                    <a:pt x="259824" y="58860"/>
                  </a:lnTo>
                  <a:lnTo>
                    <a:pt x="228699" y="27738"/>
                  </a:lnTo>
                  <a:lnTo>
                    <a:pt x="189231" y="7329"/>
                  </a:lnTo>
                  <a:lnTo>
                    <a:pt x="143789" y="0"/>
                  </a:lnTo>
                  <a:close/>
                </a:path>
              </a:pathLst>
            </a:custGeom>
            <a:solidFill>
              <a:srgbClr val="40BAC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object 11"/>
            <p:cNvPicPr/>
            <p:nvPr/>
          </p:nvPicPr>
          <p:blipFill>
            <a:blip r:embed="rId4" cstate="print"/>
            <a:stretch>
              <a:fillRect/>
            </a:stretch>
          </p:blipFill>
          <p:spPr>
            <a:xfrm>
              <a:off x="379831" y="2394070"/>
              <a:ext cx="155601" cy="163467"/>
            </a:xfrm>
            <a:prstGeom prst="rect">
              <a:avLst/>
            </a:prstGeom>
          </p:spPr>
        </p:pic>
        <p:sp>
          <p:nvSpPr>
            <p:cNvPr id="12" name="object 12"/>
            <p:cNvSpPr/>
            <p:nvPr/>
          </p:nvSpPr>
          <p:spPr>
            <a:xfrm>
              <a:off x="271527" y="2286964"/>
              <a:ext cx="371475" cy="371475"/>
            </a:xfrm>
            <a:custGeom>
              <a:avLst/>
              <a:gdLst/>
              <a:ahLst/>
              <a:cxnLst/>
              <a:rect l="l" t="t" r="r" b="b"/>
              <a:pathLst>
                <a:path w="371475" h="371475">
                  <a:moveTo>
                    <a:pt x="371348" y="185674"/>
                  </a:moveTo>
                  <a:lnTo>
                    <a:pt x="364715" y="235031"/>
                  </a:lnTo>
                  <a:lnTo>
                    <a:pt x="345996" y="279384"/>
                  </a:lnTo>
                  <a:lnTo>
                    <a:pt x="316963" y="316963"/>
                  </a:lnTo>
                  <a:lnTo>
                    <a:pt x="279384" y="345996"/>
                  </a:lnTo>
                  <a:lnTo>
                    <a:pt x="235031" y="364715"/>
                  </a:lnTo>
                  <a:lnTo>
                    <a:pt x="185674" y="371348"/>
                  </a:lnTo>
                  <a:lnTo>
                    <a:pt x="136316" y="364715"/>
                  </a:lnTo>
                  <a:lnTo>
                    <a:pt x="91963" y="345996"/>
                  </a:lnTo>
                  <a:lnTo>
                    <a:pt x="54384" y="316963"/>
                  </a:lnTo>
                  <a:lnTo>
                    <a:pt x="25351" y="279384"/>
                  </a:lnTo>
                  <a:lnTo>
                    <a:pt x="6632" y="235031"/>
                  </a:lnTo>
                  <a:lnTo>
                    <a:pt x="0" y="185674"/>
                  </a:lnTo>
                  <a:lnTo>
                    <a:pt x="6632" y="136316"/>
                  </a:lnTo>
                  <a:lnTo>
                    <a:pt x="25351" y="91963"/>
                  </a:lnTo>
                  <a:lnTo>
                    <a:pt x="54384" y="54384"/>
                  </a:lnTo>
                  <a:lnTo>
                    <a:pt x="91963" y="25351"/>
                  </a:lnTo>
                  <a:lnTo>
                    <a:pt x="136316" y="6632"/>
                  </a:lnTo>
                  <a:lnTo>
                    <a:pt x="185674" y="0"/>
                  </a:lnTo>
                  <a:lnTo>
                    <a:pt x="235031" y="6632"/>
                  </a:lnTo>
                  <a:lnTo>
                    <a:pt x="279384" y="25351"/>
                  </a:lnTo>
                  <a:lnTo>
                    <a:pt x="316963" y="54384"/>
                  </a:lnTo>
                  <a:lnTo>
                    <a:pt x="345996" y="91963"/>
                  </a:lnTo>
                  <a:lnTo>
                    <a:pt x="364715" y="136316"/>
                  </a:lnTo>
                  <a:lnTo>
                    <a:pt x="371348" y="185674"/>
                  </a:lnTo>
                  <a:close/>
                </a:path>
              </a:pathLst>
            </a:custGeom>
            <a:ln w="12700">
              <a:solidFill>
                <a:srgbClr val="40BAC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526431" y="3132236"/>
              <a:ext cx="4685238" cy="2252231"/>
            </a:xfrm>
            <a:custGeom>
              <a:avLst/>
              <a:gdLst/>
              <a:ahLst/>
              <a:cxnLst/>
              <a:rect l="l" t="t" r="r" b="b"/>
              <a:pathLst>
                <a:path w="4116704" h="2385695">
                  <a:moveTo>
                    <a:pt x="28232" y="0"/>
                  </a:moveTo>
                  <a:lnTo>
                    <a:pt x="0" y="0"/>
                  </a:lnTo>
                  <a:lnTo>
                    <a:pt x="0" y="2385136"/>
                  </a:lnTo>
                  <a:lnTo>
                    <a:pt x="28232" y="2385136"/>
                  </a:lnTo>
                  <a:lnTo>
                    <a:pt x="28232" y="0"/>
                  </a:lnTo>
                  <a:close/>
                </a:path>
                <a:path w="4116704" h="2385695">
                  <a:moveTo>
                    <a:pt x="1583982" y="514273"/>
                  </a:moveTo>
                  <a:lnTo>
                    <a:pt x="1582064" y="489077"/>
                  </a:lnTo>
                  <a:lnTo>
                    <a:pt x="1563166" y="442480"/>
                  </a:lnTo>
                  <a:lnTo>
                    <a:pt x="1554632" y="434060"/>
                  </a:lnTo>
                  <a:lnTo>
                    <a:pt x="1528076" y="407860"/>
                  </a:lnTo>
                  <a:lnTo>
                    <a:pt x="1526425" y="407187"/>
                  </a:lnTo>
                  <a:lnTo>
                    <a:pt x="1526425" y="500329"/>
                  </a:lnTo>
                  <a:lnTo>
                    <a:pt x="1521002" y="525678"/>
                  </a:lnTo>
                  <a:lnTo>
                    <a:pt x="1506829" y="546227"/>
                  </a:lnTo>
                  <a:lnTo>
                    <a:pt x="1486001" y="559930"/>
                  </a:lnTo>
                  <a:lnTo>
                    <a:pt x="1460601" y="564743"/>
                  </a:lnTo>
                  <a:lnTo>
                    <a:pt x="1435023" y="559219"/>
                  </a:lnTo>
                  <a:lnTo>
                    <a:pt x="1414233" y="544817"/>
                  </a:lnTo>
                  <a:lnTo>
                    <a:pt x="1400416" y="523760"/>
                  </a:lnTo>
                  <a:lnTo>
                    <a:pt x="1395780" y="498297"/>
                  </a:lnTo>
                  <a:lnTo>
                    <a:pt x="1401546" y="473062"/>
                  </a:lnTo>
                  <a:lnTo>
                    <a:pt x="1416037" y="452513"/>
                  </a:lnTo>
                  <a:lnTo>
                    <a:pt x="1437017" y="438785"/>
                  </a:lnTo>
                  <a:lnTo>
                    <a:pt x="1462265" y="434060"/>
                  </a:lnTo>
                  <a:lnTo>
                    <a:pt x="1487500" y="439635"/>
                  </a:lnTo>
                  <a:lnTo>
                    <a:pt x="1507972" y="453948"/>
                  </a:lnTo>
                  <a:lnTo>
                    <a:pt x="1521637" y="474878"/>
                  </a:lnTo>
                  <a:lnTo>
                    <a:pt x="1526425" y="500329"/>
                  </a:lnTo>
                  <a:lnTo>
                    <a:pt x="1526425" y="407187"/>
                  </a:lnTo>
                  <a:lnTo>
                    <a:pt x="1482598" y="389115"/>
                  </a:lnTo>
                  <a:lnTo>
                    <a:pt x="1432560" y="390144"/>
                  </a:lnTo>
                  <a:lnTo>
                    <a:pt x="1392529" y="407174"/>
                  </a:lnTo>
                  <a:lnTo>
                    <a:pt x="1362049" y="434987"/>
                  </a:lnTo>
                  <a:lnTo>
                    <a:pt x="1342656" y="470865"/>
                  </a:lnTo>
                  <a:lnTo>
                    <a:pt x="1335887" y="512102"/>
                  </a:lnTo>
                  <a:lnTo>
                    <a:pt x="1343279" y="555980"/>
                  </a:lnTo>
                  <a:lnTo>
                    <a:pt x="1363268" y="600290"/>
                  </a:lnTo>
                  <a:lnTo>
                    <a:pt x="1390129" y="639775"/>
                  </a:lnTo>
                  <a:lnTo>
                    <a:pt x="1422019" y="675894"/>
                  </a:lnTo>
                  <a:lnTo>
                    <a:pt x="1457109" y="710057"/>
                  </a:lnTo>
                  <a:lnTo>
                    <a:pt x="1462811" y="705116"/>
                  </a:lnTo>
                  <a:lnTo>
                    <a:pt x="1467827" y="700925"/>
                  </a:lnTo>
                  <a:lnTo>
                    <a:pt x="1499006" y="671436"/>
                  </a:lnTo>
                  <a:lnTo>
                    <a:pt x="1545348" y="616026"/>
                  </a:lnTo>
                  <a:lnTo>
                    <a:pt x="1573250" y="564743"/>
                  </a:lnTo>
                  <a:lnTo>
                    <a:pt x="1581251" y="538556"/>
                  </a:lnTo>
                  <a:lnTo>
                    <a:pt x="1583982" y="514273"/>
                  </a:lnTo>
                  <a:close/>
                </a:path>
                <a:path w="4116704" h="2385695">
                  <a:moveTo>
                    <a:pt x="4113339" y="505802"/>
                  </a:moveTo>
                  <a:lnTo>
                    <a:pt x="4110278" y="503618"/>
                  </a:lnTo>
                  <a:lnTo>
                    <a:pt x="3964101" y="412369"/>
                  </a:lnTo>
                  <a:lnTo>
                    <a:pt x="3960203" y="414540"/>
                  </a:lnTo>
                  <a:lnTo>
                    <a:pt x="3817061" y="503847"/>
                  </a:lnTo>
                  <a:lnTo>
                    <a:pt x="3814838" y="505802"/>
                  </a:lnTo>
                  <a:lnTo>
                    <a:pt x="4113339" y="505802"/>
                  </a:lnTo>
                  <a:close/>
                </a:path>
                <a:path w="4116704" h="2385695">
                  <a:moveTo>
                    <a:pt x="4116578" y="653783"/>
                  </a:moveTo>
                  <a:lnTo>
                    <a:pt x="4116260" y="584327"/>
                  </a:lnTo>
                  <a:lnTo>
                    <a:pt x="4116374" y="514870"/>
                  </a:lnTo>
                  <a:lnTo>
                    <a:pt x="4116374" y="507885"/>
                  </a:lnTo>
                  <a:lnTo>
                    <a:pt x="4110977" y="510984"/>
                  </a:lnTo>
                  <a:lnTo>
                    <a:pt x="3967353" y="600659"/>
                  </a:lnTo>
                  <a:lnTo>
                    <a:pt x="3960482" y="600760"/>
                  </a:lnTo>
                  <a:lnTo>
                    <a:pt x="3814318" y="509485"/>
                  </a:lnTo>
                  <a:lnTo>
                    <a:pt x="3811270" y="508012"/>
                  </a:lnTo>
                  <a:lnTo>
                    <a:pt x="3811320" y="619226"/>
                  </a:lnTo>
                  <a:lnTo>
                    <a:pt x="3811054" y="654075"/>
                  </a:lnTo>
                  <a:lnTo>
                    <a:pt x="3812870" y="664946"/>
                  </a:lnTo>
                  <a:lnTo>
                    <a:pt x="3818509" y="674497"/>
                  </a:lnTo>
                  <a:lnTo>
                    <a:pt x="3827894" y="681278"/>
                  </a:lnTo>
                  <a:lnTo>
                    <a:pt x="3840962" y="683818"/>
                  </a:lnTo>
                  <a:lnTo>
                    <a:pt x="4037355" y="683691"/>
                  </a:lnTo>
                  <a:lnTo>
                    <a:pt x="4086466" y="683831"/>
                  </a:lnTo>
                  <a:lnTo>
                    <a:pt x="4099585" y="681329"/>
                  </a:lnTo>
                  <a:lnTo>
                    <a:pt x="4109047" y="674585"/>
                  </a:lnTo>
                  <a:lnTo>
                    <a:pt x="4114749" y="664946"/>
                  </a:lnTo>
                  <a:lnTo>
                    <a:pt x="4116578" y="653783"/>
                  </a:lnTo>
                  <a:close/>
                </a:path>
              </a:pathLst>
            </a:custGeom>
            <a:solidFill>
              <a:srgbClr val="262442"/>
            </a:solidFill>
            <a:ln w="3175">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object 14"/>
            <p:cNvPicPr/>
            <p:nvPr/>
          </p:nvPicPr>
          <p:blipFill>
            <a:blip r:embed="rId5" cstate="print"/>
            <a:stretch>
              <a:fillRect/>
            </a:stretch>
          </p:blipFill>
          <p:spPr>
            <a:xfrm>
              <a:off x="2071612" y="4165777"/>
              <a:ext cx="263216" cy="222440"/>
            </a:xfrm>
            <a:prstGeom prst="rect">
              <a:avLst/>
            </a:prstGeom>
          </p:spPr>
        </p:pic>
        <p:sp>
          <p:nvSpPr>
            <p:cNvPr id="15" name="object 15"/>
            <p:cNvSpPr/>
            <p:nvPr/>
          </p:nvSpPr>
          <p:spPr>
            <a:xfrm>
              <a:off x="4833831" y="4216556"/>
              <a:ext cx="383540" cy="213360"/>
            </a:xfrm>
            <a:custGeom>
              <a:avLst/>
              <a:gdLst/>
              <a:ahLst/>
              <a:cxnLst/>
              <a:rect l="l" t="t" r="r" b="b"/>
              <a:pathLst>
                <a:path w="383539" h="213360">
                  <a:moveTo>
                    <a:pt x="215811" y="212090"/>
                  </a:moveTo>
                  <a:lnTo>
                    <a:pt x="170446" y="212090"/>
                  </a:lnTo>
                  <a:lnTo>
                    <a:pt x="174193" y="213360"/>
                  </a:lnTo>
                  <a:lnTo>
                    <a:pt x="213855" y="213360"/>
                  </a:lnTo>
                  <a:lnTo>
                    <a:pt x="215811" y="212090"/>
                  </a:lnTo>
                  <a:close/>
                </a:path>
                <a:path w="383539" h="213360">
                  <a:moveTo>
                    <a:pt x="64236" y="11430"/>
                  </a:moveTo>
                  <a:lnTo>
                    <a:pt x="62966" y="11430"/>
                  </a:lnTo>
                  <a:lnTo>
                    <a:pt x="24162" y="12700"/>
                  </a:lnTo>
                  <a:lnTo>
                    <a:pt x="11658" y="13970"/>
                  </a:lnTo>
                  <a:lnTo>
                    <a:pt x="4584" y="13970"/>
                  </a:lnTo>
                  <a:lnTo>
                    <a:pt x="2006" y="16510"/>
                  </a:lnTo>
                  <a:lnTo>
                    <a:pt x="1485" y="17780"/>
                  </a:lnTo>
                  <a:lnTo>
                    <a:pt x="685" y="19050"/>
                  </a:lnTo>
                  <a:lnTo>
                    <a:pt x="393" y="19050"/>
                  </a:lnTo>
                  <a:lnTo>
                    <a:pt x="0" y="21590"/>
                  </a:lnTo>
                  <a:lnTo>
                    <a:pt x="50" y="22860"/>
                  </a:lnTo>
                  <a:lnTo>
                    <a:pt x="609" y="25400"/>
                  </a:lnTo>
                  <a:lnTo>
                    <a:pt x="1130" y="26670"/>
                  </a:lnTo>
                  <a:lnTo>
                    <a:pt x="1600" y="27940"/>
                  </a:lnTo>
                  <a:lnTo>
                    <a:pt x="6409" y="38100"/>
                  </a:lnTo>
                  <a:lnTo>
                    <a:pt x="10680" y="46990"/>
                  </a:lnTo>
                  <a:lnTo>
                    <a:pt x="15018" y="55880"/>
                  </a:lnTo>
                  <a:lnTo>
                    <a:pt x="19418" y="63500"/>
                  </a:lnTo>
                  <a:lnTo>
                    <a:pt x="34652" y="91440"/>
                  </a:lnTo>
                  <a:lnTo>
                    <a:pt x="51258" y="118110"/>
                  </a:lnTo>
                  <a:lnTo>
                    <a:pt x="69544" y="143510"/>
                  </a:lnTo>
                  <a:lnTo>
                    <a:pt x="89814" y="167640"/>
                  </a:lnTo>
                  <a:lnTo>
                    <a:pt x="91897" y="170180"/>
                  </a:lnTo>
                  <a:lnTo>
                    <a:pt x="94005" y="171450"/>
                  </a:lnTo>
                  <a:lnTo>
                    <a:pt x="98310" y="176530"/>
                  </a:lnTo>
                  <a:lnTo>
                    <a:pt x="99415" y="177800"/>
                  </a:lnTo>
                  <a:lnTo>
                    <a:pt x="102679" y="180340"/>
                  </a:lnTo>
                  <a:lnTo>
                    <a:pt x="106019" y="182880"/>
                  </a:lnTo>
                  <a:lnTo>
                    <a:pt x="110578" y="186690"/>
                  </a:lnTo>
                  <a:lnTo>
                    <a:pt x="115201" y="190500"/>
                  </a:lnTo>
                  <a:lnTo>
                    <a:pt x="124675" y="195580"/>
                  </a:lnTo>
                  <a:lnTo>
                    <a:pt x="129552" y="199390"/>
                  </a:lnTo>
                  <a:lnTo>
                    <a:pt x="137045" y="201930"/>
                  </a:lnTo>
                  <a:lnTo>
                    <a:pt x="139585" y="203200"/>
                  </a:lnTo>
                  <a:lnTo>
                    <a:pt x="145986" y="205740"/>
                  </a:lnTo>
                  <a:lnTo>
                    <a:pt x="149898" y="207010"/>
                  </a:lnTo>
                  <a:lnTo>
                    <a:pt x="155498" y="209550"/>
                  </a:lnTo>
                  <a:lnTo>
                    <a:pt x="157111" y="209550"/>
                  </a:lnTo>
                  <a:lnTo>
                    <a:pt x="160883" y="210820"/>
                  </a:lnTo>
                  <a:lnTo>
                    <a:pt x="163042" y="210820"/>
                  </a:lnTo>
                  <a:lnTo>
                    <a:pt x="166738" y="212090"/>
                  </a:lnTo>
                  <a:lnTo>
                    <a:pt x="217563" y="212090"/>
                  </a:lnTo>
                  <a:lnTo>
                    <a:pt x="223685" y="209550"/>
                  </a:lnTo>
                  <a:lnTo>
                    <a:pt x="226402" y="205740"/>
                  </a:lnTo>
                  <a:lnTo>
                    <a:pt x="227533" y="198120"/>
                  </a:lnTo>
                  <a:lnTo>
                    <a:pt x="228396" y="191770"/>
                  </a:lnTo>
                  <a:lnTo>
                    <a:pt x="228777" y="187960"/>
                  </a:lnTo>
                  <a:lnTo>
                    <a:pt x="229527" y="182880"/>
                  </a:lnTo>
                  <a:lnTo>
                    <a:pt x="229806" y="181610"/>
                  </a:lnTo>
                  <a:lnTo>
                    <a:pt x="230873" y="175260"/>
                  </a:lnTo>
                  <a:lnTo>
                    <a:pt x="231089" y="171450"/>
                  </a:lnTo>
                  <a:lnTo>
                    <a:pt x="234124" y="166370"/>
                  </a:lnTo>
                  <a:lnTo>
                    <a:pt x="235851" y="163830"/>
                  </a:lnTo>
                  <a:lnTo>
                    <a:pt x="239560" y="163830"/>
                  </a:lnTo>
                  <a:lnTo>
                    <a:pt x="240423" y="162560"/>
                  </a:lnTo>
                  <a:lnTo>
                    <a:pt x="361099" y="162560"/>
                  </a:lnTo>
                  <a:lnTo>
                    <a:pt x="359143" y="160020"/>
                  </a:lnTo>
                  <a:lnTo>
                    <a:pt x="352551" y="153670"/>
                  </a:lnTo>
                  <a:lnTo>
                    <a:pt x="345439" y="146050"/>
                  </a:lnTo>
                  <a:lnTo>
                    <a:pt x="343573" y="143510"/>
                  </a:lnTo>
                  <a:lnTo>
                    <a:pt x="339763" y="140970"/>
                  </a:lnTo>
                  <a:lnTo>
                    <a:pt x="337832" y="138430"/>
                  </a:lnTo>
                  <a:lnTo>
                    <a:pt x="332028" y="133350"/>
                  </a:lnTo>
                  <a:lnTo>
                    <a:pt x="328117" y="129540"/>
                  </a:lnTo>
                  <a:lnTo>
                    <a:pt x="321729" y="124460"/>
                  </a:lnTo>
                  <a:lnTo>
                    <a:pt x="320103" y="121920"/>
                  </a:lnTo>
                  <a:lnTo>
                    <a:pt x="319189" y="118110"/>
                  </a:lnTo>
                  <a:lnTo>
                    <a:pt x="318820" y="116840"/>
                  </a:lnTo>
                  <a:lnTo>
                    <a:pt x="318706" y="115570"/>
                  </a:lnTo>
                  <a:lnTo>
                    <a:pt x="318935" y="113030"/>
                  </a:lnTo>
                  <a:lnTo>
                    <a:pt x="319277" y="111760"/>
                  </a:lnTo>
                  <a:lnTo>
                    <a:pt x="319519" y="110490"/>
                  </a:lnTo>
                  <a:lnTo>
                    <a:pt x="320192" y="109220"/>
                  </a:lnTo>
                  <a:lnTo>
                    <a:pt x="320611" y="107950"/>
                  </a:lnTo>
                  <a:lnTo>
                    <a:pt x="322152" y="105410"/>
                  </a:lnTo>
                  <a:lnTo>
                    <a:pt x="140576" y="105410"/>
                  </a:lnTo>
                  <a:lnTo>
                    <a:pt x="139052" y="104140"/>
                  </a:lnTo>
                  <a:lnTo>
                    <a:pt x="138239" y="104140"/>
                  </a:lnTo>
                  <a:lnTo>
                    <a:pt x="135610" y="102870"/>
                  </a:lnTo>
                  <a:lnTo>
                    <a:pt x="106806" y="68580"/>
                  </a:lnTo>
                  <a:lnTo>
                    <a:pt x="102842" y="63500"/>
                  </a:lnTo>
                  <a:lnTo>
                    <a:pt x="99044" y="57150"/>
                  </a:lnTo>
                  <a:lnTo>
                    <a:pt x="95412" y="50800"/>
                  </a:lnTo>
                  <a:lnTo>
                    <a:pt x="91947" y="43180"/>
                  </a:lnTo>
                  <a:lnTo>
                    <a:pt x="88950" y="38100"/>
                  </a:lnTo>
                  <a:lnTo>
                    <a:pt x="77101" y="16510"/>
                  </a:lnTo>
                  <a:lnTo>
                    <a:pt x="76682" y="16510"/>
                  </a:lnTo>
                  <a:lnTo>
                    <a:pt x="74548" y="15240"/>
                  </a:lnTo>
                  <a:lnTo>
                    <a:pt x="72631" y="13970"/>
                  </a:lnTo>
                  <a:lnTo>
                    <a:pt x="69989" y="12700"/>
                  </a:lnTo>
                  <a:lnTo>
                    <a:pt x="66636" y="12700"/>
                  </a:lnTo>
                  <a:lnTo>
                    <a:pt x="64236" y="11430"/>
                  </a:lnTo>
                  <a:close/>
                </a:path>
                <a:path w="383539" h="213360">
                  <a:moveTo>
                    <a:pt x="368312" y="208280"/>
                  </a:moveTo>
                  <a:lnTo>
                    <a:pt x="299580" y="208280"/>
                  </a:lnTo>
                  <a:lnTo>
                    <a:pt x="304647" y="209550"/>
                  </a:lnTo>
                  <a:lnTo>
                    <a:pt x="308673" y="210820"/>
                  </a:lnTo>
                  <a:lnTo>
                    <a:pt x="325940" y="210820"/>
                  </a:lnTo>
                  <a:lnTo>
                    <a:pt x="332469" y="209550"/>
                  </a:lnTo>
                  <a:lnTo>
                    <a:pt x="358569" y="209550"/>
                  </a:lnTo>
                  <a:lnTo>
                    <a:pt x="368312" y="208280"/>
                  </a:lnTo>
                  <a:close/>
                </a:path>
                <a:path w="383539" h="213360">
                  <a:moveTo>
                    <a:pt x="361099" y="162560"/>
                  </a:moveTo>
                  <a:lnTo>
                    <a:pt x="242874" y="162560"/>
                  </a:lnTo>
                  <a:lnTo>
                    <a:pt x="244411" y="163830"/>
                  </a:lnTo>
                  <a:lnTo>
                    <a:pt x="246494" y="163830"/>
                  </a:lnTo>
                  <a:lnTo>
                    <a:pt x="248894" y="165100"/>
                  </a:lnTo>
                  <a:lnTo>
                    <a:pt x="250380" y="166370"/>
                  </a:lnTo>
                  <a:lnTo>
                    <a:pt x="252983" y="168910"/>
                  </a:lnTo>
                  <a:lnTo>
                    <a:pt x="255269" y="171450"/>
                  </a:lnTo>
                  <a:lnTo>
                    <a:pt x="258927" y="173990"/>
                  </a:lnTo>
                  <a:lnTo>
                    <a:pt x="266077" y="181610"/>
                  </a:lnTo>
                  <a:lnTo>
                    <a:pt x="271945" y="186690"/>
                  </a:lnTo>
                  <a:lnTo>
                    <a:pt x="277761" y="193040"/>
                  </a:lnTo>
                  <a:lnTo>
                    <a:pt x="284695" y="199390"/>
                  </a:lnTo>
                  <a:lnTo>
                    <a:pt x="285737" y="200660"/>
                  </a:lnTo>
                  <a:lnTo>
                    <a:pt x="287870" y="201930"/>
                  </a:lnTo>
                  <a:lnTo>
                    <a:pt x="288975" y="203200"/>
                  </a:lnTo>
                  <a:lnTo>
                    <a:pt x="292328" y="205740"/>
                  </a:lnTo>
                  <a:lnTo>
                    <a:pt x="294678" y="207010"/>
                  </a:lnTo>
                  <a:lnTo>
                    <a:pt x="298335" y="208280"/>
                  </a:lnTo>
                  <a:lnTo>
                    <a:pt x="371132" y="208280"/>
                  </a:lnTo>
                  <a:lnTo>
                    <a:pt x="375145" y="207010"/>
                  </a:lnTo>
                  <a:lnTo>
                    <a:pt x="376554" y="205740"/>
                  </a:lnTo>
                  <a:lnTo>
                    <a:pt x="378371" y="204470"/>
                  </a:lnTo>
                  <a:lnTo>
                    <a:pt x="378929" y="204470"/>
                  </a:lnTo>
                  <a:lnTo>
                    <a:pt x="381965" y="200660"/>
                  </a:lnTo>
                  <a:lnTo>
                    <a:pt x="383209" y="198120"/>
                  </a:lnTo>
                  <a:lnTo>
                    <a:pt x="382892" y="191770"/>
                  </a:lnTo>
                  <a:lnTo>
                    <a:pt x="382257" y="189230"/>
                  </a:lnTo>
                  <a:lnTo>
                    <a:pt x="380250" y="185420"/>
                  </a:lnTo>
                  <a:lnTo>
                    <a:pt x="379209" y="184150"/>
                  </a:lnTo>
                  <a:lnTo>
                    <a:pt x="377901" y="182880"/>
                  </a:lnTo>
                  <a:lnTo>
                    <a:pt x="374370" y="177800"/>
                  </a:lnTo>
                  <a:lnTo>
                    <a:pt x="370674" y="173990"/>
                  </a:lnTo>
                  <a:lnTo>
                    <a:pt x="363054" y="165100"/>
                  </a:lnTo>
                  <a:lnTo>
                    <a:pt x="361099" y="162560"/>
                  </a:lnTo>
                  <a:close/>
                </a:path>
                <a:path w="383539" h="213360">
                  <a:moveTo>
                    <a:pt x="209435" y="0"/>
                  </a:moveTo>
                  <a:lnTo>
                    <a:pt x="168691" y="0"/>
                  </a:lnTo>
                  <a:lnTo>
                    <a:pt x="156857" y="1270"/>
                  </a:lnTo>
                  <a:lnTo>
                    <a:pt x="146354" y="1270"/>
                  </a:lnTo>
                  <a:lnTo>
                    <a:pt x="122745" y="12700"/>
                  </a:lnTo>
                  <a:lnTo>
                    <a:pt x="123177" y="16510"/>
                  </a:lnTo>
                  <a:lnTo>
                    <a:pt x="128511" y="17780"/>
                  </a:lnTo>
                  <a:lnTo>
                    <a:pt x="129260" y="17780"/>
                  </a:lnTo>
                  <a:lnTo>
                    <a:pt x="131432" y="19050"/>
                  </a:lnTo>
                  <a:lnTo>
                    <a:pt x="132664" y="19050"/>
                  </a:lnTo>
                  <a:lnTo>
                    <a:pt x="135559" y="20320"/>
                  </a:lnTo>
                  <a:lnTo>
                    <a:pt x="137109" y="20320"/>
                  </a:lnTo>
                  <a:lnTo>
                    <a:pt x="139382" y="22860"/>
                  </a:lnTo>
                  <a:lnTo>
                    <a:pt x="140207" y="22860"/>
                  </a:lnTo>
                  <a:lnTo>
                    <a:pt x="142824" y="25400"/>
                  </a:lnTo>
                  <a:lnTo>
                    <a:pt x="144221" y="27940"/>
                  </a:lnTo>
                  <a:lnTo>
                    <a:pt x="145516" y="31750"/>
                  </a:lnTo>
                  <a:lnTo>
                    <a:pt x="145973" y="33020"/>
                  </a:lnTo>
                  <a:lnTo>
                    <a:pt x="146215" y="34290"/>
                  </a:lnTo>
                  <a:lnTo>
                    <a:pt x="146684" y="39370"/>
                  </a:lnTo>
                  <a:lnTo>
                    <a:pt x="147231" y="44450"/>
                  </a:lnTo>
                  <a:lnTo>
                    <a:pt x="147548" y="46990"/>
                  </a:lnTo>
                  <a:lnTo>
                    <a:pt x="147717" y="49530"/>
                  </a:lnTo>
                  <a:lnTo>
                    <a:pt x="147778" y="66040"/>
                  </a:lnTo>
                  <a:lnTo>
                    <a:pt x="147661" y="74930"/>
                  </a:lnTo>
                  <a:lnTo>
                    <a:pt x="143840" y="104140"/>
                  </a:lnTo>
                  <a:lnTo>
                    <a:pt x="141262" y="104140"/>
                  </a:lnTo>
                  <a:lnTo>
                    <a:pt x="140576" y="105410"/>
                  </a:lnTo>
                  <a:lnTo>
                    <a:pt x="322152" y="105410"/>
                  </a:lnTo>
                  <a:lnTo>
                    <a:pt x="325234" y="100330"/>
                  </a:lnTo>
                  <a:lnTo>
                    <a:pt x="230670" y="100330"/>
                  </a:lnTo>
                  <a:lnTo>
                    <a:pt x="230327" y="99060"/>
                  </a:lnTo>
                  <a:lnTo>
                    <a:pt x="222415" y="52070"/>
                  </a:lnTo>
                  <a:lnTo>
                    <a:pt x="221908" y="31750"/>
                  </a:lnTo>
                  <a:lnTo>
                    <a:pt x="221654" y="24130"/>
                  </a:lnTo>
                  <a:lnTo>
                    <a:pt x="220979" y="15240"/>
                  </a:lnTo>
                  <a:lnTo>
                    <a:pt x="220459" y="10160"/>
                  </a:lnTo>
                  <a:lnTo>
                    <a:pt x="218871" y="6350"/>
                  </a:lnTo>
                  <a:lnTo>
                    <a:pt x="213359" y="1270"/>
                  </a:lnTo>
                  <a:lnTo>
                    <a:pt x="209435" y="0"/>
                  </a:lnTo>
                  <a:close/>
                </a:path>
                <a:path w="383539" h="213360">
                  <a:moveTo>
                    <a:pt x="362216" y="1270"/>
                  </a:moveTo>
                  <a:lnTo>
                    <a:pt x="360375" y="1270"/>
                  </a:lnTo>
                  <a:lnTo>
                    <a:pt x="356082" y="2540"/>
                  </a:lnTo>
                  <a:lnTo>
                    <a:pt x="298869" y="3810"/>
                  </a:lnTo>
                  <a:lnTo>
                    <a:pt x="294589" y="3810"/>
                  </a:lnTo>
                  <a:lnTo>
                    <a:pt x="291172" y="6350"/>
                  </a:lnTo>
                  <a:lnTo>
                    <a:pt x="290766" y="6350"/>
                  </a:lnTo>
                  <a:lnTo>
                    <a:pt x="289636" y="7620"/>
                  </a:lnTo>
                  <a:lnTo>
                    <a:pt x="288963" y="7620"/>
                  </a:lnTo>
                  <a:lnTo>
                    <a:pt x="286435" y="11430"/>
                  </a:lnTo>
                  <a:lnTo>
                    <a:pt x="284949" y="15240"/>
                  </a:lnTo>
                  <a:lnTo>
                    <a:pt x="281584" y="24130"/>
                  </a:lnTo>
                  <a:lnTo>
                    <a:pt x="280288" y="26670"/>
                  </a:lnTo>
                  <a:lnTo>
                    <a:pt x="277571" y="34290"/>
                  </a:lnTo>
                  <a:lnTo>
                    <a:pt x="276859" y="35560"/>
                  </a:lnTo>
                  <a:lnTo>
                    <a:pt x="270682" y="49530"/>
                  </a:lnTo>
                  <a:lnTo>
                    <a:pt x="263750" y="62230"/>
                  </a:lnTo>
                  <a:lnTo>
                    <a:pt x="256003" y="74930"/>
                  </a:lnTo>
                  <a:lnTo>
                    <a:pt x="247383" y="86360"/>
                  </a:lnTo>
                  <a:lnTo>
                    <a:pt x="245186" y="88900"/>
                  </a:lnTo>
                  <a:lnTo>
                    <a:pt x="242912" y="92710"/>
                  </a:lnTo>
                  <a:lnTo>
                    <a:pt x="238277" y="97790"/>
                  </a:lnTo>
                  <a:lnTo>
                    <a:pt x="233718" y="100330"/>
                  </a:lnTo>
                  <a:lnTo>
                    <a:pt x="325234" y="100330"/>
                  </a:lnTo>
                  <a:lnTo>
                    <a:pt x="333959" y="87630"/>
                  </a:lnTo>
                  <a:lnTo>
                    <a:pt x="346811" y="68580"/>
                  </a:lnTo>
                  <a:lnTo>
                    <a:pt x="353148" y="59690"/>
                  </a:lnTo>
                  <a:lnTo>
                    <a:pt x="355942" y="55880"/>
                  </a:lnTo>
                  <a:lnTo>
                    <a:pt x="358686" y="50800"/>
                  </a:lnTo>
                  <a:lnTo>
                    <a:pt x="362762" y="44450"/>
                  </a:lnTo>
                  <a:lnTo>
                    <a:pt x="364083" y="43180"/>
                  </a:lnTo>
                  <a:lnTo>
                    <a:pt x="369100" y="33020"/>
                  </a:lnTo>
                  <a:lnTo>
                    <a:pt x="372275" y="26670"/>
                  </a:lnTo>
                  <a:lnTo>
                    <a:pt x="374992" y="19050"/>
                  </a:lnTo>
                  <a:lnTo>
                    <a:pt x="376646" y="11430"/>
                  </a:lnTo>
                  <a:lnTo>
                    <a:pt x="375324" y="6350"/>
                  </a:lnTo>
                  <a:lnTo>
                    <a:pt x="370947" y="3810"/>
                  </a:lnTo>
                  <a:lnTo>
                    <a:pt x="363435" y="2540"/>
                  </a:lnTo>
                  <a:lnTo>
                    <a:pt x="362216" y="1270"/>
                  </a:lnTo>
                  <a:close/>
                </a:path>
              </a:pathLst>
            </a:custGeom>
            <a:solidFill>
              <a:srgbClr val="26244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object 24"/>
          <p:cNvSpPr txBox="1"/>
          <p:nvPr/>
        </p:nvSpPr>
        <p:spPr>
          <a:xfrm>
            <a:off x="6200979" y="1586273"/>
            <a:ext cx="1791148" cy="179316"/>
          </a:xfrm>
          <a:prstGeom prst="rect">
            <a:avLst/>
          </a:prstGeom>
        </p:spPr>
        <p:txBody>
          <a:bodyPr vert="horz" wrap="square" lIns="0" tIns="9942" rIns="0" bIns="0" rtlCol="0">
            <a:spAutoFit/>
          </a:bodyPr>
          <a:lstStyle/>
          <a:p>
            <a:pPr marL="9942" marR="0" lvl="0" indent="0" algn="l" defTabSz="914400" rtl="0" eaLnBrk="1" fontAlgn="auto" latinLnBrk="0" hangingPunct="1">
              <a:lnSpc>
                <a:spcPct val="100000"/>
              </a:lnSpc>
              <a:spcBef>
                <a:spcPts val="78"/>
              </a:spcBef>
              <a:spcAft>
                <a:spcPts val="0"/>
              </a:spcAft>
              <a:buClrTx/>
              <a:buSzTx/>
              <a:buFontTx/>
              <a:buNone/>
              <a:tabLst/>
              <a:defRPr/>
            </a:pPr>
            <a:r>
              <a:rPr kumimoji="0" sz="1100" b="1" i="0" u="none" strike="noStrike" kern="1200" cap="none" spc="47" normalizeH="0" baseline="0" noProof="0" dirty="0">
                <a:ln>
                  <a:noFill/>
                </a:ln>
                <a:solidFill>
                  <a:srgbClr val="41BAC1"/>
                </a:solidFill>
                <a:effectLst/>
                <a:uLnTx/>
                <a:uFillTx/>
                <a:latin typeface="Arial"/>
                <a:ea typeface="+mn-ea"/>
                <a:cs typeface="Arial"/>
              </a:rPr>
              <a:t>8</a:t>
            </a:r>
            <a:r>
              <a:rPr kumimoji="0" sz="1100" b="1" i="0" u="none" strike="noStrike" kern="1200" cap="none" spc="-74" normalizeH="0" baseline="0" noProof="0" dirty="0">
                <a:ln>
                  <a:noFill/>
                </a:ln>
                <a:solidFill>
                  <a:srgbClr val="41BAC1"/>
                </a:solidFill>
                <a:effectLst/>
                <a:uLnTx/>
                <a:uFillTx/>
                <a:latin typeface="Arial"/>
                <a:ea typeface="+mn-ea"/>
                <a:cs typeface="Arial"/>
              </a:rPr>
              <a:t> </a:t>
            </a:r>
            <a:r>
              <a:rPr kumimoji="0" sz="1100" b="1" i="0" u="none" strike="noStrike" kern="1200" cap="none" spc="35" normalizeH="0" baseline="0" noProof="0" dirty="0">
                <a:ln>
                  <a:noFill/>
                </a:ln>
                <a:solidFill>
                  <a:srgbClr val="41BAC1"/>
                </a:solidFill>
                <a:effectLst/>
                <a:uLnTx/>
                <a:uFillTx/>
                <a:latin typeface="Arial"/>
                <a:ea typeface="+mn-ea"/>
                <a:cs typeface="Arial"/>
              </a:rPr>
              <a:t>(383)</a:t>
            </a:r>
            <a:r>
              <a:rPr kumimoji="0" sz="1100" b="1" i="0" u="none" strike="noStrike" kern="1200" cap="none" spc="-74" normalizeH="0" baseline="0" noProof="0" dirty="0">
                <a:ln>
                  <a:noFill/>
                </a:ln>
                <a:solidFill>
                  <a:srgbClr val="41BAC1"/>
                </a:solidFill>
                <a:effectLst/>
                <a:uLnTx/>
                <a:uFillTx/>
                <a:latin typeface="Arial"/>
                <a:ea typeface="+mn-ea"/>
                <a:cs typeface="Arial"/>
              </a:rPr>
              <a:t> </a:t>
            </a:r>
            <a:r>
              <a:rPr kumimoji="0" sz="1100" b="1" i="0" u="none" strike="noStrike" kern="1200" cap="none" spc="4" normalizeH="0" baseline="0" noProof="0" dirty="0">
                <a:ln>
                  <a:noFill/>
                </a:ln>
                <a:solidFill>
                  <a:srgbClr val="41BAC1"/>
                </a:solidFill>
                <a:effectLst/>
                <a:uLnTx/>
                <a:uFillTx/>
                <a:latin typeface="Arial"/>
                <a:ea typeface="+mn-ea"/>
                <a:cs typeface="Arial"/>
              </a:rPr>
              <a:t>314-18-70</a:t>
            </a:r>
            <a:endParaRPr kumimoji="0" sz="1100" b="0" i="0" u="none" strike="noStrike" kern="1200" cap="none" spc="0" normalizeH="0" baseline="0" noProof="0">
              <a:ln>
                <a:noFill/>
              </a:ln>
              <a:solidFill>
                <a:prstClr val="black"/>
              </a:solidFill>
              <a:effectLst/>
              <a:uLnTx/>
              <a:uFillTx/>
              <a:latin typeface="Arial"/>
              <a:ea typeface="+mn-ea"/>
              <a:cs typeface="Arial"/>
            </a:endParaRPr>
          </a:p>
        </p:txBody>
      </p:sp>
      <p:sp>
        <p:nvSpPr>
          <p:cNvPr id="43" name="object 43"/>
          <p:cNvSpPr txBox="1"/>
          <p:nvPr/>
        </p:nvSpPr>
        <p:spPr>
          <a:xfrm>
            <a:off x="1509520" y="2468016"/>
            <a:ext cx="1694138" cy="702536"/>
          </a:xfrm>
          <a:prstGeom prst="rect">
            <a:avLst/>
          </a:prstGeom>
        </p:spPr>
        <p:txBody>
          <a:bodyPr vert="horz" wrap="square" lIns="0" tIns="9942" rIns="0" bIns="0" rtlCol="0" anchor="ctr">
            <a:spAutoFit/>
          </a:bodyPr>
          <a:lstStyle/>
          <a:p>
            <a:pPr marL="250030" marR="3977" lvl="0" indent="-240586" algn="ctr" defTabSz="914400" rtl="0" eaLnBrk="1" fontAlgn="auto" latinLnBrk="0" hangingPunct="1">
              <a:lnSpc>
                <a:spcPct val="100000"/>
              </a:lnSpc>
              <a:spcBef>
                <a:spcPts val="23"/>
              </a:spcBef>
              <a:spcAft>
                <a:spcPts val="0"/>
              </a:spcAft>
              <a:buClrTx/>
              <a:buSzTx/>
              <a:buFontTx/>
              <a:buNone/>
              <a:tabLst/>
              <a:defRPr/>
            </a:pPr>
            <a:endParaRPr kumimoji="0" lang="ru-RU" sz="900" b="0" i="0" u="none" strike="noStrike" kern="1200" cap="none" spc="-43" normalizeH="0" baseline="0" noProof="0" dirty="0">
              <a:ln>
                <a:noFill/>
              </a:ln>
              <a:solidFill>
                <a:prstClr val="black"/>
              </a:solidFill>
              <a:effectLst/>
              <a:uLnTx/>
              <a:uFillTx/>
              <a:latin typeface="Tahoma"/>
              <a:ea typeface="+mn-ea"/>
              <a:cs typeface="Tahoma"/>
            </a:endParaRPr>
          </a:p>
          <a:p>
            <a:pPr marL="250030" marR="3977" lvl="0" indent="-240586" algn="ctr" defTabSz="914400" rtl="0" eaLnBrk="1" fontAlgn="auto" latinLnBrk="0" hangingPunct="1">
              <a:lnSpc>
                <a:spcPct val="100000"/>
              </a:lnSpc>
              <a:spcBef>
                <a:spcPts val="23"/>
              </a:spcBef>
              <a:spcAft>
                <a:spcPts val="0"/>
              </a:spcAft>
              <a:buClrTx/>
              <a:buSzTx/>
              <a:buFontTx/>
              <a:buNone/>
              <a:tabLst/>
              <a:defRPr/>
            </a:pPr>
            <a:r>
              <a:rPr kumimoji="0" lang="ru-RU" sz="900" b="1" i="0" u="none" strike="noStrike" kern="1200" cap="none" spc="-43" normalizeH="0" baseline="0" noProof="0" dirty="0">
                <a:ln>
                  <a:noFill/>
                </a:ln>
                <a:solidFill>
                  <a:prstClr val="black"/>
                </a:solidFill>
                <a:effectLst/>
                <a:uLnTx/>
                <a:uFillTx/>
                <a:latin typeface="Tahoma"/>
                <a:ea typeface="+mn-ea"/>
                <a:cs typeface="Tahoma"/>
              </a:rPr>
              <a:t>Адрес БПОО</a:t>
            </a:r>
            <a:r>
              <a:rPr kumimoji="0" lang="ru-RU" sz="900" b="0" i="0" u="none" strike="noStrike" kern="1200" cap="none" spc="-43" normalizeH="0" baseline="0" noProof="0" dirty="0">
                <a:ln>
                  <a:noFill/>
                </a:ln>
                <a:solidFill>
                  <a:prstClr val="black"/>
                </a:solidFill>
                <a:effectLst/>
                <a:uLnTx/>
                <a:uFillTx/>
                <a:latin typeface="Tahoma"/>
                <a:ea typeface="+mn-ea"/>
                <a:cs typeface="Tahoma"/>
              </a:rPr>
              <a:t>:</a:t>
            </a:r>
          </a:p>
          <a:p>
            <a:pPr marL="250030" marR="3977" lvl="0" indent="-240586" algn="ctr" defTabSz="914400" rtl="0" eaLnBrk="1" fontAlgn="auto" latinLnBrk="0" hangingPunct="1">
              <a:lnSpc>
                <a:spcPct val="100000"/>
              </a:lnSpc>
              <a:spcBef>
                <a:spcPts val="23"/>
              </a:spcBef>
              <a:spcAft>
                <a:spcPts val="0"/>
              </a:spcAft>
              <a:buClrTx/>
              <a:buSzTx/>
              <a:buFontTx/>
              <a:buNone/>
              <a:tabLst/>
              <a:defRPr/>
            </a:pPr>
            <a:r>
              <a:rPr kumimoji="0" sz="900" b="0" i="0" u="none" strike="noStrike" kern="1200" cap="none" spc="-43" normalizeH="0" baseline="0" noProof="0">
                <a:ln>
                  <a:noFill/>
                </a:ln>
                <a:solidFill>
                  <a:prstClr val="black"/>
                </a:solidFill>
                <a:effectLst/>
                <a:uLnTx/>
                <a:uFillTx/>
                <a:latin typeface="Tahoma"/>
                <a:ea typeface="+mn-ea"/>
                <a:cs typeface="Tahoma"/>
              </a:rPr>
              <a:t>Новосибирская</a:t>
            </a:r>
            <a:r>
              <a:rPr kumimoji="0" sz="900" b="0" i="0" u="none" strike="noStrike" kern="1200" cap="none" spc="-78" normalizeH="0" baseline="0" noProof="0">
                <a:ln>
                  <a:noFill/>
                </a:ln>
                <a:solidFill>
                  <a:prstClr val="black"/>
                </a:solidFill>
                <a:effectLst/>
                <a:uLnTx/>
                <a:uFillTx/>
                <a:latin typeface="Tahoma"/>
                <a:ea typeface="+mn-ea"/>
                <a:cs typeface="Tahoma"/>
              </a:rPr>
              <a:t> </a:t>
            </a:r>
            <a:r>
              <a:rPr kumimoji="0" sz="900" b="0" i="0" u="none" strike="noStrike" kern="1200" cap="none" spc="-51" normalizeH="0" baseline="0" noProof="0">
                <a:ln>
                  <a:noFill/>
                </a:ln>
                <a:solidFill>
                  <a:prstClr val="black"/>
                </a:solidFill>
                <a:effectLst/>
                <a:uLnTx/>
                <a:uFillTx/>
                <a:latin typeface="Tahoma"/>
                <a:ea typeface="+mn-ea"/>
                <a:cs typeface="Tahoma"/>
              </a:rPr>
              <a:t>область,</a:t>
            </a:r>
            <a:r>
              <a:rPr kumimoji="0" sz="900" b="0" i="0" u="none" strike="noStrike" kern="1200" cap="none" spc="-78" normalizeH="0" baseline="0" noProof="0">
                <a:ln>
                  <a:noFill/>
                </a:ln>
                <a:solidFill>
                  <a:prstClr val="black"/>
                </a:solidFill>
                <a:effectLst/>
                <a:uLnTx/>
                <a:uFillTx/>
                <a:latin typeface="Tahoma"/>
                <a:ea typeface="+mn-ea"/>
                <a:cs typeface="Tahoma"/>
              </a:rPr>
              <a:t> </a:t>
            </a:r>
            <a:r>
              <a:rPr kumimoji="0" sz="900" b="0" i="0" u="none" strike="noStrike" kern="1200" cap="none" spc="-160" normalizeH="0" baseline="0" noProof="0">
                <a:ln>
                  <a:noFill/>
                </a:ln>
                <a:solidFill>
                  <a:prstClr val="black"/>
                </a:solidFill>
                <a:effectLst/>
                <a:uLnTx/>
                <a:uFillTx/>
                <a:latin typeface="Tahoma"/>
                <a:ea typeface="+mn-ea"/>
                <a:cs typeface="Tahoma"/>
              </a:rPr>
              <a:t>г</a:t>
            </a:r>
            <a:r>
              <a:rPr kumimoji="0" sz="900" b="0" i="0" u="none" strike="noStrike" kern="1200" cap="none" spc="-70" normalizeH="0" baseline="0" noProof="0">
                <a:ln>
                  <a:noFill/>
                </a:ln>
                <a:solidFill>
                  <a:prstClr val="black"/>
                </a:solidFill>
                <a:effectLst/>
                <a:uLnTx/>
                <a:uFillTx/>
                <a:latin typeface="Tahoma"/>
                <a:ea typeface="+mn-ea"/>
                <a:cs typeface="Tahoma"/>
              </a:rPr>
              <a:t>.</a:t>
            </a:r>
            <a:r>
              <a:rPr kumimoji="0" lang="ru-RU" sz="900" b="0" i="0" u="none" strike="noStrike" kern="1200" cap="none" spc="-78" normalizeH="0" baseline="0" noProof="0" dirty="0">
                <a:ln>
                  <a:noFill/>
                </a:ln>
                <a:solidFill>
                  <a:prstClr val="black"/>
                </a:solidFill>
                <a:effectLst/>
                <a:uLnTx/>
                <a:uFillTx/>
                <a:latin typeface="Tahoma"/>
                <a:ea typeface="+mn-ea"/>
                <a:cs typeface="Tahoma"/>
              </a:rPr>
              <a:t> </a:t>
            </a:r>
            <a:r>
              <a:rPr kumimoji="0" sz="900" b="0" i="0" u="none" strike="noStrike" kern="1200" cap="none" spc="-39" normalizeH="0" baseline="0" noProof="0">
                <a:ln>
                  <a:noFill/>
                </a:ln>
                <a:solidFill>
                  <a:prstClr val="black"/>
                </a:solidFill>
                <a:effectLst/>
                <a:uLnTx/>
                <a:uFillTx/>
                <a:latin typeface="Tahoma"/>
                <a:ea typeface="+mn-ea"/>
                <a:cs typeface="Tahoma"/>
              </a:rPr>
              <a:t>Новосибирск,  </a:t>
            </a:r>
            <a:r>
              <a:rPr kumimoji="0" sz="900" b="0" i="0" u="none" strike="noStrike" kern="1200" cap="none" spc="-51" normalizeH="0" baseline="0" noProof="0">
                <a:ln>
                  <a:noFill/>
                </a:ln>
                <a:solidFill>
                  <a:prstClr val="black"/>
                </a:solidFill>
                <a:effectLst/>
                <a:uLnTx/>
                <a:uFillTx/>
                <a:latin typeface="Tahoma"/>
                <a:ea typeface="+mn-ea"/>
                <a:cs typeface="Tahoma"/>
              </a:rPr>
              <a:t>у</a:t>
            </a:r>
            <a:r>
              <a:rPr kumimoji="0" sz="900" b="0" i="0" u="none" strike="noStrike" kern="1200" cap="none" spc="-86" normalizeH="0" baseline="0" noProof="0">
                <a:ln>
                  <a:noFill/>
                </a:ln>
                <a:solidFill>
                  <a:prstClr val="black"/>
                </a:solidFill>
                <a:effectLst/>
                <a:uLnTx/>
                <a:uFillTx/>
                <a:latin typeface="Tahoma"/>
                <a:ea typeface="+mn-ea"/>
                <a:cs typeface="Tahoma"/>
              </a:rPr>
              <a:t>л.</a:t>
            </a:r>
            <a:r>
              <a:rPr kumimoji="0" sz="900" b="0" i="0" u="none" strike="noStrike" kern="1200" cap="none" spc="-78" normalizeH="0" baseline="0" noProof="0">
                <a:ln>
                  <a:noFill/>
                </a:ln>
                <a:solidFill>
                  <a:prstClr val="black"/>
                </a:solidFill>
                <a:effectLst/>
                <a:uLnTx/>
                <a:uFillTx/>
                <a:latin typeface="Tahoma"/>
                <a:ea typeface="+mn-ea"/>
                <a:cs typeface="Tahoma"/>
              </a:rPr>
              <a:t> </a:t>
            </a:r>
            <a:r>
              <a:rPr kumimoji="0" sz="900" b="0" i="0" u="none" strike="noStrike" kern="1200" cap="none" spc="-51" normalizeH="0" baseline="0" noProof="0">
                <a:ln>
                  <a:noFill/>
                </a:ln>
                <a:solidFill>
                  <a:prstClr val="black"/>
                </a:solidFill>
                <a:effectLst/>
                <a:uLnTx/>
                <a:uFillTx/>
                <a:latin typeface="Tahoma"/>
                <a:ea typeface="+mn-ea"/>
                <a:cs typeface="Tahoma"/>
              </a:rPr>
              <a:t>Немирович</a:t>
            </a:r>
            <a:r>
              <a:rPr kumimoji="0" sz="900" b="0" i="0" u="none" strike="noStrike" kern="1200" cap="none" spc="12" normalizeH="0" baseline="0" noProof="0">
                <a:ln>
                  <a:noFill/>
                </a:ln>
                <a:solidFill>
                  <a:prstClr val="black"/>
                </a:solidFill>
                <a:effectLst/>
                <a:uLnTx/>
                <a:uFillTx/>
                <a:latin typeface="Tahoma"/>
                <a:ea typeface="+mn-ea"/>
                <a:cs typeface="Tahoma"/>
              </a:rPr>
              <a:t>а</a:t>
            </a:r>
            <a:r>
              <a:rPr kumimoji="0" sz="900" b="0" i="0" u="none" strike="noStrike" kern="1200" cap="none" spc="-16" normalizeH="0" baseline="0" noProof="0">
                <a:ln>
                  <a:noFill/>
                </a:ln>
                <a:solidFill>
                  <a:prstClr val="black"/>
                </a:solidFill>
                <a:effectLst/>
                <a:uLnTx/>
                <a:uFillTx/>
                <a:latin typeface="Tahoma"/>
                <a:ea typeface="+mn-ea"/>
                <a:cs typeface="Tahoma"/>
              </a:rPr>
              <a:t>-</a:t>
            </a:r>
            <a:r>
              <a:rPr kumimoji="0" sz="900" b="0" i="0" u="none" strike="noStrike" kern="1200" cap="none" spc="-63" normalizeH="0" baseline="0" noProof="0">
                <a:ln>
                  <a:noFill/>
                </a:ln>
                <a:solidFill>
                  <a:prstClr val="black"/>
                </a:solidFill>
                <a:effectLst/>
                <a:uLnTx/>
                <a:uFillTx/>
                <a:latin typeface="Tahoma"/>
                <a:ea typeface="+mn-ea"/>
                <a:cs typeface="Tahoma"/>
              </a:rPr>
              <a:t>Данчен</a:t>
            </a:r>
            <a:r>
              <a:rPr kumimoji="0" sz="900" b="0" i="0" u="none" strike="noStrike" kern="1200" cap="none" spc="-74" normalizeH="0" baseline="0" noProof="0">
                <a:ln>
                  <a:noFill/>
                </a:ln>
                <a:solidFill>
                  <a:prstClr val="black"/>
                </a:solidFill>
                <a:effectLst/>
                <a:uLnTx/>
                <a:uFillTx/>
                <a:latin typeface="Tahoma"/>
                <a:ea typeface="+mn-ea"/>
                <a:cs typeface="Tahoma"/>
              </a:rPr>
              <a:t>к</a:t>
            </a:r>
            <a:r>
              <a:rPr kumimoji="0" sz="900" b="0" i="0" u="none" strike="noStrike" kern="1200" cap="none" spc="-23" normalizeH="0" baseline="0" noProof="0">
                <a:ln>
                  <a:noFill/>
                </a:ln>
                <a:solidFill>
                  <a:prstClr val="black"/>
                </a:solidFill>
                <a:effectLst/>
                <a:uLnTx/>
                <a:uFillTx/>
                <a:latin typeface="Tahoma"/>
                <a:ea typeface="+mn-ea"/>
                <a:cs typeface="Tahoma"/>
              </a:rPr>
              <a:t>о,</a:t>
            </a:r>
            <a:r>
              <a:rPr kumimoji="0" sz="900" b="0" i="0" u="none" strike="noStrike" kern="1200" cap="none" spc="-78" normalizeH="0" baseline="0" noProof="0">
                <a:ln>
                  <a:noFill/>
                </a:ln>
                <a:solidFill>
                  <a:prstClr val="black"/>
                </a:solidFill>
                <a:effectLst/>
                <a:uLnTx/>
                <a:uFillTx/>
                <a:latin typeface="Tahoma"/>
                <a:ea typeface="+mn-ea"/>
                <a:cs typeface="Tahoma"/>
              </a:rPr>
              <a:t> </a:t>
            </a:r>
            <a:r>
              <a:rPr kumimoji="0" sz="900" b="0" i="0" u="none" strike="noStrike" kern="1200" cap="none" spc="-121" normalizeH="0" baseline="0" noProof="0">
                <a:ln>
                  <a:noFill/>
                </a:ln>
                <a:solidFill>
                  <a:prstClr val="black"/>
                </a:solidFill>
                <a:effectLst/>
                <a:uLnTx/>
                <a:uFillTx/>
                <a:latin typeface="Tahoma"/>
                <a:ea typeface="+mn-ea"/>
                <a:cs typeface="Tahoma"/>
              </a:rPr>
              <a:t>12</a:t>
            </a:r>
            <a:r>
              <a:rPr kumimoji="0" sz="900" b="0" i="0" u="none" strike="noStrike" kern="1200" cap="none" spc="20" normalizeH="0" baseline="0" noProof="0">
                <a:ln>
                  <a:noFill/>
                </a:ln>
                <a:solidFill>
                  <a:prstClr val="black"/>
                </a:solidFill>
                <a:effectLst/>
                <a:uLnTx/>
                <a:uFillTx/>
                <a:latin typeface="Tahoma"/>
                <a:ea typeface="+mn-ea"/>
                <a:cs typeface="Tahoma"/>
              </a:rPr>
              <a:t>1</a:t>
            </a:r>
            <a:endParaRPr kumimoji="0" sz="900" b="0" i="0" u="none" strike="noStrike" kern="1200" cap="none" spc="0" normalizeH="0" baseline="0" noProof="0">
              <a:ln>
                <a:noFill/>
              </a:ln>
              <a:solidFill>
                <a:prstClr val="black"/>
              </a:solidFill>
              <a:effectLst/>
              <a:uLnTx/>
              <a:uFillTx/>
              <a:latin typeface="Tahoma"/>
              <a:ea typeface="+mn-ea"/>
              <a:cs typeface="Tahoma"/>
            </a:endParaRPr>
          </a:p>
        </p:txBody>
      </p:sp>
      <p:sp>
        <p:nvSpPr>
          <p:cNvPr id="45" name="object 45"/>
          <p:cNvSpPr txBox="1"/>
          <p:nvPr/>
        </p:nvSpPr>
        <p:spPr>
          <a:xfrm>
            <a:off x="1835316" y="3401626"/>
            <a:ext cx="977387" cy="148539"/>
          </a:xfrm>
          <a:prstGeom prst="rect">
            <a:avLst/>
          </a:prstGeom>
        </p:spPr>
        <p:txBody>
          <a:bodyPr vert="horz" wrap="square" lIns="0" tIns="9942" rIns="0" bIns="0" rtlCol="0">
            <a:spAutoFit/>
          </a:bodyPr>
          <a:lstStyle/>
          <a:p>
            <a:pPr marL="9942" marR="0" lvl="0" indent="0" algn="l" defTabSz="914400" rtl="0" eaLnBrk="1" fontAlgn="auto" latinLnBrk="0" hangingPunct="1">
              <a:lnSpc>
                <a:spcPct val="100000"/>
              </a:lnSpc>
              <a:spcBef>
                <a:spcPts val="78"/>
              </a:spcBef>
              <a:spcAft>
                <a:spcPts val="0"/>
              </a:spcAft>
              <a:buClrTx/>
              <a:buSzTx/>
              <a:buFontTx/>
              <a:buNone/>
              <a:tabLst/>
              <a:defRPr/>
            </a:pPr>
            <a:r>
              <a:rPr kumimoji="0" sz="900" b="0" i="0" u="none" strike="noStrike" kern="1200" cap="none" spc="-55" normalizeH="0" baseline="0" noProof="0">
                <a:ln>
                  <a:noFill/>
                </a:ln>
                <a:solidFill>
                  <a:prstClr val="black"/>
                </a:solidFill>
                <a:effectLst/>
                <a:uLnTx/>
                <a:uFillTx/>
                <a:latin typeface="Tahoma"/>
                <a:ea typeface="+mn-ea"/>
                <a:cs typeface="Tahoma"/>
                <a:hlinkClick r:id="rId3"/>
              </a:rPr>
              <a:t>www.nppk54.ru</a:t>
            </a:r>
            <a:endParaRPr kumimoji="0" sz="900" b="0" i="0" u="none" strike="noStrike" kern="1200" cap="none" spc="0" normalizeH="0" baseline="0" noProof="0">
              <a:ln>
                <a:noFill/>
              </a:ln>
              <a:solidFill>
                <a:prstClr val="black"/>
              </a:solidFill>
              <a:effectLst/>
              <a:uLnTx/>
              <a:uFillTx/>
              <a:latin typeface="Tahoma"/>
              <a:ea typeface="+mn-ea"/>
              <a:cs typeface="Tahoma"/>
            </a:endParaRPr>
          </a:p>
        </p:txBody>
      </p:sp>
      <p:sp>
        <p:nvSpPr>
          <p:cNvPr id="46" name="object 46"/>
          <p:cNvSpPr txBox="1"/>
          <p:nvPr/>
        </p:nvSpPr>
        <p:spPr>
          <a:xfrm>
            <a:off x="4376522" y="2675484"/>
            <a:ext cx="2606366" cy="287038"/>
          </a:xfrm>
          <a:prstGeom prst="rect">
            <a:avLst/>
          </a:prstGeom>
        </p:spPr>
        <p:txBody>
          <a:bodyPr vert="horz" wrap="square" lIns="0" tIns="9942" rIns="0" bIns="0" rtlCol="0">
            <a:spAutoFit/>
          </a:bodyPr>
          <a:lstStyle/>
          <a:p>
            <a:pPr marL="0" marR="0" lvl="0" indent="0" algn="ctr" defTabSz="914400" rtl="0" eaLnBrk="1" fontAlgn="auto" latinLnBrk="0" hangingPunct="1">
              <a:lnSpc>
                <a:spcPct val="100000"/>
              </a:lnSpc>
              <a:spcBef>
                <a:spcPts val="78"/>
              </a:spcBef>
              <a:spcAft>
                <a:spcPts val="0"/>
              </a:spcAft>
              <a:buClrTx/>
              <a:buSzTx/>
              <a:buFontTx/>
              <a:buNone/>
              <a:tabLst/>
              <a:defRPr/>
            </a:pPr>
            <a:r>
              <a:rPr kumimoji="0" sz="900" b="1" i="0" u="none" strike="noStrike" kern="1200" cap="none" spc="-31" normalizeH="0" baseline="0" noProof="0" dirty="0">
                <a:ln>
                  <a:noFill/>
                </a:ln>
                <a:solidFill>
                  <a:prstClr val="black"/>
                </a:solidFill>
                <a:effectLst/>
                <a:uLnTx/>
                <a:uFillTx/>
                <a:latin typeface="Arial"/>
                <a:ea typeface="+mn-ea"/>
                <a:cs typeface="Arial"/>
              </a:rPr>
              <a:t>Адрес</a:t>
            </a:r>
            <a:r>
              <a:rPr kumimoji="0" sz="900" b="1" i="0" u="none" strike="noStrike" kern="1200" cap="none" spc="-43" normalizeH="0" baseline="0" noProof="0" dirty="0">
                <a:ln>
                  <a:noFill/>
                </a:ln>
                <a:solidFill>
                  <a:prstClr val="black"/>
                </a:solidFill>
                <a:effectLst/>
                <a:uLnTx/>
                <a:uFillTx/>
                <a:latin typeface="Arial"/>
                <a:ea typeface="+mn-ea"/>
                <a:cs typeface="Arial"/>
              </a:rPr>
              <a:t> </a:t>
            </a:r>
            <a:r>
              <a:rPr kumimoji="0" sz="900" b="1" i="0" u="none" strike="noStrike" kern="1200" cap="none" spc="-20" normalizeH="0" baseline="0" noProof="0" dirty="0">
                <a:ln>
                  <a:noFill/>
                </a:ln>
                <a:solidFill>
                  <a:prstClr val="black"/>
                </a:solidFill>
                <a:effectLst/>
                <a:uLnTx/>
                <a:uFillTx/>
                <a:latin typeface="Arial"/>
                <a:ea typeface="+mn-ea"/>
                <a:cs typeface="Arial"/>
              </a:rPr>
              <a:t>электронной</a:t>
            </a:r>
            <a:r>
              <a:rPr kumimoji="0" sz="900" b="1" i="0" u="none" strike="noStrike" kern="1200" cap="none" spc="-43" normalizeH="0" baseline="0" noProof="0" dirty="0">
                <a:ln>
                  <a:noFill/>
                </a:ln>
                <a:solidFill>
                  <a:prstClr val="black"/>
                </a:solidFill>
                <a:effectLst/>
                <a:uLnTx/>
                <a:uFillTx/>
                <a:latin typeface="Arial"/>
                <a:ea typeface="+mn-ea"/>
                <a:cs typeface="Arial"/>
              </a:rPr>
              <a:t> </a:t>
            </a:r>
            <a:r>
              <a:rPr kumimoji="0" sz="900" b="1" i="0" u="none" strike="noStrike" kern="1200" cap="none" spc="-47" normalizeH="0" baseline="0" noProof="0" dirty="0">
                <a:ln>
                  <a:noFill/>
                </a:ln>
                <a:solidFill>
                  <a:prstClr val="black"/>
                </a:solidFill>
                <a:effectLst/>
                <a:uLnTx/>
                <a:uFillTx/>
                <a:latin typeface="Arial"/>
                <a:ea typeface="+mn-ea"/>
                <a:cs typeface="Arial"/>
              </a:rPr>
              <a:t>почты:</a:t>
            </a:r>
            <a:endParaRPr kumimoji="0" sz="900" b="0" i="0" u="none" strike="noStrike" kern="1200" cap="none" spc="0" normalizeH="0" baseline="0" noProof="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23"/>
              </a:spcBef>
              <a:spcAft>
                <a:spcPts val="0"/>
              </a:spcAft>
              <a:buClrTx/>
              <a:buSzTx/>
              <a:buFontTx/>
              <a:buNone/>
              <a:tabLst/>
              <a:defRPr/>
            </a:pPr>
            <a:r>
              <a:rPr kumimoji="0" sz="900" b="0" i="0" u="none" strike="noStrike" kern="1200" cap="none" spc="-59" normalizeH="0" baseline="0" noProof="0" dirty="0">
                <a:ln>
                  <a:noFill/>
                </a:ln>
                <a:solidFill>
                  <a:prstClr val="black"/>
                </a:solidFill>
                <a:effectLst/>
                <a:uLnTx/>
                <a:uFillTx/>
                <a:latin typeface="Tahoma"/>
                <a:ea typeface="+mn-ea"/>
                <a:cs typeface="Tahoma"/>
                <a:hlinkClick r:id="rId6"/>
              </a:rPr>
              <a:t>nppk@edu54.ru</a:t>
            </a:r>
            <a:endParaRPr kumimoji="0" sz="900" b="0" i="0" u="none" strike="noStrike" kern="1200" cap="none" spc="0" normalizeH="0" baseline="0" noProof="0">
              <a:ln>
                <a:noFill/>
              </a:ln>
              <a:solidFill>
                <a:prstClr val="black"/>
              </a:solidFill>
              <a:effectLst/>
              <a:uLnTx/>
              <a:uFillTx/>
              <a:latin typeface="Tahoma"/>
              <a:ea typeface="+mn-ea"/>
              <a:cs typeface="Tahoma"/>
            </a:endParaRPr>
          </a:p>
        </p:txBody>
      </p:sp>
      <p:sp>
        <p:nvSpPr>
          <p:cNvPr id="49" name="object 49"/>
          <p:cNvSpPr txBox="1"/>
          <p:nvPr/>
        </p:nvSpPr>
        <p:spPr>
          <a:xfrm>
            <a:off x="5028114" y="3453493"/>
            <a:ext cx="1238024" cy="148539"/>
          </a:xfrm>
          <a:prstGeom prst="rect">
            <a:avLst/>
          </a:prstGeom>
        </p:spPr>
        <p:txBody>
          <a:bodyPr vert="horz" wrap="square" lIns="0" tIns="9942" rIns="0" bIns="0" rtlCol="0">
            <a:spAutoFit/>
          </a:bodyPr>
          <a:lstStyle/>
          <a:p>
            <a:pPr marL="9942" marR="0" lvl="0" indent="0" algn="l" defTabSz="914400" rtl="0" eaLnBrk="1" fontAlgn="auto" latinLnBrk="0" hangingPunct="1">
              <a:lnSpc>
                <a:spcPct val="100000"/>
              </a:lnSpc>
              <a:spcBef>
                <a:spcPts val="78"/>
              </a:spcBef>
              <a:spcAft>
                <a:spcPts val="0"/>
              </a:spcAft>
              <a:buClrTx/>
              <a:buSzTx/>
              <a:buFontTx/>
              <a:buNone/>
              <a:tabLst/>
              <a:defRPr/>
            </a:pPr>
            <a:r>
              <a:rPr kumimoji="0" sz="900" b="0" i="0" u="none" strike="noStrike" kern="1200" cap="none" spc="-43" normalizeH="0" baseline="0" noProof="0" dirty="0">
                <a:ln>
                  <a:noFill/>
                </a:ln>
                <a:solidFill>
                  <a:prstClr val="black"/>
                </a:solidFill>
                <a:effectLst/>
                <a:uLnTx/>
                <a:uFillTx/>
                <a:latin typeface="Tahoma"/>
                <a:ea typeface="+mn-ea"/>
                <a:cs typeface="Tahoma"/>
                <a:hlinkClick r:id="rId7"/>
              </a:rPr>
              <a:t>vk.com/nppk54</a:t>
            </a:r>
            <a:endParaRPr kumimoji="0" sz="900" b="0" i="0" u="none" strike="noStrike" kern="1200" cap="none" spc="0" normalizeH="0" baseline="0" noProof="0">
              <a:ln>
                <a:noFill/>
              </a:ln>
              <a:solidFill>
                <a:prstClr val="black"/>
              </a:solidFill>
              <a:effectLst/>
              <a:uLnTx/>
              <a:uFillTx/>
              <a:latin typeface="Tahoma"/>
              <a:ea typeface="+mn-ea"/>
              <a:cs typeface="Tahoma"/>
            </a:endParaRPr>
          </a:p>
        </p:txBody>
      </p:sp>
      <p:sp>
        <p:nvSpPr>
          <p:cNvPr id="54" name="object 54"/>
          <p:cNvSpPr/>
          <p:nvPr/>
        </p:nvSpPr>
        <p:spPr>
          <a:xfrm>
            <a:off x="7960276" y="2623618"/>
            <a:ext cx="558629" cy="1039085"/>
          </a:xfrm>
          <a:custGeom>
            <a:avLst/>
            <a:gdLst/>
            <a:ahLst/>
            <a:cxnLst/>
            <a:rect l="l" t="t" r="r" b="b"/>
            <a:pathLst>
              <a:path w="461645" h="2160270">
                <a:moveTo>
                  <a:pt x="461289" y="0"/>
                </a:moveTo>
                <a:lnTo>
                  <a:pt x="0" y="0"/>
                </a:lnTo>
                <a:lnTo>
                  <a:pt x="0" y="2160003"/>
                </a:lnTo>
                <a:lnTo>
                  <a:pt x="461289" y="2160003"/>
                </a:lnTo>
                <a:lnTo>
                  <a:pt x="461289" y="0"/>
                </a:lnTo>
                <a:close/>
              </a:path>
            </a:pathLst>
          </a:custGeom>
          <a:solidFill>
            <a:srgbClr val="8796F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object 55"/>
          <p:cNvSpPr txBox="1"/>
          <p:nvPr/>
        </p:nvSpPr>
        <p:spPr>
          <a:xfrm>
            <a:off x="8090594" y="2727352"/>
            <a:ext cx="276999" cy="610256"/>
          </a:xfrm>
          <a:prstGeom prst="rect">
            <a:avLst/>
          </a:prstGeom>
        </p:spPr>
        <p:txBody>
          <a:bodyPr vert="vert270" wrap="square" lIns="0" tIns="7456" rIns="0" bIns="0" rtlCol="0">
            <a:spAutoFit/>
          </a:bodyPr>
          <a:lstStyle/>
          <a:p>
            <a:pPr marL="9942" marR="0" lvl="0" indent="0" algn="l" defTabSz="914400" rtl="0" eaLnBrk="1" fontAlgn="auto" latinLnBrk="0" hangingPunct="1">
              <a:lnSpc>
                <a:spcPct val="100000"/>
              </a:lnSpc>
              <a:spcBef>
                <a:spcPts val="59"/>
              </a:spcBef>
              <a:spcAft>
                <a:spcPts val="0"/>
              </a:spcAft>
              <a:buClrTx/>
              <a:buSzTx/>
              <a:buFontTx/>
              <a:buNone/>
              <a:tabLst/>
              <a:defRPr/>
            </a:pPr>
            <a:r>
              <a:rPr kumimoji="0" sz="900" b="1" i="0" u="none" strike="noStrike" kern="1200" cap="none" spc="0" normalizeH="0" baseline="0" noProof="0" dirty="0">
                <a:ln>
                  <a:noFill/>
                </a:ln>
                <a:solidFill>
                  <a:srgbClr val="FFFFFF"/>
                </a:solidFill>
                <a:effectLst/>
                <a:uLnTx/>
                <a:uFillTx/>
                <a:latin typeface="Arial"/>
                <a:ea typeface="+mn-ea"/>
                <a:cs typeface="Arial"/>
              </a:rPr>
              <a:t>Дос</a:t>
            </a:r>
            <a:r>
              <a:rPr kumimoji="0" sz="900" b="1" i="0" u="none" strike="noStrike" kern="1200" cap="none" spc="8" normalizeH="0" baseline="0" noProof="0" dirty="0">
                <a:ln>
                  <a:noFill/>
                </a:ln>
                <a:solidFill>
                  <a:srgbClr val="FFFFFF"/>
                </a:solidFill>
                <a:effectLst/>
                <a:uLnTx/>
                <a:uFillTx/>
                <a:latin typeface="Arial"/>
                <a:ea typeface="+mn-ea"/>
                <a:cs typeface="Arial"/>
              </a:rPr>
              <a:t>т</a:t>
            </a:r>
            <a:r>
              <a:rPr kumimoji="0" sz="900" b="1" i="0" u="none" strike="noStrike" kern="1200" cap="none" spc="0" normalizeH="0" baseline="0" noProof="0" dirty="0">
                <a:ln>
                  <a:noFill/>
                </a:ln>
                <a:solidFill>
                  <a:srgbClr val="FFFFFF"/>
                </a:solidFill>
                <a:effectLst/>
                <a:uLnTx/>
                <a:uFillTx/>
                <a:latin typeface="Arial"/>
                <a:ea typeface="+mn-ea"/>
                <a:cs typeface="Arial"/>
              </a:rPr>
              <a:t>упная</a:t>
            </a:r>
            <a:r>
              <a:rPr kumimoji="0" sz="900" b="1" i="0" u="none" strike="noStrike" kern="1200" cap="none" spc="-43" normalizeH="0" baseline="0" noProof="0" dirty="0">
                <a:ln>
                  <a:noFill/>
                </a:ln>
                <a:solidFill>
                  <a:srgbClr val="FFFFFF"/>
                </a:solidFill>
                <a:effectLst/>
                <a:uLnTx/>
                <a:uFillTx/>
                <a:latin typeface="Arial"/>
                <a:ea typeface="+mn-ea"/>
                <a:cs typeface="Arial"/>
              </a:rPr>
              <a:t> </a:t>
            </a:r>
            <a:r>
              <a:rPr kumimoji="0" sz="900" b="1" i="0" u="none" strike="noStrike" kern="1200" cap="none" spc="0" normalizeH="0" baseline="0" noProof="0" dirty="0">
                <a:ln>
                  <a:noFill/>
                </a:ln>
                <a:solidFill>
                  <a:srgbClr val="FFFFFF"/>
                </a:solidFill>
                <a:effectLst/>
                <a:uLnTx/>
                <a:uFillTx/>
                <a:latin typeface="Arial"/>
                <a:ea typeface="+mn-ea"/>
                <a:cs typeface="Arial"/>
              </a:rPr>
              <a:t>среда</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pic>
        <p:nvPicPr>
          <p:cNvPr id="5" name="Рисунок 4">
            <a:extLst>
              <a:ext uri="{FF2B5EF4-FFF2-40B4-BE49-F238E27FC236}">
                <a16:creationId xmlns:a16="http://schemas.microsoft.com/office/drawing/2014/main" id="{1E6C0DCF-FC20-4C0A-8A5E-FDDC25B650B3}"/>
              </a:ext>
            </a:extLst>
          </p:cNvPr>
          <p:cNvPicPr>
            <a:picLocks noChangeAspect="1"/>
          </p:cNvPicPr>
          <p:nvPr/>
        </p:nvPicPr>
        <p:blipFill>
          <a:blip r:embed="rId8"/>
          <a:stretch>
            <a:fillRect/>
          </a:stretch>
        </p:blipFill>
        <p:spPr>
          <a:xfrm>
            <a:off x="7992127" y="0"/>
            <a:ext cx="1140051" cy="481626"/>
          </a:xfrm>
          <a:prstGeom prst="rect">
            <a:avLst/>
          </a:prstGeom>
        </p:spPr>
      </p:pic>
      <p:pic>
        <p:nvPicPr>
          <p:cNvPr id="7" name="Рисунок 6">
            <a:extLst>
              <a:ext uri="{FF2B5EF4-FFF2-40B4-BE49-F238E27FC236}">
                <a16:creationId xmlns:a16="http://schemas.microsoft.com/office/drawing/2014/main" id="{6BB2FD93-57B0-43E7-8E48-77B3174CD2D0}"/>
              </a:ext>
            </a:extLst>
          </p:cNvPr>
          <p:cNvPicPr>
            <a:picLocks noChangeAspect="1"/>
          </p:cNvPicPr>
          <p:nvPr/>
        </p:nvPicPr>
        <p:blipFill>
          <a:blip r:embed="rId9"/>
          <a:stretch>
            <a:fillRect/>
          </a:stretch>
        </p:blipFill>
        <p:spPr>
          <a:xfrm>
            <a:off x="7236296" y="33789"/>
            <a:ext cx="646232" cy="4816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e_granenkova\Desktop\приемная 2022.2023\ПРОФОРИЕНТАЦИЯ\программмаа профориентации на платформу\Логотип НППК - копия.jpg"/>
          <p:cNvPicPr>
            <a:picLocks noChangeAspect="1" noChangeArrowheads="1"/>
          </p:cNvPicPr>
          <p:nvPr/>
        </p:nvPicPr>
        <p:blipFill>
          <a:blip r:embed="rId3" cstate="print"/>
          <a:srcRect/>
          <a:stretch>
            <a:fillRect/>
          </a:stretch>
        </p:blipFill>
        <p:spPr bwMode="auto">
          <a:xfrm>
            <a:off x="7286644" y="0"/>
            <a:ext cx="642942" cy="482207"/>
          </a:xfrm>
          <a:prstGeom prst="rect">
            <a:avLst/>
          </a:prstGeom>
          <a:noFill/>
        </p:spPr>
      </p:pic>
      <p:pic>
        <p:nvPicPr>
          <p:cNvPr id="4" name="object 58"/>
          <p:cNvPicPr/>
          <p:nvPr/>
        </p:nvPicPr>
        <p:blipFill>
          <a:blip r:embed="rId4" cstate="print"/>
          <a:stretch>
            <a:fillRect/>
          </a:stretch>
        </p:blipFill>
        <p:spPr>
          <a:xfrm>
            <a:off x="8001024" y="0"/>
            <a:ext cx="1142976" cy="482189"/>
          </a:xfrm>
          <a:prstGeom prst="rect">
            <a:avLst/>
          </a:prstGeom>
        </p:spPr>
      </p:pic>
      <p:sp>
        <p:nvSpPr>
          <p:cNvPr id="6" name="Заголовок 1"/>
          <p:cNvSpPr>
            <a:spLocks noGrp="1"/>
          </p:cNvSpPr>
          <p:nvPr>
            <p:ph type="ctrTitle"/>
          </p:nvPr>
        </p:nvSpPr>
        <p:spPr>
          <a:xfrm>
            <a:off x="285720" y="642924"/>
            <a:ext cx="8858280" cy="4071966"/>
          </a:xfrm>
        </p:spPr>
        <p:txBody>
          <a:bodyPr>
            <a:normAutofit fontScale="90000"/>
          </a:bodyPr>
          <a:lstStyle/>
          <a:p>
            <a:pPr algn="l"/>
            <a:br>
              <a:rPr lang="ru-RU" sz="2200" dirty="0">
                <a:solidFill>
                  <a:schemeClr val="tx1"/>
                </a:solidFill>
                <a:effectLst/>
              </a:rPr>
            </a:br>
            <a:br>
              <a:rPr lang="ru-RU" sz="2200" dirty="0">
                <a:solidFill>
                  <a:schemeClr val="tx1"/>
                </a:solidFill>
                <a:effectLst/>
              </a:rPr>
            </a:br>
            <a:br>
              <a:rPr lang="ru-RU" sz="2200" dirty="0">
                <a:solidFill>
                  <a:schemeClr val="tx1"/>
                </a:solidFill>
                <a:effectLst/>
              </a:rPr>
            </a:br>
            <a:br>
              <a:rPr lang="ru-RU" sz="2200" dirty="0">
                <a:solidFill>
                  <a:schemeClr val="tx1"/>
                </a:solidFill>
                <a:effectLst/>
              </a:rPr>
            </a:br>
            <a:br>
              <a:rPr lang="ru-RU" sz="2200" dirty="0">
                <a:solidFill>
                  <a:schemeClr val="tx1"/>
                </a:solidFill>
                <a:effectLst/>
              </a:rPr>
            </a:br>
            <a:br>
              <a:rPr lang="ru-RU" sz="2200" dirty="0">
                <a:solidFill>
                  <a:schemeClr val="tx1"/>
                </a:solidFill>
                <a:effectLst/>
              </a:rPr>
            </a:br>
            <a:br>
              <a:rPr lang="ru-RU" sz="2200" dirty="0">
                <a:solidFill>
                  <a:schemeClr val="tx1"/>
                </a:solidFill>
                <a:effectLst/>
              </a:rPr>
            </a:br>
            <a:r>
              <a:rPr lang="en-US" sz="2200" dirty="0">
                <a:solidFill>
                  <a:schemeClr val="tx1"/>
                </a:solidFill>
                <a:effectLst/>
              </a:rPr>
              <a:t> </a:t>
            </a:r>
            <a:br>
              <a:rPr lang="ru-RU" sz="2200" dirty="0">
                <a:solidFill>
                  <a:schemeClr val="tx1"/>
                </a:solidFill>
                <a:effectLst/>
              </a:rPr>
            </a:br>
            <a:br>
              <a:rPr lang="ru-RU" sz="1600" dirty="0">
                <a:solidFill>
                  <a:schemeClr val="tx1"/>
                </a:solidFill>
                <a:effectLst/>
              </a:rPr>
            </a:br>
            <a:br>
              <a:rPr lang="ru-RU" sz="1600" dirty="0">
                <a:solidFill>
                  <a:schemeClr val="tx1"/>
                </a:solidFill>
                <a:effectLst/>
              </a:rPr>
            </a:br>
            <a:br>
              <a:rPr lang="ru-RU" sz="2200" dirty="0">
                <a:solidFill>
                  <a:srgbClr val="002060"/>
                </a:solidFill>
                <a:effectLst/>
              </a:rPr>
            </a:br>
            <a:br>
              <a:rPr lang="ru-RU" sz="2600" dirty="0">
                <a:solidFill>
                  <a:schemeClr val="tx1"/>
                </a:solidFill>
                <a:effectLst/>
              </a:rPr>
            </a:br>
            <a:endParaRPr lang="ru-RU" sz="1900" b="0" dirty="0">
              <a:solidFill>
                <a:srgbClr val="002060"/>
              </a:solidFill>
              <a:effectLst/>
            </a:endParaRPr>
          </a:p>
        </p:txBody>
      </p:sp>
      <p:pic>
        <p:nvPicPr>
          <p:cNvPr id="7" name="Рисунок 6">
            <a:extLst>
              <a:ext uri="{FF2B5EF4-FFF2-40B4-BE49-F238E27FC236}">
                <a16:creationId xmlns:a16="http://schemas.microsoft.com/office/drawing/2014/main" id="{99DC4422-E78C-42B6-8460-9D8578F171FD}"/>
              </a:ext>
            </a:extLst>
          </p:cNvPr>
          <p:cNvPicPr>
            <a:picLocks noChangeAspect="1"/>
          </p:cNvPicPr>
          <p:nvPr/>
        </p:nvPicPr>
        <p:blipFill>
          <a:blip r:embed="rId5"/>
          <a:stretch>
            <a:fillRect/>
          </a:stretch>
        </p:blipFill>
        <p:spPr>
          <a:xfrm>
            <a:off x="1979712" y="209854"/>
            <a:ext cx="4572396" cy="774259"/>
          </a:xfrm>
          <a:prstGeom prst="rect">
            <a:avLst/>
          </a:prstGeom>
        </p:spPr>
      </p:pic>
      <p:sp>
        <p:nvSpPr>
          <p:cNvPr id="10" name="Rectangle 1">
            <a:extLst>
              <a:ext uri="{FF2B5EF4-FFF2-40B4-BE49-F238E27FC236}">
                <a16:creationId xmlns:a16="http://schemas.microsoft.com/office/drawing/2014/main" id="{8D3B50CD-FEDE-41E8-9C0E-0F176B2DDD88}"/>
              </a:ext>
            </a:extLst>
          </p:cNvPr>
          <p:cNvSpPr>
            <a:spLocks noChangeArrowheads="1"/>
          </p:cNvSpPr>
          <p:nvPr/>
        </p:nvSpPr>
        <p:spPr bwMode="auto">
          <a:xfrm>
            <a:off x="267245" y="1243205"/>
            <a:ext cx="850112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На основании Федерального закона от 14.07.2022 № 300- ФЗ «О внесении изменения в статью 79 Федерального закона «Об образовании Российской Федерации» лица, признанные инвалидами I, II или III группы после получения среднего профессионального образования или высшего образования, вправе повторно получить профессиональное образование соответствующего уровня по другой профессии, специальности или направлению подготовки за счет бюджетных ассигнований федерального бюджета, бюджетов субъектов Российской Федерации и местных бюджетов в порядке, установленном настоящим Федеральным законом для лиц, получающих профессиональное образование соответствующего уровня впервые. </a:t>
            </a:r>
            <a:endParaRPr kumimoji="0" lang="ru-RU" sz="14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
            <a:extLst>
              <a:ext uri="{FF2B5EF4-FFF2-40B4-BE49-F238E27FC236}">
                <a16:creationId xmlns:a16="http://schemas.microsoft.com/office/drawing/2014/main" id="{66CFCD51-203A-4D13-9BB1-B0D2C3112BB4}"/>
              </a:ext>
            </a:extLst>
          </p:cNvPr>
          <p:cNvSpPr>
            <a:spLocks noChangeArrowheads="1"/>
          </p:cNvSpPr>
          <p:nvPr/>
        </p:nvSpPr>
        <p:spPr bwMode="auto">
          <a:xfrm>
            <a:off x="275201" y="3219822"/>
            <a:ext cx="846274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В соответствии с Федеральным законом от 14 июля 2022 г. N 296-ФЗ </a:t>
            </a:r>
            <a:br>
              <a:rPr kumimoji="0" lang="ru-RU"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br>
            <a:r>
              <a:rPr kumimoji="0" lang="ru-RU"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"О внесении изменения в статью 68 Федерального закона "Об образовании в Российской Федерации" детям-инвалидам, инвалидам  I и II групп и инвалидам войны предоставляется преимущественное право зачисления в образовательную организацию на обучение </a:t>
            </a:r>
            <a:r>
              <a:rPr kumimoji="0" lang="ru-RU"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по образовательным программам среднего профессионального образования при условии успешного прохождения вступительных испытаний (в случае их проведения) и при прочих равных условиях. </a:t>
            </a:r>
            <a:endParaRPr kumimoji="0" lang="ru-RU" sz="14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1432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e_granenkova\Desktop\приемная 2022.2023\ПРОФОРИЕНТАЦИЯ\программмаа профориентации на платформу\Логотип НППК - копия.jpg"/>
          <p:cNvPicPr>
            <a:picLocks noChangeAspect="1" noChangeArrowheads="1"/>
          </p:cNvPicPr>
          <p:nvPr/>
        </p:nvPicPr>
        <p:blipFill>
          <a:blip r:embed="rId3" cstate="print"/>
          <a:srcRect/>
          <a:stretch>
            <a:fillRect/>
          </a:stretch>
        </p:blipFill>
        <p:spPr bwMode="auto">
          <a:xfrm>
            <a:off x="7286644" y="0"/>
            <a:ext cx="642942" cy="482207"/>
          </a:xfrm>
          <a:prstGeom prst="rect">
            <a:avLst/>
          </a:prstGeom>
          <a:noFill/>
        </p:spPr>
      </p:pic>
      <p:pic>
        <p:nvPicPr>
          <p:cNvPr id="4" name="object 58"/>
          <p:cNvPicPr/>
          <p:nvPr/>
        </p:nvPicPr>
        <p:blipFill>
          <a:blip r:embed="rId4" cstate="print"/>
          <a:stretch>
            <a:fillRect/>
          </a:stretch>
        </p:blipFill>
        <p:spPr>
          <a:xfrm>
            <a:off x="8001024" y="0"/>
            <a:ext cx="1142976" cy="482189"/>
          </a:xfrm>
          <a:prstGeom prst="rect">
            <a:avLst/>
          </a:prstGeom>
        </p:spPr>
      </p:pic>
      <p:sp>
        <p:nvSpPr>
          <p:cNvPr id="6" name="Заголовок 1"/>
          <p:cNvSpPr>
            <a:spLocks noGrp="1"/>
          </p:cNvSpPr>
          <p:nvPr>
            <p:ph type="ctrTitle"/>
          </p:nvPr>
        </p:nvSpPr>
        <p:spPr>
          <a:xfrm>
            <a:off x="107504" y="642924"/>
            <a:ext cx="9036496" cy="2576898"/>
          </a:xfrm>
        </p:spPr>
        <p:txBody>
          <a:bodyPr>
            <a:normAutofit fontScale="90000"/>
          </a:bodyPr>
          <a:lstStyle/>
          <a:p>
            <a:pPr algn="l"/>
            <a:br>
              <a:rPr lang="ru-RU" sz="2200" dirty="0">
                <a:solidFill>
                  <a:schemeClr val="tx1"/>
                </a:solidFill>
                <a:effectLst/>
              </a:rPr>
            </a:br>
            <a:br>
              <a:rPr lang="ru-RU" sz="2200" dirty="0">
                <a:solidFill>
                  <a:schemeClr val="tx1"/>
                </a:solidFill>
                <a:effectLst/>
              </a:rPr>
            </a:br>
            <a:br>
              <a:rPr lang="ru-RU" sz="2200" dirty="0">
                <a:solidFill>
                  <a:schemeClr val="tx1"/>
                </a:solidFill>
                <a:effectLst/>
              </a:rPr>
            </a:br>
            <a:br>
              <a:rPr lang="ru-RU" sz="2200" dirty="0">
                <a:solidFill>
                  <a:schemeClr val="tx1"/>
                </a:solidFill>
                <a:effectLst/>
              </a:rPr>
            </a:br>
            <a:br>
              <a:rPr lang="ru-RU" sz="2200" dirty="0">
                <a:solidFill>
                  <a:schemeClr val="tx1"/>
                </a:solidFill>
                <a:effectLst/>
              </a:rPr>
            </a:br>
            <a:br>
              <a:rPr lang="ru-RU" sz="2200" dirty="0">
                <a:solidFill>
                  <a:schemeClr val="tx1"/>
                </a:solidFill>
                <a:effectLst/>
              </a:rPr>
            </a:br>
            <a:br>
              <a:rPr lang="ru-RU" sz="2200" dirty="0">
                <a:solidFill>
                  <a:schemeClr val="tx1"/>
                </a:solidFill>
                <a:effectLst/>
              </a:rPr>
            </a:br>
            <a:br>
              <a:rPr lang="ru-RU" sz="2200" dirty="0">
                <a:solidFill>
                  <a:schemeClr val="tx1"/>
                </a:solidFill>
                <a:effectLst/>
              </a:rPr>
            </a:br>
            <a:br>
              <a:rPr lang="ru-RU" sz="2200" dirty="0">
                <a:solidFill>
                  <a:schemeClr val="tx1"/>
                </a:solidFill>
                <a:effectLst/>
              </a:rPr>
            </a:br>
            <a:br>
              <a:rPr lang="ru-RU" sz="2600" dirty="0">
                <a:solidFill>
                  <a:schemeClr val="tx1"/>
                </a:solidFill>
                <a:effectLst/>
              </a:rPr>
            </a:br>
            <a:endParaRPr lang="ru-RU" sz="1900" b="0" dirty="0">
              <a:solidFill>
                <a:srgbClr val="002060"/>
              </a:solidFill>
              <a:effectLst/>
            </a:endParaRPr>
          </a:p>
        </p:txBody>
      </p:sp>
      <p:pic>
        <p:nvPicPr>
          <p:cNvPr id="7" name="Рисунок 6">
            <a:extLst>
              <a:ext uri="{FF2B5EF4-FFF2-40B4-BE49-F238E27FC236}">
                <a16:creationId xmlns:a16="http://schemas.microsoft.com/office/drawing/2014/main" id="{99DC4422-E78C-42B6-8460-9D8578F171FD}"/>
              </a:ext>
            </a:extLst>
          </p:cNvPr>
          <p:cNvPicPr>
            <a:picLocks noChangeAspect="1"/>
          </p:cNvPicPr>
          <p:nvPr/>
        </p:nvPicPr>
        <p:blipFill>
          <a:blip r:embed="rId5"/>
          <a:stretch>
            <a:fillRect/>
          </a:stretch>
        </p:blipFill>
        <p:spPr>
          <a:xfrm>
            <a:off x="1969373" y="9326"/>
            <a:ext cx="4572396" cy="774259"/>
          </a:xfrm>
          <a:prstGeom prst="rect">
            <a:avLst/>
          </a:prstGeom>
        </p:spPr>
      </p:pic>
      <p:sp>
        <p:nvSpPr>
          <p:cNvPr id="5" name="Прямоугольник 4">
            <a:extLst>
              <a:ext uri="{FF2B5EF4-FFF2-40B4-BE49-F238E27FC236}">
                <a16:creationId xmlns:a16="http://schemas.microsoft.com/office/drawing/2014/main" id="{E332318C-FD55-4D79-BF46-F2665C67FE0B}"/>
              </a:ext>
            </a:extLst>
          </p:cNvPr>
          <p:cNvSpPr/>
          <p:nvPr/>
        </p:nvSpPr>
        <p:spPr>
          <a:xfrm>
            <a:off x="201011" y="1091497"/>
            <a:ext cx="8684744" cy="2400657"/>
          </a:xfrm>
          <a:prstGeom prst="rect">
            <a:avLst/>
          </a:prstGeom>
        </p:spPr>
        <p:txBody>
          <a:bodyPr wrap="square">
            <a:spAutoFit/>
          </a:bodyPr>
          <a:lstStyle/>
          <a:p>
            <a:r>
              <a:rPr lang="ru-RU" sz="1500" b="1" dirty="0">
                <a:solidFill>
                  <a:srgbClr val="FF0000"/>
                </a:solidFill>
              </a:rPr>
              <a:t>Первоочередной порядок зачисления в колледж </a:t>
            </a:r>
            <a:r>
              <a:rPr lang="ru-RU" sz="1500" dirty="0"/>
              <a:t>предоставляется лицам, указанным в части 5.1 статьи 71 Закона об образовании: </a:t>
            </a:r>
          </a:p>
          <a:p>
            <a:pPr marL="228600" indent="-228600">
              <a:buAutoNum type="arabicParenR"/>
            </a:pPr>
            <a:r>
              <a:rPr lang="ru-RU" sz="1500" dirty="0"/>
              <a:t>Герои Российской Федерации, лица, награжденные тремя орденами Мужества; </a:t>
            </a:r>
          </a:p>
          <a:p>
            <a:endParaRPr lang="ru-RU" sz="1500" dirty="0"/>
          </a:p>
          <a:p>
            <a:r>
              <a:rPr lang="ru-RU" sz="1500" dirty="0"/>
              <a:t>2) граждане, проходящие (проходившие) военную службу в Вооруженных Силах Российской Федерации, граждане, проходящие (проходившие) военную службу (службу) в войсках национальной гвардии Российской Федерации, в воинских формированиях и органах, указанных в пункте 6 статьи 1 Федерального закона от 31.05.1996 № 61-ФЗ «Об обороне», при условии их участия в специальной военной операции на территориях Украины, Донецкой Народной Республики, Луганской Народной Республики, Запорожской области и Херсонской области </a:t>
            </a:r>
          </a:p>
        </p:txBody>
      </p:sp>
      <p:sp>
        <p:nvSpPr>
          <p:cNvPr id="8" name="Прямоугольник 7">
            <a:extLst>
              <a:ext uri="{FF2B5EF4-FFF2-40B4-BE49-F238E27FC236}">
                <a16:creationId xmlns:a16="http://schemas.microsoft.com/office/drawing/2014/main" id="{25F5D34A-2A99-42E0-B8FD-168CD83CF860}"/>
              </a:ext>
            </a:extLst>
          </p:cNvPr>
          <p:cNvSpPr/>
          <p:nvPr/>
        </p:nvSpPr>
        <p:spPr>
          <a:xfrm>
            <a:off x="245609" y="3422039"/>
            <a:ext cx="8856984" cy="1477328"/>
          </a:xfrm>
          <a:prstGeom prst="rect">
            <a:avLst/>
          </a:prstGeom>
        </p:spPr>
        <p:txBody>
          <a:bodyPr wrap="square">
            <a:spAutoFit/>
          </a:bodyPr>
          <a:lstStyle/>
          <a:p>
            <a:r>
              <a:rPr lang="ru-RU" sz="1500" dirty="0"/>
              <a:t>3) граждане, призванные на военную службу по мобилизации в Вооруженные Силы Российской Федерации, граждане, заключившие контракт о добровольном содействии в выполнении задач, возложенных на Вооруженные Силы Российской Федерации или войска национальной гвардии Российской Федерации, при условии их участия в специальной военной операции на территориях Украины, Донецкой Народной Республики, Луганской Народной Республики, Запорожской области и Херсонской области</a:t>
            </a:r>
          </a:p>
        </p:txBody>
      </p:sp>
    </p:spTree>
    <p:extLst>
      <p:ext uri="{BB962C8B-B14F-4D97-AF65-F5344CB8AC3E}">
        <p14:creationId xmlns:p14="http://schemas.microsoft.com/office/powerpoint/2010/main" val="373155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e_granenkova\Desktop\приемная 2022.2023\ПРОФОРИЕНТАЦИЯ\программмаа профориентации на платформу\Логотип НППК - копия.jpg"/>
          <p:cNvPicPr>
            <a:picLocks noChangeAspect="1" noChangeArrowheads="1"/>
          </p:cNvPicPr>
          <p:nvPr/>
        </p:nvPicPr>
        <p:blipFill>
          <a:blip r:embed="rId3" cstate="print"/>
          <a:srcRect/>
          <a:stretch>
            <a:fillRect/>
          </a:stretch>
        </p:blipFill>
        <p:spPr bwMode="auto">
          <a:xfrm>
            <a:off x="7286644" y="0"/>
            <a:ext cx="642942" cy="482207"/>
          </a:xfrm>
          <a:prstGeom prst="rect">
            <a:avLst/>
          </a:prstGeom>
          <a:noFill/>
        </p:spPr>
      </p:pic>
      <p:pic>
        <p:nvPicPr>
          <p:cNvPr id="4" name="object 58"/>
          <p:cNvPicPr/>
          <p:nvPr/>
        </p:nvPicPr>
        <p:blipFill>
          <a:blip r:embed="rId4" cstate="print"/>
          <a:stretch>
            <a:fillRect/>
          </a:stretch>
        </p:blipFill>
        <p:spPr>
          <a:xfrm>
            <a:off x="8001024" y="0"/>
            <a:ext cx="1142976" cy="482189"/>
          </a:xfrm>
          <a:prstGeom prst="rect">
            <a:avLst/>
          </a:prstGeom>
        </p:spPr>
      </p:pic>
      <p:sp>
        <p:nvSpPr>
          <p:cNvPr id="6" name="Заголовок 1"/>
          <p:cNvSpPr>
            <a:spLocks noGrp="1"/>
          </p:cNvSpPr>
          <p:nvPr>
            <p:ph type="ctrTitle"/>
          </p:nvPr>
        </p:nvSpPr>
        <p:spPr>
          <a:xfrm>
            <a:off x="107504" y="642924"/>
            <a:ext cx="9036496" cy="4071966"/>
          </a:xfrm>
        </p:spPr>
        <p:txBody>
          <a:bodyPr>
            <a:normAutofit/>
          </a:bodyPr>
          <a:lstStyle/>
          <a:p>
            <a:pPr algn="l"/>
            <a:r>
              <a:rPr lang="ru-RU" sz="1500" b="0" dirty="0">
                <a:solidFill>
                  <a:schemeClr val="tx1"/>
                </a:solidFill>
                <a:effectLst/>
              </a:rPr>
              <a:t>4) лица, принимавшие в соответствии с решениями органов государственной власти Донецкой Народной Республики, Луганской Народной Республики участие в боевых действиях в составе Вооруженных Сил Донецкой Народной Республики, Народной милиции Луганской Народной Республики, воинских формирований и органов Донецкой Народной Республики и Луганской Народной Республики начиная с 11 мая 2014</a:t>
            </a:r>
            <a:br>
              <a:rPr lang="ru-RU" sz="1500" dirty="0">
                <a:solidFill>
                  <a:schemeClr val="tx1"/>
                </a:solidFill>
                <a:effectLst/>
              </a:rPr>
            </a:br>
            <a:r>
              <a:rPr lang="en-US" sz="1500" dirty="0">
                <a:solidFill>
                  <a:schemeClr val="tx1"/>
                </a:solidFill>
                <a:effectLst/>
              </a:rPr>
              <a:t> </a:t>
            </a:r>
            <a:br>
              <a:rPr lang="ru-RU" sz="1500" dirty="0">
                <a:solidFill>
                  <a:schemeClr val="tx1"/>
                </a:solidFill>
                <a:effectLst/>
              </a:rPr>
            </a:br>
            <a:br>
              <a:rPr lang="ru-RU" sz="1500" dirty="0">
                <a:solidFill>
                  <a:schemeClr val="tx1"/>
                </a:solidFill>
                <a:effectLst/>
              </a:rPr>
            </a:br>
            <a:r>
              <a:rPr lang="ru-RU" sz="1500" b="0" dirty="0">
                <a:solidFill>
                  <a:schemeClr val="tx1"/>
                </a:solidFill>
                <a:effectLst/>
              </a:rPr>
              <a:t>6)</a:t>
            </a:r>
            <a:r>
              <a:rPr lang="ru-RU" sz="1500" dirty="0">
                <a:solidFill>
                  <a:schemeClr val="tx1"/>
                </a:solidFill>
                <a:effectLst/>
              </a:rPr>
              <a:t> </a:t>
            </a:r>
            <a:r>
              <a:rPr lang="ru-RU" sz="1500" b="0" dirty="0">
                <a:solidFill>
                  <a:schemeClr val="tx1"/>
                </a:solidFill>
                <a:effectLst/>
              </a:rPr>
              <a:t>дети медицинских работников, умерших в результате инфицирования новой </a:t>
            </a:r>
            <a:r>
              <a:rPr lang="ru-RU" sz="1500" b="0" dirty="0" err="1">
                <a:solidFill>
                  <a:schemeClr val="tx1"/>
                </a:solidFill>
                <a:effectLst/>
              </a:rPr>
              <a:t>коронавирусной</a:t>
            </a:r>
            <a:r>
              <a:rPr lang="ru-RU" sz="1500" b="0" dirty="0">
                <a:solidFill>
                  <a:schemeClr val="tx1"/>
                </a:solidFill>
                <a:effectLst/>
              </a:rPr>
              <a:t> инфекцией (COVID-19) при исполнении ими трудовых обязанностей, по основным профессиональным образовательным программам медицинского образования и фармацевтического образования.</a:t>
            </a:r>
            <a:br>
              <a:rPr lang="ru-RU" sz="1500" b="0" dirty="0">
                <a:solidFill>
                  <a:schemeClr val="tx1"/>
                </a:solidFill>
                <a:effectLst/>
              </a:rPr>
            </a:br>
            <a:br>
              <a:rPr lang="ru-RU" sz="1500" dirty="0">
                <a:solidFill>
                  <a:schemeClr val="tx1"/>
                </a:solidFill>
                <a:effectLst/>
              </a:rPr>
            </a:br>
            <a:br>
              <a:rPr lang="ru-RU" sz="1500" dirty="0">
                <a:solidFill>
                  <a:schemeClr val="tx1"/>
                </a:solidFill>
                <a:effectLst/>
              </a:rPr>
            </a:br>
            <a:br>
              <a:rPr lang="ru-RU" sz="1500" dirty="0">
                <a:solidFill>
                  <a:srgbClr val="002060"/>
                </a:solidFill>
                <a:effectLst/>
              </a:rPr>
            </a:br>
            <a:br>
              <a:rPr lang="ru-RU" sz="1500" dirty="0">
                <a:solidFill>
                  <a:schemeClr val="tx1"/>
                </a:solidFill>
                <a:effectLst/>
              </a:rPr>
            </a:br>
            <a:endParaRPr lang="ru-RU" sz="1500" b="0" dirty="0">
              <a:solidFill>
                <a:srgbClr val="002060"/>
              </a:solidFill>
              <a:effectLst/>
            </a:endParaRPr>
          </a:p>
        </p:txBody>
      </p:sp>
      <p:pic>
        <p:nvPicPr>
          <p:cNvPr id="7" name="Рисунок 6">
            <a:extLst>
              <a:ext uri="{FF2B5EF4-FFF2-40B4-BE49-F238E27FC236}">
                <a16:creationId xmlns:a16="http://schemas.microsoft.com/office/drawing/2014/main" id="{99DC4422-E78C-42B6-8460-9D8578F171FD}"/>
              </a:ext>
            </a:extLst>
          </p:cNvPr>
          <p:cNvPicPr>
            <a:picLocks noChangeAspect="1"/>
          </p:cNvPicPr>
          <p:nvPr/>
        </p:nvPicPr>
        <p:blipFill>
          <a:blip r:embed="rId5"/>
          <a:stretch>
            <a:fillRect/>
          </a:stretch>
        </p:blipFill>
        <p:spPr>
          <a:xfrm>
            <a:off x="2084013" y="-4379"/>
            <a:ext cx="4572396" cy="774259"/>
          </a:xfrm>
          <a:prstGeom prst="rect">
            <a:avLst/>
          </a:prstGeom>
        </p:spPr>
      </p:pic>
      <p:sp>
        <p:nvSpPr>
          <p:cNvPr id="13" name="Прямоугольник 12">
            <a:extLst>
              <a:ext uri="{FF2B5EF4-FFF2-40B4-BE49-F238E27FC236}">
                <a16:creationId xmlns:a16="http://schemas.microsoft.com/office/drawing/2014/main" id="{0788E350-1265-42F7-930E-4BE3A79323D9}"/>
              </a:ext>
            </a:extLst>
          </p:cNvPr>
          <p:cNvSpPr/>
          <p:nvPr/>
        </p:nvSpPr>
        <p:spPr>
          <a:xfrm>
            <a:off x="107504" y="3459421"/>
            <a:ext cx="8678768" cy="784830"/>
          </a:xfrm>
          <a:prstGeom prst="rect">
            <a:avLst/>
          </a:prstGeom>
        </p:spPr>
        <p:txBody>
          <a:bodyPr wrap="square">
            <a:spAutoFit/>
          </a:bodyPr>
          <a:lstStyle/>
          <a:p>
            <a:r>
              <a:rPr lang="ru-RU" sz="1500" dirty="0"/>
              <a:t>В рамках реализации права на зачисление на обучение </a:t>
            </a:r>
            <a:r>
              <a:rPr lang="ru-RU" sz="1500" dirty="0">
                <a:solidFill>
                  <a:srgbClr val="FF0000"/>
                </a:solidFill>
              </a:rPr>
              <a:t>в первоочередном </a:t>
            </a:r>
            <a:r>
              <a:rPr lang="ru-RU" sz="1500" dirty="0"/>
              <a:t>порядке (далее – первоочередное право) </a:t>
            </a:r>
            <a:r>
              <a:rPr lang="ru-RU" sz="1500" dirty="0">
                <a:solidFill>
                  <a:srgbClr val="FF0000"/>
                </a:solidFill>
              </a:rPr>
              <a:t>не учитываются </a:t>
            </a:r>
            <a:r>
              <a:rPr lang="ru-RU" sz="1500" dirty="0"/>
              <a:t>результаты освоения поступающими образовательной программы основного общего или среднего общего образования. </a:t>
            </a:r>
          </a:p>
        </p:txBody>
      </p:sp>
      <p:sp>
        <p:nvSpPr>
          <p:cNvPr id="9" name="Прямоугольник 8">
            <a:extLst>
              <a:ext uri="{FF2B5EF4-FFF2-40B4-BE49-F238E27FC236}">
                <a16:creationId xmlns:a16="http://schemas.microsoft.com/office/drawing/2014/main" id="{ADAC7B5F-69AD-4F59-85B4-AA8A4175706E}"/>
              </a:ext>
            </a:extLst>
          </p:cNvPr>
          <p:cNvSpPr/>
          <p:nvPr/>
        </p:nvSpPr>
        <p:spPr>
          <a:xfrm>
            <a:off x="107504" y="2196493"/>
            <a:ext cx="4858038" cy="323165"/>
          </a:xfrm>
          <a:prstGeom prst="rect">
            <a:avLst/>
          </a:prstGeom>
        </p:spPr>
        <p:txBody>
          <a:bodyPr wrap="square">
            <a:spAutoFit/>
          </a:bodyPr>
          <a:lstStyle/>
          <a:p>
            <a:r>
              <a:rPr lang="ru-RU" sz="1500" dirty="0"/>
              <a:t>5) дети лиц, указанных в пунктах 2-4</a:t>
            </a:r>
            <a:r>
              <a:rPr lang="ru-RU" sz="1000" dirty="0"/>
              <a:t>;</a:t>
            </a:r>
          </a:p>
        </p:txBody>
      </p:sp>
    </p:spTree>
    <p:extLst>
      <p:ext uri="{BB962C8B-B14F-4D97-AF65-F5344CB8AC3E}">
        <p14:creationId xmlns:p14="http://schemas.microsoft.com/office/powerpoint/2010/main" val="156560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e_granenkova\Desktop\приемная 2022.2023\ПРОФОРИЕНТАЦИЯ\программмаа профориентации на платформу\Логотип НППК - копия.jpg"/>
          <p:cNvPicPr>
            <a:picLocks noChangeAspect="1" noChangeArrowheads="1"/>
          </p:cNvPicPr>
          <p:nvPr/>
        </p:nvPicPr>
        <p:blipFill>
          <a:blip r:embed="rId3" cstate="print"/>
          <a:srcRect/>
          <a:stretch>
            <a:fillRect/>
          </a:stretch>
        </p:blipFill>
        <p:spPr bwMode="auto">
          <a:xfrm>
            <a:off x="7286644" y="0"/>
            <a:ext cx="642942" cy="482207"/>
          </a:xfrm>
          <a:prstGeom prst="rect">
            <a:avLst/>
          </a:prstGeom>
          <a:noFill/>
        </p:spPr>
      </p:pic>
      <p:pic>
        <p:nvPicPr>
          <p:cNvPr id="4" name="object 58"/>
          <p:cNvPicPr/>
          <p:nvPr/>
        </p:nvPicPr>
        <p:blipFill>
          <a:blip r:embed="rId4" cstate="print"/>
          <a:stretch>
            <a:fillRect/>
          </a:stretch>
        </p:blipFill>
        <p:spPr>
          <a:xfrm>
            <a:off x="8001024" y="0"/>
            <a:ext cx="1142976" cy="482189"/>
          </a:xfrm>
          <a:prstGeom prst="rect">
            <a:avLst/>
          </a:prstGeom>
        </p:spPr>
      </p:pic>
      <p:sp>
        <p:nvSpPr>
          <p:cNvPr id="6" name="Заголовок 1"/>
          <p:cNvSpPr>
            <a:spLocks noGrp="1"/>
          </p:cNvSpPr>
          <p:nvPr>
            <p:ph type="ctrTitle"/>
          </p:nvPr>
        </p:nvSpPr>
        <p:spPr>
          <a:xfrm flipH="1">
            <a:off x="11930114" y="2500312"/>
            <a:ext cx="1500198" cy="500066"/>
          </a:xfrm>
        </p:spPr>
        <p:txBody>
          <a:bodyPr>
            <a:normAutofit fontScale="90000"/>
          </a:bodyPr>
          <a:lstStyle/>
          <a:p>
            <a:endParaRPr lang="ru-RU" b="1" dirty="0"/>
          </a:p>
        </p:txBody>
      </p:sp>
      <p:sp>
        <p:nvSpPr>
          <p:cNvPr id="7" name="Прямоугольник 6"/>
          <p:cNvSpPr/>
          <p:nvPr/>
        </p:nvSpPr>
        <p:spPr>
          <a:xfrm>
            <a:off x="428596" y="142858"/>
            <a:ext cx="8715404" cy="923330"/>
          </a:xfrm>
          <a:prstGeom prst="rect">
            <a:avLst/>
          </a:prstGeom>
        </p:spPr>
        <p:txBody>
          <a:bodyPr wrap="square">
            <a:spAutoFit/>
          </a:bodyPr>
          <a:lstStyle/>
          <a:p>
            <a:endParaRPr lang="ru-RU" dirty="0"/>
          </a:p>
          <a:p>
            <a:pPr marL="285750" indent="-285750"/>
            <a:endParaRPr lang="ru-RU" dirty="0"/>
          </a:p>
          <a:p>
            <a:endParaRPr lang="ru-RU" dirty="0"/>
          </a:p>
        </p:txBody>
      </p:sp>
      <p:sp>
        <p:nvSpPr>
          <p:cNvPr id="5" name="Прямоугольник 4">
            <a:extLst>
              <a:ext uri="{FF2B5EF4-FFF2-40B4-BE49-F238E27FC236}">
                <a16:creationId xmlns:a16="http://schemas.microsoft.com/office/drawing/2014/main" id="{CC7702AA-530A-48AC-945A-8E0EB5A8D066}"/>
              </a:ext>
            </a:extLst>
          </p:cNvPr>
          <p:cNvSpPr/>
          <p:nvPr/>
        </p:nvSpPr>
        <p:spPr>
          <a:xfrm>
            <a:off x="-12271" y="142858"/>
            <a:ext cx="7286644" cy="1077218"/>
          </a:xfrm>
          <a:prstGeom prst="rect">
            <a:avLst/>
          </a:prstGeom>
        </p:spPr>
        <p:txBody>
          <a:bodyPr wrap="square">
            <a:spAutoFit/>
          </a:bodyPr>
          <a:lstStyle/>
          <a:p>
            <a:pPr algn="ctr"/>
            <a:r>
              <a:rPr lang="ru-RU" sz="1600" b="1" dirty="0">
                <a:solidFill>
                  <a:schemeClr val="accent6">
                    <a:lumMod val="75000"/>
                  </a:schemeClr>
                </a:solidFill>
              </a:rPr>
              <a:t>РЕГИОНАЛЬНЫЙ ЦЕНТР СОПРОВОЖДЕНИЯ ПРИЕМА АБИТУРИЕНТОВ ИЗ ЧИСЛА ЛИЦ С ОВЗ И ИНВАЛИДНОСТЬЮ</a:t>
            </a:r>
            <a:br>
              <a:rPr lang="ru-RU" sz="1600" b="1" dirty="0">
                <a:solidFill>
                  <a:schemeClr val="accent6">
                    <a:lumMod val="75000"/>
                  </a:schemeClr>
                </a:solidFill>
              </a:rPr>
            </a:br>
            <a:r>
              <a:rPr lang="ru-RU" sz="1600" b="1" dirty="0">
                <a:solidFill>
                  <a:schemeClr val="accent6">
                    <a:lumMod val="75000"/>
                  </a:schemeClr>
                </a:solidFill>
              </a:rPr>
              <a:t>В ПРОФЕССИОНАЛЬНЫЕ ОБРАЗОВАТЕЛЬНЫЕ ОРГАНИЗАЦИИ НОВОСИБИРСКОЙ ОБЛАСТИ</a:t>
            </a:r>
          </a:p>
        </p:txBody>
      </p:sp>
      <p:sp>
        <p:nvSpPr>
          <p:cNvPr id="8" name="Прямоугольник 7">
            <a:extLst>
              <a:ext uri="{FF2B5EF4-FFF2-40B4-BE49-F238E27FC236}">
                <a16:creationId xmlns:a16="http://schemas.microsoft.com/office/drawing/2014/main" id="{03C6F002-3EA4-486C-B809-39F22DA9D1B7}"/>
              </a:ext>
            </a:extLst>
          </p:cNvPr>
          <p:cNvSpPr/>
          <p:nvPr/>
        </p:nvSpPr>
        <p:spPr>
          <a:xfrm>
            <a:off x="179512" y="1347614"/>
            <a:ext cx="8568952" cy="3440942"/>
          </a:xfrm>
          <a:prstGeom prst="rect">
            <a:avLst/>
          </a:prstGeom>
        </p:spPr>
        <p:txBody>
          <a:bodyPr wrap="square">
            <a:spAutoFit/>
          </a:bodyPr>
          <a:lstStyle/>
          <a:p>
            <a:pPr marL="295882" indent="-295882" algn="just" defTabSz="789018" eaLnBrk="0" fontAlgn="base" hangingPunct="0">
              <a:spcBef>
                <a:spcPct val="20000"/>
              </a:spcBef>
              <a:spcAft>
                <a:spcPct val="0"/>
              </a:spcAft>
              <a:buFont typeface="Arial" pitchFamily="34" charset="0"/>
              <a:buChar char="•"/>
              <a:defRPr/>
            </a:pPr>
            <a:r>
              <a:rPr lang="ru-RU" sz="1600" dirty="0">
                <a:latin typeface="Arial" pitchFamily="34" charset="0"/>
                <a:ea typeface="Tahoma" panose="020B0604030504040204" pitchFamily="34" charset="0"/>
                <a:cs typeface="Arial" pitchFamily="34" charset="0"/>
              </a:rPr>
              <a:t>Консультирование секретарей приемных комиссий по вопросам приема абитуриентов из числа лиц с ОВЗ и инвалидностью.</a:t>
            </a:r>
          </a:p>
          <a:p>
            <a:pPr marL="295882" indent="-295882" algn="just" defTabSz="789018" eaLnBrk="0" fontAlgn="base" hangingPunct="0">
              <a:spcBef>
                <a:spcPct val="20000"/>
              </a:spcBef>
              <a:spcAft>
                <a:spcPct val="0"/>
              </a:spcAft>
              <a:buFont typeface="Arial" pitchFamily="34" charset="0"/>
              <a:buChar char="•"/>
              <a:defRPr/>
            </a:pPr>
            <a:r>
              <a:rPr lang="ru-RU" sz="1600" dirty="0">
                <a:latin typeface="Arial" pitchFamily="34" charset="0"/>
                <a:ea typeface="Tahoma" panose="020B0604030504040204" pitchFamily="34" charset="0"/>
                <a:cs typeface="Arial" pitchFamily="34" charset="0"/>
              </a:rPr>
              <a:t>Сбор информации от приемных комиссий ПОО о количестве обращений и поданных заявлений о приеме на обучение от абитуриентов из числа лиц с ОВЗ и инвалидностью. </a:t>
            </a:r>
          </a:p>
          <a:p>
            <a:pPr marL="295882" indent="-295882" algn="just" defTabSz="789018" eaLnBrk="0" fontAlgn="base" hangingPunct="0">
              <a:spcBef>
                <a:spcPct val="20000"/>
              </a:spcBef>
              <a:spcAft>
                <a:spcPct val="0"/>
              </a:spcAft>
              <a:buFont typeface="Arial" pitchFamily="34" charset="0"/>
              <a:buChar char="•"/>
              <a:defRPr/>
            </a:pPr>
            <a:r>
              <a:rPr lang="ru-RU" sz="1600" dirty="0">
                <a:latin typeface="Arial" pitchFamily="34" charset="0"/>
                <a:ea typeface="Tahoma" panose="020B0604030504040204" pitchFamily="34" charset="0"/>
                <a:cs typeface="Arial" pitchFamily="34" charset="0"/>
              </a:rPr>
              <a:t>Сопровождение работы приемной комиссии БПОО по приему абитуриентов из числа лиц с ОВЗ и инвалидностью. </a:t>
            </a:r>
            <a:endParaRPr lang="en-US" sz="1600" dirty="0">
              <a:latin typeface="Arial" pitchFamily="34" charset="0"/>
              <a:ea typeface="Tahoma" panose="020B0604030504040204" pitchFamily="34" charset="0"/>
              <a:cs typeface="Arial" pitchFamily="34" charset="0"/>
            </a:endParaRPr>
          </a:p>
          <a:p>
            <a:pPr marL="295882" indent="-295882" algn="just">
              <a:spcBef>
                <a:spcPct val="20000"/>
              </a:spcBef>
              <a:buFont typeface="Arial" pitchFamily="34" charset="0"/>
              <a:buChar char="•"/>
            </a:pPr>
            <a:r>
              <a:rPr lang="ru-RU" sz="1600" dirty="0">
                <a:latin typeface="Arial" pitchFamily="34" charset="0"/>
                <a:ea typeface="Tahoma" panose="020B0604030504040204" pitchFamily="34" charset="0"/>
                <a:cs typeface="Arial" pitchFamily="34" charset="0"/>
              </a:rPr>
              <a:t>Консультирование абитуриентов и их родителей по вопросам поступления в ПОО: проведение </a:t>
            </a:r>
            <a:r>
              <a:rPr lang="ru-RU" sz="1600" dirty="0" err="1">
                <a:latin typeface="Arial" pitchFamily="34" charset="0"/>
                <a:ea typeface="Tahoma" panose="020B0604030504040204" pitchFamily="34" charset="0"/>
                <a:cs typeface="Arial" pitchFamily="34" charset="0"/>
              </a:rPr>
              <a:t>профдиагностики</a:t>
            </a:r>
            <a:r>
              <a:rPr lang="ru-RU" sz="1600" dirty="0">
                <a:latin typeface="Arial" pitchFamily="34" charset="0"/>
                <a:ea typeface="Tahoma" panose="020B0604030504040204" pitchFamily="34" charset="0"/>
                <a:cs typeface="Arial" pitchFamily="34" charset="0"/>
              </a:rPr>
              <a:t>, консультирование педагогом-психологом колледжа по профессиональной ориентации абитуриента, консультирование заведующим и методистом отделения инклюзивного образования по имеющимся специальностям и профессиям в ПОО Новосибирской области, правилам приема на обучение, особенностям вступительных испытаний и обучения лиц с ОВЗ и инвалидностью. </a:t>
            </a:r>
            <a:endParaRPr lang="ru-RU" sz="1600" dirty="0">
              <a:latin typeface="Arial" pitchFamily="34" charset="0"/>
              <a:cs typeface="Arial" pitchFamily="34" charset="0"/>
            </a:endParaRPr>
          </a:p>
        </p:txBody>
      </p:sp>
    </p:spTree>
    <p:extLst>
      <p:ext uri="{BB962C8B-B14F-4D97-AF65-F5344CB8AC3E}">
        <p14:creationId xmlns:p14="http://schemas.microsoft.com/office/powerpoint/2010/main" val="34987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71600" y="267495"/>
            <a:ext cx="7200800" cy="72008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u="sng" dirty="0">
                <a:solidFill>
                  <a:schemeClr val="accent6">
                    <a:lumMod val="75000"/>
                  </a:schemeClr>
                </a:solidFill>
              </a:rPr>
              <a:t>Рекомендации абитуриентам с ОВЗ и инвалидностью по выбору специальности/профессии</a:t>
            </a:r>
          </a:p>
        </p:txBody>
      </p:sp>
      <p:sp>
        <p:nvSpPr>
          <p:cNvPr id="3" name="Заголовок 1"/>
          <p:cNvSpPr txBox="1">
            <a:spLocks/>
          </p:cNvSpPr>
          <p:nvPr/>
        </p:nvSpPr>
        <p:spPr>
          <a:xfrm>
            <a:off x="457200" y="3651870"/>
            <a:ext cx="8229600" cy="1224136"/>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dirty="0">
                <a:solidFill>
                  <a:srgbClr val="002060"/>
                </a:solidFill>
              </a:rPr>
              <a:t>Сайт ГБПОУ НСО «Новосибирский профессионально-педагогический колледж»,</a:t>
            </a:r>
          </a:p>
          <a:p>
            <a:r>
              <a:rPr lang="ru-RU" sz="2000" dirty="0">
                <a:solidFill>
                  <a:srgbClr val="002060"/>
                </a:solidFill>
              </a:rPr>
              <a:t>раздел «Инклюзивное образование», </a:t>
            </a:r>
          </a:p>
          <a:p>
            <a:r>
              <a:rPr lang="ru-RU" sz="2000" dirty="0">
                <a:solidFill>
                  <a:srgbClr val="002060"/>
                </a:solidFill>
              </a:rPr>
              <a:t>страница «Базы данных инклюзивного образования», </a:t>
            </a:r>
          </a:p>
          <a:p>
            <a:r>
              <a:rPr lang="ru-RU" sz="2000" dirty="0">
                <a:solidFill>
                  <a:srgbClr val="002060"/>
                </a:solidFill>
              </a:rPr>
              <a:t>документ «Перечень профессий/специальностей ПОО НСО для инвалидов и лиц с ОВЗ»</a:t>
            </a:r>
          </a:p>
          <a:p>
            <a:r>
              <a:rPr lang="en-US" sz="2000" dirty="0">
                <a:solidFill>
                  <a:srgbClr val="002060"/>
                </a:solidFill>
              </a:rPr>
              <a:t>http://www.nppk54.ru/node/927</a:t>
            </a:r>
            <a:endParaRPr lang="ru-RU" sz="2000" dirty="0">
              <a:solidFill>
                <a:srgbClr val="002060"/>
              </a:solidFill>
            </a:endParaRPr>
          </a:p>
        </p:txBody>
      </p:sp>
      <p:pic>
        <p:nvPicPr>
          <p:cNvPr id="4" name="Рисунок 3"/>
          <p:cNvPicPr>
            <a:picLocks noChangeAspect="1"/>
          </p:cNvPicPr>
          <p:nvPr/>
        </p:nvPicPr>
        <p:blipFill rotWithShape="1">
          <a:blip r:embed="rId2"/>
          <a:srcRect l="8988" t="9988" r="12359" b="24094"/>
          <a:stretch/>
        </p:blipFill>
        <p:spPr>
          <a:xfrm>
            <a:off x="4589783" y="1111881"/>
            <a:ext cx="4451841" cy="2098725"/>
          </a:xfrm>
          <a:prstGeom prst="rect">
            <a:avLst/>
          </a:prstGeom>
        </p:spPr>
      </p:pic>
      <p:pic>
        <p:nvPicPr>
          <p:cNvPr id="5" name="Рисунок 4"/>
          <p:cNvPicPr>
            <a:picLocks noChangeAspect="1"/>
          </p:cNvPicPr>
          <p:nvPr/>
        </p:nvPicPr>
        <p:blipFill>
          <a:blip r:embed="rId3"/>
          <a:stretch>
            <a:fillRect/>
          </a:stretch>
        </p:blipFill>
        <p:spPr>
          <a:xfrm>
            <a:off x="8187126" y="3839"/>
            <a:ext cx="943462" cy="411510"/>
          </a:xfrm>
          <a:prstGeom prst="rect">
            <a:avLst/>
          </a:prstGeom>
        </p:spPr>
      </p:pic>
      <p:pic>
        <p:nvPicPr>
          <p:cNvPr id="6" name="Рисунок 5"/>
          <p:cNvPicPr>
            <a:picLocks noChangeAspect="1"/>
          </p:cNvPicPr>
          <p:nvPr/>
        </p:nvPicPr>
        <p:blipFill>
          <a:blip r:embed="rId4"/>
          <a:stretch>
            <a:fillRect/>
          </a:stretch>
        </p:blipFill>
        <p:spPr>
          <a:xfrm>
            <a:off x="7740352" y="3839"/>
            <a:ext cx="437697" cy="411510"/>
          </a:xfrm>
          <a:prstGeom prst="rect">
            <a:avLst/>
          </a:prstGeom>
        </p:spPr>
      </p:pic>
      <p:pic>
        <p:nvPicPr>
          <p:cNvPr id="7" name="Рисунок 6"/>
          <p:cNvPicPr>
            <a:picLocks noChangeAspect="1"/>
          </p:cNvPicPr>
          <p:nvPr/>
        </p:nvPicPr>
        <p:blipFill rotWithShape="1">
          <a:blip r:embed="rId5" cstate="print"/>
          <a:srcRect l="7083" t="10191" r="8049" b="9342"/>
          <a:stretch/>
        </p:blipFill>
        <p:spPr>
          <a:xfrm>
            <a:off x="107503" y="1009114"/>
            <a:ext cx="4550121" cy="2426731"/>
          </a:xfrm>
          <a:prstGeom prst="rect">
            <a:avLst/>
          </a:prstGeom>
        </p:spPr>
      </p:pic>
    </p:spTree>
    <p:extLst>
      <p:ext uri="{BB962C8B-B14F-4D97-AF65-F5344CB8AC3E}">
        <p14:creationId xmlns:p14="http://schemas.microsoft.com/office/powerpoint/2010/main" val="237793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e_granenkova\Desktop\приемная 2022.2023\ПРОФОРИЕНТАЦИЯ\программмаа профориентации на платформу\Логотип НППК - копия.jpg"/>
          <p:cNvPicPr>
            <a:picLocks noChangeAspect="1" noChangeArrowheads="1"/>
          </p:cNvPicPr>
          <p:nvPr/>
        </p:nvPicPr>
        <p:blipFill>
          <a:blip r:embed="rId3" cstate="print"/>
          <a:srcRect/>
          <a:stretch>
            <a:fillRect/>
          </a:stretch>
        </p:blipFill>
        <p:spPr bwMode="auto">
          <a:xfrm>
            <a:off x="7286644" y="0"/>
            <a:ext cx="642942" cy="482207"/>
          </a:xfrm>
          <a:prstGeom prst="rect">
            <a:avLst/>
          </a:prstGeom>
          <a:noFill/>
        </p:spPr>
      </p:pic>
      <p:pic>
        <p:nvPicPr>
          <p:cNvPr id="4" name="object 58"/>
          <p:cNvPicPr/>
          <p:nvPr/>
        </p:nvPicPr>
        <p:blipFill>
          <a:blip r:embed="rId4" cstate="print"/>
          <a:stretch>
            <a:fillRect/>
          </a:stretch>
        </p:blipFill>
        <p:spPr>
          <a:xfrm>
            <a:off x="8001024" y="0"/>
            <a:ext cx="1142976" cy="482189"/>
          </a:xfrm>
          <a:prstGeom prst="rect">
            <a:avLst/>
          </a:prstGeom>
        </p:spPr>
      </p:pic>
      <p:sp>
        <p:nvSpPr>
          <p:cNvPr id="6" name="Заголовок 1"/>
          <p:cNvSpPr>
            <a:spLocks noGrp="1"/>
          </p:cNvSpPr>
          <p:nvPr>
            <p:ph type="ctrTitle"/>
          </p:nvPr>
        </p:nvSpPr>
        <p:spPr>
          <a:xfrm flipH="1">
            <a:off x="11930114" y="2500312"/>
            <a:ext cx="1500198" cy="500066"/>
          </a:xfrm>
        </p:spPr>
        <p:txBody>
          <a:bodyPr>
            <a:normAutofit fontScale="90000"/>
          </a:bodyPr>
          <a:lstStyle/>
          <a:p>
            <a:endParaRPr lang="ru-RU" b="1" dirty="0"/>
          </a:p>
        </p:txBody>
      </p:sp>
      <p:sp>
        <p:nvSpPr>
          <p:cNvPr id="7" name="Прямоугольник 6"/>
          <p:cNvSpPr/>
          <p:nvPr/>
        </p:nvSpPr>
        <p:spPr>
          <a:xfrm>
            <a:off x="428596" y="142858"/>
            <a:ext cx="8715404" cy="923330"/>
          </a:xfrm>
          <a:prstGeom prst="rect">
            <a:avLst/>
          </a:prstGeom>
        </p:spPr>
        <p:txBody>
          <a:bodyPr wrap="square">
            <a:spAutoFit/>
          </a:bodyPr>
          <a:lstStyle/>
          <a:p>
            <a:endParaRPr lang="ru-RU" dirty="0"/>
          </a:p>
          <a:p>
            <a:pPr marL="285750" indent="-285750"/>
            <a:endParaRPr lang="ru-RU" dirty="0"/>
          </a:p>
          <a:p>
            <a:endParaRPr lang="ru-RU" dirty="0"/>
          </a:p>
        </p:txBody>
      </p:sp>
      <p:pic>
        <p:nvPicPr>
          <p:cNvPr id="2" name="Рисунок 1">
            <a:extLst>
              <a:ext uri="{FF2B5EF4-FFF2-40B4-BE49-F238E27FC236}">
                <a16:creationId xmlns:a16="http://schemas.microsoft.com/office/drawing/2014/main" id="{9C55F059-4AE6-4037-9FD7-24192411BA12}"/>
              </a:ext>
            </a:extLst>
          </p:cNvPr>
          <p:cNvPicPr>
            <a:picLocks noChangeAspect="1"/>
          </p:cNvPicPr>
          <p:nvPr/>
        </p:nvPicPr>
        <p:blipFill>
          <a:blip r:embed="rId5"/>
          <a:stretch>
            <a:fillRect/>
          </a:stretch>
        </p:blipFill>
        <p:spPr>
          <a:xfrm>
            <a:off x="251520" y="303841"/>
            <a:ext cx="3505504" cy="4535817"/>
          </a:xfrm>
          <a:prstGeom prst="rect">
            <a:avLst/>
          </a:prstGeom>
        </p:spPr>
      </p:pic>
      <p:pic>
        <p:nvPicPr>
          <p:cNvPr id="5" name="Рисунок 4">
            <a:extLst>
              <a:ext uri="{FF2B5EF4-FFF2-40B4-BE49-F238E27FC236}">
                <a16:creationId xmlns:a16="http://schemas.microsoft.com/office/drawing/2014/main" id="{BFD1C176-6025-4F30-AAAA-5062806C659F}"/>
              </a:ext>
            </a:extLst>
          </p:cNvPr>
          <p:cNvPicPr>
            <a:picLocks noChangeAspect="1"/>
          </p:cNvPicPr>
          <p:nvPr/>
        </p:nvPicPr>
        <p:blipFill>
          <a:blip r:embed="rId6"/>
          <a:stretch>
            <a:fillRect/>
          </a:stretch>
        </p:blipFill>
        <p:spPr>
          <a:xfrm>
            <a:off x="4034096" y="391946"/>
            <a:ext cx="3676207" cy="4432176"/>
          </a:xfrm>
          <a:prstGeom prst="rect">
            <a:avLst/>
          </a:prstGeom>
        </p:spPr>
      </p:pic>
    </p:spTree>
    <p:extLst>
      <p:ext uri="{BB962C8B-B14F-4D97-AF65-F5344CB8AC3E}">
        <p14:creationId xmlns:p14="http://schemas.microsoft.com/office/powerpoint/2010/main" val="84692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e_granenkova\Desktop\приемная 2022.2023\ПРОФОРИЕНТАЦИЯ\программмаа профориентации на платформу\Логотип НППК - копия.jpg"/>
          <p:cNvPicPr>
            <a:picLocks noChangeAspect="1" noChangeArrowheads="1"/>
          </p:cNvPicPr>
          <p:nvPr/>
        </p:nvPicPr>
        <p:blipFill>
          <a:blip r:embed="rId3" cstate="print"/>
          <a:srcRect/>
          <a:stretch>
            <a:fillRect/>
          </a:stretch>
        </p:blipFill>
        <p:spPr bwMode="auto">
          <a:xfrm>
            <a:off x="7286644" y="0"/>
            <a:ext cx="642942" cy="482207"/>
          </a:xfrm>
          <a:prstGeom prst="rect">
            <a:avLst/>
          </a:prstGeom>
          <a:noFill/>
        </p:spPr>
      </p:pic>
      <p:pic>
        <p:nvPicPr>
          <p:cNvPr id="4" name="object 58"/>
          <p:cNvPicPr/>
          <p:nvPr/>
        </p:nvPicPr>
        <p:blipFill>
          <a:blip r:embed="rId4" cstate="print"/>
          <a:stretch>
            <a:fillRect/>
          </a:stretch>
        </p:blipFill>
        <p:spPr>
          <a:xfrm>
            <a:off x="8001024" y="0"/>
            <a:ext cx="1142976" cy="482189"/>
          </a:xfrm>
          <a:prstGeom prst="rect">
            <a:avLst/>
          </a:prstGeom>
        </p:spPr>
      </p:pic>
      <p:sp>
        <p:nvSpPr>
          <p:cNvPr id="6" name="Заголовок 1"/>
          <p:cNvSpPr>
            <a:spLocks noGrp="1"/>
          </p:cNvSpPr>
          <p:nvPr>
            <p:ph type="ctrTitle"/>
          </p:nvPr>
        </p:nvSpPr>
        <p:spPr>
          <a:xfrm>
            <a:off x="285720" y="642924"/>
            <a:ext cx="8858280" cy="4071966"/>
          </a:xfrm>
        </p:spPr>
        <p:txBody>
          <a:bodyPr>
            <a:normAutofit fontScale="90000"/>
          </a:bodyPr>
          <a:lstStyle/>
          <a:p>
            <a:pPr algn="l"/>
            <a:br>
              <a:rPr lang="ru-RU" sz="2200" dirty="0">
                <a:solidFill>
                  <a:schemeClr val="tx1"/>
                </a:solidFill>
                <a:effectLst/>
              </a:rPr>
            </a:br>
            <a:br>
              <a:rPr lang="ru-RU" sz="2200" dirty="0">
                <a:solidFill>
                  <a:schemeClr val="tx1"/>
                </a:solidFill>
                <a:effectLst/>
              </a:rPr>
            </a:br>
            <a:br>
              <a:rPr lang="ru-RU" sz="2200" dirty="0">
                <a:solidFill>
                  <a:schemeClr val="tx1"/>
                </a:solidFill>
                <a:effectLst/>
              </a:rPr>
            </a:br>
            <a:br>
              <a:rPr lang="ru-RU" sz="2200" dirty="0">
                <a:solidFill>
                  <a:schemeClr val="tx1"/>
                </a:solidFill>
                <a:effectLst/>
              </a:rPr>
            </a:br>
            <a:br>
              <a:rPr lang="ru-RU" sz="2200" dirty="0">
                <a:solidFill>
                  <a:schemeClr val="tx1"/>
                </a:solidFill>
                <a:effectLst/>
              </a:rPr>
            </a:br>
            <a:br>
              <a:rPr lang="ru-RU" sz="2200" dirty="0">
                <a:solidFill>
                  <a:schemeClr val="tx1"/>
                </a:solidFill>
                <a:effectLst/>
              </a:rPr>
            </a:br>
            <a:br>
              <a:rPr lang="ru-RU" sz="2200" dirty="0">
                <a:solidFill>
                  <a:schemeClr val="tx1"/>
                </a:solidFill>
                <a:effectLst/>
              </a:rPr>
            </a:br>
            <a:r>
              <a:rPr lang="en-US" sz="2200" dirty="0">
                <a:solidFill>
                  <a:schemeClr val="tx1"/>
                </a:solidFill>
                <a:effectLst/>
              </a:rPr>
              <a:t> </a:t>
            </a:r>
            <a:br>
              <a:rPr lang="ru-RU" sz="2200" dirty="0">
                <a:solidFill>
                  <a:schemeClr val="tx1"/>
                </a:solidFill>
                <a:effectLst/>
              </a:rPr>
            </a:br>
            <a:br>
              <a:rPr lang="ru-RU" sz="1600" dirty="0">
                <a:solidFill>
                  <a:schemeClr val="tx1"/>
                </a:solidFill>
                <a:effectLst/>
              </a:rPr>
            </a:br>
            <a:br>
              <a:rPr lang="ru-RU" sz="1600" dirty="0">
                <a:solidFill>
                  <a:schemeClr val="tx1"/>
                </a:solidFill>
                <a:effectLst/>
              </a:rPr>
            </a:br>
            <a:br>
              <a:rPr lang="ru-RU" sz="2200" dirty="0">
                <a:solidFill>
                  <a:srgbClr val="002060"/>
                </a:solidFill>
                <a:effectLst/>
              </a:rPr>
            </a:br>
            <a:br>
              <a:rPr lang="ru-RU" sz="2600" dirty="0">
                <a:solidFill>
                  <a:schemeClr val="tx1"/>
                </a:solidFill>
                <a:effectLst/>
              </a:rPr>
            </a:br>
            <a:endParaRPr lang="ru-RU" sz="1900" b="0" dirty="0">
              <a:solidFill>
                <a:srgbClr val="002060"/>
              </a:solidFill>
              <a:effectLst/>
            </a:endParaRPr>
          </a:p>
        </p:txBody>
      </p:sp>
      <p:pic>
        <p:nvPicPr>
          <p:cNvPr id="2" name="Рисунок 1">
            <a:extLst>
              <a:ext uri="{FF2B5EF4-FFF2-40B4-BE49-F238E27FC236}">
                <a16:creationId xmlns:a16="http://schemas.microsoft.com/office/drawing/2014/main" id="{95A64D86-ADE1-4F4A-ABC9-FCD3124F5134}"/>
              </a:ext>
            </a:extLst>
          </p:cNvPr>
          <p:cNvPicPr>
            <a:picLocks noChangeAspect="1"/>
          </p:cNvPicPr>
          <p:nvPr/>
        </p:nvPicPr>
        <p:blipFill>
          <a:blip r:embed="rId5"/>
          <a:stretch>
            <a:fillRect/>
          </a:stretch>
        </p:blipFill>
        <p:spPr>
          <a:xfrm>
            <a:off x="37777" y="482188"/>
            <a:ext cx="3959711" cy="4465826"/>
          </a:xfrm>
          <a:prstGeom prst="rect">
            <a:avLst/>
          </a:prstGeom>
        </p:spPr>
      </p:pic>
      <p:pic>
        <p:nvPicPr>
          <p:cNvPr id="7" name="Рисунок 6">
            <a:extLst>
              <a:ext uri="{FF2B5EF4-FFF2-40B4-BE49-F238E27FC236}">
                <a16:creationId xmlns:a16="http://schemas.microsoft.com/office/drawing/2014/main" id="{1229A038-4F02-4C9E-979D-00BBA7E33405}"/>
              </a:ext>
            </a:extLst>
          </p:cNvPr>
          <p:cNvPicPr>
            <a:picLocks noChangeAspect="1"/>
          </p:cNvPicPr>
          <p:nvPr/>
        </p:nvPicPr>
        <p:blipFill>
          <a:blip r:embed="rId6"/>
          <a:stretch>
            <a:fillRect/>
          </a:stretch>
        </p:blipFill>
        <p:spPr>
          <a:xfrm>
            <a:off x="4102679" y="479503"/>
            <a:ext cx="4154457" cy="4465826"/>
          </a:xfrm>
          <a:prstGeom prst="rect">
            <a:avLst/>
          </a:prstGeom>
        </p:spPr>
      </p:pic>
    </p:spTree>
    <p:extLst>
      <p:ext uri="{BB962C8B-B14F-4D97-AF65-F5344CB8AC3E}">
        <p14:creationId xmlns:p14="http://schemas.microsoft.com/office/powerpoint/2010/main" val="403019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e_granenkova\Desktop\приемная 2022.2023\ПРОФОРИЕНТАЦИЯ\программмаа профориентации на платформу\Логотип НППК - копия.jpg"/>
          <p:cNvPicPr>
            <a:picLocks noChangeAspect="1" noChangeArrowheads="1"/>
          </p:cNvPicPr>
          <p:nvPr/>
        </p:nvPicPr>
        <p:blipFill>
          <a:blip r:embed="rId3" cstate="print"/>
          <a:srcRect/>
          <a:stretch>
            <a:fillRect/>
          </a:stretch>
        </p:blipFill>
        <p:spPr bwMode="auto">
          <a:xfrm>
            <a:off x="7286644" y="0"/>
            <a:ext cx="642942" cy="482207"/>
          </a:xfrm>
          <a:prstGeom prst="rect">
            <a:avLst/>
          </a:prstGeom>
          <a:noFill/>
        </p:spPr>
      </p:pic>
      <p:pic>
        <p:nvPicPr>
          <p:cNvPr id="4" name="object 58"/>
          <p:cNvPicPr/>
          <p:nvPr/>
        </p:nvPicPr>
        <p:blipFill>
          <a:blip r:embed="rId4" cstate="print"/>
          <a:stretch>
            <a:fillRect/>
          </a:stretch>
        </p:blipFill>
        <p:spPr>
          <a:xfrm>
            <a:off x="8001024" y="0"/>
            <a:ext cx="1142976" cy="482189"/>
          </a:xfrm>
          <a:prstGeom prst="rect">
            <a:avLst/>
          </a:prstGeom>
        </p:spPr>
      </p:pic>
      <p:sp>
        <p:nvSpPr>
          <p:cNvPr id="6" name="Заголовок 1"/>
          <p:cNvSpPr>
            <a:spLocks noGrp="1"/>
          </p:cNvSpPr>
          <p:nvPr>
            <p:ph type="ctrTitle"/>
          </p:nvPr>
        </p:nvSpPr>
        <p:spPr>
          <a:xfrm flipH="1">
            <a:off x="11930114" y="2500312"/>
            <a:ext cx="1500198" cy="500066"/>
          </a:xfrm>
        </p:spPr>
        <p:txBody>
          <a:bodyPr>
            <a:normAutofit fontScale="90000"/>
          </a:bodyPr>
          <a:lstStyle/>
          <a:p>
            <a:endParaRPr lang="ru-RU" b="1" dirty="0"/>
          </a:p>
        </p:txBody>
      </p:sp>
      <p:sp>
        <p:nvSpPr>
          <p:cNvPr id="7" name="Прямоугольник 6"/>
          <p:cNvSpPr/>
          <p:nvPr/>
        </p:nvSpPr>
        <p:spPr>
          <a:xfrm>
            <a:off x="428596" y="142858"/>
            <a:ext cx="8715404" cy="646331"/>
          </a:xfrm>
          <a:prstGeom prst="rect">
            <a:avLst/>
          </a:prstGeom>
        </p:spPr>
        <p:txBody>
          <a:bodyPr wrap="square">
            <a:spAutoFit/>
          </a:bodyPr>
          <a:lstStyle/>
          <a:p>
            <a:endParaRPr lang="ru-RU" dirty="0"/>
          </a:p>
          <a:p>
            <a:endParaRPr lang="ru-RU" dirty="0"/>
          </a:p>
        </p:txBody>
      </p:sp>
      <p:sp>
        <p:nvSpPr>
          <p:cNvPr id="8" name="Прямоугольник 7">
            <a:extLst>
              <a:ext uri="{FF2B5EF4-FFF2-40B4-BE49-F238E27FC236}">
                <a16:creationId xmlns:a16="http://schemas.microsoft.com/office/drawing/2014/main" id="{7A5C3DCD-77D6-47E7-9503-885048791F02}"/>
              </a:ext>
            </a:extLst>
          </p:cNvPr>
          <p:cNvSpPr/>
          <p:nvPr/>
        </p:nvSpPr>
        <p:spPr>
          <a:xfrm>
            <a:off x="601938" y="580952"/>
            <a:ext cx="7970574" cy="607539"/>
          </a:xfrm>
          <a:prstGeom prst="rect">
            <a:avLst/>
          </a:prstGeom>
        </p:spPr>
        <p:txBody>
          <a:bodyPr wrap="square">
            <a:spAutoFit/>
          </a:bodyPr>
          <a:lstStyle/>
          <a:p>
            <a:pPr>
              <a:lnSpc>
                <a:spcPct val="107000"/>
              </a:lnSpc>
            </a:pPr>
            <a:r>
              <a:rPr lang="ru-RU" sz="1600" dirty="0">
                <a:latin typeface="Calibri" panose="020F0502020204030204" pitchFamily="34" charset="0"/>
                <a:ea typeface="Calibri" panose="020F0502020204030204" pitchFamily="34" charset="0"/>
                <a:cs typeface="Times New Roman" panose="02020603050405020304" pitchFamily="18" charset="0"/>
              </a:rPr>
              <a:t>Общее количество рекомендаций, выданных Региональным центром в сторонние </a:t>
            </a:r>
          </a:p>
          <a:p>
            <a:pPr>
              <a:lnSpc>
                <a:spcPct val="107000"/>
              </a:lnSpc>
            </a:pPr>
            <a:r>
              <a:rPr lang="ru-RU" sz="1600" dirty="0">
                <a:latin typeface="Calibri" panose="020F0502020204030204" pitchFamily="34" charset="0"/>
                <a:ea typeface="Calibri" panose="020F0502020204030204" pitchFamily="34" charset="0"/>
                <a:cs typeface="Times New Roman" panose="02020603050405020304" pitchFamily="18" charset="0"/>
              </a:rPr>
              <a:t>образовательные организации системы СПО - </a:t>
            </a:r>
            <a:r>
              <a:rPr lang="ru-RU"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13 </a:t>
            </a:r>
            <a:endParaRPr lang="ru-RU"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B2F5F1EE-C186-4CD9-960B-3E259478C8EC}"/>
              </a:ext>
            </a:extLst>
          </p:cNvPr>
          <p:cNvSpPr/>
          <p:nvPr/>
        </p:nvSpPr>
        <p:spPr>
          <a:xfrm>
            <a:off x="482769" y="1287236"/>
            <a:ext cx="8208912" cy="4032642"/>
          </a:xfrm>
          <a:prstGeom prst="rect">
            <a:avLst/>
          </a:prstGeom>
        </p:spPr>
        <p:txBody>
          <a:bodyPr wrap="square">
            <a:spAutoFit/>
          </a:bodyPr>
          <a:lstStyle/>
          <a:p>
            <a:pPr>
              <a:lnSpc>
                <a:spcPct val="107000"/>
              </a:lnSpc>
            </a:pPr>
            <a:r>
              <a:rPr lang="ru-RU" sz="1600" dirty="0">
                <a:latin typeface="Calibri" panose="020F0502020204030204" pitchFamily="34" charset="0"/>
                <a:ea typeface="Calibri" panose="020F0502020204030204" pitchFamily="34" charset="0"/>
                <a:cs typeface="Times New Roman" panose="02020603050405020304" pitchFamily="18" charset="0"/>
              </a:rPr>
              <a:t>Наименование специальностей, рекомендованных  к поступлению Региональным центром для абитуриентов с ОВЗ и инвалидностью в сторонние образовательные организации системы СПО:</a:t>
            </a:r>
          </a:p>
          <a:p>
            <a:pPr marL="342900" indent="-342900">
              <a:lnSpc>
                <a:spcPct val="107000"/>
              </a:lnSpc>
              <a:buAutoNum type="arabicPeriod"/>
            </a:pPr>
            <a:r>
              <a:rPr lang="ru-RU" sz="1600" dirty="0">
                <a:latin typeface="Calibri" panose="020F0502020204030204" pitchFamily="34" charset="0"/>
                <a:ea typeface="Calibri" panose="020F0502020204030204" pitchFamily="34" charset="0"/>
                <a:cs typeface="Times New Roman" panose="02020603050405020304" pitchFamily="18" charset="0"/>
              </a:rPr>
              <a:t>Повар –кондитер</a:t>
            </a:r>
          </a:p>
          <a:p>
            <a:pPr marL="342900" indent="-342900">
              <a:lnSpc>
                <a:spcPct val="107000"/>
              </a:lnSpc>
              <a:buAutoNum type="arabicPeriod"/>
            </a:pPr>
            <a:r>
              <a:rPr lang="ru-RU" sz="1600" dirty="0">
                <a:latin typeface="Calibri" panose="020F0502020204030204" pitchFamily="34" charset="0"/>
                <a:ea typeface="Calibri" panose="020F0502020204030204" pitchFamily="34" charset="0"/>
                <a:cs typeface="Times New Roman" panose="02020603050405020304" pitchFamily="18" charset="0"/>
              </a:rPr>
              <a:t>Аппаратчик, оператор производства продуктов питания из растительного сырья</a:t>
            </a:r>
          </a:p>
          <a:p>
            <a:pPr marL="342900" indent="-342900">
              <a:lnSpc>
                <a:spcPct val="107000"/>
              </a:lnSpc>
              <a:buAutoNum type="arabicPeriod"/>
            </a:pPr>
            <a:r>
              <a:rPr lang="ru-RU" sz="1600" dirty="0">
                <a:latin typeface="Calibri" panose="020F0502020204030204" pitchFamily="34" charset="0"/>
                <a:ea typeface="Calibri" panose="020F0502020204030204" pitchFamily="34" charset="0"/>
                <a:cs typeface="Times New Roman" panose="02020603050405020304" pitchFamily="18" charset="0"/>
              </a:rPr>
              <a:t>Сетевое и системное администрирование</a:t>
            </a:r>
          </a:p>
          <a:p>
            <a:pPr marL="342900" indent="-342900">
              <a:lnSpc>
                <a:spcPct val="107000"/>
              </a:lnSpc>
              <a:buAutoNum type="arabicPeriod"/>
            </a:pPr>
            <a:r>
              <a:rPr lang="ru-RU" sz="1600" dirty="0">
                <a:latin typeface="Calibri" panose="020F0502020204030204" pitchFamily="34" charset="0"/>
                <a:ea typeface="Calibri" panose="020F0502020204030204" pitchFamily="34" charset="0"/>
                <a:cs typeface="Times New Roman" panose="02020603050405020304" pitchFamily="18" charset="0"/>
              </a:rPr>
              <a:t>Строительство и эксплуатация автомобильных дорог и аэродромов</a:t>
            </a:r>
          </a:p>
          <a:p>
            <a:pPr marL="342900" indent="-342900">
              <a:lnSpc>
                <a:spcPct val="107000"/>
              </a:lnSpc>
              <a:buAutoNum type="arabicPeriod"/>
            </a:pPr>
            <a:r>
              <a:rPr lang="ru-RU" sz="1600" dirty="0">
                <a:latin typeface="Calibri" panose="020F0502020204030204" pitchFamily="34" charset="0"/>
                <a:ea typeface="Calibri" panose="020F0502020204030204" pitchFamily="34" charset="0"/>
                <a:cs typeface="Times New Roman" panose="02020603050405020304" pitchFamily="18" charset="0"/>
              </a:rPr>
              <a:t>Техническое обслуживание и ремонт двигателей, систем и агрегатов автомобилей</a:t>
            </a:r>
          </a:p>
          <a:p>
            <a:pPr marL="342900" indent="-342900">
              <a:lnSpc>
                <a:spcPct val="107000"/>
              </a:lnSpc>
              <a:buAutoNum type="arabicPeriod"/>
            </a:pPr>
            <a:r>
              <a:rPr lang="ru-RU" sz="1600" dirty="0">
                <a:latin typeface="Calibri" panose="020F0502020204030204" pitchFamily="34" charset="0"/>
                <a:ea typeface="Calibri" panose="020F0502020204030204" pitchFamily="34" charset="0"/>
                <a:cs typeface="Times New Roman" panose="02020603050405020304" pitchFamily="18" charset="0"/>
              </a:rPr>
              <a:t>Мастер по изготовлению швейных изделий</a:t>
            </a:r>
          </a:p>
          <a:p>
            <a:pPr marL="342900" indent="-342900">
              <a:lnSpc>
                <a:spcPct val="107000"/>
              </a:lnSpc>
              <a:buAutoNum type="arabicPeriod"/>
            </a:pPr>
            <a:r>
              <a:rPr lang="ru-RU" sz="1600" dirty="0">
                <a:latin typeface="Calibri" panose="020F0502020204030204" pitchFamily="34" charset="0"/>
                <a:ea typeface="Calibri" panose="020F0502020204030204" pitchFamily="34" charset="0"/>
                <a:cs typeface="Times New Roman" panose="02020603050405020304" pitchFamily="18" charset="0"/>
              </a:rPr>
              <a:t>Графический дизайнер</a:t>
            </a:r>
          </a:p>
          <a:p>
            <a:pPr marL="342900" indent="-342900">
              <a:lnSpc>
                <a:spcPct val="107000"/>
              </a:lnSpc>
              <a:buAutoNum type="arabicPeriod"/>
            </a:pPr>
            <a:r>
              <a:rPr lang="ru-RU" sz="1600" dirty="0">
                <a:latin typeface="Calibri" panose="020F0502020204030204" pitchFamily="34" charset="0"/>
                <a:ea typeface="Calibri" panose="020F0502020204030204" pitchFamily="34" charset="0"/>
                <a:cs typeface="Times New Roman" panose="02020603050405020304" pitchFamily="18" charset="0"/>
              </a:rPr>
              <a:t>Монтаж, техническое обслуживание и ремонт электронных приборов и устройств</a:t>
            </a:r>
          </a:p>
          <a:p>
            <a:pPr marL="342900" indent="-342900">
              <a:lnSpc>
                <a:spcPct val="107000"/>
              </a:lnSpc>
              <a:buAutoNum type="arabicPeriod"/>
            </a:pPr>
            <a:r>
              <a:rPr lang="ru-RU" sz="1600" dirty="0">
                <a:latin typeface="Calibri" panose="020F0502020204030204" pitchFamily="34" charset="0"/>
                <a:ea typeface="Calibri" panose="020F0502020204030204" pitchFamily="34" charset="0"/>
                <a:cs typeface="Times New Roman" panose="02020603050405020304" pitchFamily="18" charset="0"/>
              </a:rPr>
              <a:t>Информационные системы и программирование</a:t>
            </a:r>
          </a:p>
          <a:p>
            <a:pPr marL="342900" indent="-342900">
              <a:lnSpc>
                <a:spcPct val="107000"/>
              </a:lnSpc>
              <a:buAutoNum type="arabicPeriod"/>
            </a:pPr>
            <a:r>
              <a:rPr lang="ru-RU" sz="1600" dirty="0">
                <a:latin typeface="Calibri" panose="020F0502020204030204" pitchFamily="34" charset="0"/>
                <a:ea typeface="Calibri" panose="020F0502020204030204" pitchFamily="34" charset="0"/>
                <a:cs typeface="Times New Roman" panose="02020603050405020304" pitchFamily="18" charset="0"/>
              </a:rPr>
              <a:t>Эксплуатация и обслуживание электрического и электромеханического оборудования (по отраслям)</a:t>
            </a:r>
          </a:p>
          <a:p>
            <a:pPr marL="342900" indent="-342900">
              <a:lnSpc>
                <a:spcPct val="107000"/>
              </a:lnSpc>
              <a:buAutoNum type="arabicPeriod"/>
            </a:pPr>
            <a:endParaRPr lang="ru-RU"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578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1978</TotalTime>
  <Words>983</Words>
  <Application>Microsoft Office PowerPoint</Application>
  <PresentationFormat>Экран (16:9)</PresentationFormat>
  <Paragraphs>117</Paragraphs>
  <Slides>18</Slides>
  <Notes>17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Tahoma</vt:lpstr>
      <vt:lpstr>Times New Roman</vt:lpstr>
      <vt:lpstr>Тема Office</vt:lpstr>
      <vt:lpstr>Особенности приема абитуриентов с ограниченными возможностями здоровья  и инвалидностью в 2024 году, в том числе реализация  образовательного сертификата для получения среднего профессионального образования </vt:lpstr>
      <vt:lpstr>             </vt:lpstr>
      <vt:lpstr>          </vt:lpstr>
      <vt:lpstr>4) лица, принимавшие в соответствии с решениями органов государственной власти Донецкой Народной Республики, Луганской Народной Республики участие в боевых действиях в составе Вооруженных Сил Донецкой Народной Республики, Народной милиции Луганской Народной Республики, воинских формирований и органов Донецкой Народной Республики и Луганской Народной Республики начиная с 11 мая 2014    6) дети медицинских работников, умерших в результате инфицирования новой коронавирусной инфекцией (COVID-19) при исполнении ими трудовых обязанностей, по основным профессиональным образовательным программам медицинского образования и фармацевтического образования.     </vt:lpstr>
      <vt:lpstr>Презентация PowerPoint</vt:lpstr>
      <vt:lpstr>Презентация PowerPoint</vt:lpstr>
      <vt:lpstr>Презентация PowerPoint</vt:lpstr>
      <vt:lpstr>             </vt:lpstr>
      <vt:lpstr>Презентация PowerPoint</vt:lpstr>
      <vt:lpstr> </vt:lpstr>
      <vt:lpstr>    - Образовательный сертификат -именной документ на бумажном носителе; Получатель образовательного сертификата получает преимущественное право на получение среднего профессионального образования в профессиональных образовательных учреждениях, подведомственных министерству образования Новосибирской областии  - Количество выдаваемых образовательных сертификатов – не более 41 шт. (Приказ министерства образования Новосибирской области от 25.04.2024 № 691);  - Наименование программ, по которым будет производиться набор абитуриентов по образовательным сертификатам в 2024 году- 41 (Приказ министерства образования Новосибирской области от 25.04.2024 № 691).        </vt:lpstr>
      <vt:lpstr>Презентация PowerPoint</vt:lpstr>
      <vt:lpstr> Порядок получения образовательного сертификата (Постановление Правительства Новосибирской области от 22.12.2023 № 616.)    Для получения образовательного сертификата заявитель (или его законный представитель) не позднее 1 июля 2024 года обращается с заявлением в адрес министерства в письменной форме (лично или по почте) или в форме электронного документа о получении образовательного сертификата с указанием выбранной образовательной программы в соответствии с перечнем образовательных программ.   Прием заявлений на получение образовательного сертификата С 1 мая по 1 июля 2024 года  </vt:lpstr>
      <vt:lpstr>К заявлению прилагаются копии следующих документов, заверенные в установленном законодательством Российской Федерации порядке:  - документа об основном общем или среднем общем образовании;  - документа, удостоверяющего личность;  - документа, подтверждающего факт проживания на территории Новосибирской области;  - документа подтверждающего полномочия законного представителя (в случае обращения законного представителя);  - документа, подтверждающего инвалидность.  * Рекомендации по выбору специальности, на основе профдиагностики и профконсультирования  базовой профессиональной образовательная организация, осуществляющая поддержку инклюзивного образования в Новосибирской области   </vt:lpstr>
      <vt:lpstr>Презентация PowerPoint</vt:lpstr>
      <vt:lpstr>Презентация PowerPoint</vt:lpstr>
      <vt:lpstr>Адрес и способы подачи заявления на образовательный сертификат  Заявление с прилагаемыми документами в письменной форме (лично или по почте) необходимо предоставить по адресу: г. Новосибирск ул. Немировича-Данченко, 121, (ГБПОУ НСО «Новосибирский профессионально-педагогический колледж» - базовая профессиональная образовательная организация, осуществляющая поддержку инклюзивного образования в Новосибирской области), каб. 112, отделение инклюзивного образования. Заявление с прилагаемыми документами в форме электронного документа с пометкой «образовательный сертификат» необходимо направить на электронный адрес nppk@edu54.ru</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Калашников Максим  Юрьевич</dc:creator>
  <cp:lastModifiedBy>Граненкова Екатерина</cp:lastModifiedBy>
  <cp:revision>185</cp:revision>
  <cp:lastPrinted>2024-09-25T03:31:44Z</cp:lastPrinted>
  <dcterms:created xsi:type="dcterms:W3CDTF">2022-03-30T07:11:36Z</dcterms:created>
  <dcterms:modified xsi:type="dcterms:W3CDTF">2024-09-25T03:41:35Z</dcterms:modified>
</cp:coreProperties>
</file>