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2" r:id="rId2"/>
    <p:sldId id="325" r:id="rId3"/>
    <p:sldId id="310" r:id="rId4"/>
    <p:sldId id="313" r:id="rId5"/>
    <p:sldId id="315" r:id="rId6"/>
    <p:sldId id="316" r:id="rId7"/>
    <p:sldId id="321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C48"/>
    <a:srgbClr val="3AC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2" autoAdjust="0"/>
  </p:normalViewPr>
  <p:slideViewPr>
    <p:cSldViewPr>
      <p:cViewPr varScale="1">
        <p:scale>
          <a:sx n="110" d="100"/>
          <a:sy n="110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1882-62D5-4AFF-A43C-DFB61941FBE6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29D4-0091-4EC3-919C-CD9B979E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9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21735"/>
            <a:ext cx="6992112" cy="36362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79691" cy="33680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8567" y="3354322"/>
            <a:ext cx="6123431" cy="35036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4371" y="0"/>
            <a:ext cx="6167627" cy="33954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24372" y="3422904"/>
                </a:moveTo>
                <a:lnTo>
                  <a:pt x="0" y="3422904"/>
                </a:lnTo>
                <a:lnTo>
                  <a:pt x="0" y="6858000"/>
                </a:lnTo>
                <a:lnTo>
                  <a:pt x="6024372" y="6858000"/>
                </a:lnTo>
                <a:lnTo>
                  <a:pt x="6024372" y="3422904"/>
                </a:lnTo>
                <a:close/>
              </a:path>
              <a:path w="12192000" h="6858000">
                <a:moveTo>
                  <a:pt x="6024372" y="0"/>
                </a:moveTo>
                <a:lnTo>
                  <a:pt x="0" y="0"/>
                </a:lnTo>
                <a:lnTo>
                  <a:pt x="0" y="3354324"/>
                </a:lnTo>
                <a:lnTo>
                  <a:pt x="6024372" y="3354324"/>
                </a:lnTo>
                <a:lnTo>
                  <a:pt x="6024372" y="0"/>
                </a:lnTo>
                <a:close/>
              </a:path>
              <a:path w="12192000" h="6858000">
                <a:moveTo>
                  <a:pt x="12191987" y="3422904"/>
                </a:moveTo>
                <a:lnTo>
                  <a:pt x="6100572" y="3422904"/>
                </a:lnTo>
                <a:lnTo>
                  <a:pt x="6100572" y="6858000"/>
                </a:lnTo>
                <a:lnTo>
                  <a:pt x="12191987" y="6858000"/>
                </a:lnTo>
                <a:lnTo>
                  <a:pt x="12191987" y="3422904"/>
                </a:lnTo>
                <a:close/>
              </a:path>
              <a:path w="12192000" h="6858000">
                <a:moveTo>
                  <a:pt x="12191987" y="0"/>
                </a:moveTo>
                <a:lnTo>
                  <a:pt x="6100572" y="0"/>
                </a:lnTo>
                <a:lnTo>
                  <a:pt x="6100572" y="3354324"/>
                </a:lnTo>
                <a:lnTo>
                  <a:pt x="12191987" y="3354324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3354324"/>
                </a:moveTo>
                <a:lnTo>
                  <a:pt x="6100572" y="3354324"/>
                </a:lnTo>
                <a:lnTo>
                  <a:pt x="6100572" y="0"/>
                </a:lnTo>
                <a:lnTo>
                  <a:pt x="6024372" y="0"/>
                </a:lnTo>
                <a:lnTo>
                  <a:pt x="6024372" y="3354324"/>
                </a:lnTo>
                <a:lnTo>
                  <a:pt x="0" y="3354324"/>
                </a:lnTo>
                <a:lnTo>
                  <a:pt x="0" y="3422904"/>
                </a:lnTo>
                <a:lnTo>
                  <a:pt x="6024372" y="3422904"/>
                </a:lnTo>
                <a:lnTo>
                  <a:pt x="6024372" y="6858000"/>
                </a:lnTo>
                <a:lnTo>
                  <a:pt x="6100572" y="6858000"/>
                </a:lnTo>
                <a:lnTo>
                  <a:pt x="6100572" y="3422904"/>
                </a:lnTo>
                <a:lnTo>
                  <a:pt x="12192000" y="3422904"/>
                </a:lnTo>
                <a:lnTo>
                  <a:pt x="12192000" y="3354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73589" y="808926"/>
            <a:ext cx="5024755" cy="5024755"/>
          </a:xfrm>
          <a:custGeom>
            <a:avLst/>
            <a:gdLst/>
            <a:ahLst/>
            <a:cxnLst/>
            <a:rect l="l" t="t" r="r" b="b"/>
            <a:pathLst>
              <a:path w="5024755" h="5024755">
                <a:moveTo>
                  <a:pt x="2512187" y="0"/>
                </a:moveTo>
                <a:lnTo>
                  <a:pt x="2466418" y="1588"/>
                </a:lnTo>
                <a:lnTo>
                  <a:pt x="2420830" y="6354"/>
                </a:lnTo>
                <a:lnTo>
                  <a:pt x="2375600" y="14296"/>
                </a:lnTo>
                <a:lnTo>
                  <a:pt x="2330908" y="25416"/>
                </a:lnTo>
                <a:lnTo>
                  <a:pt x="2286933" y="39713"/>
                </a:lnTo>
                <a:lnTo>
                  <a:pt x="2243855" y="57187"/>
                </a:lnTo>
                <a:lnTo>
                  <a:pt x="2201853" y="77838"/>
                </a:lnTo>
                <a:lnTo>
                  <a:pt x="2161106" y="101667"/>
                </a:lnTo>
                <a:lnTo>
                  <a:pt x="2121794" y="128672"/>
                </a:lnTo>
                <a:lnTo>
                  <a:pt x="2084097" y="158854"/>
                </a:lnTo>
                <a:lnTo>
                  <a:pt x="2048192" y="192214"/>
                </a:lnTo>
                <a:lnTo>
                  <a:pt x="192214" y="2048065"/>
                </a:lnTo>
                <a:lnTo>
                  <a:pt x="158854" y="2083970"/>
                </a:lnTo>
                <a:lnTo>
                  <a:pt x="128672" y="2121670"/>
                </a:lnTo>
                <a:lnTo>
                  <a:pt x="101667" y="2160986"/>
                </a:lnTo>
                <a:lnTo>
                  <a:pt x="77838" y="2201737"/>
                </a:lnTo>
                <a:lnTo>
                  <a:pt x="57187" y="2243745"/>
                </a:lnTo>
                <a:lnTo>
                  <a:pt x="39713" y="2286829"/>
                </a:lnTo>
                <a:lnTo>
                  <a:pt x="25416" y="2330811"/>
                </a:lnTo>
                <a:lnTo>
                  <a:pt x="14296" y="2375511"/>
                </a:lnTo>
                <a:lnTo>
                  <a:pt x="6354" y="2420749"/>
                </a:lnTo>
                <a:lnTo>
                  <a:pt x="1588" y="2466346"/>
                </a:lnTo>
                <a:lnTo>
                  <a:pt x="0" y="2512123"/>
                </a:lnTo>
                <a:lnTo>
                  <a:pt x="1588" y="2557900"/>
                </a:lnTo>
                <a:lnTo>
                  <a:pt x="6354" y="2603497"/>
                </a:lnTo>
                <a:lnTo>
                  <a:pt x="14296" y="2648735"/>
                </a:lnTo>
                <a:lnTo>
                  <a:pt x="25416" y="2693435"/>
                </a:lnTo>
                <a:lnTo>
                  <a:pt x="39713" y="2737417"/>
                </a:lnTo>
                <a:lnTo>
                  <a:pt x="57187" y="2780501"/>
                </a:lnTo>
                <a:lnTo>
                  <a:pt x="77838" y="2822509"/>
                </a:lnTo>
                <a:lnTo>
                  <a:pt x="101667" y="2863260"/>
                </a:lnTo>
                <a:lnTo>
                  <a:pt x="128672" y="2902576"/>
                </a:lnTo>
                <a:lnTo>
                  <a:pt x="158854" y="2940276"/>
                </a:lnTo>
                <a:lnTo>
                  <a:pt x="192214" y="2976181"/>
                </a:lnTo>
                <a:lnTo>
                  <a:pt x="2048192" y="4832057"/>
                </a:lnTo>
                <a:lnTo>
                  <a:pt x="2084097" y="4865414"/>
                </a:lnTo>
                <a:lnTo>
                  <a:pt x="2121794" y="4895593"/>
                </a:lnTo>
                <a:lnTo>
                  <a:pt x="2161106" y="4922596"/>
                </a:lnTo>
                <a:lnTo>
                  <a:pt x="2201853" y="4946422"/>
                </a:lnTo>
                <a:lnTo>
                  <a:pt x="2243855" y="4967071"/>
                </a:lnTo>
                <a:lnTo>
                  <a:pt x="2286933" y="4984543"/>
                </a:lnTo>
                <a:lnTo>
                  <a:pt x="2330908" y="4998839"/>
                </a:lnTo>
                <a:lnTo>
                  <a:pt x="2375600" y="5009957"/>
                </a:lnTo>
                <a:lnTo>
                  <a:pt x="2420830" y="5017899"/>
                </a:lnTo>
                <a:lnTo>
                  <a:pt x="2466418" y="5022664"/>
                </a:lnTo>
                <a:lnTo>
                  <a:pt x="2512186" y="5024253"/>
                </a:lnTo>
                <a:lnTo>
                  <a:pt x="2557955" y="5022664"/>
                </a:lnTo>
                <a:lnTo>
                  <a:pt x="2603543" y="5017899"/>
                </a:lnTo>
                <a:lnTo>
                  <a:pt x="2648773" y="5009957"/>
                </a:lnTo>
                <a:lnTo>
                  <a:pt x="2693465" y="4998839"/>
                </a:lnTo>
                <a:lnTo>
                  <a:pt x="2737440" y="4984543"/>
                </a:lnTo>
                <a:lnTo>
                  <a:pt x="2780518" y="4967071"/>
                </a:lnTo>
                <a:lnTo>
                  <a:pt x="2822520" y="4946422"/>
                </a:lnTo>
                <a:lnTo>
                  <a:pt x="2863267" y="4922596"/>
                </a:lnTo>
                <a:lnTo>
                  <a:pt x="2902579" y="4895593"/>
                </a:lnTo>
                <a:lnTo>
                  <a:pt x="2940276" y="4865414"/>
                </a:lnTo>
                <a:lnTo>
                  <a:pt x="2976181" y="4832057"/>
                </a:lnTo>
                <a:lnTo>
                  <a:pt x="4832032" y="2976181"/>
                </a:lnTo>
                <a:lnTo>
                  <a:pt x="4865392" y="2940276"/>
                </a:lnTo>
                <a:lnTo>
                  <a:pt x="4895574" y="2902576"/>
                </a:lnTo>
                <a:lnTo>
                  <a:pt x="4922579" y="2863260"/>
                </a:lnTo>
                <a:lnTo>
                  <a:pt x="4946408" y="2822509"/>
                </a:lnTo>
                <a:lnTo>
                  <a:pt x="4967059" y="2780501"/>
                </a:lnTo>
                <a:lnTo>
                  <a:pt x="4984533" y="2737417"/>
                </a:lnTo>
                <a:lnTo>
                  <a:pt x="4998830" y="2693435"/>
                </a:lnTo>
                <a:lnTo>
                  <a:pt x="5009950" y="2648735"/>
                </a:lnTo>
                <a:lnTo>
                  <a:pt x="5017892" y="2603497"/>
                </a:lnTo>
                <a:lnTo>
                  <a:pt x="5022658" y="2557900"/>
                </a:lnTo>
                <a:lnTo>
                  <a:pt x="5024247" y="2512123"/>
                </a:lnTo>
                <a:lnTo>
                  <a:pt x="5022658" y="2466346"/>
                </a:lnTo>
                <a:lnTo>
                  <a:pt x="5017892" y="2420749"/>
                </a:lnTo>
                <a:lnTo>
                  <a:pt x="5009950" y="2375511"/>
                </a:lnTo>
                <a:lnTo>
                  <a:pt x="4998830" y="2330811"/>
                </a:lnTo>
                <a:lnTo>
                  <a:pt x="4984533" y="2286829"/>
                </a:lnTo>
                <a:lnTo>
                  <a:pt x="4967059" y="2243745"/>
                </a:lnTo>
                <a:lnTo>
                  <a:pt x="4946408" y="2201737"/>
                </a:lnTo>
                <a:lnTo>
                  <a:pt x="4922579" y="2160986"/>
                </a:lnTo>
                <a:lnTo>
                  <a:pt x="4895574" y="2121670"/>
                </a:lnTo>
                <a:lnTo>
                  <a:pt x="4865392" y="2083970"/>
                </a:lnTo>
                <a:lnTo>
                  <a:pt x="4832032" y="2048065"/>
                </a:lnTo>
                <a:lnTo>
                  <a:pt x="2976181" y="192214"/>
                </a:lnTo>
                <a:lnTo>
                  <a:pt x="2940276" y="158854"/>
                </a:lnTo>
                <a:lnTo>
                  <a:pt x="2902579" y="128672"/>
                </a:lnTo>
                <a:lnTo>
                  <a:pt x="2863267" y="101667"/>
                </a:lnTo>
                <a:lnTo>
                  <a:pt x="2822520" y="77838"/>
                </a:lnTo>
                <a:lnTo>
                  <a:pt x="2780518" y="57187"/>
                </a:lnTo>
                <a:lnTo>
                  <a:pt x="2737440" y="39713"/>
                </a:lnTo>
                <a:lnTo>
                  <a:pt x="2693465" y="25416"/>
                </a:lnTo>
                <a:lnTo>
                  <a:pt x="2648773" y="14296"/>
                </a:lnTo>
                <a:lnTo>
                  <a:pt x="2603543" y="6354"/>
                </a:lnTo>
                <a:lnTo>
                  <a:pt x="2557955" y="1588"/>
                </a:lnTo>
                <a:lnTo>
                  <a:pt x="2512187" y="0"/>
                </a:lnTo>
                <a:close/>
              </a:path>
            </a:pathLst>
          </a:custGeom>
          <a:solidFill>
            <a:srgbClr val="F65A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28515" y="2370201"/>
            <a:ext cx="2934969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4B12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4B12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6861"/>
            <a:ext cx="12191999" cy="5751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4B12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184666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07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6482" y="491185"/>
            <a:ext cx="596963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74B12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pk54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hyperlink" Target="mailto:npp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4724400" cy="6858000"/>
          </a:xfrm>
          <a:custGeom>
            <a:avLst/>
            <a:gdLst/>
            <a:ahLst/>
            <a:cxnLst/>
            <a:rect l="l" t="t" r="r" b="b"/>
            <a:pathLst>
              <a:path w="4724400" h="6858000">
                <a:moveTo>
                  <a:pt x="2890035" y="0"/>
                </a:moveTo>
                <a:lnTo>
                  <a:pt x="0" y="0"/>
                </a:lnTo>
                <a:lnTo>
                  <a:pt x="0" y="6857996"/>
                </a:lnTo>
                <a:lnTo>
                  <a:pt x="2728963" y="6857996"/>
                </a:lnTo>
                <a:lnTo>
                  <a:pt x="4650994" y="3593846"/>
                </a:lnTo>
                <a:lnTo>
                  <a:pt x="4673727" y="3549777"/>
                </a:lnTo>
                <a:lnTo>
                  <a:pt x="4691530" y="3500139"/>
                </a:lnTo>
                <a:lnTo>
                  <a:pt x="4705663" y="3448727"/>
                </a:lnTo>
                <a:lnTo>
                  <a:pt x="4715963" y="3395718"/>
                </a:lnTo>
                <a:lnTo>
                  <a:pt x="4722263" y="3341289"/>
                </a:lnTo>
                <a:lnTo>
                  <a:pt x="4724400" y="3285616"/>
                </a:lnTo>
                <a:lnTo>
                  <a:pt x="4722263" y="3229944"/>
                </a:lnTo>
                <a:lnTo>
                  <a:pt x="4715963" y="3175515"/>
                </a:lnTo>
                <a:lnTo>
                  <a:pt x="4705663" y="3122506"/>
                </a:lnTo>
                <a:lnTo>
                  <a:pt x="4691530" y="3071094"/>
                </a:lnTo>
                <a:lnTo>
                  <a:pt x="4673727" y="3021457"/>
                </a:lnTo>
                <a:lnTo>
                  <a:pt x="4656074" y="2987040"/>
                </a:lnTo>
                <a:lnTo>
                  <a:pt x="2890035" y="0"/>
                </a:lnTo>
                <a:close/>
              </a:path>
            </a:pathLst>
          </a:custGeom>
          <a:solidFill>
            <a:srgbClr val="FD9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807460" cy="6858000"/>
          </a:xfrm>
          <a:custGeom>
            <a:avLst/>
            <a:gdLst/>
            <a:ahLst/>
            <a:cxnLst/>
            <a:rect l="l" t="t" r="r" b="b"/>
            <a:pathLst>
              <a:path w="3807460" h="6858000">
                <a:moveTo>
                  <a:pt x="1957310" y="0"/>
                </a:moveTo>
                <a:lnTo>
                  <a:pt x="0" y="0"/>
                </a:lnTo>
                <a:lnTo>
                  <a:pt x="0" y="6857996"/>
                </a:lnTo>
                <a:lnTo>
                  <a:pt x="1826814" y="6857996"/>
                </a:lnTo>
                <a:lnTo>
                  <a:pt x="3733546" y="3619754"/>
                </a:lnTo>
                <a:lnTo>
                  <a:pt x="3756279" y="3575685"/>
                </a:lnTo>
                <a:lnTo>
                  <a:pt x="3774082" y="3526047"/>
                </a:lnTo>
                <a:lnTo>
                  <a:pt x="3788215" y="3474635"/>
                </a:lnTo>
                <a:lnTo>
                  <a:pt x="3798515" y="3421626"/>
                </a:lnTo>
                <a:lnTo>
                  <a:pt x="3804815" y="3367197"/>
                </a:lnTo>
                <a:lnTo>
                  <a:pt x="3806952" y="3311525"/>
                </a:lnTo>
                <a:lnTo>
                  <a:pt x="3804815" y="3255852"/>
                </a:lnTo>
                <a:lnTo>
                  <a:pt x="3798515" y="3201423"/>
                </a:lnTo>
                <a:lnTo>
                  <a:pt x="3788215" y="3148414"/>
                </a:lnTo>
                <a:lnTo>
                  <a:pt x="3774082" y="3097002"/>
                </a:lnTo>
                <a:lnTo>
                  <a:pt x="3756279" y="3047365"/>
                </a:lnTo>
                <a:lnTo>
                  <a:pt x="3738626" y="3012948"/>
                </a:lnTo>
                <a:lnTo>
                  <a:pt x="1957310" y="0"/>
                </a:lnTo>
                <a:close/>
              </a:path>
            </a:pathLst>
          </a:custGeom>
          <a:solidFill>
            <a:srgbClr val="F65A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ZoneTexte 61"/>
          <p:cNvSpPr txBox="1"/>
          <p:nvPr/>
        </p:nvSpPr>
        <p:spPr>
          <a:xfrm>
            <a:off x="6600056" y="4653136"/>
            <a:ext cx="5057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Рузанкина Елизавета Александровна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к.филос.н</a:t>
            </a:r>
            <a:r>
              <a:rPr lang="ru-RU" sz="1600" dirty="0" smtClean="0">
                <a:latin typeface="Century Gothic" pitchFamily="34" charset="0"/>
              </a:rPr>
              <a:t>., зав. отделением инклюзивного образования ГБПОУ НСО «Новосибирский профессионально-педагогический колледж»</a:t>
            </a:r>
          </a:p>
        </p:txBody>
      </p:sp>
      <p:sp>
        <p:nvSpPr>
          <p:cNvPr id="10" name="ZoneTexte 61"/>
          <p:cNvSpPr txBox="1"/>
          <p:nvPr/>
        </p:nvSpPr>
        <p:spPr>
          <a:xfrm>
            <a:off x="5334000" y="1953086"/>
            <a:ext cx="645063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/>
              <a:t>Ранняя профориентация: областной конкурс «</a:t>
            </a:r>
            <a:r>
              <a:rPr lang="ru-RU" sz="2800" dirty="0" err="1" smtClean="0"/>
              <a:t>Абилимпикс</a:t>
            </a:r>
            <a:r>
              <a:rPr lang="ru-RU" sz="2800" dirty="0" smtClean="0"/>
              <a:t>. Дети 5+»</a:t>
            </a:r>
            <a:endParaRPr lang="ru-RU" sz="2800" dirty="0" smtClean="0">
              <a:latin typeface="Arial Narrow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 l="7696" t="35328" r="70978" b="26780"/>
          <a:stretch>
            <a:fillRect/>
          </a:stretch>
        </p:blipFill>
        <p:spPr bwMode="auto">
          <a:xfrm>
            <a:off x="609600" y="25146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2860" y="14285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ГБПОУ НСО «Новосибирский профессионально-педагогический колледж» - БПОО Новосибирской области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wn Arrow Callout 55"/>
          <p:cNvSpPr/>
          <p:nvPr/>
        </p:nvSpPr>
        <p:spPr>
          <a:xfrm>
            <a:off x="0" y="500042"/>
            <a:ext cx="3964251" cy="585916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55" name="Down Arrow Callout 54"/>
          <p:cNvSpPr/>
          <p:nvPr/>
        </p:nvSpPr>
        <p:spPr>
          <a:xfrm>
            <a:off x="4167174" y="500042"/>
            <a:ext cx="3964251" cy="585916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52" name="Down Arrow Callout 51"/>
          <p:cNvSpPr/>
          <p:nvPr/>
        </p:nvSpPr>
        <p:spPr>
          <a:xfrm>
            <a:off x="8227749" y="500042"/>
            <a:ext cx="3964251" cy="585916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503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Фестивал</a:t>
            </a:r>
            <a:endParaRPr lang="en-US" dirty="0"/>
          </a:p>
        </p:txBody>
      </p:sp>
      <p:sp>
        <p:nvSpPr>
          <p:cNvPr id="32" name="Down Arrow Callout 31"/>
          <p:cNvSpPr/>
          <p:nvPr/>
        </p:nvSpPr>
        <p:spPr>
          <a:xfrm>
            <a:off x="183399" y="1461953"/>
            <a:ext cx="3597455" cy="33898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4" name="Down Arrow Callout 33"/>
          <p:cNvSpPr/>
          <p:nvPr/>
        </p:nvSpPr>
        <p:spPr>
          <a:xfrm>
            <a:off x="8411149" y="1461951"/>
            <a:ext cx="3597455" cy="3389816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>
            <a:blip r:embed="rId3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57612" y="902425"/>
            <a:ext cx="54502" cy="2923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24892" y="928670"/>
            <a:ext cx="3330976" cy="2923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Лучший волонтёр </a:t>
            </a:r>
            <a:r>
              <a:rPr lang="ru-RU" sz="1900" b="1" dirty="0" err="1" smtClean="0">
                <a:solidFill>
                  <a:schemeClr val="bg1"/>
                </a:solidFill>
              </a:rPr>
              <a:t>Абилимпикс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7174" y="782477"/>
            <a:ext cx="3952100" cy="5847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Инклюзивный Фестиваль «Всё могу!»</a:t>
            </a:r>
            <a:endParaRPr lang="en-US" sz="1900" b="1" dirty="0">
              <a:solidFill>
                <a:schemeClr val="bg1"/>
              </a:solidFill>
            </a:endParaRPr>
          </a:p>
        </p:txBody>
      </p:sp>
      <p:pic>
        <p:nvPicPr>
          <p:cNvPr id="21" name="Picture 3" descr="C:\Users\s_luzan\Desktop\ФОТО НППК\АБИЛИМПИКС НСО\2018 год\17.10.2018. фестиваль «InclusivFest Всё могу!»\44171900_1224303744375674_55923559097130024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275" y="1461953"/>
            <a:ext cx="3597453" cy="3389815"/>
          </a:xfrm>
          <a:prstGeom prst="rect">
            <a:avLst/>
          </a:prstGeom>
          <a:noFill/>
        </p:spPr>
      </p:pic>
      <p:sp>
        <p:nvSpPr>
          <p:cNvPr id="16" name="Oval 15"/>
          <p:cNvSpPr>
            <a:spLocks noChangeAspect="1"/>
          </p:cNvSpPr>
          <p:nvPr/>
        </p:nvSpPr>
        <p:spPr>
          <a:xfrm>
            <a:off x="5409211" y="4077517"/>
            <a:ext cx="1373580" cy="137358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121917" rtlCol="0" anchor="ctr"/>
          <a:lstStyle/>
          <a:p>
            <a:pPr algn="ctr"/>
            <a:endParaRPr lang="en-US" sz="37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8232" y="5123293"/>
            <a:ext cx="3495536" cy="661718"/>
          </a:xfrm>
          <a:prstGeom prst="rect">
            <a:avLst/>
          </a:prstGeom>
          <a:noFill/>
        </p:spPr>
        <p:txBody>
          <a:bodyPr wrap="square" lIns="0" tIns="0" rIns="121917" bIns="60958" rtlCol="0" anchor="t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Межрегиональный </a:t>
            </a:r>
            <a:r>
              <a:rPr lang="ru-RU" sz="1300" dirty="0" err="1" smtClean="0">
                <a:solidFill>
                  <a:schemeClr val="bg1"/>
                </a:solidFill>
              </a:rPr>
              <a:t>профориентационный</a:t>
            </a:r>
            <a:r>
              <a:rPr lang="ru-RU" sz="1300" dirty="0" smtClean="0">
                <a:solidFill>
                  <a:schemeClr val="bg1"/>
                </a:solidFill>
              </a:rPr>
              <a:t> фестиваль для обучающихся с ОВЗ и инвалидностью и молодых инвалидов</a:t>
            </a:r>
            <a:endParaRPr lang="en-US" sz="1300" dirty="0" smtClean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9" b="12799"/>
          <a:stretch>
            <a:fillRect/>
          </a:stretch>
        </p:blipFill>
        <p:spPr>
          <a:xfrm>
            <a:off x="8411149" y="1461952"/>
            <a:ext cx="3597455" cy="339580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462107" y="5123293"/>
            <a:ext cx="3495536" cy="661718"/>
          </a:xfrm>
          <a:prstGeom prst="rect">
            <a:avLst/>
          </a:prstGeom>
          <a:noFill/>
        </p:spPr>
        <p:txBody>
          <a:bodyPr wrap="square" lIns="0" tIns="0" rIns="121917" bIns="60958" rtlCol="0" anchor="t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Областной конкурс для волонтёров в сфере инклюзии профессиональных образовательных организаций</a:t>
            </a:r>
            <a:endParaRPr lang="en-US" sz="1300" dirty="0" smtClean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" y="1428736"/>
            <a:ext cx="3667108" cy="34290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6646" y="928670"/>
            <a:ext cx="3608360" cy="2923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</a:rPr>
              <a:t>Профориентационный</a:t>
            </a:r>
            <a:r>
              <a:rPr lang="ru-RU" sz="1900" b="1" dirty="0" smtClean="0">
                <a:solidFill>
                  <a:schemeClr val="bg1"/>
                </a:solidFill>
              </a:rPr>
              <a:t> Фестиваль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357" y="5123293"/>
            <a:ext cx="3495536" cy="661718"/>
          </a:xfrm>
          <a:prstGeom prst="rect">
            <a:avLst/>
          </a:prstGeom>
          <a:noFill/>
        </p:spPr>
        <p:txBody>
          <a:bodyPr wrap="square" lIns="0" tIns="0" rIns="121917" bIns="60958" rtlCol="0" anchor="t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Областной Фестиваль 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профессиональной ориентации 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для специальных коррекционных школ</a:t>
            </a:r>
            <a:endParaRPr lang="en-US" sz="1300" dirty="0" smtClean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/>
          <a:srcRect l="7696" t="35328" r="70978" b="26780"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4935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991600" cy="471365"/>
          </a:xfrm>
        </p:spPr>
        <p:txBody>
          <a:bodyPr/>
          <a:lstStyle/>
          <a:p>
            <a:pPr algn="ctr"/>
            <a:r>
              <a:rPr lang="ru-RU" sz="2100" dirty="0" smtClean="0">
                <a:latin typeface="+mj-lt"/>
              </a:rPr>
              <a:t>Развитие  регионального движения  «Абилимпикс»</a:t>
            </a:r>
            <a:endParaRPr lang="ru-RU" sz="21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81400" y="914400"/>
            <a:ext cx="5486400" cy="2676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2016-2023 годы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6248400" y="3239481"/>
            <a:ext cx="5657882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Абилимпикс</a:t>
            </a:r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 Дети 5+ – областной конкурс, организатор – НППК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(с </a:t>
            </a:r>
            <a:r>
              <a:rPr lang="ru-RU" sz="19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2022 проводится ежегодно</a:t>
            </a:r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)   </a:t>
            </a:r>
            <a:endParaRPr lang="ru-RU" sz="1100" dirty="0">
              <a:ln w="1905"/>
              <a:solidFill>
                <a:schemeClr val="accent5">
                  <a:lumMod val="75000"/>
                </a:schemeClr>
              </a:solidFill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5718293" y="4572000"/>
            <a:ext cx="1779787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ru-RU" sz="3600" b="1" dirty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6</a:t>
            </a:r>
            <a:r>
              <a:rPr lang="en-US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r>
              <a:rPr lang="ru-RU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endParaRPr lang="en-US" sz="3600" b="1" dirty="0">
              <a:ln w="1905"/>
              <a:solidFill>
                <a:srgbClr val="FF993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5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  <a:endParaRPr lang="ru-RU" sz="15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7467600" y="4572000"/>
            <a:ext cx="1102060" cy="6924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250</a:t>
            </a:r>
            <a:endParaRPr lang="en-US" sz="28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1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школьников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7467600" y="5181600"/>
            <a:ext cx="1295400" cy="6924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194BA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150</a:t>
            </a:r>
            <a:endParaRPr lang="en-US" sz="2800" b="1" dirty="0">
              <a:ln w="1905"/>
              <a:solidFill>
                <a:srgbClr val="194BA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1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дошкольников</a:t>
            </a:r>
            <a:endParaRPr lang="ru-RU" sz="11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8915400" y="4648200"/>
            <a:ext cx="1433512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125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5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экспертов</a:t>
            </a:r>
            <a:endParaRPr lang="ru-RU" sz="15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10267633" y="4654136"/>
            <a:ext cx="1435449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ru-RU" sz="15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компетенций</a:t>
            </a:r>
            <a:endParaRPr lang="ru-RU" sz="15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7239001" y="5902577"/>
            <a:ext cx="2286000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ru-RU" sz="3600" b="1" dirty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r>
              <a:rPr lang="en-US" sz="3600" b="1" dirty="0" smtClean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endParaRPr lang="en-US" sz="3600" b="1" dirty="0">
              <a:ln w="1905"/>
              <a:solidFill>
                <a:srgbClr val="00B05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</a:t>
            </a:r>
            <a:r>
              <a:rPr lang="ru-RU" sz="15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зрослых наставников</a:t>
            </a:r>
            <a:endParaRPr lang="ru-RU" sz="15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9616916" y="5809355"/>
            <a:ext cx="2498227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ru-RU" sz="36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9</a:t>
            </a:r>
            <a:r>
              <a:rPr lang="en-US" sz="36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endParaRPr lang="en-US" sz="3600" b="1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5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организаций - участников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2BAF0D-BA0F-42E0-8A7E-DBDABABBD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8880"/>
            <a:ext cx="609175" cy="739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11906282" y="406209"/>
            <a:ext cx="508001" cy="366183"/>
          </a:xfrm>
          <a:prstGeom prst="rect">
            <a:avLst/>
          </a:prstGeom>
        </p:spPr>
        <p:txBody>
          <a:bodyPr lIns="121917" tIns="60958" rIns="121917" bIns="60958" anchor="ctr"/>
          <a:lstStyle/>
          <a:p>
            <a:pPr algn="ctr" defTabSz="1375467">
              <a:defRPr/>
            </a:pPr>
            <a:fld id="{C136B7D2-B98C-44FD-8D04-7EC62A564975}" type="slidenum">
              <a:rPr lang="en-US" sz="1200" b="1" smtClean="0">
                <a:solidFill>
                  <a:schemeClr val="bg1"/>
                </a:solidFill>
              </a:rPr>
              <a:pPr algn="ctr" defTabSz="1375467">
                <a:defRPr/>
              </a:pPr>
              <a:t>3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/>
          <a:srcRect l="7696" t="35328" r="70978" b="26780"/>
          <a:stretch>
            <a:fillRect/>
          </a:stretch>
        </p:blipFill>
        <p:spPr bwMode="auto">
          <a:xfrm>
            <a:off x="11144283" y="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5561921" y="5525361"/>
            <a:ext cx="1709499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US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r>
              <a:rPr lang="en-US" sz="3600" b="1" dirty="0" smtClean="0">
                <a:ln w="1905"/>
                <a:solidFill>
                  <a:srgbClr val="FF993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</a:t>
            </a:r>
            <a:endParaRPr lang="en-US" sz="3600" b="1" dirty="0">
              <a:ln w="1905"/>
              <a:solidFill>
                <a:srgbClr val="FF993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5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команд</a:t>
            </a:r>
            <a:endParaRPr lang="ru-RU" sz="15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9511"/>
              </p:ext>
            </p:extLst>
          </p:nvPr>
        </p:nvGraphicFramePr>
        <p:xfrm>
          <a:off x="952464" y="1214422"/>
          <a:ext cx="9478852" cy="2000264"/>
        </p:xfrm>
        <a:graphic>
          <a:graphicData uri="http://schemas.openxmlformats.org/drawingml/2006/table">
            <a:tbl>
              <a:tblPr/>
              <a:tblGrid>
                <a:gridCol w="141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01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52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30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38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38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35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45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59365"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КОМПЕТЕНЦИЙ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УЧАСТНИКОВ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ЭКСПЕРТОВ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ВОЛОНТЕРОВ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УЧАСТНИКИ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ПРОФОРИЕНТАЦИОННОЙ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ПРОГРАММЫ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 чемпионат "Абилимпикс" Новосибирской области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5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412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B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Y:\Инклюзив образование\0 Лузан С.С\_Беби Абилимпикс фото\IMG_412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22" y="3429000"/>
            <a:ext cx="5214938" cy="307183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83" y="859045"/>
            <a:ext cx="1047717" cy="105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64" y="356628"/>
            <a:ext cx="7743315" cy="4713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«</a:t>
            </a:r>
            <a:r>
              <a:rPr lang="ru-RU" dirty="0" err="1" smtClean="0">
                <a:solidFill>
                  <a:srgbClr val="FF0000"/>
                </a:solidFill>
              </a:rPr>
              <a:t>Абилимпикс</a:t>
            </a:r>
            <a:r>
              <a:rPr lang="ru-RU" dirty="0" smtClean="0">
                <a:solidFill>
                  <a:srgbClr val="FF0000"/>
                </a:solidFill>
              </a:rPr>
              <a:t>. Дети 5+» 2024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2964" y="825950"/>
            <a:ext cx="10407611" cy="658834"/>
          </a:xfrm>
        </p:spPr>
        <p:txBody>
          <a:bodyPr/>
          <a:lstStyle/>
          <a:p>
            <a:r>
              <a:rPr lang="ru-RU" dirty="0" smtClean="0"/>
              <a:t>конкурс </a:t>
            </a:r>
            <a:r>
              <a:rPr lang="ru-RU" dirty="0"/>
              <a:t>по ранней профориентации среди детей дошкольного и младшего школьного </a:t>
            </a:r>
            <a:r>
              <a:rPr lang="ru-RU" dirty="0" smtClean="0"/>
              <a:t>возраста</a:t>
            </a:r>
          </a:p>
          <a:p>
            <a:r>
              <a:rPr lang="ru-RU" dirty="0" smtClean="0"/>
              <a:t>с </a:t>
            </a:r>
            <a:r>
              <a:rPr lang="ru-RU" dirty="0"/>
              <a:t>ограниченными возможностями здоровья </a:t>
            </a:r>
            <a:r>
              <a:rPr lang="ru-RU" dirty="0" smtClean="0"/>
              <a:t>и </a:t>
            </a:r>
            <a:r>
              <a:rPr lang="ru-RU" dirty="0"/>
              <a:t>инвалидностью в Новосибирской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92904" y="1484784"/>
            <a:ext cx="594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Дата проведения </a:t>
            </a:r>
            <a:r>
              <a:rPr lang="ru-RU" sz="2800" dirty="0">
                <a:solidFill>
                  <a:srgbClr val="00B050"/>
                </a:solidFill>
              </a:rPr>
              <a:t>конкурса – 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00B050"/>
                </a:solidFill>
              </a:rPr>
              <a:t>19 апреля 2024 года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010" y="5187317"/>
            <a:ext cx="10433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Конкурс проводится с целью формирования у ребенка с ОВЗ и инвалидностью положительного эмоционального отношения к миру профессий, предоставления ему возможности использовать свои силы в доступных видах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08" y="0"/>
            <a:ext cx="1066892" cy="841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434" y="19615"/>
            <a:ext cx="818086" cy="821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56" y="2515158"/>
            <a:ext cx="3559316" cy="267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r="15375" b="886"/>
          <a:stretch/>
        </p:blipFill>
        <p:spPr>
          <a:xfrm>
            <a:off x="8544272" y="2514842"/>
            <a:ext cx="3528392" cy="2672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159" r="2157" b="9495"/>
          <a:stretch/>
        </p:blipFill>
        <p:spPr>
          <a:xfrm>
            <a:off x="407368" y="2060848"/>
            <a:ext cx="4577588" cy="312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2" y="1404134"/>
            <a:ext cx="3556757" cy="13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64" y="356628"/>
            <a:ext cx="7743315" cy="4713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«</a:t>
            </a:r>
            <a:r>
              <a:rPr lang="ru-RU" dirty="0" err="1" smtClean="0">
                <a:solidFill>
                  <a:srgbClr val="FF0000"/>
                </a:solidFill>
              </a:rPr>
              <a:t>Абилимпикс</a:t>
            </a:r>
            <a:r>
              <a:rPr lang="ru-RU" dirty="0" smtClean="0">
                <a:solidFill>
                  <a:srgbClr val="FF0000"/>
                </a:solidFill>
              </a:rPr>
              <a:t>. Дети 5+» 2024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2964" y="825950"/>
            <a:ext cx="10407611" cy="658834"/>
          </a:xfrm>
        </p:spPr>
        <p:txBody>
          <a:bodyPr/>
          <a:lstStyle/>
          <a:p>
            <a:r>
              <a:rPr lang="ru-RU" dirty="0" smtClean="0"/>
              <a:t>конкурс </a:t>
            </a:r>
            <a:r>
              <a:rPr lang="ru-RU" dirty="0"/>
              <a:t>по ранней профориентации среди детей дошкольного и младшего школьного </a:t>
            </a:r>
            <a:r>
              <a:rPr lang="ru-RU" dirty="0" smtClean="0"/>
              <a:t>возраста</a:t>
            </a:r>
          </a:p>
          <a:p>
            <a:r>
              <a:rPr lang="ru-RU" dirty="0" smtClean="0"/>
              <a:t>с </a:t>
            </a:r>
            <a:r>
              <a:rPr lang="ru-RU" dirty="0"/>
              <a:t>ограниченными возможностями здоровья </a:t>
            </a:r>
            <a:r>
              <a:rPr lang="ru-RU" dirty="0" smtClean="0"/>
              <a:t>и </a:t>
            </a:r>
            <a:r>
              <a:rPr lang="ru-RU" dirty="0"/>
              <a:t>инвалидностью в Новосибирской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8269" y="1628800"/>
            <a:ext cx="89468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УЧАСТНИКИ: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дети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дошкольного и младшего школьного возраста с ОВЗ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и/или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инвалидностью 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обучающиеся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дошкольных образовательных организациях, общеобразовательных и специальных (коррекционных) школах, расположенных на территории Новосибирской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</a:p>
          <a:p>
            <a:pPr algn="ctr"/>
            <a:endParaRPr lang="ru-RU" sz="2000" dirty="0" smtClean="0"/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ВОЗРАСТ: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5 до 8 лет для воспитанников дошкольных образовательных организаций; </a:t>
            </a:r>
          </a:p>
          <a:p>
            <a:r>
              <a:rPr lang="ru-RU" sz="2000" dirty="0"/>
              <a:t>от 7 до 13 лет для обучающихся общеобразовательных и специальных (коррекционных) </a:t>
            </a:r>
            <a:r>
              <a:rPr lang="ru-RU" sz="2000" dirty="0" smtClean="0"/>
              <a:t>школ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ФОРМА УЧАСТИЯ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зависимости от задания)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очная и дистанционная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индивидуальное участие (1 участник и 1 взрослый наставник); </a:t>
            </a:r>
          </a:p>
          <a:p>
            <a:r>
              <a:rPr lang="ru-RU" sz="2000" dirty="0"/>
              <a:t>2) командное </a:t>
            </a:r>
            <a:r>
              <a:rPr lang="ru-RU" sz="2000" dirty="0" smtClean="0"/>
              <a:t>участие (2 участника и </a:t>
            </a:r>
            <a:r>
              <a:rPr lang="ru-RU" sz="2000" dirty="0"/>
              <a:t>1 взрослый наставник)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8800"/>
            <a:ext cx="2656925" cy="1010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135" y="290"/>
            <a:ext cx="839417" cy="843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560" y="-5707"/>
            <a:ext cx="1055440" cy="832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421" y="2910430"/>
            <a:ext cx="2846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Приказ Министерства образования Новосибирской области от 16.02.2024 № 261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проведении конкурса по ранней профориентации среди детей дошкольного и младшего школьного возраста с ограниченными возможностями здоровья и инвалидностью «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Абилимпикс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. Дети 5+» 2024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Новосибирской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области»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80387"/>
            <a:ext cx="8280919" cy="46583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Перечень компетенций Конкурса «</a:t>
            </a:r>
            <a:r>
              <a:rPr lang="ru-RU" sz="2000" dirty="0" err="1" smtClean="0">
                <a:solidFill>
                  <a:srgbClr val="FF0000"/>
                </a:solidFill>
              </a:rPr>
              <a:t>Абилимпикс</a:t>
            </a:r>
            <a:r>
              <a:rPr lang="ru-RU" sz="2000" dirty="0" smtClean="0">
                <a:solidFill>
                  <a:srgbClr val="FF0000"/>
                </a:solidFill>
              </a:rPr>
              <a:t>. Дети 5+» 2024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909" y="388248"/>
            <a:ext cx="38188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Аппликация</a:t>
            </a:r>
          </a:p>
          <a:p>
            <a:pPr lvl="0"/>
            <a:r>
              <a:rPr lang="ru-RU" sz="1600" dirty="0" smtClean="0"/>
              <a:t>Адаптивная физическая культура</a:t>
            </a:r>
            <a:endParaRPr lang="ru-RU" sz="1600" dirty="0"/>
          </a:p>
          <a:p>
            <a:pPr lvl="0"/>
            <a:r>
              <a:rPr lang="ru-RU" sz="1600" dirty="0" err="1" smtClean="0"/>
              <a:t>Бисероплетение</a:t>
            </a:r>
            <a:endParaRPr lang="ru-RU" sz="1600" dirty="0" smtClean="0"/>
          </a:p>
          <a:p>
            <a:pPr lvl="0"/>
            <a:r>
              <a:rPr lang="ru-RU" sz="1600" dirty="0" err="1" smtClean="0"/>
              <a:t>Бумагопластика</a:t>
            </a:r>
            <a:endParaRPr lang="ru-RU" sz="1600" dirty="0"/>
          </a:p>
          <a:p>
            <a:pPr lvl="0"/>
            <a:r>
              <a:rPr lang="ru-RU" sz="1600" dirty="0" smtClean="0"/>
              <a:t>Визаж</a:t>
            </a:r>
            <a:endParaRPr lang="ru-RU" sz="1600" dirty="0"/>
          </a:p>
          <a:p>
            <a:pPr lvl="0"/>
            <a:r>
              <a:rPr lang="ru-RU" sz="1600" dirty="0"/>
              <a:t>Вокал </a:t>
            </a:r>
          </a:p>
          <a:p>
            <a:pPr lvl="0"/>
            <a:r>
              <a:rPr lang="ru-RU" sz="1600" dirty="0"/>
              <a:t>Вышивка лентами</a:t>
            </a:r>
          </a:p>
          <a:p>
            <a:pPr lvl="0"/>
            <a:r>
              <a:rPr lang="ru-RU" sz="1600" dirty="0"/>
              <a:t>Гид (экскурсовод)</a:t>
            </a:r>
          </a:p>
          <a:p>
            <a:pPr lvl="0"/>
            <a:r>
              <a:rPr lang="ru-RU" sz="1600" dirty="0" smtClean="0"/>
              <a:t>Дизайн </a:t>
            </a:r>
            <a:r>
              <a:rPr lang="ru-RU" sz="1600" dirty="0"/>
              <a:t>плаката</a:t>
            </a:r>
          </a:p>
          <a:p>
            <a:pPr lvl="0"/>
            <a:r>
              <a:rPr lang="ru-RU" sz="1600" dirty="0" smtClean="0"/>
              <a:t>Изобразительное </a:t>
            </a:r>
            <a:r>
              <a:rPr lang="ru-RU" sz="1600" dirty="0"/>
              <a:t>искусство</a:t>
            </a:r>
          </a:p>
          <a:p>
            <a:pPr lvl="0"/>
            <a:r>
              <a:rPr lang="ru-RU" sz="1600" dirty="0" smtClean="0"/>
              <a:t>Инженер </a:t>
            </a:r>
            <a:r>
              <a:rPr lang="ru-RU" sz="1600" dirty="0"/>
              <a:t>– </a:t>
            </a:r>
            <a:r>
              <a:rPr lang="ru-RU" sz="1600" dirty="0" smtClean="0"/>
              <a:t>проектировщик</a:t>
            </a:r>
          </a:p>
          <a:p>
            <a:pPr lvl="0"/>
            <a:r>
              <a:rPr lang="ru-RU" sz="1600" dirty="0" smtClean="0"/>
              <a:t>Интеллектуальные игры (шахматы)</a:t>
            </a:r>
          </a:p>
          <a:p>
            <a:pPr lvl="0"/>
            <a:r>
              <a:rPr lang="ru-RU" sz="1600" dirty="0" smtClean="0"/>
              <a:t>Ковроткачество крючком</a:t>
            </a:r>
            <a:endParaRPr lang="ru-RU" sz="1600" dirty="0"/>
          </a:p>
          <a:p>
            <a:pPr lvl="0"/>
            <a:r>
              <a:rPr lang="ru-RU" sz="1600" dirty="0" err="1" smtClean="0"/>
              <a:t>Клининг</a:t>
            </a:r>
            <a:endParaRPr lang="ru-RU" sz="1600" dirty="0"/>
          </a:p>
          <a:p>
            <a:pPr lvl="0"/>
            <a:r>
              <a:rPr lang="ru-RU" sz="1600" dirty="0" smtClean="0"/>
              <a:t>Кондитерское дело</a:t>
            </a:r>
          </a:p>
          <a:p>
            <a:pPr lvl="0"/>
            <a:r>
              <a:rPr lang="ru-RU" sz="1600" dirty="0" smtClean="0"/>
              <a:t>Кондитер-оформитель</a:t>
            </a:r>
            <a:endParaRPr lang="ru-RU" sz="1600" dirty="0"/>
          </a:p>
          <a:p>
            <a:pPr lvl="0"/>
            <a:r>
              <a:rPr lang="ru-RU" sz="1600" dirty="0" err="1" smtClean="0"/>
              <a:t>Куборо</a:t>
            </a:r>
            <a:endParaRPr lang="ru-RU" sz="1600" dirty="0"/>
          </a:p>
          <a:p>
            <a:pPr lvl="0"/>
            <a:r>
              <a:rPr lang="ru-RU" sz="1600" dirty="0" smtClean="0"/>
              <a:t>Ландшафтный дизайн</a:t>
            </a:r>
          </a:p>
          <a:p>
            <a:pPr lvl="0"/>
            <a:r>
              <a:rPr lang="ru-RU" sz="1600" dirty="0" smtClean="0"/>
              <a:t>Лепка из глины</a:t>
            </a:r>
            <a:endParaRPr lang="ru-RU" sz="1600" dirty="0"/>
          </a:p>
          <a:p>
            <a:pPr lvl="0"/>
            <a:r>
              <a:rPr lang="ru-RU" sz="1600" dirty="0" smtClean="0"/>
              <a:t>Лепка </a:t>
            </a:r>
            <a:r>
              <a:rPr lang="ru-RU" sz="1600" dirty="0"/>
              <a:t>из пластилина</a:t>
            </a:r>
          </a:p>
          <a:p>
            <a:pPr lvl="0"/>
            <a:r>
              <a:rPr lang="ru-RU" sz="1600" dirty="0" smtClean="0"/>
              <a:t>Лепка </a:t>
            </a:r>
            <a:r>
              <a:rPr lang="ru-RU" sz="1600" dirty="0"/>
              <a:t>из разных материалов</a:t>
            </a:r>
          </a:p>
          <a:p>
            <a:pPr lvl="0"/>
            <a:r>
              <a:rPr lang="ru-RU" sz="1600" dirty="0" smtClean="0"/>
              <a:t>Малярно-декоративные работы</a:t>
            </a:r>
          </a:p>
          <a:p>
            <a:pPr lvl="0"/>
            <a:r>
              <a:rPr lang="ru-RU" sz="1600" dirty="0" smtClean="0"/>
              <a:t>Моделирование с </a:t>
            </a:r>
            <a:r>
              <a:rPr lang="ru-RU" sz="1600" dirty="0" err="1" smtClean="0"/>
              <a:t>Лего</a:t>
            </a:r>
            <a:endParaRPr lang="ru-RU" sz="1600" dirty="0"/>
          </a:p>
          <a:p>
            <a:pPr lvl="0"/>
            <a:r>
              <a:rPr lang="ru-RU" sz="1600" dirty="0" smtClean="0"/>
              <a:t>Модельер</a:t>
            </a:r>
            <a:endParaRPr lang="ru-RU" sz="1600" dirty="0"/>
          </a:p>
          <a:p>
            <a:r>
              <a:rPr lang="ru-RU" sz="1600" dirty="0" smtClean="0"/>
              <a:t>Мультимедийная </a:t>
            </a:r>
            <a:r>
              <a:rPr lang="ru-RU" sz="1600" dirty="0"/>
              <a:t>журналистика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6611"/>
            <a:ext cx="2063552" cy="903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1745" y="363915"/>
            <a:ext cx="3816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Ногтевой дизайн</a:t>
            </a:r>
          </a:p>
          <a:p>
            <a:pPr lvl="0"/>
            <a:r>
              <a:rPr lang="ru-RU" sz="1600" dirty="0" smtClean="0"/>
              <a:t>Обработка </a:t>
            </a:r>
            <a:r>
              <a:rPr lang="ru-RU" sz="1600" dirty="0"/>
              <a:t>текста</a:t>
            </a:r>
          </a:p>
          <a:p>
            <a:pPr lvl="0"/>
            <a:r>
              <a:rPr lang="ru-RU" sz="1600" dirty="0" smtClean="0"/>
              <a:t>Объемное </a:t>
            </a:r>
            <a:r>
              <a:rPr lang="ru-RU" sz="1600" dirty="0"/>
              <a:t>рисование (3D ручкой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Пластилинография</a:t>
            </a:r>
            <a:endParaRPr lang="ru-RU" sz="1600" dirty="0"/>
          </a:p>
          <a:p>
            <a:pPr lvl="0"/>
            <a:r>
              <a:rPr lang="ru-RU" sz="1600" dirty="0" smtClean="0"/>
              <a:t>Поварское </a:t>
            </a:r>
            <a:r>
              <a:rPr lang="ru-RU" sz="1600" dirty="0"/>
              <a:t>дело</a:t>
            </a:r>
          </a:p>
          <a:p>
            <a:pPr lvl="0"/>
            <a:r>
              <a:rPr lang="ru-RU" sz="1600" dirty="0" smtClean="0"/>
              <a:t>Реклама</a:t>
            </a:r>
            <a:endParaRPr lang="ru-RU" sz="1600" dirty="0"/>
          </a:p>
          <a:p>
            <a:pPr lvl="0"/>
            <a:r>
              <a:rPr lang="ru-RU" sz="1600" dirty="0" smtClean="0"/>
              <a:t>Робототехника</a:t>
            </a:r>
            <a:endParaRPr lang="ru-RU" sz="1600" dirty="0"/>
          </a:p>
          <a:p>
            <a:pPr lvl="0"/>
            <a:r>
              <a:rPr lang="ru-RU" sz="1600" dirty="0" smtClean="0"/>
              <a:t>Роспись </a:t>
            </a:r>
            <a:r>
              <a:rPr lang="ru-RU" sz="1600" dirty="0"/>
              <a:t>по </a:t>
            </a:r>
            <a:r>
              <a:rPr lang="ru-RU" sz="1600" dirty="0" smtClean="0"/>
              <a:t>шелку</a:t>
            </a:r>
          </a:p>
          <a:p>
            <a:pPr lvl="0"/>
            <a:r>
              <a:rPr lang="ru-RU" sz="1600" dirty="0" smtClean="0"/>
              <a:t>Саунд дизайн</a:t>
            </a:r>
            <a:endParaRPr lang="ru-RU" sz="1600" dirty="0"/>
          </a:p>
          <a:p>
            <a:pPr lvl="0"/>
            <a:r>
              <a:rPr lang="ru-RU" sz="1600" dirty="0" smtClean="0"/>
              <a:t>Сборка/управление </a:t>
            </a:r>
            <a:r>
              <a:rPr lang="ru-RU" sz="1600" dirty="0" err="1"/>
              <a:t>квадракоптером</a:t>
            </a:r>
            <a:r>
              <a:rPr lang="ru-RU" sz="1600" dirty="0"/>
              <a:t> </a:t>
            </a:r>
            <a:endParaRPr lang="ru-RU" sz="1600" dirty="0" smtClean="0"/>
          </a:p>
          <a:p>
            <a:pPr lvl="0"/>
            <a:r>
              <a:rPr lang="ru-RU" sz="1600" dirty="0" smtClean="0"/>
              <a:t>Создание иллюстрации с помощью ИИ</a:t>
            </a:r>
          </a:p>
          <a:p>
            <a:pPr lvl="0"/>
            <a:r>
              <a:rPr lang="ru-RU" sz="1600" dirty="0" smtClean="0"/>
              <a:t>Столярное </a:t>
            </a:r>
            <a:r>
              <a:rPr lang="ru-RU" sz="1600" dirty="0"/>
              <a:t>дело</a:t>
            </a:r>
          </a:p>
          <a:p>
            <a:pPr lvl="0"/>
            <a:r>
              <a:rPr lang="ru-RU" sz="1600" dirty="0" smtClean="0"/>
              <a:t>Студийный фотограф</a:t>
            </a:r>
          </a:p>
          <a:p>
            <a:pPr lvl="0"/>
            <a:r>
              <a:rPr lang="ru-RU" sz="1600" dirty="0" smtClean="0"/>
              <a:t>Сувенирное дело</a:t>
            </a:r>
          </a:p>
          <a:p>
            <a:pPr lvl="0"/>
            <a:r>
              <a:rPr lang="ru-RU" sz="1600" dirty="0" smtClean="0"/>
              <a:t>Финансовая грамотность</a:t>
            </a:r>
            <a:endParaRPr lang="ru-RU" sz="1600" dirty="0"/>
          </a:p>
          <a:p>
            <a:pPr lvl="0"/>
            <a:r>
              <a:rPr lang="ru-RU" sz="1600" dirty="0" smtClean="0"/>
              <a:t>Флористика</a:t>
            </a:r>
            <a:endParaRPr lang="ru-RU" sz="1600" dirty="0"/>
          </a:p>
          <a:p>
            <a:r>
              <a:rPr lang="ru-RU" sz="1600" dirty="0"/>
              <a:t>Фотограф-репортер</a:t>
            </a:r>
          </a:p>
          <a:p>
            <a:pPr lvl="0"/>
            <a:r>
              <a:rPr lang="ru-RU" sz="1600" dirty="0" smtClean="0"/>
              <a:t>Художественный </a:t>
            </a:r>
            <a:r>
              <a:rPr lang="ru-RU" sz="1600" dirty="0"/>
              <a:t>дизайн (</a:t>
            </a:r>
            <a:r>
              <a:rPr lang="ru-RU" sz="1600" dirty="0" err="1"/>
              <a:t>скрапбукинг</a:t>
            </a:r>
            <a:r>
              <a:rPr lang="ru-RU" sz="1600" dirty="0"/>
              <a:t>)</a:t>
            </a:r>
          </a:p>
          <a:p>
            <a:pPr lvl="0"/>
            <a:r>
              <a:rPr lang="ru-RU" sz="1600" dirty="0" smtClean="0"/>
              <a:t>Художественное </a:t>
            </a:r>
            <a:r>
              <a:rPr lang="ru-RU" sz="1600" dirty="0"/>
              <a:t>слово</a:t>
            </a:r>
          </a:p>
          <a:p>
            <a:pPr lvl="0"/>
            <a:r>
              <a:rPr lang="ru-RU" sz="1600" dirty="0" smtClean="0"/>
              <a:t>Художник-мультипликатор</a:t>
            </a:r>
            <a:endParaRPr lang="ru-RU" sz="1600" dirty="0"/>
          </a:p>
          <a:p>
            <a:pPr lvl="0"/>
            <a:r>
              <a:rPr lang="ru-RU" sz="1600" dirty="0" smtClean="0"/>
              <a:t>Швея</a:t>
            </a:r>
            <a:endParaRPr lang="ru-RU" sz="1600" dirty="0"/>
          </a:p>
          <a:p>
            <a:pPr lvl="0"/>
            <a:r>
              <a:rPr lang="ru-RU" sz="1600" dirty="0" smtClean="0"/>
              <a:t>Экологическая </a:t>
            </a:r>
            <a:r>
              <a:rPr lang="ru-RU" sz="1600" dirty="0"/>
              <a:t>фантазия</a:t>
            </a:r>
          </a:p>
          <a:p>
            <a:pPr lvl="0"/>
            <a:r>
              <a:rPr lang="ru-RU" sz="1600" dirty="0" smtClean="0"/>
              <a:t>Электроника</a:t>
            </a:r>
            <a:endParaRPr lang="ru-RU" sz="1600" dirty="0"/>
          </a:p>
          <a:p>
            <a:pPr lvl="0"/>
            <a:r>
              <a:rPr lang="ru-RU" sz="1600" dirty="0" smtClean="0"/>
              <a:t>Ювелирное дело		</a:t>
            </a:r>
            <a:endParaRPr lang="ru-RU" sz="1600" dirty="0"/>
          </a:p>
          <a:p>
            <a:r>
              <a:rPr lang="ru-RU" sz="1600" dirty="0" smtClean="0"/>
              <a:t>Юный строитель		</a:t>
            </a:r>
          </a:p>
          <a:p>
            <a:r>
              <a:rPr lang="ru-RU" sz="1600" dirty="0"/>
              <a:t>Юный натуралист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8169" y="1052736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Площадки (дошкольники и школьники) - 48: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г. Новосибирск - 30,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Новосибирская область – 18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(5 районов)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1742 участника из 307 ОО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3176394"/>
            <a:ext cx="4320479" cy="32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798" y="234718"/>
            <a:ext cx="8467587" cy="9144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 sz="3600" dirty="0">
                <a:solidFill>
                  <a:srgbClr val="C00000"/>
                </a:solidFill>
              </a:rPr>
              <a:t>КОНТАКТЫ</a:t>
            </a:r>
            <a:endParaRPr lang="en-US" sz="3600" dirty="0">
              <a:latin typeface="+mj-lt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63147" y="1484784"/>
            <a:ext cx="7992888" cy="47397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 ПРОФЕССИОНАЛЬНО-ПЕДАГОГИЧЕСКИЙ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г. Новосибирск,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Немировича-Данченко, 121</a:t>
            </a:r>
          </a:p>
          <a:p>
            <a:pPr algn="ctr">
              <a:buNone/>
            </a:pP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http://www.nppk54.ru/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nppk@edu54.ru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директора,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+7(383)314-93-66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инклюзивного образования,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+7(383)314-18-70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5"/>
          <a:srcRect l="7696" t="35328" r="70978" b="26780"/>
          <a:stretch>
            <a:fillRect/>
          </a:stretch>
        </p:blipFill>
        <p:spPr bwMode="auto">
          <a:xfrm>
            <a:off x="11155233" y="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" y="18125"/>
            <a:ext cx="816462" cy="8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51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38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588</Words>
  <Application>Microsoft Office PowerPoint</Application>
  <PresentationFormat>Широкоэкранный</PresentationFormat>
  <Paragraphs>165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Malgun Gothic</vt:lpstr>
      <vt:lpstr>Arial</vt:lpstr>
      <vt:lpstr>Arial Narrow</vt:lpstr>
      <vt:lpstr>Calibri</vt:lpstr>
      <vt:lpstr>Century Gothic</vt:lpstr>
      <vt:lpstr>FontAwesome</vt:lpstr>
      <vt:lpstr>Office Theme</vt:lpstr>
      <vt:lpstr>Презентация PowerPoint</vt:lpstr>
      <vt:lpstr>Презентация PowerPoint</vt:lpstr>
      <vt:lpstr>Развитие  регионального движения  «Абилимпикс»</vt:lpstr>
      <vt:lpstr>Конкурс «Абилимпикс. Дети 5+» 2024</vt:lpstr>
      <vt:lpstr>Конкурс «Абилимпикс. Дети 5+» 2024</vt:lpstr>
      <vt:lpstr>Перечень компетенций Конкурса «Абилимпикс. Дети 5+» 2024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Наталья Владимировна</dc:creator>
  <cp:lastModifiedBy>Рузанкина Елизавета Александровна</cp:lastModifiedBy>
  <cp:revision>260</cp:revision>
  <dcterms:created xsi:type="dcterms:W3CDTF">2021-02-22T07:35:28Z</dcterms:created>
  <dcterms:modified xsi:type="dcterms:W3CDTF">2024-09-24T09:47:42Z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2019-04-30T00:00:00Z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2021-02-22T00:00:00Z</vt:filetime>
  </property>
</Properties>
</file>