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63" r:id="rId5"/>
    <p:sldId id="261" r:id="rId6"/>
    <p:sldId id="262" r:id="rId7"/>
    <p:sldId id="266" r:id="rId8"/>
    <p:sldId id="259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522" y="-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3" descr="C:\Users\Владимир\Dropbox\от Бакаева\Абилимпикс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6781" cy="139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140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415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74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8592" y="365125"/>
            <a:ext cx="973520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3" descr="C:\Users\Владимир\Dropbox\от Бакаева\Абилимпикс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6781" cy="139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144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732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190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543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662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432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62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575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9BA97-294A-48F3-A320-FAB5A9BBFA6D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67674-5C62-403F-AAFB-4F2C9AE94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645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0664" y="1595938"/>
            <a:ext cx="2879324" cy="191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CD09E9-8B40-4BC2-AEE1-67E98A59D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9820" y="4169429"/>
            <a:ext cx="2722179" cy="26885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5455" y="1611461"/>
            <a:ext cx="9087221" cy="1930894"/>
          </a:xfrm>
          <a:prstGeom prst="rect">
            <a:avLst/>
          </a:prstGeom>
          <a:solidFill>
            <a:schemeClr val="tx2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4726" y="1691232"/>
            <a:ext cx="8051559" cy="1688898"/>
          </a:xfrm>
          <a:noFill/>
          <a:ln>
            <a:noFill/>
          </a:ln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fontAlgn="base">
              <a:spcAft>
                <a:spcPct val="0"/>
              </a:spcAft>
            </a:pPr>
            <a:r>
              <a:rPr kumimoji="1"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 движения «</a:t>
            </a:r>
            <a:r>
              <a:rPr kumimoji="1"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Абилимпикс</a:t>
            </a:r>
            <a:r>
              <a:rPr kumimoji="1"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в регионах на примере Новосибирской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5428" y="4442867"/>
            <a:ext cx="7945820" cy="1263869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Лейбов Алексей Михайлович – директор Новосибирского центра развития профессионального образования, канд.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наук, доцент</a:t>
            </a:r>
          </a:p>
          <a:p>
            <a:pPr algn="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3999" y="404813"/>
            <a:ext cx="8008883" cy="425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Shape 34"/>
          <p:cNvSpPr>
            <a:spLocks noChangeArrowheads="1"/>
          </p:cNvSpPr>
          <p:nvPr/>
        </p:nvSpPr>
        <p:spPr bwMode="auto">
          <a:xfrm>
            <a:off x="1524000" y="-7938"/>
            <a:ext cx="10668000" cy="628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25" tIns="91425" rIns="91425" bIns="91425" anchor="ctr"/>
          <a:lstStyle/>
          <a:p>
            <a:pPr>
              <a:defRPr/>
            </a:pPr>
            <a:endParaRPr lang="ru-RU" b="1" dirty="0">
              <a:latin typeface="Arial" charset="0"/>
              <a:cs typeface="Arial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676399" y="12922"/>
            <a:ext cx="10515600" cy="507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«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Новосибирской области - 2017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991301" y="6209347"/>
            <a:ext cx="238696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600" dirty="0" smtClean="0">
                <a:solidFill>
                  <a:schemeClr val="accent6">
                    <a:lumMod val="75000"/>
                  </a:schemeClr>
                </a:solidFill>
                <a:latin typeface="Time new romans"/>
              </a:rPr>
              <a:t>24 </a:t>
            </a:r>
            <a:r>
              <a:rPr kumimoji="0" lang="ru-RU" altLang="ru-RU" sz="1600" dirty="0">
                <a:solidFill>
                  <a:schemeClr val="accent6">
                    <a:lumMod val="75000"/>
                  </a:schemeClr>
                </a:solidFill>
                <a:latin typeface="Time new romans"/>
              </a:rPr>
              <a:t>октября 2017 года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16920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3999" y="404813"/>
            <a:ext cx="8008883" cy="425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Shape 34"/>
          <p:cNvSpPr>
            <a:spLocks noChangeArrowheads="1"/>
          </p:cNvSpPr>
          <p:nvPr/>
        </p:nvSpPr>
        <p:spPr bwMode="auto">
          <a:xfrm>
            <a:off x="1524000" y="-7938"/>
            <a:ext cx="10668000" cy="628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25" tIns="91425" rIns="91425" bIns="91425" anchor="ctr"/>
          <a:lstStyle/>
          <a:p>
            <a:pPr>
              <a:defRPr/>
            </a:pPr>
            <a:endParaRPr lang="ru-RU" b="1" dirty="0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768" y="65214"/>
            <a:ext cx="9735207" cy="482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Регламентирующие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в 2017 году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усеченными противолежащими углами 2"/>
          <p:cNvSpPr/>
          <p:nvPr/>
        </p:nvSpPr>
        <p:spPr>
          <a:xfrm>
            <a:off x="567228" y="2769101"/>
            <a:ext cx="8838027" cy="1088572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Концепция проведения конкурсов профессионального мастерства для людей с инвалидностью «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Абилимпикс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на 2017-2020 годы</a:t>
            </a:r>
          </a:p>
        </p:txBody>
      </p:sp>
      <p:sp>
        <p:nvSpPr>
          <p:cNvPr id="7" name="Прямоугольник с двумя усеченными противолежащими углами 2"/>
          <p:cNvSpPr/>
          <p:nvPr/>
        </p:nvSpPr>
        <p:spPr>
          <a:xfrm>
            <a:off x="567228" y="1430784"/>
            <a:ext cx="8838027" cy="1086194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Заседание Организационного комитета по подготовке и проведению конкурса профессионального мастерства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Abilim</a:t>
            </a:r>
            <a:r>
              <a:rPr lang="en-US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iсs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22.02.2017 г. </a:t>
            </a:r>
          </a:p>
        </p:txBody>
      </p:sp>
      <p:sp>
        <p:nvSpPr>
          <p:cNvPr id="8" name="Прямоугольник с двумя усеченными противолежащими углами 2"/>
          <p:cNvSpPr/>
          <p:nvPr/>
        </p:nvSpPr>
        <p:spPr>
          <a:xfrm>
            <a:off x="567228" y="4055366"/>
            <a:ext cx="8838027" cy="1191548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Организационный план («дорожная карта») по проведению конкурсов профессионального мастерства для людей с инвалидностью «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Абилимпикс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в 2017 году</a:t>
            </a:r>
          </a:p>
        </p:txBody>
      </p:sp>
      <p:sp>
        <p:nvSpPr>
          <p:cNvPr id="10" name="Прямоугольник с двумя усеченными противолежащими углами 2"/>
          <p:cNvSpPr/>
          <p:nvPr/>
        </p:nvSpPr>
        <p:spPr>
          <a:xfrm>
            <a:off x="567228" y="5470510"/>
            <a:ext cx="8838027" cy="1191548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Регламент проведения конкурсов профессионального мастерства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Абилимпикс</a:t>
            </a:r>
            <a:endParaRPr lang="ru-RU" sz="20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1571" y="830317"/>
            <a:ext cx="2862942" cy="2147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1572" y="3022148"/>
            <a:ext cx="2862942" cy="2147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1571" y="5213979"/>
            <a:ext cx="2729056" cy="2046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019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Группа 59"/>
          <p:cNvGrpSpPr/>
          <p:nvPr/>
        </p:nvGrpSpPr>
        <p:grpSpPr>
          <a:xfrm>
            <a:off x="968801" y="1009650"/>
            <a:ext cx="10668027" cy="5576887"/>
            <a:chOff x="968802" y="1009650"/>
            <a:chExt cx="10297648" cy="5576887"/>
          </a:xfrm>
        </p:grpSpPr>
        <p:sp>
          <p:nvSpPr>
            <p:cNvPr id="4" name="Прямоугольник 1"/>
            <p:cNvSpPr>
              <a:spLocks noChangeArrowheads="1"/>
            </p:cNvSpPr>
            <p:nvPr/>
          </p:nvSpPr>
          <p:spPr bwMode="auto">
            <a:xfrm>
              <a:off x="4544291" y="1009650"/>
              <a:ext cx="3079831" cy="838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200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Организационный комитет чемпионата «</a:t>
              </a:r>
              <a:r>
                <a:rPr lang="ru-RU" altLang="ru-RU" sz="1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Абилимпикс</a:t>
              </a:r>
              <a:r>
                <a:rPr lang="ru-RU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Новосибирской области</a:t>
              </a:r>
            </a:p>
          </p:txBody>
        </p:sp>
        <p:sp>
          <p:nvSpPr>
            <p:cNvPr id="5" name="Прямоугольник 14"/>
            <p:cNvSpPr>
              <a:spLocks noChangeArrowheads="1"/>
            </p:cNvSpPr>
            <p:nvPr/>
          </p:nvSpPr>
          <p:spPr bwMode="auto">
            <a:xfrm>
              <a:off x="968802" y="2257425"/>
              <a:ext cx="2076450" cy="2514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200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Региональные центры </a:t>
              </a:r>
              <a:r>
                <a:rPr lang="ru-RU" alt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компетенций</a:t>
              </a:r>
              <a:endPara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(ПОУ)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 15"/>
            <p:cNvSpPr>
              <a:spLocks noChangeArrowheads="1"/>
            </p:cNvSpPr>
            <p:nvPr/>
          </p:nvSpPr>
          <p:spPr bwMode="auto">
            <a:xfrm>
              <a:off x="3348996" y="2257425"/>
              <a:ext cx="2425449" cy="2514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200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Базовая профессиональная образовательная организация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(НППК)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 16"/>
            <p:cNvSpPr>
              <a:spLocks noChangeArrowheads="1"/>
            </p:cNvSpPr>
            <p:nvPr/>
          </p:nvSpPr>
          <p:spPr bwMode="auto">
            <a:xfrm>
              <a:off x="6352671" y="2257425"/>
              <a:ext cx="2076450" cy="2514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200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Региональный центр развития движения «</a:t>
              </a:r>
              <a:r>
                <a:rPr lang="ru-RU" altLang="ru-RU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Абилимпикс</a:t>
              </a:r>
              <a:r>
                <a:rPr lang="ru-RU" alt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(НЦРПО)</a:t>
              </a:r>
            </a:p>
          </p:txBody>
        </p:sp>
        <p:sp>
          <p:nvSpPr>
            <p:cNvPr id="8" name="Прямоугольник 17"/>
            <p:cNvSpPr>
              <a:spLocks noChangeArrowheads="1"/>
            </p:cNvSpPr>
            <p:nvPr/>
          </p:nvSpPr>
          <p:spPr bwMode="auto">
            <a:xfrm>
              <a:off x="9190000" y="2257425"/>
              <a:ext cx="2076450" cy="2514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200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Координацион-ный</a:t>
              </a:r>
              <a:r>
                <a:rPr lang="ru-RU" alt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совет работодателей</a:t>
              </a:r>
            </a:p>
          </p:txBody>
        </p:sp>
        <p:sp>
          <p:nvSpPr>
            <p:cNvPr id="9" name="Овал 18"/>
            <p:cNvSpPr>
              <a:spLocks noChangeArrowheads="1"/>
            </p:cNvSpPr>
            <p:nvPr/>
          </p:nvSpPr>
          <p:spPr bwMode="auto">
            <a:xfrm>
              <a:off x="4544291" y="5181040"/>
              <a:ext cx="3079831" cy="140549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200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Рабочая группа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(дирекция) регионального чемпионата</a:t>
              </a: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>
              <a:off x="4726696" y="1847850"/>
              <a:ext cx="0" cy="409575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7393696" y="1847850"/>
              <a:ext cx="0" cy="409575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7393696" y="1847850"/>
              <a:ext cx="2897428" cy="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>
              <a:off x="10291124" y="1847850"/>
              <a:ext cx="0" cy="409575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962912" y="1847850"/>
              <a:ext cx="2763784" cy="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1962912" y="1847850"/>
              <a:ext cx="0" cy="409575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>
              <a:stCxn id="5" idx="3"/>
              <a:endCxn id="6" idx="1"/>
            </p:cNvCxnSpPr>
            <p:nvPr/>
          </p:nvCxnSpPr>
          <p:spPr>
            <a:xfrm>
              <a:off x="3045252" y="3514725"/>
              <a:ext cx="303744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 flipV="1">
              <a:off x="5774445" y="3514165"/>
              <a:ext cx="578226" cy="56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>
              <a:stCxn id="7" idx="3"/>
              <a:endCxn id="8" idx="1"/>
            </p:cNvCxnSpPr>
            <p:nvPr/>
          </p:nvCxnSpPr>
          <p:spPr>
            <a:xfrm>
              <a:off x="8429121" y="3514725"/>
              <a:ext cx="760879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>
              <a:stCxn id="6" idx="2"/>
              <a:endCxn id="9" idx="1"/>
            </p:cNvCxnSpPr>
            <p:nvPr/>
          </p:nvCxnSpPr>
          <p:spPr>
            <a:xfrm>
              <a:off x="4561721" y="4772025"/>
              <a:ext cx="433601" cy="614845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>
              <a:stCxn id="7" idx="2"/>
              <a:endCxn id="9" idx="7"/>
            </p:cNvCxnSpPr>
            <p:nvPr/>
          </p:nvCxnSpPr>
          <p:spPr>
            <a:xfrm flipH="1">
              <a:off x="7173091" y="4772025"/>
              <a:ext cx="217805" cy="614845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>
              <a:stCxn id="4" idx="2"/>
              <a:endCxn id="9" idx="0"/>
            </p:cNvCxnSpPr>
            <p:nvPr/>
          </p:nvCxnSpPr>
          <p:spPr>
            <a:xfrm>
              <a:off x="6084207" y="1847850"/>
              <a:ext cx="0" cy="333319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6" name="Прямоугольник 45"/>
          <p:cNvSpPr/>
          <p:nvPr/>
        </p:nvSpPr>
        <p:spPr>
          <a:xfrm>
            <a:off x="1523999" y="404813"/>
            <a:ext cx="8008883" cy="425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Shape 34"/>
          <p:cNvSpPr>
            <a:spLocks noChangeArrowheads="1"/>
          </p:cNvSpPr>
          <p:nvPr/>
        </p:nvSpPr>
        <p:spPr bwMode="auto">
          <a:xfrm>
            <a:off x="1524000" y="-7938"/>
            <a:ext cx="10668000" cy="628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25" tIns="91425" rIns="91425" bIns="91425" anchor="ctr"/>
          <a:lstStyle/>
          <a:p>
            <a:pPr>
              <a:defRPr/>
            </a:pPr>
            <a:endParaRPr lang="ru-RU" b="1" dirty="0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2053" y="24403"/>
            <a:ext cx="10431894" cy="602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структура управления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Чемпионатом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7287" y="4934859"/>
            <a:ext cx="2884714" cy="192314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34860"/>
            <a:ext cx="2884711" cy="192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53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78267296"/>
              </p:ext>
            </p:extLst>
          </p:nvPr>
        </p:nvGraphicFramePr>
        <p:xfrm>
          <a:off x="1387363" y="916178"/>
          <a:ext cx="10405245" cy="5913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1489"/>
                <a:gridCol w="5484514"/>
                <a:gridCol w="4309242"/>
              </a:tblGrid>
              <a:tr h="501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образовательного учреждения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Компетенция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</a:tr>
              <a:tr h="481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ГБПОУ НСО «Новосибирский центр профессионального обучения № 2 </a:t>
                      </a:r>
                      <a:r>
                        <a:rPr lang="ru-RU" sz="1600" dirty="0" smtClean="0">
                          <a:effectLst/>
                        </a:rPr>
                        <a:t>им</a:t>
                      </a:r>
                      <a:r>
                        <a:rPr lang="ru-RU" sz="1600" dirty="0">
                          <a:effectLst/>
                        </a:rPr>
                        <a:t>. Героя России Ю.М. Наумова»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1. Кирпичная кладка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</a:tr>
              <a:tr h="5017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ГАПОУ НСО «Новосибирский колледж автосервиса и дорожного хозяйства»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1.Ремонт и обслуживание автомобилей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</a:tr>
              <a:tr h="5564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ГБПОУ НСО «Новосибирский профессионально-педагогический колледж»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 Фотограф– репортер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</a:tr>
              <a:tr h="5017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ГАПОУ НСО «Новосибирский колледж легкой промышленности и сервиса»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 Технология </a:t>
                      </a:r>
                      <a:r>
                        <a:rPr lang="ru-RU" sz="1600" dirty="0" smtClean="0">
                          <a:effectLst/>
                        </a:rPr>
                        <a:t>моды</a:t>
                      </a:r>
                      <a:endParaRPr lang="ru-RU" sz="1200" dirty="0">
                        <a:effectLst/>
                      </a:endParaRPr>
                    </a:p>
                  </a:txBody>
                  <a:tcPr marL="41938" marR="41938" marT="0" marB="0"/>
                </a:tc>
              </a:tr>
              <a:tr h="3053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ГАПОУ НСО «Новосибирский колледж питания и сервиса»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 Поварское дело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</a:tr>
              <a:tr h="7881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ГБПОУ НСО «Новосибирский колледж электроники и вычислительной техники»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 Администрирование баз </a:t>
                      </a:r>
                      <a:r>
                        <a:rPr lang="ru-RU" sz="1600" dirty="0" smtClean="0">
                          <a:effectLst/>
                        </a:rPr>
                        <a:t>данных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 </a:t>
                      </a:r>
                      <a:r>
                        <a:rPr lang="ru-RU" sz="1600" dirty="0" smtClean="0">
                          <a:effectLst/>
                        </a:rPr>
                        <a:t>Веб-дизайн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3. Инженерный дизайн (СА</a:t>
                      </a:r>
                      <a:r>
                        <a:rPr lang="en-US" sz="1600" dirty="0">
                          <a:effectLst/>
                        </a:rPr>
                        <a:t>D</a:t>
                      </a:r>
                      <a:r>
                        <a:rPr lang="ru-RU" sz="1600" dirty="0">
                          <a:effectLst/>
                        </a:rPr>
                        <a:t>) САПР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</a:tr>
              <a:tr h="5017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ГБПОУ НСО «Новосибирский центр профессионального обучения № 1»</a:t>
                      </a:r>
                      <a:endParaRPr lang="ru-RU" sz="1200" dirty="0">
                        <a:effectLst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1. Малярное дело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Сухое строительство и штукатурные работы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1938" marR="41938" marT="0" marB="0"/>
                </a:tc>
              </a:tr>
              <a:tr h="760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Институт социальных технологий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 реабилитации НГТУ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 Декоративное </a:t>
                      </a:r>
                      <a:r>
                        <a:rPr lang="ru-RU" sz="1600" dirty="0" smtClean="0">
                          <a:effectLst/>
                        </a:rPr>
                        <a:t>искусство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 Социальная </a:t>
                      </a:r>
                      <a:r>
                        <a:rPr lang="ru-RU" sz="1600" dirty="0" smtClean="0">
                          <a:effectLst/>
                        </a:rPr>
                        <a:t>работа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3. Адаптивная физическая культура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</a:tr>
              <a:tr h="5017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ГАПОУ НСО «Новосибирский медицинский колледж»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 </a:t>
                      </a:r>
                      <a:r>
                        <a:rPr lang="ru-RU" sz="1600" dirty="0" smtClean="0">
                          <a:effectLst/>
                        </a:rPr>
                        <a:t>Массажист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 Медицинский и социальный уход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23999" y="404813"/>
            <a:ext cx="8008883" cy="425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Shape 34"/>
          <p:cNvSpPr>
            <a:spLocks noChangeArrowheads="1"/>
          </p:cNvSpPr>
          <p:nvPr/>
        </p:nvSpPr>
        <p:spPr bwMode="auto">
          <a:xfrm>
            <a:off x="1524000" y="-7938"/>
            <a:ext cx="10668000" cy="628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25" tIns="91425" rIns="91425" bIns="91425" anchor="ctr"/>
          <a:lstStyle/>
          <a:p>
            <a:pPr>
              <a:defRPr/>
            </a:pPr>
            <a:endParaRPr lang="ru-RU" b="1" dirty="0">
              <a:latin typeface="Arial" charset="0"/>
              <a:cs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75768" y="65214"/>
            <a:ext cx="9735207" cy="4823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компетенций «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Новосибирской области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1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77292" y="1233851"/>
            <a:ext cx="499859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67" b="1" dirty="0">
                <a:solidFill>
                  <a:schemeClr val="bg1">
                    <a:lumMod val="50000"/>
                  </a:schemeClr>
                </a:solidFill>
              </a:rPr>
              <a:t>Участники регионального отборочного </a:t>
            </a:r>
            <a:r>
              <a:rPr lang="ru-RU" sz="1867" b="1" dirty="0" smtClean="0">
                <a:solidFill>
                  <a:schemeClr val="bg1">
                    <a:lumMod val="50000"/>
                  </a:schemeClr>
                </a:solidFill>
              </a:rPr>
              <a:t>этапа</a:t>
            </a:r>
            <a:endParaRPr lang="ru-RU" sz="2400" b="1" dirty="0"/>
          </a:p>
        </p:txBody>
      </p:sp>
      <p:pic>
        <p:nvPicPr>
          <p:cNvPr id="46" name="Picture 3" descr="C:\Users\Sokolova\Desktop\Иконки\group-of-people-in-a-formation_318-44341.png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2340" y="1594967"/>
            <a:ext cx="815413" cy="76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815414" y="1518592"/>
            <a:ext cx="19802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733" b="1" dirty="0">
                <a:solidFill>
                  <a:schemeClr val="accent1">
                    <a:lumMod val="75000"/>
                  </a:schemeClr>
                </a:solidFill>
              </a:rPr>
              <a:t>15 </a:t>
            </a:r>
            <a:r>
              <a:rPr lang="ru-RU" sz="1867" b="1" dirty="0">
                <a:solidFill>
                  <a:schemeClr val="accent1">
                    <a:lumMod val="75000"/>
                  </a:schemeClr>
                </a:solidFill>
              </a:rPr>
              <a:t>ОРГАНИЗАЦИЙ</a:t>
            </a:r>
            <a:endParaRPr lang="ru-RU" sz="18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Box 27"/>
          <p:cNvSpPr txBox="1">
            <a:spLocks noChangeArrowheads="1"/>
          </p:cNvSpPr>
          <p:nvPr/>
        </p:nvSpPr>
        <p:spPr bwMode="auto">
          <a:xfrm>
            <a:off x="2915648" y="1458586"/>
            <a:ext cx="168018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Более</a:t>
            </a:r>
            <a:r>
              <a:rPr lang="ru-RU" sz="3733" b="1" dirty="0">
                <a:solidFill>
                  <a:schemeClr val="accent2"/>
                </a:solidFill>
              </a:rPr>
              <a:t> 20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83354" y="2036788"/>
            <a:ext cx="1800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chemeClr val="accent2"/>
                </a:solidFill>
              </a:rPr>
              <a:t>ЭКСПЕРТОВ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5347" y="2418692"/>
            <a:ext cx="2572303" cy="502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67" b="1" dirty="0">
                <a:solidFill>
                  <a:schemeClr val="bg1"/>
                </a:solidFill>
              </a:rPr>
              <a:t>   2016 г.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15648" y="2418692"/>
            <a:ext cx="2100233" cy="50276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67" b="1" dirty="0">
                <a:solidFill>
                  <a:schemeClr val="bg1"/>
                </a:solidFill>
              </a:rPr>
              <a:t>2016 г.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155340" y="2418693"/>
            <a:ext cx="10584" cy="120013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855640" y="2478700"/>
            <a:ext cx="0" cy="1140127"/>
          </a:xfrm>
          <a:prstGeom prst="line">
            <a:avLst/>
          </a:prstGeom>
          <a:ln w="28575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15348" y="2778733"/>
            <a:ext cx="264029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467" b="1" dirty="0">
                <a:solidFill>
                  <a:schemeClr val="accent1">
                    <a:lumMod val="75000"/>
                  </a:schemeClr>
                </a:solidFill>
              </a:rPr>
              <a:t>32</a:t>
            </a:r>
            <a:r>
              <a:rPr lang="ru-RU" sz="3733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УЧАСТНИКА С ИНВАЛИДНОСТЬЮ И ОВЗ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2855641" y="2898746"/>
            <a:ext cx="2118783" cy="379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867" b="1" dirty="0">
                <a:solidFill>
                  <a:schemeClr val="bg1">
                    <a:lumMod val="50000"/>
                  </a:schemeClr>
                </a:solidFill>
              </a:rPr>
              <a:t>ВОЛОНТЕРОВ</a:t>
            </a:r>
          </a:p>
        </p:txBody>
      </p:sp>
      <p:sp>
        <p:nvSpPr>
          <p:cNvPr id="67" name="TextBox 31"/>
          <p:cNvSpPr txBox="1">
            <a:spLocks noChangeArrowheads="1"/>
          </p:cNvSpPr>
          <p:nvPr/>
        </p:nvSpPr>
        <p:spPr bwMode="auto">
          <a:xfrm>
            <a:off x="2855641" y="3095229"/>
            <a:ext cx="2820313" cy="62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467" b="1" dirty="0" smtClean="0">
                <a:solidFill>
                  <a:schemeClr val="accent2"/>
                </a:solidFill>
              </a:rPr>
              <a:t>50</a:t>
            </a:r>
            <a:r>
              <a:rPr lang="ru-RU" sz="1600" b="1" dirty="0" smtClean="0">
                <a:solidFill>
                  <a:schemeClr val="accent2"/>
                </a:solidFill>
              </a:rPr>
              <a:t>из </a:t>
            </a:r>
            <a:r>
              <a:rPr lang="ru-RU" sz="1600" b="1" dirty="0">
                <a:solidFill>
                  <a:schemeClr val="accent2"/>
                </a:solidFill>
              </a:rPr>
              <a:t>числа СТУДЕНТОВ</a:t>
            </a:r>
          </a:p>
        </p:txBody>
      </p:sp>
      <p:sp>
        <p:nvSpPr>
          <p:cNvPr id="71" name="TextBox 27"/>
          <p:cNvSpPr txBox="1">
            <a:spLocks noChangeArrowheads="1"/>
          </p:cNvSpPr>
          <p:nvPr/>
        </p:nvSpPr>
        <p:spPr bwMode="auto">
          <a:xfrm>
            <a:off x="132042" y="3803815"/>
            <a:ext cx="4800600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133" b="1" dirty="0">
                <a:solidFill>
                  <a:srgbClr val="C00000"/>
                </a:solidFill>
              </a:rPr>
              <a:t>     Компетенции «АБИЛИМПИКС» </a:t>
            </a: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0" y="4509120"/>
            <a:ext cx="7776187" cy="1920213"/>
          </a:xfrm>
          <a:prstGeom prst="roundRect">
            <a:avLst>
              <a:gd name="adj" fmla="val 6700"/>
            </a:avLst>
          </a:prstGeom>
          <a:noFill/>
          <a:ln w="412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19170" lvl="1" indent="-609585">
              <a:buClr>
                <a:srgbClr val="0D79CA"/>
              </a:buClr>
              <a:buFontTx/>
              <a:buAutoNum type="arabicPeriod"/>
              <a:defRPr/>
            </a:pPr>
            <a:endParaRPr lang="ru-RU" sz="2667" b="1" dirty="0">
              <a:solidFill>
                <a:schemeClr val="tx1"/>
              </a:solidFill>
            </a:endParaRPr>
          </a:p>
        </p:txBody>
      </p:sp>
      <p:pic>
        <p:nvPicPr>
          <p:cNvPr id="75" name="Picture 7" descr="http://inclinica.ru/upload/iblock/685/6858743313452fe0e083905e9a05fc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42" y="4569127"/>
            <a:ext cx="80526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6"/>
          <p:cNvSpPr txBox="1">
            <a:spLocks noChangeArrowheads="1"/>
          </p:cNvSpPr>
          <p:nvPr/>
        </p:nvSpPr>
        <p:spPr bwMode="auto">
          <a:xfrm>
            <a:off x="1" y="5109187"/>
            <a:ext cx="16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ru-RU" sz="1600" b="1" dirty="0">
                <a:solidFill>
                  <a:schemeClr val="tx2"/>
                </a:solidFill>
              </a:rPr>
              <a:t>МАССАЖИСТ</a:t>
            </a:r>
          </a:p>
        </p:txBody>
      </p:sp>
      <p:sp>
        <p:nvSpPr>
          <p:cNvPr id="77" name="Овал 76"/>
          <p:cNvSpPr/>
          <p:nvPr/>
        </p:nvSpPr>
        <p:spPr>
          <a:xfrm>
            <a:off x="1475488" y="4569127"/>
            <a:ext cx="756977" cy="78008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pic>
        <p:nvPicPr>
          <p:cNvPr id="78" name="Picture 64" descr="C:\Users\Sokolova\Desktop\ruler-and-pencil-cross--ios-7-interface-symbol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595501" y="4629133"/>
            <a:ext cx="511983" cy="554648"/>
          </a:xfrm>
          <a:prstGeom prst="rect">
            <a:avLst/>
          </a:prstGeom>
          <a:noFill/>
          <a:extLst/>
        </p:spPr>
      </p:pic>
      <p:sp>
        <p:nvSpPr>
          <p:cNvPr id="79" name="TextBox 9"/>
          <p:cNvSpPr txBox="1">
            <a:spLocks noChangeArrowheads="1"/>
          </p:cNvSpPr>
          <p:nvPr/>
        </p:nvSpPr>
        <p:spPr bwMode="auto">
          <a:xfrm>
            <a:off x="1175453" y="5289207"/>
            <a:ext cx="1680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</a:rPr>
              <a:t>ИНЖЕНЕРНЫЙ ДИЗАЙН</a:t>
            </a:r>
          </a:p>
        </p:txBody>
      </p:sp>
      <p:sp>
        <p:nvSpPr>
          <p:cNvPr id="80" name="Овал 79"/>
          <p:cNvSpPr/>
          <p:nvPr/>
        </p:nvSpPr>
        <p:spPr>
          <a:xfrm>
            <a:off x="2795634" y="4569127"/>
            <a:ext cx="768349" cy="78008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pic>
        <p:nvPicPr>
          <p:cNvPr id="83" name="Picture 63" descr="C:\Users\Sokolova\Desktop\fork.gif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9789" t="7461" r="6519" b="10749"/>
          <a:stretch/>
        </p:blipFill>
        <p:spPr bwMode="auto">
          <a:xfrm>
            <a:off x="2975654" y="4629133"/>
            <a:ext cx="480644" cy="513955"/>
          </a:xfrm>
          <a:prstGeom prst="rect">
            <a:avLst/>
          </a:prstGeom>
          <a:noFill/>
          <a:extLst/>
        </p:spPr>
      </p:pic>
      <p:sp>
        <p:nvSpPr>
          <p:cNvPr id="85" name="Овал 84"/>
          <p:cNvSpPr/>
          <p:nvPr/>
        </p:nvSpPr>
        <p:spPr>
          <a:xfrm>
            <a:off x="155340" y="4569127"/>
            <a:ext cx="768349" cy="83185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91" name="TextBox 3"/>
          <p:cNvSpPr txBox="1">
            <a:spLocks noChangeArrowheads="1"/>
          </p:cNvSpPr>
          <p:nvPr/>
        </p:nvSpPr>
        <p:spPr bwMode="auto">
          <a:xfrm>
            <a:off x="2555607" y="5289207"/>
            <a:ext cx="1587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</a:rPr>
              <a:t>ПОВАРСКОЕ ДЕЛО</a:t>
            </a:r>
          </a:p>
        </p:txBody>
      </p:sp>
      <p:sp>
        <p:nvSpPr>
          <p:cNvPr id="92" name="Овал 91"/>
          <p:cNvSpPr/>
          <p:nvPr/>
        </p:nvSpPr>
        <p:spPr>
          <a:xfrm>
            <a:off x="5195900" y="4569127"/>
            <a:ext cx="768349" cy="83396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93" name="Овал 92"/>
          <p:cNvSpPr/>
          <p:nvPr/>
        </p:nvSpPr>
        <p:spPr>
          <a:xfrm>
            <a:off x="3995767" y="4569127"/>
            <a:ext cx="768349" cy="83396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94" name="Овал 93"/>
          <p:cNvSpPr/>
          <p:nvPr/>
        </p:nvSpPr>
        <p:spPr>
          <a:xfrm>
            <a:off x="6336027" y="4569127"/>
            <a:ext cx="768349" cy="83396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pic>
        <p:nvPicPr>
          <p:cNvPr id="95" name="Picture 67" descr="C:\Users\Sokolova\Desktop\pc-computer-with-monitor_318-50338.png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115780" y="4749147"/>
            <a:ext cx="483741" cy="524053"/>
          </a:xfrm>
          <a:prstGeom prst="rect">
            <a:avLst/>
          </a:prstGeom>
          <a:noFill/>
          <a:extLst/>
        </p:spPr>
      </p:pic>
      <p:pic>
        <p:nvPicPr>
          <p:cNvPr id="96" name="Picture 68" descr="C:\Users\Sokolova\Desktop\constructionworker_construccio_356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5315913" y="4689141"/>
            <a:ext cx="475600" cy="515233"/>
          </a:xfrm>
          <a:prstGeom prst="rect">
            <a:avLst/>
          </a:prstGeom>
          <a:noFill/>
          <a:extLst/>
        </p:spPr>
      </p:pic>
      <p:pic>
        <p:nvPicPr>
          <p:cNvPr id="97" name="Picture 71" descr="C:\Users\Sokolova\Desktop\network-card_318-1563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6276021" y="4569128"/>
            <a:ext cx="757988" cy="821153"/>
          </a:xfrm>
          <a:prstGeom prst="rect">
            <a:avLst/>
          </a:prstGeom>
          <a:noFill/>
          <a:extLst/>
        </p:spPr>
      </p:pic>
      <p:sp>
        <p:nvSpPr>
          <p:cNvPr id="98" name="TextBox 14"/>
          <p:cNvSpPr txBox="1">
            <a:spLocks noChangeArrowheads="1"/>
          </p:cNvSpPr>
          <p:nvPr/>
        </p:nvSpPr>
        <p:spPr bwMode="auto">
          <a:xfrm>
            <a:off x="3755740" y="5289207"/>
            <a:ext cx="1440160" cy="5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467" b="1" dirty="0">
              <a:solidFill>
                <a:schemeClr val="tx2"/>
              </a:solidFill>
            </a:endParaRPr>
          </a:p>
          <a:p>
            <a:r>
              <a:rPr lang="ru-RU" sz="1467" b="1" dirty="0">
                <a:solidFill>
                  <a:schemeClr val="tx2"/>
                </a:solidFill>
              </a:rPr>
              <a:t>ФОТОГРАФИЯ</a:t>
            </a:r>
          </a:p>
        </p:txBody>
      </p:sp>
      <p:sp>
        <p:nvSpPr>
          <p:cNvPr id="99" name="TextBox 12"/>
          <p:cNvSpPr txBox="1">
            <a:spLocks noChangeArrowheads="1"/>
          </p:cNvSpPr>
          <p:nvPr/>
        </p:nvSpPr>
        <p:spPr bwMode="auto">
          <a:xfrm>
            <a:off x="4835860" y="5409221"/>
            <a:ext cx="15832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</a:rPr>
              <a:t>МАЛЯРНОЕ</a:t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600" b="1" dirty="0">
                <a:solidFill>
                  <a:schemeClr val="tx2"/>
                </a:solidFill>
              </a:rPr>
              <a:t> ДЕЛО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6096000" y="5409221"/>
            <a:ext cx="198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РЕМОНТ И ОБСЛУЖИВАНИЕ АВТОМОБИЛЕЙ</a:t>
            </a: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5075887" y="1208753"/>
            <a:ext cx="2760307" cy="3122067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Координаторы развития движения: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Новосибирский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профессионально-педагогический колледж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Новосибирский ц</a:t>
            </a:r>
            <a:r>
              <a:rPr lang="ru-RU" sz="1600" b="1" dirty="0" smtClean="0">
                <a:solidFill>
                  <a:srgbClr val="004D69"/>
                </a:solidFill>
                <a:latin typeface="Arial" pitchFamily="34" charset="0"/>
                <a:cs typeface="Arial" pitchFamily="34" charset="0"/>
              </a:rPr>
              <a:t>ентр </a:t>
            </a:r>
            <a:r>
              <a:rPr lang="ru-RU" sz="1600" b="1" dirty="0">
                <a:solidFill>
                  <a:srgbClr val="004D69"/>
                </a:solidFill>
                <a:latin typeface="Arial" pitchFamily="34" charset="0"/>
                <a:cs typeface="Arial" pitchFamily="34" charset="0"/>
              </a:rPr>
              <a:t>развития профессионального </a:t>
            </a:r>
            <a:r>
              <a:rPr lang="ru-RU" sz="1600" b="1" dirty="0" smtClean="0">
                <a:solidFill>
                  <a:srgbClr val="004D69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endParaRPr lang="ru-RU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Прямоугольник 38"/>
          <p:cNvSpPr>
            <a:spLocks noChangeArrowheads="1"/>
          </p:cNvSpPr>
          <p:nvPr/>
        </p:nvSpPr>
        <p:spPr bwMode="auto">
          <a:xfrm>
            <a:off x="7836193" y="1028735"/>
            <a:ext cx="4655841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rgbClr val="004D69"/>
                </a:solidFill>
              </a:rPr>
              <a:t>                   Площадки </a:t>
            </a:r>
          </a:p>
          <a:p>
            <a:r>
              <a:rPr lang="ru-RU" sz="1867" b="1" dirty="0">
                <a:solidFill>
                  <a:srgbClr val="004D69"/>
                </a:solidFill>
              </a:rPr>
              <a:t>проведения соревнований</a:t>
            </a:r>
          </a:p>
        </p:txBody>
      </p:sp>
      <p:graphicFrame>
        <p:nvGraphicFramePr>
          <p:cNvPr id="105" name="Таблица 104"/>
          <p:cNvGraphicFramePr>
            <a:graphicFrameLocks noGrp="1"/>
          </p:cNvGraphicFramePr>
          <p:nvPr/>
        </p:nvGraphicFramePr>
        <p:xfrm>
          <a:off x="7956206" y="1628800"/>
          <a:ext cx="4235793" cy="291902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4235793"/>
              </a:tblGrid>
              <a:tr h="1143797">
                <a:tc>
                  <a:txBody>
                    <a:bodyPr/>
                    <a:lstStyle/>
                    <a:p>
                      <a:pPr algn="just"/>
                      <a:r>
                        <a:rPr lang="ru-RU" sz="15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ГБПОУ</a:t>
                      </a:r>
                      <a:r>
                        <a:rPr lang="ru-RU" sz="15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НСО «Новосибирский  профессионально –педагогический колледж» </a:t>
                      </a:r>
                      <a:r>
                        <a:rPr lang="ru-RU" sz="15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компетенции Малярное дело; Фотография; Массажист; Инженерный дизайн </a:t>
                      </a:r>
                      <a:endParaRPr lang="ru-RU" sz="15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  <a:tr h="738989">
                <a:tc>
                  <a:txBody>
                    <a:bodyPr/>
                    <a:lstStyle/>
                    <a:p>
                      <a:pPr algn="just"/>
                      <a:r>
                        <a:rPr lang="ru-RU" sz="15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ГАПОУ НСО «Новосибирский колледж</a:t>
                      </a:r>
                      <a:r>
                        <a:rPr lang="ru-RU" sz="15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питания и сервиса»</a:t>
                      </a:r>
                      <a:r>
                        <a:rPr lang="ru-RU" sz="15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компетенция Поварское дело</a:t>
                      </a:r>
                      <a:endParaRPr lang="ru-RU" sz="15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1"/>
                    </a:solidFill>
                  </a:tcPr>
                </a:tc>
              </a:tr>
              <a:tr h="1015923">
                <a:tc>
                  <a:txBody>
                    <a:bodyPr/>
                    <a:lstStyle/>
                    <a:p>
                      <a:pPr algn="just"/>
                      <a:r>
                        <a:rPr lang="ru-RU" sz="15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ГАПОУ НСО «Новосибирский колледж автосервиса</a:t>
                      </a:r>
                      <a:r>
                        <a:rPr lang="ru-RU" sz="15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и дорожного хозяйства</a:t>
                      </a:r>
                      <a:r>
                        <a:rPr lang="ru-RU" sz="15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ru-RU" sz="15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just"/>
                      <a:r>
                        <a:rPr lang="ru-RU" sz="15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компетенция</a:t>
                      </a:r>
                      <a:r>
                        <a:rPr lang="ru-RU" sz="15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15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Ремонт и обслуживание автомобилей</a:t>
                      </a:r>
                      <a:endParaRPr lang="ru-RU" sz="15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06" name="Прямоугольник 30"/>
          <p:cNvSpPr>
            <a:spLocks noChangeArrowheads="1"/>
          </p:cNvSpPr>
          <p:nvPr/>
        </p:nvSpPr>
        <p:spPr bwMode="auto">
          <a:xfrm>
            <a:off x="7836194" y="4449114"/>
            <a:ext cx="4355807" cy="210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867" b="1" dirty="0">
                <a:solidFill>
                  <a:srgbClr val="C00000"/>
                </a:solidFill>
              </a:rPr>
              <a:t>из них победителями и призерами </a:t>
            </a:r>
            <a:br>
              <a:rPr lang="ru-RU" sz="1867" b="1" dirty="0">
                <a:solidFill>
                  <a:srgbClr val="C00000"/>
                </a:solidFill>
              </a:rPr>
            </a:br>
            <a:r>
              <a:rPr lang="ru-RU" sz="1867" b="1" dirty="0">
                <a:solidFill>
                  <a:srgbClr val="C00000"/>
                </a:solidFill>
              </a:rPr>
              <a:t>Национального чемпионата «</a:t>
            </a:r>
            <a:r>
              <a:rPr lang="ru-RU" sz="1867" b="1" dirty="0" err="1">
                <a:solidFill>
                  <a:srgbClr val="C00000"/>
                </a:solidFill>
              </a:rPr>
              <a:t>Абилимпикс</a:t>
            </a:r>
            <a:r>
              <a:rPr lang="ru-RU" sz="1867" b="1" dirty="0">
                <a:solidFill>
                  <a:srgbClr val="C00000"/>
                </a:solidFill>
              </a:rPr>
              <a:t>» стали 3 участника команды НСО (2 первых места </a:t>
            </a:r>
            <a:br>
              <a:rPr lang="ru-RU" sz="1867" b="1" dirty="0">
                <a:solidFill>
                  <a:srgbClr val="C00000"/>
                </a:solidFill>
              </a:rPr>
            </a:br>
            <a:r>
              <a:rPr lang="ru-RU" sz="1867" b="1" dirty="0">
                <a:solidFill>
                  <a:srgbClr val="C00000"/>
                </a:solidFill>
              </a:rPr>
              <a:t>и 1 второе). </a:t>
            </a:r>
          </a:p>
          <a:p>
            <a:pPr algn="just"/>
            <a:r>
              <a:rPr lang="ru-RU" sz="1867" b="1" dirty="0">
                <a:solidFill>
                  <a:srgbClr val="C00000"/>
                </a:solidFill>
              </a:rPr>
              <a:t>В целом команда НСО заняла 6 место </a:t>
            </a:r>
            <a:br>
              <a:rPr lang="ru-RU" sz="1867" b="1" dirty="0">
                <a:solidFill>
                  <a:srgbClr val="C00000"/>
                </a:solidFill>
              </a:rPr>
            </a:br>
            <a:r>
              <a:rPr lang="ru-RU" sz="1867" b="1" dirty="0">
                <a:solidFill>
                  <a:srgbClr val="C00000"/>
                </a:solidFill>
              </a:rPr>
              <a:t>в общекомандном зачете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523999" y="404813"/>
            <a:ext cx="8008883" cy="425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Shape 34"/>
          <p:cNvSpPr>
            <a:spLocks noChangeArrowheads="1"/>
          </p:cNvSpPr>
          <p:nvPr/>
        </p:nvSpPr>
        <p:spPr bwMode="auto">
          <a:xfrm>
            <a:off x="1524000" y="-7938"/>
            <a:ext cx="10668000" cy="628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25" tIns="91425" rIns="91425" bIns="91425" anchor="ctr"/>
          <a:lstStyle/>
          <a:p>
            <a:pPr>
              <a:defRPr/>
            </a:pPr>
            <a:endParaRPr lang="ru-RU" b="1" dirty="0">
              <a:latin typeface="Arial" charset="0"/>
              <a:cs typeface="Arial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631952" y="40202"/>
            <a:ext cx="10560048" cy="4766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7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Чемпионат профессионального мастерства «</a:t>
            </a:r>
            <a:r>
              <a:rPr lang="ru-RU" sz="27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Абилимпикс</a:t>
            </a:r>
            <a:r>
              <a:rPr lang="ru-RU" sz="27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- 2016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88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225" y="1117437"/>
            <a:ext cx="360122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 smtClean="0">
                <a:ln w="1905"/>
                <a:solidFill>
                  <a:srgbClr val="004D69"/>
                </a:solidFill>
                <a:latin typeface="Trebuchet MS" panose="020B0603020202020204" pitchFamily="34" charset="0"/>
                <a:cs typeface="Times New Roman" pitchFamily="18" charset="0"/>
              </a:rPr>
              <a:t>Количество компетенций</a:t>
            </a:r>
            <a:endParaRPr lang="ru-RU" sz="2133" b="1" dirty="0">
              <a:ln w="1905"/>
              <a:solidFill>
                <a:srgbClr val="004D69"/>
              </a:solidFill>
              <a:latin typeface="Trebuchet MS" panose="020B0603020202020204" pitchFamily="34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76187" y="1208754"/>
            <a:ext cx="4415813" cy="3046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23 - 27 ОКТЯБРЯ </a:t>
            </a:r>
            <a:r>
              <a:rPr lang="ru-RU" sz="2133" dirty="0">
                <a:solidFill>
                  <a:schemeClr val="accent2"/>
                </a:solidFill>
                <a:latin typeface="Trebuchet MS" panose="020B0603020202020204" pitchFamily="34" charset="0"/>
              </a:rPr>
              <a:t>2017 ГОДА  </a:t>
            </a:r>
            <a:r>
              <a:rPr lang="ru-RU" sz="2133" dirty="0">
                <a:solidFill>
                  <a:srgbClr val="054961"/>
                </a:solidFill>
                <a:latin typeface="Trebuchet MS" panose="020B0603020202020204" pitchFamily="34" charset="0"/>
              </a:rPr>
              <a:t>-проведение регионального этапа на </a:t>
            </a:r>
            <a:r>
              <a:rPr lang="ru-RU" sz="2133" dirty="0">
                <a:solidFill>
                  <a:schemeClr val="accent2"/>
                </a:solidFill>
                <a:latin typeface="Trebuchet MS" panose="020B0603020202020204" pitchFamily="34" charset="0"/>
              </a:rPr>
              <a:t>9</a:t>
            </a:r>
            <a:r>
              <a:rPr lang="ru-RU" sz="2133" dirty="0" smtClean="0">
                <a:solidFill>
                  <a:srgbClr val="054961"/>
                </a:solidFill>
                <a:latin typeface="Trebuchet MS" panose="020B0603020202020204" pitchFamily="34" charset="0"/>
              </a:rPr>
              <a:t> площадках </a:t>
            </a:r>
            <a:r>
              <a:rPr lang="ru-RU" sz="2133" dirty="0">
                <a:solidFill>
                  <a:srgbClr val="054961"/>
                </a:solidFill>
                <a:latin typeface="Trebuchet MS" panose="020B0603020202020204" pitchFamily="34" charset="0"/>
              </a:rPr>
              <a:t>профессиональных образовательных организаций Новосибирской области</a:t>
            </a:r>
          </a:p>
          <a:p>
            <a:endParaRPr lang="ru-RU" sz="2133" dirty="0">
              <a:solidFill>
                <a:srgbClr val="054961"/>
              </a:solidFill>
              <a:latin typeface="Trebuchet MS" panose="020B0603020202020204" pitchFamily="34" charset="0"/>
            </a:endParaRPr>
          </a:p>
          <a:p>
            <a:r>
              <a:rPr lang="ru-RU" sz="2133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94</a:t>
            </a:r>
            <a:r>
              <a:rPr lang="ru-RU" sz="2133" dirty="0" smtClean="0">
                <a:solidFill>
                  <a:srgbClr val="054961"/>
                </a:solidFill>
                <a:latin typeface="Trebuchet MS" panose="020B0603020202020204" pitchFamily="34" charset="0"/>
              </a:rPr>
              <a:t> участника </a:t>
            </a:r>
          </a:p>
          <a:p>
            <a:r>
              <a:rPr lang="ru-RU" sz="2133" dirty="0">
                <a:solidFill>
                  <a:srgbClr val="C00000"/>
                </a:solidFill>
                <a:latin typeface="Trebuchet MS" panose="020B0603020202020204" pitchFamily="34" charset="0"/>
              </a:rPr>
              <a:t>113</a:t>
            </a:r>
            <a:r>
              <a:rPr lang="ru-RU" sz="2133" dirty="0" smtClean="0">
                <a:solidFill>
                  <a:srgbClr val="054961"/>
                </a:solidFill>
                <a:latin typeface="Trebuchet MS" panose="020B0603020202020204" pitchFamily="34" charset="0"/>
              </a:rPr>
              <a:t> экспертов  </a:t>
            </a:r>
            <a:endParaRPr lang="ru-RU" sz="2133" dirty="0">
              <a:solidFill>
                <a:srgbClr val="054961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6187" y="4533694"/>
            <a:ext cx="4140460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КОМАНДЫ</a:t>
            </a:r>
          </a:p>
          <a:p>
            <a:r>
              <a:rPr lang="ru-RU" sz="2133" dirty="0">
                <a:solidFill>
                  <a:srgbClr val="05496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Новосибирской области </a:t>
            </a:r>
          </a:p>
          <a:p>
            <a:r>
              <a:rPr lang="ru-RU" sz="2133" dirty="0">
                <a:solidFill>
                  <a:srgbClr val="05496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числа победителей для участия в финале </a:t>
            </a:r>
            <a:r>
              <a:rPr lang="en-US" sz="2133" dirty="0">
                <a:solidFill>
                  <a:srgbClr val="05496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  </a:t>
            </a:r>
            <a:r>
              <a:rPr lang="ru-RU" sz="2133" dirty="0">
                <a:solidFill>
                  <a:srgbClr val="05496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Национального чемпионата «</a:t>
            </a:r>
            <a:r>
              <a:rPr lang="ru-RU" sz="2133" dirty="0" err="1">
                <a:solidFill>
                  <a:srgbClr val="05496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Абилимпикс</a:t>
            </a:r>
            <a:r>
              <a:rPr lang="ru-RU" sz="2133" dirty="0">
                <a:solidFill>
                  <a:srgbClr val="05496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cxnSp>
        <p:nvCxnSpPr>
          <p:cNvPr id="107" name="Прямая соединительная линия 106"/>
          <p:cNvCxnSpPr>
            <a:stCxn id="155" idx="0"/>
            <a:endCxn id="131" idx="0"/>
          </p:cNvCxnSpPr>
          <p:nvPr/>
        </p:nvCxnSpPr>
        <p:spPr>
          <a:xfrm flipH="1">
            <a:off x="665936" y="1455118"/>
            <a:ext cx="1643209" cy="240001"/>
          </a:xfrm>
          <a:prstGeom prst="line">
            <a:avLst/>
          </a:prstGeom>
          <a:ln w="38100">
            <a:solidFill>
              <a:srgbClr val="1787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>
            <a:stCxn id="155" idx="4"/>
            <a:endCxn id="131" idx="4"/>
          </p:cNvCxnSpPr>
          <p:nvPr/>
        </p:nvCxnSpPr>
        <p:spPr>
          <a:xfrm flipH="1" flipV="1">
            <a:off x="665936" y="2285519"/>
            <a:ext cx="1643209" cy="239999"/>
          </a:xfrm>
          <a:prstGeom prst="line">
            <a:avLst/>
          </a:prstGeom>
          <a:ln w="38100">
            <a:solidFill>
              <a:srgbClr val="1787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Группа 104"/>
          <p:cNvGrpSpPr/>
          <p:nvPr/>
        </p:nvGrpSpPr>
        <p:grpSpPr>
          <a:xfrm>
            <a:off x="299219" y="1695119"/>
            <a:ext cx="720080" cy="590400"/>
            <a:chOff x="1835853" y="2758351"/>
            <a:chExt cx="540060" cy="442800"/>
          </a:xfrm>
        </p:grpSpPr>
        <p:grpSp>
          <p:nvGrpSpPr>
            <p:cNvPr id="130" name="Группа 129"/>
            <p:cNvGrpSpPr/>
            <p:nvPr/>
          </p:nvGrpSpPr>
          <p:grpSpPr>
            <a:xfrm>
              <a:off x="1889491" y="2758351"/>
              <a:ext cx="442800" cy="442800"/>
              <a:chOff x="493391" y="1449810"/>
              <a:chExt cx="972488" cy="972488"/>
            </a:xfrm>
          </p:grpSpPr>
          <p:sp>
            <p:nvSpPr>
              <p:cNvPr id="131" name="Овал 130"/>
              <p:cNvSpPr/>
              <p:nvPr/>
            </p:nvSpPr>
            <p:spPr>
              <a:xfrm>
                <a:off x="493391" y="1449810"/>
                <a:ext cx="972488" cy="972488"/>
              </a:xfrm>
              <a:prstGeom prst="ellipse">
                <a:avLst/>
              </a:prstGeom>
              <a:solidFill>
                <a:srgbClr val="1787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17875D"/>
                  </a:solidFill>
                </a:endParaRPr>
              </a:p>
            </p:txBody>
          </p:sp>
          <p:sp>
            <p:nvSpPr>
              <p:cNvPr id="132" name="Овал 131"/>
              <p:cNvSpPr/>
              <p:nvPr/>
            </p:nvSpPr>
            <p:spPr>
              <a:xfrm>
                <a:off x="943635" y="1900054"/>
                <a:ext cx="72000" cy="72000"/>
              </a:xfrm>
              <a:prstGeom prst="ellipse">
                <a:avLst/>
              </a:prstGeom>
              <a:solidFill>
                <a:srgbClr val="1787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835853" y="2789290"/>
              <a:ext cx="54006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1773945" y="1455118"/>
            <a:ext cx="1070400" cy="1070400"/>
            <a:chOff x="5198558" y="471485"/>
            <a:chExt cx="802800" cy="802800"/>
          </a:xfrm>
        </p:grpSpPr>
        <p:grpSp>
          <p:nvGrpSpPr>
            <p:cNvPr id="154" name="Группа 153"/>
            <p:cNvGrpSpPr/>
            <p:nvPr/>
          </p:nvGrpSpPr>
          <p:grpSpPr>
            <a:xfrm>
              <a:off x="5198558" y="471485"/>
              <a:ext cx="802800" cy="802800"/>
              <a:chOff x="493391" y="1449810"/>
              <a:chExt cx="972488" cy="972488"/>
            </a:xfrm>
          </p:grpSpPr>
          <p:sp>
            <p:nvSpPr>
              <p:cNvPr id="155" name="Овал 154"/>
              <p:cNvSpPr/>
              <p:nvPr/>
            </p:nvSpPr>
            <p:spPr>
              <a:xfrm>
                <a:off x="493391" y="1449810"/>
                <a:ext cx="972488" cy="972488"/>
              </a:xfrm>
              <a:prstGeom prst="ellipse">
                <a:avLst/>
              </a:prstGeom>
              <a:solidFill>
                <a:srgbClr val="1787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17875D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943635" y="1900054"/>
                <a:ext cx="72000" cy="72000"/>
              </a:xfrm>
              <a:prstGeom prst="ellipse">
                <a:avLst/>
              </a:prstGeom>
              <a:solidFill>
                <a:srgbClr val="1787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5206439" y="642053"/>
              <a:ext cx="781063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rPr>
                <a:t>15</a:t>
              </a:r>
              <a:endParaRPr lang="ru-RU" sz="3200" b="1" dirty="0">
                <a:ln w="1905"/>
                <a:solidFill>
                  <a:srgbClr val="FFFFFF"/>
                </a:solidFill>
                <a:latin typeface="Trebuchet MS" panose="020B0603020202020204" pitchFamily="34" charset="0"/>
                <a:cs typeface="Times New Roman" pitchFamily="18" charset="0"/>
              </a:endParaRPr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54578"/>
              </p:ext>
            </p:extLst>
          </p:nvPr>
        </p:nvGraphicFramePr>
        <p:xfrm>
          <a:off x="206607" y="2664314"/>
          <a:ext cx="3000333" cy="393109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000333"/>
              </a:tblGrid>
              <a:tr h="60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АДАПТИВНАЯ </a:t>
                      </a:r>
                      <a:b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ФИЗИЧЕСКАЯ КУЛЬТУРА</a:t>
                      </a:r>
                      <a:endParaRPr lang="ru-RU" sz="16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  <a:tr h="609523"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АДМИНИСТРИРОВАНИЕ</a:t>
                      </a:r>
                      <a:r>
                        <a:rPr lang="ru-RU" sz="1600" b="1" kern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БАЗ ДАННЫХ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ДЕКОРАТИВНОЕ</a:t>
                      </a:r>
                      <a:r>
                        <a:rPr lang="ru-RU" sz="16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ИСКУССТВО</a:t>
                      </a:r>
                      <a:endParaRPr lang="ru-RU" sz="1600" b="1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  <a:tr h="43292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ВЕБ-ДИЗАЙН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КИРПИЧНАЯ КЛАДКА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  <a:tr h="627148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ИНЖЕНЕРНЫЙ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ДИЗАЙН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29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МАЛЯРНОЕ ДЕЛО</a:t>
                      </a:r>
                      <a:endParaRPr lang="ru-RU" sz="16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" name="Таблица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7261123"/>
              </p:ext>
            </p:extLst>
          </p:nvPr>
        </p:nvGraphicFramePr>
        <p:xfrm>
          <a:off x="3336674" y="2424059"/>
          <a:ext cx="3360373" cy="4320481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360373"/>
              </a:tblGrid>
              <a:tr h="54036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МАССАЖ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9868"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МЕДИЦИНСКИЙ И СОЦИАЛЬНЫЙ УХОД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  <a:tr h="650985"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ПОВАРСКОЕ ДЕЛО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9868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РЕМОНТ</a:t>
                      </a:r>
                      <a:r>
                        <a:rPr lang="ru-RU" sz="16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 ОБСЛУЖИВАНИЕ АВТОМОБИЛЕЙ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  <a:tr h="43317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РАБОТА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9868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СУХОЕ СТРОИТЕЛЬСТВО </a:t>
                      </a:r>
                      <a:b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ШТУКАТУРНЫЕ РАБОТЫ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  <a:tr h="43317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ТЕХНОЛОГИЯ МОДЫ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1"/>
                    </a:solidFill>
                  </a:tcPr>
                </a:tc>
              </a:tr>
              <a:tr h="43317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ФОТОГРАФИЯ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2512" marR="112512" marT="60921" marB="60921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6" name="Прямая соединительная линия 35"/>
          <p:cNvCxnSpPr>
            <a:stCxn id="46" idx="0"/>
            <a:endCxn id="41" idx="0"/>
          </p:cNvCxnSpPr>
          <p:nvPr/>
        </p:nvCxnSpPr>
        <p:spPr>
          <a:xfrm flipH="1">
            <a:off x="4511624" y="1196917"/>
            <a:ext cx="1643209" cy="240001"/>
          </a:xfrm>
          <a:prstGeom prst="line">
            <a:avLst/>
          </a:prstGeom>
          <a:ln w="38100">
            <a:solidFill>
              <a:srgbClr val="1787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46" idx="4"/>
            <a:endCxn id="41" idx="4"/>
          </p:cNvCxnSpPr>
          <p:nvPr/>
        </p:nvCxnSpPr>
        <p:spPr>
          <a:xfrm flipH="1" flipV="1">
            <a:off x="4511624" y="2027318"/>
            <a:ext cx="1643209" cy="239999"/>
          </a:xfrm>
          <a:prstGeom prst="line">
            <a:avLst/>
          </a:prstGeom>
          <a:ln w="38100">
            <a:solidFill>
              <a:srgbClr val="1787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/>
          <p:cNvGrpSpPr/>
          <p:nvPr/>
        </p:nvGrpSpPr>
        <p:grpSpPr>
          <a:xfrm>
            <a:off x="4144907" y="1436918"/>
            <a:ext cx="720080" cy="590400"/>
            <a:chOff x="1835853" y="2758351"/>
            <a:chExt cx="540060" cy="4428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1889491" y="2758351"/>
              <a:ext cx="442800" cy="442800"/>
              <a:chOff x="493391" y="1449810"/>
              <a:chExt cx="972488" cy="972488"/>
            </a:xfrm>
          </p:grpSpPr>
          <p:sp>
            <p:nvSpPr>
              <p:cNvPr id="41" name="Овал 40"/>
              <p:cNvSpPr/>
              <p:nvPr/>
            </p:nvSpPr>
            <p:spPr>
              <a:xfrm>
                <a:off x="493391" y="1449810"/>
                <a:ext cx="972488" cy="972488"/>
              </a:xfrm>
              <a:prstGeom prst="ellipse">
                <a:avLst/>
              </a:prstGeom>
              <a:solidFill>
                <a:srgbClr val="1787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17875D"/>
                  </a:solidFill>
                </a:endParaRPr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943635" y="1900054"/>
                <a:ext cx="72000" cy="72000"/>
              </a:xfrm>
              <a:prstGeom prst="ellipse">
                <a:avLst/>
              </a:prstGeom>
              <a:solidFill>
                <a:srgbClr val="1787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835853" y="2789290"/>
              <a:ext cx="54006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rPr>
                <a:t>15</a:t>
              </a:r>
              <a:endParaRPr lang="ru-RU" sz="2400" b="1" dirty="0">
                <a:ln w="1905"/>
                <a:solidFill>
                  <a:srgbClr val="FFFFFF"/>
                </a:solidFill>
                <a:latin typeface="Trebuchet MS" panose="020B0603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619633" y="1196917"/>
            <a:ext cx="1070400" cy="1070400"/>
            <a:chOff x="5198558" y="471485"/>
            <a:chExt cx="802800" cy="802800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5198558" y="471485"/>
              <a:ext cx="802800" cy="802800"/>
              <a:chOff x="493391" y="1449810"/>
              <a:chExt cx="972488" cy="972488"/>
            </a:xfrm>
          </p:grpSpPr>
          <p:sp>
            <p:nvSpPr>
              <p:cNvPr id="46" name="Овал 45"/>
              <p:cNvSpPr/>
              <p:nvPr/>
            </p:nvSpPr>
            <p:spPr>
              <a:xfrm>
                <a:off x="493391" y="1449810"/>
                <a:ext cx="972488" cy="972488"/>
              </a:xfrm>
              <a:prstGeom prst="ellipse">
                <a:avLst/>
              </a:prstGeom>
              <a:solidFill>
                <a:srgbClr val="1787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17875D"/>
                  </a:solidFill>
                </a:endParaRPr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943635" y="1900054"/>
                <a:ext cx="72000" cy="72000"/>
              </a:xfrm>
              <a:prstGeom prst="ellipse">
                <a:avLst/>
              </a:prstGeom>
              <a:solidFill>
                <a:srgbClr val="1787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5206439" y="642053"/>
              <a:ext cx="781063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rPr>
                <a:t>24</a:t>
              </a:r>
              <a:endParaRPr lang="ru-RU" sz="3200" b="1" dirty="0">
                <a:ln w="1905"/>
                <a:solidFill>
                  <a:srgbClr val="FFFFFF"/>
                </a:solidFill>
                <a:latin typeface="Trebuchet MS" panose="020B06030202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206940" y="783664"/>
            <a:ext cx="550371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 smtClean="0">
                <a:ln w="1905"/>
                <a:solidFill>
                  <a:srgbClr val="004D69"/>
                </a:solidFill>
                <a:latin typeface="Trebuchet MS" panose="020B0603020202020204" pitchFamily="34" charset="0"/>
                <a:cs typeface="Times New Roman" pitchFamily="18" charset="0"/>
              </a:rPr>
              <a:t>Количество организаций - участников</a:t>
            </a:r>
            <a:endParaRPr lang="ru-RU" sz="2133" b="1" dirty="0">
              <a:ln w="1905"/>
              <a:solidFill>
                <a:srgbClr val="004D69"/>
              </a:solidFill>
              <a:latin typeface="Trebuchet MS" panose="020B0603020202020204" pitchFamily="34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523999" y="404813"/>
            <a:ext cx="8008883" cy="425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Shape 34"/>
          <p:cNvSpPr>
            <a:spLocks noChangeArrowheads="1"/>
          </p:cNvSpPr>
          <p:nvPr/>
        </p:nvSpPr>
        <p:spPr bwMode="auto">
          <a:xfrm>
            <a:off x="1524000" y="-7938"/>
            <a:ext cx="10668000" cy="628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25" tIns="91425" rIns="91425" bIns="91425" anchor="ctr"/>
          <a:lstStyle/>
          <a:p>
            <a:pPr>
              <a:defRPr/>
            </a:pPr>
            <a:endParaRPr lang="ru-RU" b="1" dirty="0">
              <a:latin typeface="Arial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3999" y="34716"/>
            <a:ext cx="10385897" cy="5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чемпионатного движения «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Абилимпикс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в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2017 году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36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3999" y="404813"/>
            <a:ext cx="8008883" cy="425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Shape 34"/>
          <p:cNvSpPr>
            <a:spLocks noChangeArrowheads="1"/>
          </p:cNvSpPr>
          <p:nvPr/>
        </p:nvSpPr>
        <p:spPr bwMode="auto">
          <a:xfrm>
            <a:off x="1524000" y="-7938"/>
            <a:ext cx="10668000" cy="628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25" tIns="91425" rIns="91425" bIns="91425" anchor="ctr"/>
          <a:lstStyle/>
          <a:p>
            <a:pPr>
              <a:defRPr/>
            </a:pPr>
            <a:endParaRPr lang="ru-RU" b="1" dirty="0"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1952" y="40202"/>
            <a:ext cx="10560048" cy="4766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7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7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Абилимпикс</a:t>
            </a:r>
            <a:r>
              <a:rPr lang="ru-RU" sz="27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в Сибирском федеральном округе 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179039" y="1284295"/>
            <a:ext cx="3479921" cy="2822110"/>
            <a:chOff x="179039" y="1284295"/>
            <a:chExt cx="3479921" cy="282211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90288" y="1773327"/>
              <a:ext cx="2457424" cy="2333078"/>
              <a:chOff x="5198558" y="471485"/>
              <a:chExt cx="802800" cy="802800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5198558" y="471485"/>
                <a:ext cx="802800" cy="802800"/>
                <a:chOff x="493391" y="1449810"/>
                <a:chExt cx="972488" cy="972488"/>
              </a:xfrm>
            </p:grpSpPr>
            <p:sp>
              <p:nvSpPr>
                <p:cNvPr id="11" name="Овал 10"/>
                <p:cNvSpPr/>
                <p:nvPr/>
              </p:nvSpPr>
              <p:spPr>
                <a:xfrm>
                  <a:off x="493391" y="1449810"/>
                  <a:ext cx="972488" cy="972488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rgbClr val="17875D"/>
                    </a:solidFill>
                  </a:endParaRPr>
                </a:p>
              </p:txBody>
            </p:sp>
            <p:sp>
              <p:nvSpPr>
                <p:cNvPr id="12" name="Овал 11"/>
                <p:cNvSpPr/>
                <p:nvPr/>
              </p:nvSpPr>
              <p:spPr>
                <a:xfrm>
                  <a:off x="943635" y="1900054"/>
                  <a:ext cx="72000" cy="72000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5200830" y="699820"/>
                <a:ext cx="781063" cy="285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n w="1905"/>
                    <a:solidFill>
                      <a:srgbClr val="FFFFFF"/>
                    </a:solidFill>
                    <a:latin typeface="Trebuchet MS" panose="020B0603020202020204" pitchFamily="34" charset="0"/>
                    <a:cs typeface="Times New Roman" pitchFamily="18" charset="0"/>
                  </a:rPr>
                  <a:t>25 компетенций</a:t>
                </a:r>
                <a:endParaRPr lang="ru-RU" sz="2400" b="1" dirty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79039" y="1284295"/>
              <a:ext cx="3479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n w="1905"/>
                  <a:solidFill>
                    <a:srgbClr val="004D69"/>
                  </a:solidFill>
                  <a:latin typeface="Trebuchet MS" panose="020B0603020202020204" pitchFamily="34" charset="0"/>
                  <a:cs typeface="Times New Roman" pitchFamily="18" charset="0"/>
                </a:rPr>
                <a:t>Кемеровская область</a:t>
              </a:r>
              <a:endParaRPr lang="ru-RU" sz="2400" b="1" dirty="0">
                <a:ln w="1905"/>
                <a:solidFill>
                  <a:srgbClr val="004D69"/>
                </a:solidFill>
                <a:latin typeface="Trebuchet MS" panose="020B0603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016453" y="1284295"/>
            <a:ext cx="3479921" cy="2582382"/>
            <a:chOff x="4016453" y="1284295"/>
            <a:chExt cx="3479921" cy="258238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4707116" y="2011612"/>
              <a:ext cx="1953934" cy="1855065"/>
              <a:chOff x="5198558" y="471485"/>
              <a:chExt cx="802800" cy="802800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5198558" y="471485"/>
                <a:ext cx="802800" cy="802800"/>
                <a:chOff x="493391" y="1449810"/>
                <a:chExt cx="972488" cy="972488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493391" y="1449810"/>
                  <a:ext cx="972488" cy="972488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rgbClr val="17875D"/>
                    </a:solidFill>
                  </a:endParaRPr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43635" y="1900054"/>
                  <a:ext cx="72000" cy="72000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/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5209426" y="616661"/>
                <a:ext cx="781063" cy="285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n w="1905"/>
                    <a:solidFill>
                      <a:srgbClr val="FFFFFF"/>
                    </a:solidFill>
                    <a:latin typeface="Trebuchet MS" panose="020B0603020202020204" pitchFamily="34" charset="0"/>
                    <a:cs typeface="Times New Roman" pitchFamily="18" charset="0"/>
                  </a:rPr>
                  <a:t>11 компетенций</a:t>
                </a:r>
                <a:endParaRPr lang="ru-RU" sz="2400" b="1" dirty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016453" y="1284295"/>
              <a:ext cx="3479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n w="1905"/>
                  <a:solidFill>
                    <a:srgbClr val="004D69"/>
                  </a:solidFill>
                  <a:latin typeface="Trebuchet MS" panose="020B0603020202020204" pitchFamily="34" charset="0"/>
                  <a:cs typeface="Times New Roman" pitchFamily="18" charset="0"/>
                </a:rPr>
                <a:t>Кемеровская область</a:t>
              </a:r>
              <a:endParaRPr lang="ru-RU" sz="2400" b="1" dirty="0">
                <a:ln w="1905"/>
                <a:solidFill>
                  <a:srgbClr val="004D69"/>
                </a:solidFill>
                <a:latin typeface="Trebuchet MS" panose="020B0603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7860498" y="1284294"/>
            <a:ext cx="3479921" cy="2351026"/>
            <a:chOff x="7860498" y="1284294"/>
            <a:chExt cx="3479921" cy="2351026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8778046" y="2105626"/>
              <a:ext cx="1531443" cy="1529694"/>
              <a:chOff x="5198558" y="471485"/>
              <a:chExt cx="802800" cy="802800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5198558" y="471485"/>
                <a:ext cx="802800" cy="802800"/>
                <a:chOff x="493391" y="1449810"/>
                <a:chExt cx="972488" cy="972488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93391" y="1449810"/>
                  <a:ext cx="972488" cy="972488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rgbClr val="17875D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943635" y="1900054"/>
                  <a:ext cx="72000" cy="72000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5209426" y="616661"/>
                <a:ext cx="781063" cy="519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n w="1905"/>
                    <a:solidFill>
                      <a:srgbClr val="FFFFFF"/>
                    </a:solidFill>
                    <a:latin typeface="Trebuchet MS" panose="020B0603020202020204" pitchFamily="34" charset="0"/>
                    <a:cs typeface="Times New Roman" pitchFamily="18" charset="0"/>
                  </a:rPr>
                  <a:t>5 компетенций</a:t>
                </a:r>
                <a:endParaRPr lang="ru-RU" sz="2400" b="1" dirty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860498" y="1284294"/>
              <a:ext cx="3479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n w="1905"/>
                  <a:solidFill>
                    <a:srgbClr val="004D69"/>
                  </a:solidFill>
                  <a:latin typeface="Trebuchet MS" panose="020B0603020202020204" pitchFamily="34" charset="0"/>
                  <a:cs typeface="Times New Roman" pitchFamily="18" charset="0"/>
                </a:rPr>
                <a:t>Омская область</a:t>
              </a:r>
              <a:endParaRPr lang="ru-RU" sz="2400" b="1" dirty="0">
                <a:ln w="1905"/>
                <a:solidFill>
                  <a:srgbClr val="004D69"/>
                </a:solidFill>
                <a:latin typeface="Trebuchet MS" panose="020B0603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116571" y="4063426"/>
            <a:ext cx="3479921" cy="2767787"/>
            <a:chOff x="116571" y="4063426"/>
            <a:chExt cx="3479921" cy="2767787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25685" y="4574117"/>
              <a:ext cx="2395263" cy="2257096"/>
              <a:chOff x="5198558" y="471485"/>
              <a:chExt cx="802800" cy="802800"/>
            </a:xfrm>
          </p:grpSpPr>
          <p:grpSp>
            <p:nvGrpSpPr>
              <p:cNvPr id="33" name="Группа 32"/>
              <p:cNvGrpSpPr/>
              <p:nvPr/>
            </p:nvGrpSpPr>
            <p:grpSpPr>
              <a:xfrm>
                <a:off x="5198558" y="471485"/>
                <a:ext cx="802800" cy="802800"/>
                <a:chOff x="493391" y="1449810"/>
                <a:chExt cx="972488" cy="972488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493391" y="1449810"/>
                  <a:ext cx="972488" cy="972488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rgbClr val="17875D"/>
                    </a:solidFill>
                  </a:endParaRPr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943635" y="1900054"/>
                  <a:ext cx="72000" cy="72000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/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5200830" y="699820"/>
                <a:ext cx="781063" cy="285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n w="1905"/>
                    <a:solidFill>
                      <a:srgbClr val="FFFFFF"/>
                    </a:solidFill>
                    <a:latin typeface="Trebuchet MS" panose="020B0603020202020204" pitchFamily="34" charset="0"/>
                    <a:cs typeface="Times New Roman" pitchFamily="18" charset="0"/>
                  </a:rPr>
                  <a:t>20 компетенций</a:t>
                </a:r>
                <a:endParaRPr lang="ru-RU" sz="2400" b="1" dirty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16571" y="4063426"/>
              <a:ext cx="3479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n w="1905"/>
                  <a:solidFill>
                    <a:srgbClr val="004D69"/>
                  </a:solidFill>
                  <a:latin typeface="Trebuchet MS" panose="020B0603020202020204" pitchFamily="34" charset="0"/>
                  <a:cs typeface="Times New Roman" pitchFamily="18" charset="0"/>
                </a:rPr>
                <a:t>Красноярский край</a:t>
              </a:r>
              <a:endParaRPr lang="ru-RU" sz="2400" b="1" dirty="0">
                <a:ln w="1905"/>
                <a:solidFill>
                  <a:srgbClr val="004D69"/>
                </a:solidFill>
                <a:latin typeface="Trebuchet MS" panose="020B0603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4110319" y="4063426"/>
            <a:ext cx="3479921" cy="2266013"/>
            <a:chOff x="4110319" y="4063426"/>
            <a:chExt cx="3479921" cy="2266013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4779401" y="4668291"/>
              <a:ext cx="1809361" cy="1661148"/>
              <a:chOff x="5198558" y="471485"/>
              <a:chExt cx="802800" cy="802800"/>
            </a:xfrm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5198558" y="471485"/>
                <a:ext cx="802800" cy="802800"/>
                <a:chOff x="493391" y="1449810"/>
                <a:chExt cx="972488" cy="972488"/>
              </a:xfrm>
            </p:grpSpPr>
            <p:sp>
              <p:nvSpPr>
                <p:cNvPr id="41" name="Овал 40"/>
                <p:cNvSpPr/>
                <p:nvPr/>
              </p:nvSpPr>
              <p:spPr>
                <a:xfrm>
                  <a:off x="493391" y="1449810"/>
                  <a:ext cx="972488" cy="972488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rgbClr val="17875D"/>
                    </a:solidFill>
                  </a:endParaRPr>
                </a:p>
              </p:txBody>
            </p:sp>
            <p:sp>
              <p:nvSpPr>
                <p:cNvPr id="42" name="Овал 41"/>
                <p:cNvSpPr/>
                <p:nvPr/>
              </p:nvSpPr>
              <p:spPr>
                <a:xfrm>
                  <a:off x="943635" y="1900054"/>
                  <a:ext cx="72000" cy="72000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5198558" y="607035"/>
                <a:ext cx="781063" cy="295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n w="1905"/>
                    <a:solidFill>
                      <a:srgbClr val="FFFFFF"/>
                    </a:solidFill>
                    <a:latin typeface="Trebuchet MS" panose="020B0603020202020204" pitchFamily="34" charset="0"/>
                    <a:cs typeface="Times New Roman" pitchFamily="18" charset="0"/>
                  </a:rPr>
                  <a:t>7 компетенций</a:t>
                </a:r>
                <a:endParaRPr lang="ru-RU" sz="2400" b="1" dirty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110319" y="4063426"/>
              <a:ext cx="3479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n w="1905"/>
                  <a:solidFill>
                    <a:srgbClr val="004D69"/>
                  </a:solidFill>
                  <a:latin typeface="Trebuchet MS" panose="020B0603020202020204" pitchFamily="34" charset="0"/>
                  <a:cs typeface="Times New Roman" pitchFamily="18" charset="0"/>
                </a:rPr>
                <a:t>Алтайский край</a:t>
              </a:r>
              <a:endParaRPr lang="ru-RU" sz="2400" b="1" dirty="0">
                <a:ln w="1905"/>
                <a:solidFill>
                  <a:srgbClr val="004D69"/>
                </a:solidFill>
                <a:latin typeface="Trebuchet MS" panose="020B0603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7921287" y="4043203"/>
            <a:ext cx="3479921" cy="2220509"/>
            <a:chOff x="7921287" y="4043203"/>
            <a:chExt cx="3479921" cy="2220509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8834736" y="4734018"/>
              <a:ext cx="1531443" cy="1529694"/>
              <a:chOff x="5198558" y="471485"/>
              <a:chExt cx="802800" cy="802800"/>
            </a:xfrm>
          </p:grpSpPr>
          <p:grpSp>
            <p:nvGrpSpPr>
              <p:cNvPr id="50" name="Группа 49"/>
              <p:cNvGrpSpPr/>
              <p:nvPr/>
            </p:nvGrpSpPr>
            <p:grpSpPr>
              <a:xfrm>
                <a:off x="5198558" y="471485"/>
                <a:ext cx="802800" cy="802800"/>
                <a:chOff x="493391" y="1449810"/>
                <a:chExt cx="972488" cy="972488"/>
              </a:xfrm>
            </p:grpSpPr>
            <p:sp>
              <p:nvSpPr>
                <p:cNvPr id="52" name="Овал 51"/>
                <p:cNvSpPr/>
                <p:nvPr/>
              </p:nvSpPr>
              <p:spPr>
                <a:xfrm>
                  <a:off x="493391" y="1449810"/>
                  <a:ext cx="972488" cy="972488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rgbClr val="17875D"/>
                    </a:solidFill>
                  </a:endParaRPr>
                </a:p>
              </p:txBody>
            </p:sp>
            <p:sp>
              <p:nvSpPr>
                <p:cNvPr id="53" name="Овал 52"/>
                <p:cNvSpPr/>
                <p:nvPr/>
              </p:nvSpPr>
              <p:spPr>
                <a:xfrm>
                  <a:off x="943635" y="1900054"/>
                  <a:ext cx="72000" cy="72000"/>
                </a:xfrm>
                <a:prstGeom prst="ellipse">
                  <a:avLst/>
                </a:prstGeom>
                <a:solidFill>
                  <a:srgbClr val="1787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/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5209426" y="616661"/>
                <a:ext cx="781063" cy="519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n w="1905"/>
                    <a:solidFill>
                      <a:srgbClr val="FFFFFF"/>
                    </a:solidFill>
                    <a:latin typeface="Trebuchet MS" panose="020B0603020202020204" pitchFamily="34" charset="0"/>
                    <a:cs typeface="Times New Roman" pitchFamily="18" charset="0"/>
                  </a:rPr>
                  <a:t>5 компетенций</a:t>
                </a:r>
                <a:endParaRPr lang="ru-RU" sz="2400" b="1" dirty="0">
                  <a:ln w="1905"/>
                  <a:solidFill>
                    <a:srgbClr val="FFFFFF"/>
                  </a:solidFill>
                  <a:latin typeface="Trebuchet MS" panose="020B0603020202020204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921287" y="4043203"/>
              <a:ext cx="3479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n w="1905"/>
                  <a:solidFill>
                    <a:srgbClr val="004D69"/>
                  </a:solidFill>
                  <a:latin typeface="Trebuchet MS" panose="020B0603020202020204" pitchFamily="34" charset="0"/>
                  <a:cs typeface="Times New Roman" pitchFamily="18" charset="0"/>
                </a:rPr>
                <a:t>Республика Алтай</a:t>
              </a:r>
              <a:endParaRPr lang="ru-RU" sz="2400" b="1" dirty="0">
                <a:ln w="1905"/>
                <a:solidFill>
                  <a:srgbClr val="004D69"/>
                </a:solidFill>
                <a:latin typeface="Trebuchet MS" panose="020B0603020202020204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27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противолежащими углами 2"/>
          <p:cNvSpPr/>
          <p:nvPr/>
        </p:nvSpPr>
        <p:spPr>
          <a:xfrm>
            <a:off x="556345" y="1534885"/>
            <a:ext cx="8838027" cy="641761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III Национальном чемпионате</a:t>
            </a:r>
          </a:p>
        </p:txBody>
      </p:sp>
      <p:sp>
        <p:nvSpPr>
          <p:cNvPr id="5" name="Прямоугольник с двумя усеченными противолежащими углами 2"/>
          <p:cNvSpPr/>
          <p:nvPr/>
        </p:nvSpPr>
        <p:spPr>
          <a:xfrm>
            <a:off x="556345" y="2364577"/>
            <a:ext cx="8838027" cy="641761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экспертного сообщества</a:t>
            </a:r>
          </a:p>
        </p:txBody>
      </p:sp>
      <p:sp>
        <p:nvSpPr>
          <p:cNvPr id="6" name="Прямоугольник с двумя усеченными противолежащими углами 2"/>
          <p:cNvSpPr/>
          <p:nvPr/>
        </p:nvSpPr>
        <p:spPr>
          <a:xfrm>
            <a:off x="556345" y="3194269"/>
            <a:ext cx="8838027" cy="641761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Апробация заданий Национального чемпионата в образовательной практике</a:t>
            </a:r>
          </a:p>
        </p:txBody>
      </p:sp>
      <p:sp>
        <p:nvSpPr>
          <p:cNvPr id="7" name="Прямоугольник с двумя усеченными противолежащими углами 2"/>
          <p:cNvSpPr/>
          <p:nvPr/>
        </p:nvSpPr>
        <p:spPr>
          <a:xfrm>
            <a:off x="556345" y="4023961"/>
            <a:ext cx="8838027" cy="641761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материальной базы образовательных организаций</a:t>
            </a:r>
          </a:p>
        </p:txBody>
      </p:sp>
      <p:sp>
        <p:nvSpPr>
          <p:cNvPr id="8" name="Прямоугольник с двумя усеченными противолежащими углами 2"/>
          <p:cNvSpPr/>
          <p:nvPr/>
        </p:nvSpPr>
        <p:spPr>
          <a:xfrm>
            <a:off x="556345" y="4876179"/>
            <a:ext cx="8838027" cy="641761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Привлечение возрастных групп: молодые специалисты, школьники</a:t>
            </a:r>
          </a:p>
        </p:txBody>
      </p:sp>
      <p:sp>
        <p:nvSpPr>
          <p:cNvPr id="9" name="Прямоугольник с двумя усеченными противолежащими углами 2"/>
          <p:cNvSpPr/>
          <p:nvPr/>
        </p:nvSpPr>
        <p:spPr>
          <a:xfrm>
            <a:off x="556344" y="5726391"/>
            <a:ext cx="8838027" cy="641761"/>
          </a:xfrm>
          <a:prstGeom prst="snip2DiagRect">
            <a:avLst>
              <a:gd name="adj1" fmla="val 36779"/>
              <a:gd name="adj2" fmla="val 0"/>
            </a:avLst>
          </a:prstGeom>
          <a:solidFill>
            <a:srgbClr val="13708D">
              <a:alpha val="1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списка работодателей – социальных партнеров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23999" y="404813"/>
            <a:ext cx="8008883" cy="425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Shape 34"/>
          <p:cNvSpPr>
            <a:spLocks noChangeArrowheads="1"/>
          </p:cNvSpPr>
          <p:nvPr/>
        </p:nvSpPr>
        <p:spPr bwMode="auto">
          <a:xfrm>
            <a:off x="1524000" y="-7938"/>
            <a:ext cx="10668000" cy="628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25" tIns="91425" rIns="91425" bIns="91425" anchor="ctr"/>
          <a:lstStyle/>
          <a:p>
            <a:pPr>
              <a:defRPr/>
            </a:pPr>
            <a:endParaRPr lang="ru-RU" b="1" dirty="0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514" y="115944"/>
            <a:ext cx="9735207" cy="4706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движения «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2883" y="729039"/>
            <a:ext cx="3170746" cy="21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2882" y="2967045"/>
            <a:ext cx="3170747" cy="21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2881" y="5205051"/>
            <a:ext cx="3181553" cy="2121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5294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2676" y="1623234"/>
            <a:ext cx="2879324" cy="191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CD09E9-8B40-4BC2-AEE1-67E98A59D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9820" y="4169429"/>
            <a:ext cx="2722179" cy="26885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5455" y="1611461"/>
            <a:ext cx="9087221" cy="1930894"/>
          </a:xfrm>
          <a:prstGeom prst="rect">
            <a:avLst/>
          </a:prstGeom>
          <a:solidFill>
            <a:schemeClr val="tx2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4726" y="1691232"/>
            <a:ext cx="8051559" cy="1688898"/>
          </a:xfrm>
          <a:noFill/>
          <a:ln>
            <a:noFill/>
          </a:ln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fontAlgn="base">
              <a:spcAft>
                <a:spcPct val="0"/>
              </a:spcAft>
            </a:pPr>
            <a:r>
              <a:rPr kumimoji="1"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 движения «</a:t>
            </a:r>
            <a:r>
              <a:rPr kumimoji="1"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Абилимпикс</a:t>
            </a:r>
            <a:r>
              <a:rPr kumimoji="1"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в регионах на примере Новосибирской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5428" y="4442867"/>
            <a:ext cx="7945820" cy="1263869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Лейбов Алексей Михайлович – директор Новосибирского центра развития профессионального образования, канд.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наук, доцент</a:t>
            </a:r>
          </a:p>
          <a:p>
            <a:pPr algn="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3999" y="404813"/>
            <a:ext cx="8008883" cy="425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Shape 34"/>
          <p:cNvSpPr>
            <a:spLocks noChangeArrowheads="1"/>
          </p:cNvSpPr>
          <p:nvPr/>
        </p:nvSpPr>
        <p:spPr bwMode="auto">
          <a:xfrm>
            <a:off x="1524000" y="-7938"/>
            <a:ext cx="10668000" cy="628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25" tIns="91425" rIns="91425" bIns="91425" anchor="ctr"/>
          <a:lstStyle/>
          <a:p>
            <a:pPr>
              <a:defRPr/>
            </a:pPr>
            <a:endParaRPr lang="ru-RU" b="1" dirty="0">
              <a:latin typeface="Arial" charset="0"/>
              <a:cs typeface="Arial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676399" y="12922"/>
            <a:ext cx="10515600" cy="507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«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Новосибирской области - 2017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991301" y="6209347"/>
            <a:ext cx="238696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600" dirty="0" smtClean="0">
                <a:solidFill>
                  <a:schemeClr val="accent6">
                    <a:lumMod val="75000"/>
                  </a:schemeClr>
                </a:solidFill>
                <a:latin typeface="Time new romans"/>
              </a:rPr>
              <a:t>24 </a:t>
            </a:r>
            <a:r>
              <a:rPr kumimoji="0" lang="ru-RU" altLang="ru-RU" sz="1600" dirty="0">
                <a:solidFill>
                  <a:schemeClr val="accent6">
                    <a:lumMod val="75000"/>
                  </a:schemeClr>
                </a:solidFill>
                <a:latin typeface="Time new romans"/>
              </a:rPr>
              <a:t>октября 2017 года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312887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656</Words>
  <Application>Microsoft Office PowerPoint</Application>
  <PresentationFormat>Произвольный</PresentationFormat>
  <Paragraphs>140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Развитие движения «Абилимпикс» в регионах на примере Новосибирской области</vt:lpstr>
      <vt:lpstr>Регламентирующие документы в 2017 году</vt:lpstr>
      <vt:lpstr>Региональная структура управления Чемпионатом</vt:lpstr>
      <vt:lpstr>Слайд 4</vt:lpstr>
      <vt:lpstr>Слайд 5</vt:lpstr>
      <vt:lpstr>Слайд 6</vt:lpstr>
      <vt:lpstr>Слайд 7</vt:lpstr>
      <vt:lpstr>Перспективы развития движения «Абилимпикс»</vt:lpstr>
      <vt:lpstr>Развитие движения «Абилимпикс» в регионах на примере Новосибирской области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движения «Абилимпикс» в регионах на примере Новосибирской области</dc:title>
  <dc:creator>Director</dc:creator>
  <cp:lastModifiedBy>l_rybolovleva</cp:lastModifiedBy>
  <cp:revision>21</cp:revision>
  <dcterms:created xsi:type="dcterms:W3CDTF">2017-10-23T14:19:03Z</dcterms:created>
  <dcterms:modified xsi:type="dcterms:W3CDTF">2018-01-11T02:13:01Z</dcterms:modified>
</cp:coreProperties>
</file>