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61" r:id="rId2"/>
    <p:sldId id="284" r:id="rId3"/>
    <p:sldId id="260" r:id="rId4"/>
    <p:sldId id="288" r:id="rId5"/>
    <p:sldId id="282" r:id="rId6"/>
    <p:sldId id="289" r:id="rId7"/>
    <p:sldId id="280" r:id="rId8"/>
    <p:sldId id="291" r:id="rId9"/>
    <p:sldId id="290" r:id="rId10"/>
    <p:sldId id="292" r:id="rId11"/>
    <p:sldId id="293" r:id="rId12"/>
    <p:sldId id="278" r:id="rId13"/>
    <p:sldId id="277" r:id="rId14"/>
    <p:sldId id="323" r:id="rId15"/>
    <p:sldId id="325" r:id="rId16"/>
    <p:sldId id="326" r:id="rId17"/>
    <p:sldId id="327" r:id="rId18"/>
    <p:sldId id="328" r:id="rId19"/>
    <p:sldId id="299" r:id="rId20"/>
    <p:sldId id="300" r:id="rId21"/>
    <p:sldId id="302" r:id="rId22"/>
    <p:sldId id="304" r:id="rId23"/>
    <p:sldId id="305" r:id="rId24"/>
    <p:sldId id="306" r:id="rId25"/>
    <p:sldId id="307" r:id="rId26"/>
    <p:sldId id="308" r:id="rId27"/>
    <p:sldId id="309" r:id="rId28"/>
    <p:sldId id="311" r:id="rId29"/>
    <p:sldId id="312" r:id="rId30"/>
    <p:sldId id="313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>
                <a:tint val="60000"/>
                <a:satMod val="355000"/>
                <a:alpha val="0"/>
              </a:schemeClr>
            </a:gs>
            <a:gs pos="40000">
              <a:schemeClr val="bg2">
                <a:tint val="85000"/>
                <a:satMod val="320000"/>
              </a:schemeClr>
            </a:gs>
            <a:gs pos="100000">
              <a:schemeClr val="bg2">
                <a:shade val="55000"/>
                <a:satMod val="3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03.04.2018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428604"/>
            <a:ext cx="7862150" cy="1428760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Новосибирский </a:t>
            </a:r>
            <a:br>
              <a:rPr lang="ru-RU" sz="3800" b="1" dirty="0" smtClean="0">
                <a:solidFill>
                  <a:srgbClr val="C00000"/>
                </a:solidFill>
              </a:rPr>
            </a:br>
            <a:r>
              <a:rPr lang="ru-RU" sz="3800" b="1" dirty="0" smtClean="0">
                <a:solidFill>
                  <a:srgbClr val="C00000"/>
                </a:solidFill>
              </a:rPr>
              <a:t>профессионально-педагогический колледж</a:t>
            </a:r>
            <a:br>
              <a:rPr lang="ru-RU" sz="3800" b="1" dirty="0" smtClean="0">
                <a:solidFill>
                  <a:srgbClr val="C00000"/>
                </a:solidFill>
              </a:rPr>
            </a:b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9" name="Picture 5" descr="C:\Documents and Settings\Кротова\Рабочий стол\фото для презентации агитация\фото колледж\PICT07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285992"/>
            <a:ext cx="7429552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571480"/>
            <a:ext cx="63579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 Право и организация социального обеспечения</a:t>
            </a:r>
            <a: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2000240"/>
            <a:ext cx="5004630" cy="450059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3000" b="1" i="1" dirty="0" smtClean="0">
                <a:solidFill>
                  <a:srgbClr val="0070C0"/>
                </a:solidFill>
              </a:rPr>
              <a:t>юрист</a:t>
            </a: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3000" b="1" dirty="0" smtClean="0">
                <a:solidFill>
                  <a:srgbClr val="7030A0"/>
                </a:solidFill>
              </a:rPr>
              <a:t>Срок обучения:</a:t>
            </a:r>
            <a:r>
              <a:rPr lang="ru-RU" sz="3000" b="1" dirty="0" smtClean="0">
                <a:solidFill>
                  <a:srgbClr val="002060"/>
                </a:solidFill>
              </a:rPr>
              <a:t> 1 год 10 месяцев</a:t>
            </a: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30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sz="3000" dirty="0"/>
          </a:p>
        </p:txBody>
      </p:sp>
      <p:sp>
        <p:nvSpPr>
          <p:cNvPr id="6" name="Овал 5"/>
          <p:cNvSpPr/>
          <p:nvPr/>
        </p:nvSpPr>
        <p:spPr>
          <a:xfrm>
            <a:off x="428596" y="214290"/>
            <a:ext cx="1214446" cy="11430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11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Ирина\Картинки\юрист\201503250916anxid1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4559425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Ирина\Картинки\юрист\ph2ylsyy377100-1024x5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4125515"/>
            <a:ext cx="4857752" cy="273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635795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 Документы для поступления:</a:t>
            </a:r>
            <a:b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214422"/>
            <a:ext cx="5004630" cy="22860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Аттестат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Копия паспорта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4 фотографии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Медицинский осмотр</a:t>
            </a: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30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sz="3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57290" y="3500438"/>
            <a:ext cx="6357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Сроки подачи</a:t>
            </a:r>
            <a:r>
              <a:rPr kumimoji="0" lang="ru-RU" sz="3600" b="1" i="0" u="sng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документов</a:t>
            </a:r>
            <a:r>
              <a:rPr kumimoji="0" lang="ru-RU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</a:t>
            </a:r>
            <a:br>
              <a:rPr kumimoji="0" lang="ru-RU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214414" y="4571984"/>
            <a:ext cx="6429420" cy="12859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8900" marR="0" lvl="0" indent="-7938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000" b="1" dirty="0" smtClean="0">
                <a:solidFill>
                  <a:srgbClr val="002060"/>
                </a:solidFill>
              </a:rPr>
              <a:t>с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01 июня 2018 года по 15 августа 2018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года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8900" marR="0" lvl="0" indent="-7938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8900" marR="0" lvl="0" indent="-7938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0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Ws7-server\Фото НГППК\2007-2008\342 группа-фото\PICT8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097827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\\Ws7-server\Фото НГППК\2007-2008\Региональная олимпиада строителей среди ССУЗов (9.04.08.)\PICT98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42852"/>
            <a:ext cx="4021136" cy="3014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\\Ws7-server\Фото НГППК\2007-2008\Практика\PICT08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429000"/>
            <a:ext cx="4143404" cy="310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\\Ws7-server\Фото НГППК\2011-2012\241 -ТСИ\IMG_53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2095490"/>
            <a:ext cx="3750470" cy="250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\\Ws7-server\Фото НГППК\2011-2012\олимпиада\IMG_244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4071941"/>
            <a:ext cx="4000528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00042"/>
            <a:ext cx="8719406" cy="500066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профессии </a:t>
            </a: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ВОСТРЕБОВАНЫ</a:t>
            </a: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современном рынке труда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785813"/>
            <a:ext cx="7069137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28750" y="5072063"/>
            <a:ext cx="61214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ОТДЕЛЕНИЕ ИНКЛЮЗИВНОГО ОБРАЗОВАНИЯ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_volkova\Desktop\y8wmrTy8JS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642918"/>
            <a:ext cx="3000375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Рисунок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679" y="1428736"/>
            <a:ext cx="31521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E:\НППК2017\ФОТО\2017\ТСР фото\Рисунок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642918"/>
            <a:ext cx="2557463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E:\НППК2017\ФОТО\2017\ТСР фото\Рисунок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07" y="4357688"/>
            <a:ext cx="3180631" cy="228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" descr="E:\НППК2017\ФОТО\2017\ТСР фото\Рисунок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13" y="4357688"/>
            <a:ext cx="278606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3" descr="E:\НППК2017\ФОТО\2017\ТСР фото\P115012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88" y="3357563"/>
            <a:ext cx="2786062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Box 7"/>
          <p:cNvSpPr txBox="1">
            <a:spLocks noChangeArrowheads="1"/>
          </p:cNvSpPr>
          <p:nvPr/>
        </p:nvSpPr>
        <p:spPr bwMode="auto">
          <a:xfrm>
            <a:off x="3214678" y="214290"/>
            <a:ext cx="3571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Verdana" pitchFamily="34" charset="0"/>
              </a:rPr>
              <a:t>ДОСТУПНАЯ СРЕДА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0"/>
          <p:cNvSpPr txBox="1">
            <a:spLocks noChangeArrowheads="1"/>
          </p:cNvSpPr>
          <p:nvPr/>
        </p:nvSpPr>
        <p:spPr bwMode="auto">
          <a:xfrm>
            <a:off x="3059113" y="1052513"/>
            <a:ext cx="2916237" cy="830262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cs typeface="+mn-cs"/>
              </a:rPr>
              <a:t>Конференц-зал и холлы учебного корпуса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cs typeface="+mn-cs"/>
            </a:endParaRPr>
          </a:p>
        </p:txBody>
      </p:sp>
      <p:sp>
        <p:nvSpPr>
          <p:cNvPr id="3" name="TextBox 70"/>
          <p:cNvSpPr txBox="1">
            <a:spLocks noChangeArrowheads="1"/>
          </p:cNvSpPr>
          <p:nvPr/>
        </p:nvSpPr>
        <p:spPr bwMode="auto">
          <a:xfrm>
            <a:off x="0" y="1052513"/>
            <a:ext cx="2987675" cy="585787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cs typeface="+mn-cs"/>
              </a:rPr>
              <a:t>Библиотечно-информационный центр</a:t>
            </a:r>
          </a:p>
        </p:txBody>
      </p:sp>
      <p:sp>
        <p:nvSpPr>
          <p:cNvPr id="4" name="TextBox 70"/>
          <p:cNvSpPr txBox="1">
            <a:spLocks noChangeArrowheads="1"/>
          </p:cNvSpPr>
          <p:nvPr/>
        </p:nvSpPr>
        <p:spPr bwMode="auto">
          <a:xfrm>
            <a:off x="6011863" y="1052513"/>
            <a:ext cx="3132137" cy="585787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cs typeface="+mn-cs"/>
              </a:rPr>
              <a:t>Зал адаптивной </a:t>
            </a:r>
            <a:br>
              <a:rPr lang="ru-RU" sz="1600" b="1" dirty="0">
                <a:cs typeface="+mn-cs"/>
              </a:rPr>
            </a:br>
            <a:r>
              <a:rPr lang="ru-RU" sz="1600" b="1" dirty="0">
                <a:cs typeface="+mn-cs"/>
              </a:rPr>
              <a:t>физической культуры</a:t>
            </a:r>
          </a:p>
        </p:txBody>
      </p:sp>
      <p:pic>
        <p:nvPicPr>
          <p:cNvPr id="9221" name="Рисунок 17" descr="U:\Информационно-вычислительнй центр\САЙТ НППК\Фото\gym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1628775"/>
            <a:ext cx="31321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Рисунок 18" descr="U:\Информационно-вычислительнй центр\САЙТ НППК\Фото\kz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1571625"/>
            <a:ext cx="28813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Рисунок 19" descr="U:\Информационно-вычислительнй центр\САЙТ НППК\Фото\Библ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28775"/>
            <a:ext cx="2987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Прямоугольник 7"/>
          <p:cNvSpPr>
            <a:spLocks noChangeArrowheads="1"/>
          </p:cNvSpPr>
          <p:nvPr/>
        </p:nvSpPr>
        <p:spPr bwMode="auto">
          <a:xfrm>
            <a:off x="357188" y="285750"/>
            <a:ext cx="8429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B050"/>
                </a:solidFill>
                <a:latin typeface="Verdana" pitchFamily="34" charset="0"/>
              </a:rPr>
              <a:t>Материально-техническое оснащение процесса обучения базовой профессиональной образовательной организации </a:t>
            </a:r>
            <a:endParaRPr lang="ru-RU">
              <a:solidFill>
                <a:srgbClr val="00B050"/>
              </a:solidFill>
              <a:latin typeface="Verdana" pitchFamily="34" charset="0"/>
            </a:endParaRPr>
          </a:p>
        </p:txBody>
      </p:sp>
      <p:sp>
        <p:nvSpPr>
          <p:cNvPr id="9" name="TextBox 70"/>
          <p:cNvSpPr txBox="1">
            <a:spLocks noChangeArrowheads="1"/>
          </p:cNvSpPr>
          <p:nvPr/>
        </p:nvSpPr>
        <p:spPr bwMode="auto">
          <a:xfrm>
            <a:off x="2286000" y="3929063"/>
            <a:ext cx="2286000" cy="5842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cs typeface="+mn-cs"/>
              </a:rPr>
              <a:t>Учебные аудитории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cs typeface="+mn-cs"/>
            </a:endParaRPr>
          </a:p>
        </p:txBody>
      </p:sp>
      <p:sp>
        <p:nvSpPr>
          <p:cNvPr id="10" name="TextBox 70"/>
          <p:cNvSpPr txBox="1">
            <a:spLocks noChangeArrowheads="1"/>
          </p:cNvSpPr>
          <p:nvPr/>
        </p:nvSpPr>
        <p:spPr bwMode="auto">
          <a:xfrm>
            <a:off x="0" y="3714750"/>
            <a:ext cx="2200275" cy="830263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cs typeface="+mn-cs"/>
              </a:rPr>
              <a:t>Аудитория дистанционного обучения</a:t>
            </a:r>
          </a:p>
        </p:txBody>
      </p:sp>
      <p:sp>
        <p:nvSpPr>
          <p:cNvPr id="11" name="TextBox 70"/>
          <p:cNvSpPr txBox="1">
            <a:spLocks noChangeArrowheads="1"/>
          </p:cNvSpPr>
          <p:nvPr/>
        </p:nvSpPr>
        <p:spPr bwMode="auto">
          <a:xfrm>
            <a:off x="4643438" y="3500438"/>
            <a:ext cx="2332037" cy="1046162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cs typeface="+mn-cs"/>
              </a:rPr>
              <a:t>Лаборатории и мастерские </a:t>
            </a:r>
            <a:r>
              <a:rPr lang="ru-RU" sz="1500" b="1" dirty="0">
                <a:cs typeface="+mn-cs"/>
              </a:rPr>
              <a:t>профессионального обучения</a:t>
            </a:r>
            <a:endParaRPr lang="ru-RU" sz="1600" b="1" dirty="0">
              <a:cs typeface="+mn-cs"/>
            </a:endParaRPr>
          </a:p>
        </p:txBody>
      </p:sp>
      <p:pic>
        <p:nvPicPr>
          <p:cNvPr id="9228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4572000"/>
            <a:ext cx="22860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572000"/>
            <a:ext cx="221456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4572000"/>
            <a:ext cx="235743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Рисунок 14" descr="U:\Информационно-вычислительнй центр\САЙТ НППК\Фото\IMG_293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13" y="4572000"/>
            <a:ext cx="2071687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70"/>
          <p:cNvSpPr txBox="1">
            <a:spLocks noChangeArrowheads="1"/>
          </p:cNvSpPr>
          <p:nvPr/>
        </p:nvSpPr>
        <p:spPr bwMode="auto">
          <a:xfrm>
            <a:off x="7072313" y="3714750"/>
            <a:ext cx="2071687" cy="830263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cs typeface="+mn-cs"/>
              </a:rPr>
              <a:t>Сенсорная комната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357188" y="214313"/>
            <a:ext cx="8572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B050"/>
                </a:solidFill>
                <a:latin typeface="Verdana" pitchFamily="34" charset="0"/>
              </a:rPr>
              <a:t>Формирование единой информационной среды </a:t>
            </a:r>
            <a:br>
              <a:rPr lang="ru-RU" b="1">
                <a:solidFill>
                  <a:srgbClr val="00B050"/>
                </a:solidFill>
                <a:latin typeface="Verdana" pitchFamily="34" charset="0"/>
              </a:rPr>
            </a:br>
            <a:r>
              <a:rPr lang="ru-RU" b="1">
                <a:solidFill>
                  <a:srgbClr val="00B050"/>
                </a:solidFill>
                <a:latin typeface="Verdana" pitchFamily="34" charset="0"/>
              </a:rPr>
              <a:t>с применением </a:t>
            </a:r>
            <a:r>
              <a:rPr lang="ru-RU" sz="1600" b="1">
                <a:solidFill>
                  <a:srgbClr val="00B050"/>
                </a:solidFill>
                <a:latin typeface="Verdana" pitchFamily="34" charset="0"/>
              </a:rPr>
              <a:t>электронных</a:t>
            </a:r>
            <a:r>
              <a:rPr lang="ru-RU" b="1">
                <a:solidFill>
                  <a:srgbClr val="00B050"/>
                </a:solidFill>
                <a:latin typeface="Verdana" pitchFamily="34" charset="0"/>
              </a:rPr>
              <a:t> ресурсов </a:t>
            </a:r>
            <a:br>
              <a:rPr lang="ru-RU" b="1">
                <a:solidFill>
                  <a:srgbClr val="00B050"/>
                </a:solidFill>
                <a:latin typeface="Verdana" pitchFamily="34" charset="0"/>
              </a:rPr>
            </a:br>
            <a:r>
              <a:rPr lang="ru-RU" b="1">
                <a:solidFill>
                  <a:srgbClr val="00B050"/>
                </a:solidFill>
                <a:latin typeface="Verdana" pitchFamily="34" charset="0"/>
              </a:rPr>
              <a:t>для коллективного пользования обучающихся инвалидов </a:t>
            </a:r>
            <a:endParaRPr lang="en-US" b="1" i="1">
              <a:solidFill>
                <a:srgbClr val="00B050"/>
              </a:solidFill>
              <a:latin typeface="Verdana" pitchFamily="34" charset="0"/>
            </a:endParaRPr>
          </a:p>
        </p:txBody>
      </p:sp>
      <p:pic>
        <p:nvPicPr>
          <p:cNvPr id="10243" name="Рисунок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143000"/>
            <a:ext cx="43529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Рисунок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3071813"/>
            <a:ext cx="35718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67"/>
          <p:cNvGrpSpPr>
            <a:grpSpLocks/>
          </p:cNvGrpSpPr>
          <p:nvPr/>
        </p:nvGrpSpPr>
        <p:grpSpPr bwMode="auto">
          <a:xfrm>
            <a:off x="428625" y="4286250"/>
            <a:ext cx="5360988" cy="1450975"/>
            <a:chOff x="464560" y="1722540"/>
            <a:chExt cx="4991737" cy="1452668"/>
          </a:xfrm>
        </p:grpSpPr>
        <p:grpSp>
          <p:nvGrpSpPr>
            <p:cNvPr id="3" name="Группа 39"/>
            <p:cNvGrpSpPr>
              <a:grpSpLocks/>
            </p:cNvGrpSpPr>
            <p:nvPr/>
          </p:nvGrpSpPr>
          <p:grpSpPr bwMode="auto">
            <a:xfrm flipH="1">
              <a:off x="464560" y="1805179"/>
              <a:ext cx="4357580" cy="1370029"/>
              <a:chOff x="3945174" y="2317022"/>
              <a:chExt cx="3380401" cy="1043695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4086195" y="2481693"/>
                <a:ext cx="3239380" cy="87902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3661A6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noProof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Электронные образовательные ресурсы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noProof="1">
                    <a:solidFill>
                      <a:srgbClr val="C00000"/>
                    </a:solidFill>
                  </a:rPr>
                  <a:t> по адаптационным циклам дисциплин</a:t>
                </a:r>
                <a:endParaRPr lang="en-GB" sz="1600" b="1" noProof="1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Выноска со стрелкой влево 8"/>
              <p:cNvSpPr/>
              <p:nvPr/>
            </p:nvSpPr>
            <p:spPr>
              <a:xfrm>
                <a:off x="3945153" y="2317027"/>
                <a:ext cx="3380422" cy="164666"/>
              </a:xfrm>
              <a:prstGeom prst="leftArrowCallout">
                <a:avLst>
                  <a:gd name="adj1" fmla="val 50000"/>
                  <a:gd name="adj2" fmla="val 25000"/>
                  <a:gd name="adj3" fmla="val 41455"/>
                  <a:gd name="adj4" fmla="val 95310"/>
                </a:avLst>
              </a:prstGeom>
              <a:solidFill>
                <a:srgbClr val="3661A6"/>
              </a:solidFill>
              <a:ln w="19050">
                <a:solidFill>
                  <a:srgbClr val="3661A6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10250" name="TextBox 6"/>
            <p:cNvSpPr txBox="1">
              <a:spLocks noChangeArrowheads="1"/>
            </p:cNvSpPr>
            <p:nvPr/>
          </p:nvSpPr>
          <p:spPr bwMode="auto">
            <a:xfrm>
              <a:off x="3989967" y="1722540"/>
              <a:ext cx="1466330" cy="33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 b="1">
                  <a:solidFill>
                    <a:schemeClr val="bg1"/>
                  </a:solidFill>
                  <a:latin typeface="Verdana" pitchFamily="34" charset="0"/>
                </a:rPr>
                <a:t>02</a:t>
              </a:r>
            </a:p>
          </p:txBody>
        </p:sp>
      </p:grpSp>
      <p:sp>
        <p:nvSpPr>
          <p:cNvPr id="10" name="Выноска со стрелкой влево 9"/>
          <p:cNvSpPr/>
          <p:nvPr/>
        </p:nvSpPr>
        <p:spPr bwMode="auto">
          <a:xfrm rot="10800000" flipH="1">
            <a:off x="4786313" y="1071563"/>
            <a:ext cx="3854450" cy="287337"/>
          </a:xfrm>
          <a:prstGeom prst="leftArrowCallout">
            <a:avLst>
              <a:gd name="adj1" fmla="val 50000"/>
              <a:gd name="adj2" fmla="val 25000"/>
              <a:gd name="adj3" fmla="val 41455"/>
              <a:gd name="adj4" fmla="val 95310"/>
            </a:avLst>
          </a:prstGeom>
          <a:solidFill>
            <a:srgbClr val="3661A6"/>
          </a:solidFill>
          <a:ln w="19050">
            <a:solidFill>
              <a:srgbClr val="3661A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 bwMode="auto">
          <a:xfrm flipH="1">
            <a:off x="4857750" y="1428750"/>
            <a:ext cx="3887788" cy="1428750"/>
          </a:xfrm>
          <a:prstGeom prst="rect">
            <a:avLst/>
          </a:prstGeom>
          <a:solidFill>
            <a:schemeClr val="bg1"/>
          </a:solidFill>
          <a:ln w="19050">
            <a:solidFill>
              <a:srgbClr val="3661A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Электронные образовательные ресурсы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noProof="1">
                <a:solidFill>
                  <a:srgbClr val="C00000"/>
                </a:solidFill>
              </a:rPr>
              <a:t>по адаптированным основным профессиональным образовательным программам СПО</a:t>
            </a:r>
            <a:endParaRPr lang="en-GB" sz="1600" b="1" noProof="1">
              <a:solidFill>
                <a:srgbClr val="C00000"/>
              </a:solidFill>
            </a:endParaRPr>
          </a:p>
        </p:txBody>
      </p:sp>
      <p:sp>
        <p:nvSpPr>
          <p:cNvPr id="10248" name="TextBox 11"/>
          <p:cNvSpPr txBox="1">
            <a:spLocks noChangeArrowheads="1"/>
          </p:cNvSpPr>
          <p:nvPr/>
        </p:nvSpPr>
        <p:spPr bwMode="auto">
          <a:xfrm>
            <a:off x="4929188" y="1000125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Verdana" pitchFamily="34" charset="0"/>
              </a:rPr>
              <a:t>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:\Секретарь руководителя\Отделение Инклюзии\ФОТО ОТЧЕТ 2017\фотовыставка Строим мосты вместе 2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25" y="4572000"/>
            <a:ext cx="2571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 descr="W:\Секретарь руководителя\Отделение Инклюзии\ФОТО ОТЧЕТ 2017\7.12.2016 конкурс Мой компьют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5" y="2571750"/>
            <a:ext cx="264318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9" descr="W:\Секретарь руководителя\Отделение Инклюзии\ФОТО ОТЧЕТ 2017\23_24.06.2017 III Новосибирский открытыймолодежный информационно-реабилитационный форум среди инвалидов по зрению Всероссийского Общества Слепы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13" y="4572000"/>
            <a:ext cx="2643187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0" descr="W:\Секретарь руководителя\Отделение Инклюзии\ФОТО ОТЧЕТ 2017\WorldSkill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75" y="2428875"/>
            <a:ext cx="16891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1" descr="W:\Секретарь руководителя\Отделение Инклюзии\ФОТО ОТЧЕТ 2017\АБИЛИМПИКС 201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785813"/>
            <a:ext cx="241458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2" descr="W:\Секретарь руководителя\Отделение Инклюзии\ФОТО ОТЧЕТ 2017\волонтеры 20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" y="785813"/>
            <a:ext cx="25717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4" descr="W:\Секретарь руководителя\Отделение Инклюзии\ФОТО ОТЧЕТ 2017\профильная смена 2017 г.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" y="4572000"/>
            <a:ext cx="2606675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6" descr="E:\НППК2017\КОНФЕРЕНЦИИ СЕМИНАРЫ\2017 год\22.11. на сайт\IMG_310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9313" y="785813"/>
            <a:ext cx="2571750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Box 10"/>
          <p:cNvSpPr txBox="1">
            <a:spLocks noChangeArrowheads="1"/>
          </p:cNvSpPr>
          <p:nvPr/>
        </p:nvSpPr>
        <p:spPr bwMode="auto">
          <a:xfrm>
            <a:off x="1785938" y="357188"/>
            <a:ext cx="6143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B050"/>
                </a:solidFill>
                <a:latin typeface="Verdana" pitchFamily="34" charset="0"/>
              </a:rPr>
              <a:t>ПРОФОРИЕНТАЦИОННЫЕ МЕРОПРИЯТИЯ</a:t>
            </a:r>
          </a:p>
        </p:txBody>
      </p:sp>
      <p:pic>
        <p:nvPicPr>
          <p:cNvPr id="11275" name="Picture 2" descr="W:\Секретарь руководителя\Волкова ЕГ112\библиотека\закрытие фото\_MG_726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86250" y="3286125"/>
            <a:ext cx="182245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3" descr="W:\Секретарь руководителя\Отделение Инклюзии\ФОТО ОТЧЕТ 2017\зал ЛФК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188" y="2571750"/>
            <a:ext cx="2571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Волонтерский корпус </a:t>
            </a:r>
            <a:br>
              <a:rPr lang="ru-RU" dirty="0" smtClean="0"/>
            </a:br>
            <a:r>
              <a:rPr lang="ru-RU" dirty="0" smtClean="0"/>
              <a:t>«Наше дело»</a:t>
            </a:r>
            <a:endParaRPr lang="ru-RU" dirty="0"/>
          </a:p>
        </p:txBody>
      </p:sp>
      <p:pic>
        <p:nvPicPr>
          <p:cNvPr id="4099" name="Picture 3" descr="R:\Центр воспитания и социальной работы\Артемова\для И.В\Волонтеский корпус НАШЕ ДЕЛО\SDC17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1612"/>
            <a:ext cx="7572428" cy="4938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0430" y="1071546"/>
            <a:ext cx="5076068" cy="480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b="1" dirty="0" smtClean="0">
                <a:solidFill>
                  <a:schemeClr val="accent3">
                    <a:lumMod val="75000"/>
                  </a:schemeClr>
                </a:solidFill>
              </a:rPr>
              <a:t>Обучение</a:t>
            </a:r>
          </a:p>
          <a:p>
            <a:pPr algn="ctr">
              <a:buNone/>
            </a:pPr>
            <a:r>
              <a:rPr lang="ru-RU" sz="7200" b="1" dirty="0" smtClean="0">
                <a:solidFill>
                  <a:schemeClr val="accent3">
                    <a:lumMod val="75000"/>
                  </a:schemeClr>
                </a:solidFill>
              </a:rPr>
              <a:t>на базе</a:t>
            </a:r>
          </a:p>
          <a:p>
            <a:pPr algn="ctr">
              <a:buNone/>
            </a:pPr>
            <a:r>
              <a:rPr lang="ru-RU" sz="7200" b="1" dirty="0" smtClean="0">
                <a:solidFill>
                  <a:schemeClr val="accent3">
                    <a:lumMod val="75000"/>
                  </a:schemeClr>
                </a:solidFill>
              </a:rPr>
              <a:t> 9 и 11 классов</a:t>
            </a:r>
            <a:endParaRPr lang="ru-RU" sz="7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7" name="Picture 3" descr="C:\Documents and Settings\Кротова О.Н\Рабочий стол\КРОТОВА ОЛЬГА\3. фото с мероприятий\фото НППК\Копия мастер-класс на учсиб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2357454" cy="1768091"/>
          </a:xfrm>
          <a:prstGeom prst="rect">
            <a:avLst/>
          </a:prstGeom>
          <a:noFill/>
        </p:spPr>
      </p:pic>
      <p:pic>
        <p:nvPicPr>
          <p:cNvPr id="1028" name="Picture 4" descr="C:\Documents and Settings\Кротова О.Н\Рабочий стол\КРОТОВА ОЛЬГА\3. фото с мероприятий\фото НППК\Копия _DSC59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643182"/>
            <a:ext cx="2476219" cy="1643074"/>
          </a:xfrm>
          <a:prstGeom prst="rect">
            <a:avLst/>
          </a:prstGeom>
          <a:noFill/>
        </p:spPr>
      </p:pic>
      <p:pic>
        <p:nvPicPr>
          <p:cNvPr id="1029" name="Picture 5" descr="C:\Documents and Settings\Кротова О.Н\Рабочий стол\КРОТОВА ОЛЬГА\3. фото с мероприятий\фото НППК\Копия _DSC5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572008"/>
            <a:ext cx="2428892" cy="16150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Региональный отборочный этап Национального чемпионата профессионального мастерства среди граждан с инвалидностью «АБИЛИМПИКС»</a:t>
            </a:r>
            <a:endParaRPr lang="ru-RU" sz="2400" b="1" dirty="0"/>
          </a:p>
        </p:txBody>
      </p:sp>
      <p:pic>
        <p:nvPicPr>
          <p:cNvPr id="7170" name="Picture 2" descr="R:\Центр воспитания и социальной работы\Артемова\для И.В\Волонтеский корпус НАШЕ ДЕЛО\Абилимпик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661" t="9723" r="6604" b="7977"/>
          <a:stretch>
            <a:fillRect/>
          </a:stretch>
        </p:blipFill>
        <p:spPr bwMode="auto">
          <a:xfrm>
            <a:off x="1162759" y="1500174"/>
            <a:ext cx="7624083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Ирина\Фото\16-17\Абилимпикс\rep ab 1-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7734483" cy="514192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err="1" smtClean="0"/>
              <a:t>Профориентационная</a:t>
            </a:r>
            <a:r>
              <a:rPr lang="ru-RU" sz="3600" dirty="0" smtClean="0"/>
              <a:t> диагностика</a:t>
            </a:r>
            <a:endParaRPr lang="ru-RU"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Аллея дружба, доступная всем</a:t>
            </a:r>
            <a:endParaRPr lang="ru-RU" dirty="0"/>
          </a:p>
        </p:txBody>
      </p:sp>
      <p:pic>
        <p:nvPicPr>
          <p:cNvPr id="9218" name="Picture 2" descr="R:\Центр воспитания и социальной работы\Артемова\для И.В\Волонтеский корпус НАШЕ ДЕЛО\АЛЛЕЯ ДРУЖБА, ДОСТУПНАЯ ВСЕ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7500990" cy="5089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Кинопоказ</a:t>
            </a:r>
            <a:r>
              <a:rPr lang="ru-RU" dirty="0" smtClean="0"/>
              <a:t> по инклюзии </a:t>
            </a:r>
            <a:endParaRPr lang="ru-RU" dirty="0"/>
          </a:p>
        </p:txBody>
      </p:sp>
      <p:pic>
        <p:nvPicPr>
          <p:cNvPr id="16386" name="Picture 2" descr="R:\Центр воспитания и социальной работы\Артемова\для И.В\Волонтеский корпус НАШЕ ДЕЛО\Кинопоказ по инклюзи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5534"/>
          <a:stretch>
            <a:fillRect/>
          </a:stretch>
        </p:blipFill>
        <p:spPr bwMode="auto">
          <a:xfrm>
            <a:off x="1071538" y="357166"/>
            <a:ext cx="7500990" cy="6207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Ирина\Сайт\2016-2017\ВОЛОНТЕРЫ - В ПОМОЩЬ!\Фото СИНДРОМ ДАУН\FotorCrea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42918"/>
            <a:ext cx="8001056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Ирина\Сайт\2016-2017\Акция Даже не пробуй\c_385c6f42ad8eb2c988789354976611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57166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Ирина\Сайт\2016-2017\Акция Я живу в Новосибирской области\FotorCrea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254000"/>
            <a:ext cx="6350000" cy="635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Ирина\Сайт\2016-2017\Выборы МОлодежный парламент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290"/>
            <a:ext cx="642942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Ирина\Сайт\2016-2017\Трезвость - выбор молодых!\FotorCreated.jpg"/>
          <p:cNvPicPr>
            <a:picLocks noChangeAspect="1" noChangeArrowheads="1"/>
          </p:cNvPicPr>
          <p:nvPr/>
        </p:nvPicPr>
        <p:blipFill>
          <a:blip r:embed="rId2"/>
          <a:srcRect r="8821"/>
          <a:stretch>
            <a:fillRect/>
          </a:stretch>
        </p:blipFill>
        <p:spPr bwMode="auto">
          <a:xfrm>
            <a:off x="1000100" y="214290"/>
            <a:ext cx="7908950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Ирина\Сайт\2016-2017\Фестиваль МаякФест\Коллаж\FotorCreated.jpg"/>
          <p:cNvPicPr>
            <a:picLocks noChangeAspect="1" noChangeArrowheads="1"/>
          </p:cNvPicPr>
          <p:nvPr/>
        </p:nvPicPr>
        <p:blipFill>
          <a:blip r:embed="rId2"/>
          <a:srcRect r="9883" b="-9864"/>
          <a:stretch>
            <a:fillRect/>
          </a:stretch>
        </p:blipFill>
        <p:spPr bwMode="auto">
          <a:xfrm>
            <a:off x="928662" y="642918"/>
            <a:ext cx="8001056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857232"/>
            <a:ext cx="5786478" cy="5786478"/>
          </a:xfrm>
        </p:spPr>
        <p:txBody>
          <a:bodyPr>
            <a:normAutofit fontScale="92500" lnSpcReduction="20000"/>
          </a:bodyPr>
          <a:lstStyle/>
          <a:p>
            <a:pPr marL="596646" indent="-514350" algn="ctr">
              <a:buNone/>
            </a:pPr>
            <a:r>
              <a:rPr lang="ru-RU" sz="2800" b="1" u="sng" dirty="0" smtClean="0">
                <a:solidFill>
                  <a:srgbClr val="002060"/>
                </a:solidFill>
              </a:rPr>
              <a:t>Профессиональное обучение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</a:p>
          <a:p>
            <a:pPr marL="596646" indent="-514350" algn="ctr">
              <a:buNone/>
            </a:pPr>
            <a:r>
              <a:rPr lang="ru-RU" sz="2800" b="1" i="1" u="sng" dirty="0" smtClean="0">
                <a:solidFill>
                  <a:schemeClr val="accent3">
                    <a:lumMod val="75000"/>
                  </a:schemeClr>
                </a:solidFill>
              </a:rPr>
              <a:t>со специализацией </a:t>
            </a:r>
          </a:p>
          <a:p>
            <a:pPr marL="596646" indent="-514350" algn="ctr">
              <a:buNone/>
            </a:pPr>
            <a:r>
              <a:rPr lang="ru-RU" sz="2800" b="1" i="1" u="sng" dirty="0" smtClean="0">
                <a:solidFill>
                  <a:schemeClr val="accent3">
                    <a:lumMod val="75000"/>
                  </a:schemeClr>
                </a:solidFill>
              </a:rPr>
              <a:t>«Программирование </a:t>
            </a:r>
            <a:br>
              <a:rPr lang="ru-RU" sz="2800" b="1" i="1" u="sng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i="1" u="sng" dirty="0" smtClean="0">
                <a:solidFill>
                  <a:schemeClr val="accent3">
                    <a:lumMod val="75000"/>
                  </a:schemeClr>
                </a:solidFill>
              </a:rPr>
              <a:t>в компьютерных системах»</a:t>
            </a:r>
            <a:endParaRPr lang="ru-RU" sz="28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88900" indent="-7938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2200" b="1" i="1" dirty="0" smtClean="0">
                <a:solidFill>
                  <a:srgbClr val="0070C0"/>
                </a:solidFill>
              </a:rPr>
              <a:t>мастер производственного обучения, техник – программист</a:t>
            </a:r>
            <a:endParaRPr lang="ru-RU" sz="22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endParaRPr lang="ru-RU" sz="19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1900" b="1" dirty="0" smtClean="0">
                <a:solidFill>
                  <a:srgbClr val="7030A0"/>
                </a:solidFill>
              </a:rPr>
              <a:t>Срок </a:t>
            </a:r>
            <a:r>
              <a:rPr lang="ru-RU" sz="2200" b="1" dirty="0" smtClean="0">
                <a:solidFill>
                  <a:srgbClr val="7030A0"/>
                </a:solidFill>
              </a:rPr>
              <a:t>обучения:</a:t>
            </a:r>
            <a:r>
              <a:rPr lang="ru-RU" sz="2200" b="1" dirty="0" smtClean="0">
                <a:solidFill>
                  <a:srgbClr val="002060"/>
                </a:solidFill>
              </a:rPr>
              <a:t>  4 года  10 месяцев  </a:t>
            </a: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                                  3 года 10 месяцев</a:t>
            </a:r>
          </a:p>
          <a:p>
            <a:pPr marL="88900" indent="-7938" algn="ctr">
              <a:buNone/>
            </a:pPr>
            <a:endParaRPr lang="ru-RU" sz="22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22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За время обучения дополнительно осваивается профессия </a:t>
            </a: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оператор электронно-вычислительных </a:t>
            </a: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и вычислительных машин </a:t>
            </a: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                                                      </a:t>
            </a:r>
            <a:endParaRPr lang="ru-RU" sz="2200" b="1" dirty="0" smtClean="0">
              <a:solidFill>
                <a:srgbClr val="7030A0"/>
              </a:solidFill>
            </a:endParaRPr>
          </a:p>
          <a:p>
            <a:pPr marL="88900" indent="-7938">
              <a:buNone/>
            </a:pPr>
            <a:endParaRPr lang="ru-RU" sz="800" b="1" u="sng" dirty="0" smtClean="0">
              <a:solidFill>
                <a:srgbClr val="002060"/>
              </a:solidFill>
            </a:endParaRPr>
          </a:p>
          <a:p>
            <a:pPr marL="88900" indent="-7938">
              <a:buNone/>
            </a:pPr>
            <a:endParaRPr lang="ru-RU" sz="800" b="1" u="sng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u="sng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u="sng" dirty="0" smtClean="0">
              <a:solidFill>
                <a:srgbClr val="002060"/>
              </a:solidFill>
            </a:endParaRPr>
          </a:p>
          <a:p>
            <a:pPr marL="88900" indent="-7938">
              <a:buNone/>
            </a:pPr>
            <a:endParaRPr lang="ru-RU" sz="27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5362" name="Picture 2" descr="http://komitent.ru/pics/video/152video_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3047989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http://mtkp.ru/images/cms/thumbs/79a38dbd93756ddd7e3aaad0c0dae2c0fc1e3a9e/kyrsi_komp_160_au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786189"/>
            <a:ext cx="2928958" cy="261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8001024" y="0"/>
            <a:ext cx="985838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9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Ирина\Сайт\2016-2017\Спортивное выездное мероприятие\FotorCreated.jpg"/>
          <p:cNvPicPr>
            <a:picLocks noChangeAspect="1" noChangeArrowheads="1"/>
          </p:cNvPicPr>
          <p:nvPr/>
        </p:nvPicPr>
        <p:blipFill>
          <a:blip r:embed="rId2"/>
          <a:srcRect l="14001" r="-3771" b="-10526"/>
          <a:stretch>
            <a:fillRect/>
          </a:stretch>
        </p:blipFill>
        <p:spPr bwMode="auto">
          <a:xfrm>
            <a:off x="1071538" y="500042"/>
            <a:ext cx="8072462" cy="635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:\Центр воспитания и социальной работы\Артемова\фото для презентации\IMG_4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539087"/>
            <a:ext cx="5536446" cy="4112788"/>
          </a:xfrm>
          <a:prstGeom prst="rect">
            <a:avLst/>
          </a:prstGeom>
          <a:noFill/>
        </p:spPr>
      </p:pic>
      <p:pic>
        <p:nvPicPr>
          <p:cNvPr id="2051" name="Picture 3" descr="R:\Центр воспитания и социальной работы\Артемова\фото для презентации\IMG_4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48220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15008" y="500042"/>
            <a:ext cx="314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Пропускной режим по электронным пропускам, видеонаблюдение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R:\Центр воспитания и социальной работы\Артемова\фото для презентации\IMG_4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928670"/>
            <a:ext cx="4572032" cy="3143272"/>
          </a:xfrm>
          <a:prstGeom prst="rect">
            <a:avLst/>
          </a:prstGeom>
          <a:noFill/>
        </p:spPr>
      </p:pic>
      <p:pic>
        <p:nvPicPr>
          <p:cNvPr id="3075" name="Picture 3" descr="R:\Центр воспитания и социальной работы\Артемова\фото для презентации\IMG_4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4444872" cy="3143273"/>
          </a:xfrm>
          <a:prstGeom prst="rect">
            <a:avLst/>
          </a:prstGeom>
          <a:noFill/>
        </p:spPr>
      </p:pic>
      <p:pic>
        <p:nvPicPr>
          <p:cNvPr id="3079" name="Picture 7" descr="R:\Центр воспитания и социальной работы\Артемова\фото для презентации\IMG_4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071918"/>
            <a:ext cx="4743869" cy="26432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5984" y="214290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Обеденная зона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Центр воспитания и социальной работы\Артемова\фото для презентации\IMG_4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642918"/>
            <a:ext cx="4643469" cy="3000396"/>
          </a:xfrm>
          <a:prstGeom prst="rect">
            <a:avLst/>
          </a:prstGeom>
          <a:noFill/>
        </p:spPr>
      </p:pic>
      <p:pic>
        <p:nvPicPr>
          <p:cNvPr id="4099" name="Picture 3" descr="R:\Центр воспитания и социальной работы\Артемова\фото для презентации\IMG_4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3929090" cy="3011818"/>
          </a:xfrm>
          <a:prstGeom prst="rect">
            <a:avLst/>
          </a:prstGeom>
          <a:noFill/>
        </p:spPr>
      </p:pic>
      <p:pic>
        <p:nvPicPr>
          <p:cNvPr id="4100" name="Picture 4" descr="R:\Центр воспитания и социальной работы\Артемова\фото для презентации\IMG_4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4669016" cy="2928958"/>
          </a:xfrm>
          <a:prstGeom prst="rect">
            <a:avLst/>
          </a:prstGeom>
          <a:noFill/>
        </p:spPr>
      </p:pic>
      <p:pic>
        <p:nvPicPr>
          <p:cNvPr id="4101" name="Picture 5" descr="R:\Центр воспитания и социальной работы\Артемова\фото для презентации\IMG_4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643314"/>
            <a:ext cx="4000528" cy="29289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5984" y="214290"/>
            <a:ext cx="4500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Комнаты, для проживание студентов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Центр воспитания и социальной работы\Артемова\фото для презентации\IMG_4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714356"/>
            <a:ext cx="4071968" cy="2643206"/>
          </a:xfrm>
          <a:prstGeom prst="rect">
            <a:avLst/>
          </a:prstGeom>
          <a:noFill/>
        </p:spPr>
      </p:pic>
      <p:pic>
        <p:nvPicPr>
          <p:cNvPr id="5123" name="Picture 3" descr="R:\Центр воспитания и социальной работы\Артемова\фото для презентации\IMG_4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14356"/>
            <a:ext cx="4286280" cy="2643206"/>
          </a:xfrm>
          <a:prstGeom prst="rect">
            <a:avLst/>
          </a:prstGeom>
          <a:noFill/>
        </p:spPr>
      </p:pic>
      <p:pic>
        <p:nvPicPr>
          <p:cNvPr id="5124" name="Picture 4" descr="R:\Центр воспитания и социальной работы\Артемова\фото для презентации\IMG_44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357562"/>
            <a:ext cx="4214842" cy="3190876"/>
          </a:xfrm>
          <a:prstGeom prst="rect">
            <a:avLst/>
          </a:prstGeom>
          <a:noFill/>
        </p:spPr>
      </p:pic>
      <p:pic>
        <p:nvPicPr>
          <p:cNvPr id="5125" name="Picture 5" descr="R:\Центр воспитания и социальной работы\Артемова\фото для презентации\IMG_44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357562"/>
            <a:ext cx="4357718" cy="31908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14546" y="142852"/>
            <a:ext cx="4572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Музей колледжа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Центр воспитания и социальной работы\Артемова\фото для презентации\IMG_4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4214842" cy="3000396"/>
          </a:xfrm>
          <a:prstGeom prst="rect">
            <a:avLst/>
          </a:prstGeom>
          <a:noFill/>
        </p:spPr>
      </p:pic>
      <p:pic>
        <p:nvPicPr>
          <p:cNvPr id="6147" name="Picture 3" descr="R:\Центр воспитания и социальной работы\Артемова\фото для презентации\IMG_4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71480"/>
            <a:ext cx="4500594" cy="3000396"/>
          </a:xfrm>
          <a:prstGeom prst="rect">
            <a:avLst/>
          </a:prstGeom>
          <a:noFill/>
        </p:spPr>
      </p:pic>
      <p:pic>
        <p:nvPicPr>
          <p:cNvPr id="6148" name="Picture 4" descr="R:\Центр воспитания и социальной работы\Артемова\фото для презентации\IMG_44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571876"/>
            <a:ext cx="4572032" cy="2688163"/>
          </a:xfrm>
          <a:prstGeom prst="rect">
            <a:avLst/>
          </a:prstGeom>
          <a:noFill/>
        </p:spPr>
      </p:pic>
      <p:pic>
        <p:nvPicPr>
          <p:cNvPr id="6150" name="Picture 6" descr="R:\Центр воспитания и социальной работы\Артемова\творческий отчет\IMG_43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876"/>
            <a:ext cx="4143404" cy="2714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5984" y="0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Гимнастический зал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:\Центр воспитания и социальной работы\Артемова\фото для презентации\IMG_4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918"/>
            <a:ext cx="4357718" cy="3286148"/>
          </a:xfrm>
          <a:prstGeom prst="rect">
            <a:avLst/>
          </a:prstGeom>
          <a:noFill/>
        </p:spPr>
      </p:pic>
      <p:pic>
        <p:nvPicPr>
          <p:cNvPr id="7170" name="Picture 2" descr="R:\Центр воспитания и социальной работы\Артемова\творческий отчет\IMG_4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642918"/>
            <a:ext cx="5322131" cy="3333773"/>
          </a:xfrm>
          <a:prstGeom prst="rect">
            <a:avLst/>
          </a:prstGeom>
          <a:noFill/>
        </p:spPr>
      </p:pic>
      <p:pic>
        <p:nvPicPr>
          <p:cNvPr id="7171" name="Picture 3" descr="R:\Центр воспитания и социальной работы\Артемова\творческий отчет\IMG_4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929066"/>
            <a:ext cx="4286280" cy="2571768"/>
          </a:xfrm>
          <a:prstGeom prst="rect">
            <a:avLst/>
          </a:prstGeom>
          <a:noFill/>
        </p:spPr>
      </p:pic>
      <p:pic>
        <p:nvPicPr>
          <p:cNvPr id="7172" name="Picture 4" descr="R:\Центр воспитания и социальной работы\Артемова\творческий отчет\IMG_4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929066"/>
            <a:ext cx="4679189" cy="25717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28860" y="0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Спортивный зал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:\Центр воспитания и социальной работы\Корченица\Барабанщицы\zcNr8G860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3966356" cy="2857520"/>
          </a:xfrm>
          <a:prstGeom prst="rect">
            <a:avLst/>
          </a:prstGeom>
          <a:noFill/>
        </p:spPr>
      </p:pic>
      <p:pic>
        <p:nvPicPr>
          <p:cNvPr id="8199" name="Picture 7" descr="https://pp.userapi.com/c836227/v836227527/63e18/hq9xonEkEU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714356"/>
            <a:ext cx="4214842" cy="2857520"/>
          </a:xfrm>
          <a:prstGeom prst="rect">
            <a:avLst/>
          </a:prstGeom>
          <a:noFill/>
        </p:spPr>
      </p:pic>
      <p:pic>
        <p:nvPicPr>
          <p:cNvPr id="8201" name="Picture 9" descr="https://pp.userapi.com/c841133/v841133870/42f1c/Sg6r7OWiR8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571876"/>
            <a:ext cx="5000660" cy="3143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2976" y="142852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Ансамбль барабанщиц «Виктория»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428604"/>
            <a:ext cx="3786214" cy="37147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Наш адрес:</a:t>
            </a:r>
            <a:r>
              <a:rPr lang="ru-RU" sz="3500" b="1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3500" b="1" dirty="0" smtClean="0">
                <a:solidFill>
                  <a:srgbClr val="002060"/>
                </a:solidFill>
                <a:effectLst/>
              </a:rPr>
            </a:br>
            <a:r>
              <a:rPr lang="ru-RU" sz="3500" b="1" dirty="0" smtClean="0">
                <a:solidFill>
                  <a:srgbClr val="002060"/>
                </a:solidFill>
                <a:effectLst/>
              </a:rPr>
              <a:t>город Новосибирск</a:t>
            </a:r>
            <a:r>
              <a:rPr lang="en-US" sz="3500" b="1" dirty="0" smtClean="0">
                <a:solidFill>
                  <a:srgbClr val="002060"/>
                </a:solidFill>
                <a:effectLst/>
              </a:rPr>
              <a:t/>
            </a:r>
            <a:br>
              <a:rPr lang="en-US" sz="3500" b="1" dirty="0" smtClean="0">
                <a:solidFill>
                  <a:srgbClr val="002060"/>
                </a:solidFill>
                <a:effectLst/>
              </a:rPr>
            </a:br>
            <a:r>
              <a:rPr lang="ru-RU" sz="3500" b="1" dirty="0" smtClean="0">
                <a:solidFill>
                  <a:srgbClr val="002060"/>
                </a:solidFill>
                <a:effectLst/>
              </a:rPr>
              <a:t>ул.Немировича-Данченко, 121</a:t>
            </a:r>
            <a:br>
              <a:rPr lang="ru-RU" sz="3500" b="1" dirty="0" smtClean="0">
                <a:solidFill>
                  <a:srgbClr val="002060"/>
                </a:solidFill>
                <a:effectLst/>
              </a:rPr>
            </a:br>
            <a:r>
              <a:rPr lang="en-US" sz="3500" b="1" dirty="0" smtClean="0">
                <a:solidFill>
                  <a:srgbClr val="002060"/>
                </a:solidFill>
                <a:effectLst/>
              </a:rPr>
              <a:t/>
            </a:r>
            <a:br>
              <a:rPr lang="en-US" sz="3500" b="1" dirty="0" smtClean="0">
                <a:solidFill>
                  <a:srgbClr val="002060"/>
                </a:solidFill>
                <a:effectLst/>
              </a:rPr>
            </a:br>
            <a:r>
              <a:rPr lang="ru-RU" sz="3500" b="1" dirty="0" smtClean="0">
                <a:solidFill>
                  <a:srgbClr val="008000"/>
                </a:solidFill>
                <a:effectLst/>
              </a:rPr>
              <a:t>телефон/факс</a:t>
            </a:r>
            <a:br>
              <a:rPr lang="ru-RU" sz="3500" b="1" dirty="0" smtClean="0">
                <a:solidFill>
                  <a:srgbClr val="008000"/>
                </a:solidFill>
                <a:effectLst/>
              </a:rPr>
            </a:br>
            <a:r>
              <a:rPr lang="ru-RU" sz="3500" b="1" dirty="0" smtClean="0">
                <a:solidFill>
                  <a:srgbClr val="002060"/>
                </a:solidFill>
                <a:effectLst/>
              </a:rPr>
              <a:t>(383) 314-93-66</a:t>
            </a:r>
            <a:br>
              <a:rPr lang="ru-RU" sz="3500" b="1" dirty="0" smtClean="0">
                <a:solidFill>
                  <a:srgbClr val="002060"/>
                </a:solidFill>
                <a:effectLst/>
              </a:rPr>
            </a:br>
            <a:r>
              <a:rPr lang="ru-RU" sz="3500" b="1" dirty="0" smtClean="0">
                <a:solidFill>
                  <a:srgbClr val="008000"/>
                </a:solidFill>
                <a:effectLst/>
              </a:rPr>
              <a:t>сайт:  </a:t>
            </a:r>
            <a:r>
              <a:rPr lang="en-US" sz="3100" b="1" dirty="0" smtClean="0">
                <a:solidFill>
                  <a:srgbClr val="002060"/>
                </a:solidFill>
                <a:effectLst/>
              </a:rPr>
              <a:t>www.nppk</a:t>
            </a:r>
            <a:r>
              <a:rPr lang="ru-RU" sz="3100" b="1" dirty="0" smtClean="0">
                <a:solidFill>
                  <a:srgbClr val="002060"/>
                </a:solidFill>
                <a:effectLst/>
              </a:rPr>
              <a:t>54</a:t>
            </a:r>
            <a:r>
              <a:rPr lang="en-US" sz="3100" b="1" dirty="0" smtClean="0">
                <a:solidFill>
                  <a:srgbClr val="002060"/>
                </a:solidFill>
                <a:effectLst/>
              </a:rPr>
              <a:t>.ru</a:t>
            </a:r>
            <a:endParaRPr lang="ru-RU" sz="31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11268" name="Picture 4" descr="C:\Documents and Settings\Кротова\Рабочий стол\фото для презентации агитация\награды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2540000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 descr="C:\Documents and Settings\Кротова\Рабочий стол\фото для презентации агитация\награды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214290"/>
            <a:ext cx="2286016" cy="254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1" name="Picture 7" descr="C:\Documents and Settings\Кротова\Рабочий стол\IMG_10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572008"/>
            <a:ext cx="8358246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857232"/>
            <a:ext cx="5786478" cy="5786478"/>
          </a:xfrm>
        </p:spPr>
        <p:txBody>
          <a:bodyPr>
            <a:normAutofit fontScale="92500" lnSpcReduction="20000"/>
          </a:bodyPr>
          <a:lstStyle/>
          <a:p>
            <a:pPr marL="596646" indent="-514350" algn="ctr">
              <a:buNone/>
            </a:pPr>
            <a:r>
              <a:rPr lang="ru-RU" sz="2800" b="1" u="sng" dirty="0" smtClean="0">
                <a:solidFill>
                  <a:srgbClr val="002060"/>
                </a:solidFill>
              </a:rPr>
              <a:t>Профессиональное обучение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</a:p>
          <a:p>
            <a:pPr marL="596646" indent="-514350" algn="ctr">
              <a:buNone/>
            </a:pPr>
            <a:r>
              <a:rPr lang="ru-RU" sz="2800" b="1" i="1" u="sng" dirty="0" smtClean="0">
                <a:solidFill>
                  <a:schemeClr val="accent3">
                    <a:lumMod val="75000"/>
                  </a:schemeClr>
                </a:solidFill>
              </a:rPr>
              <a:t>со специализацией</a:t>
            </a:r>
          </a:p>
          <a:p>
            <a:pPr marL="596646" indent="-514350" algn="ctr">
              <a:buNone/>
            </a:pPr>
            <a:r>
              <a:rPr lang="ru-RU" sz="2800" b="1" i="1" u="sng" dirty="0" smtClean="0">
                <a:solidFill>
                  <a:schemeClr val="accent3">
                    <a:lumMod val="75000"/>
                  </a:schemeClr>
                </a:solidFill>
              </a:rPr>
              <a:t> «Строительство и эксплуатация зданий и сооружений»</a:t>
            </a:r>
            <a:endParaRPr lang="ru-RU" sz="28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88900" indent="-7938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2200" b="1" i="1" dirty="0" smtClean="0">
                <a:solidFill>
                  <a:srgbClr val="0070C0"/>
                </a:solidFill>
              </a:rPr>
              <a:t>мастер производственного обучения, техник</a:t>
            </a:r>
            <a:endParaRPr lang="ru-RU" sz="19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1900" b="1" dirty="0" smtClean="0">
                <a:solidFill>
                  <a:srgbClr val="7030A0"/>
                </a:solidFill>
              </a:rPr>
              <a:t>Срок </a:t>
            </a:r>
            <a:r>
              <a:rPr lang="ru-RU" sz="2200" b="1" dirty="0" smtClean="0">
                <a:solidFill>
                  <a:srgbClr val="7030A0"/>
                </a:solidFill>
              </a:rPr>
              <a:t>обучения:</a:t>
            </a:r>
            <a:r>
              <a:rPr lang="ru-RU" sz="2200" b="1" dirty="0" smtClean="0">
                <a:solidFill>
                  <a:srgbClr val="002060"/>
                </a:solidFill>
              </a:rPr>
              <a:t>  4 года  10 месяцев</a:t>
            </a: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                                  3 года 10 месяцев  </a:t>
            </a:r>
          </a:p>
          <a:p>
            <a:pPr marL="88900" indent="-7938" algn="ctr">
              <a:buNone/>
            </a:pPr>
            <a:endParaRPr lang="ru-RU" sz="22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22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За время обучения дополнительно осваивается  одна из рабочих профессий: каменщик, маляр, штукатур, плотник, столяр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                                                      </a:t>
            </a:r>
            <a:endParaRPr lang="ru-RU" sz="2200" b="1" dirty="0" smtClean="0">
              <a:solidFill>
                <a:srgbClr val="7030A0"/>
              </a:solidFill>
            </a:endParaRPr>
          </a:p>
          <a:p>
            <a:pPr marL="88900" indent="-7938">
              <a:buNone/>
            </a:pPr>
            <a:endParaRPr lang="ru-RU" sz="800" b="1" u="sng" dirty="0" smtClean="0">
              <a:solidFill>
                <a:srgbClr val="002060"/>
              </a:solidFill>
            </a:endParaRPr>
          </a:p>
          <a:p>
            <a:pPr marL="88900" indent="-7938">
              <a:buNone/>
            </a:pPr>
            <a:endParaRPr lang="ru-RU" sz="800" b="1" u="sng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u="sng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u="sng" dirty="0" smtClean="0">
              <a:solidFill>
                <a:srgbClr val="002060"/>
              </a:solidFill>
            </a:endParaRPr>
          </a:p>
          <a:p>
            <a:pPr marL="88900" indent="-7938">
              <a:buNone/>
            </a:pPr>
            <a:endParaRPr lang="ru-RU" sz="27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Picture 2" descr="http://ppk.sstu.ru/sites/default/files/Otdelen/Energo/SEZ/1%20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2613803" cy="325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http://ppk.sstu.ru/sites/default/files/Otdelen/Energo/SEZ/1%20(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071942"/>
            <a:ext cx="3154704" cy="216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7500958" y="0"/>
            <a:ext cx="1485904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9, 11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8790844" cy="928694"/>
          </a:xfrm>
        </p:spPr>
        <p:txBody>
          <a:bodyPr>
            <a:normAutofit fontScale="90000"/>
          </a:bodyPr>
          <a:lstStyle/>
          <a:p>
            <a:pPr marL="88900" indent="-7938"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Садово-парковое и ландшафтное строительство</a:t>
            </a:r>
            <a:r>
              <a:rPr lang="ru-RU" sz="3600" b="1" u="sng" dirty="0" smtClean="0">
                <a:solidFill>
                  <a:srgbClr val="002060"/>
                </a:solidFill>
              </a:rPr>
              <a:t/>
            </a:r>
            <a:br>
              <a:rPr lang="ru-RU" sz="3600" b="1" u="sng" dirty="0" smtClean="0">
                <a:solidFill>
                  <a:srgbClr val="002060"/>
                </a:solidFill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357298"/>
            <a:ext cx="5286412" cy="5214974"/>
          </a:xfrm>
        </p:spPr>
        <p:txBody>
          <a:bodyPr>
            <a:normAutofit/>
          </a:bodyPr>
          <a:lstStyle/>
          <a:p>
            <a:pPr marL="88900" indent="-7938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88900" indent="-7938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2800" b="1" dirty="0" smtClean="0">
                <a:solidFill>
                  <a:srgbClr val="0070C0"/>
                </a:solidFill>
              </a:rPr>
              <a:t>техник</a:t>
            </a:r>
          </a:p>
          <a:p>
            <a:pPr marL="88900" indent="-7938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88900" indent="-7938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Срок обучения: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</a:rPr>
              <a:t>3 года  10 месяцев</a:t>
            </a:r>
          </a:p>
          <a:p>
            <a:pPr marL="88900" indent="-7938" algn="ctr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13314" name="AutoShape 2" descr="data:image/jpeg;base64,/9j/4AAQSkZJRgABAQAAAQABAAD/2wCEAAkGBxQTEhUUExQWFhUXGBoaGBgYGBocGhwYHBoYGhgbHBwbHCogGh0lHRsYITEhJSorLi4uFx8zODMsNygtLi0BCgoKDg0OGxAQGywkHyQsLCwsLCwsLCwsLCwsLCwsLCwsLCwsLCwsLCwsLCwsLCwsLCwsLCwsLCwsLCwsLCwsLP/AABEIALwA+wMBIgACEQEDEQH/xAAbAAACAwEBAQAAAAAAAAAAAAAEBQIDBgEHAP/EAEIQAAECBQIEBAQEBQIEBQUAAAECEQADEiExBEEFIlFhE3GBkQYyofBCsdHhFCNScsFi8RUzgsIHFkPS4iRUkrKz/8QAGgEAAwEBAQEAAAAAAAAAAAAAAQIDAAQFBv/EACURAAICAgICAwACAwAAAAAAAAABAhEDIRIxBEETIlEyYRQjcf/aAAwDAQACEQMRAD8A2UzXpYkVfMCz23yRjOz/AKiyuLUJVWXYZw5vgnJhKdQUKFJfd7W8r7iOfxKZhpDOfwPckO1B97W2Z9vA3JXQvKjPa7jEzxCQoClg6RkPdh3Ye0angfGlqlgrTUDMNKj+EM7dgDa8efcXlpQssXSRYHI3bzviGvw0t04vU9XUBrZwb5jshFUSS2egzuKUmxOVEu1wPW14tRrboI3LksLiz7sHbrtGZ1BUovygWNND4Bxz7hvaK+HFZSbMLAB9uYH0tC3GizSXs1On4kCopCrpd23s52zvvGR+JFS1TnllTkEqSF8oLgJABD3uSP1MOtBqkoUR4JB5bgpocEkAgEHD4vbuYu4grxmPgykq/qYtvm/ncRSLUGgqUEVcL+N5cmWlBQ7DAX8rbfKXyPO8MJXxsFqNEupLP84sGJ/pzksYzfFfhFeoWmZLCZZYVgJJqbBf8Cs3vta0Pvh7gR0oWCJQqZyVKezjY9DnufWqzIyncgXX8bVPQDQB1uFAO7bAm4I/6YE4fq1jmA50lx6Et1fpbvGrnokEcwJO9JIH1MZPis1aVkaeSZiXw6XFt3Vg/wCB5xKcouVpjynDQu+JNdNnzgtZuEkFhsL49Y1vBfiv+HkS5fglVjcrYkg9KDC7+DqQlR07TcF1imxsWezubB8jpDSdKR4YSjTIKkhgZiz7mlN9umIP+Ql7H+bE+yei+KCJi5glO4xX3/sgnT/HVTPKSPObi7XAl/bxmZ+jnE3lBKQT/wAtWfUu3aximbwtSpgUuUpnT8u17m42z6QqzOtMTJlg/wCKNjL+NRUUqlAK2AmAkm1jy284kr4tX/8Ab2tiY4//AJ+YjETOHT/EqEhgPlJU5IF3PQw1kImpAsslr2AAb1vFY5tbZLnvoff+djd5DFrfzN+/Jb67R2Z8cAYkuP72/wCyMvq9EpYZUtbEgtbr/VV0v6RbJ0iUVqTpnUSmxOQxS7uAGyXgfO/0sp472hir4kBE9fhnnQQ1WKrPi+Y8o4iWmszFo9MnTVoSBK04CiE1TAx7qBBIwYN0/F1hN5DMQw5b5c9iT1HWGjlSe2M8mN9GU4BNlyZYWqVyqSgqIZVySA4Up+mLBzbeNfw7i8gqpSHmEOlFKQSOxKvPceUZbjfw8J04T0LXKVVUoEBQUdgUhQDBh1DEghUBz/hrVzJiVHUSkJSbGXWhVJOCUpSTZx1vtHUvLx9Wc0opu0ynV6VElerSiWUAJoIKgp6yrDJAFlANf5XeHPCdWnwpYqBNN7g9M3tFnCuGp8dMrUKCwUIE1fMXU81QdShUosUBzlujQ2X8K6JUwJSzFCjyki4KWA9CoxzKalJs7FKNJWJZk0Kny2IYJcd3JNv/AMIJ1K75Yi+77jG/1+kUo+H0JnzNOipKUhADkO1AP4rHJ9BEV8CFQlp1DJUCSVDBBAZwoC7n2hPbsWX/AEirXIRLQsWWmWln25JyyblhZYu+2C7GjUzRJQjxeUrUggZdlFL7lQpSD3faFevTQoITzYBIIuTly5ewFn3847P4MpRHhqZBAUUgpJLpCWFwxTy2a4TD8k+yOjbaP4hlUWqLFiaCOY3v6ZMEHjSO8efzeLGWoi7BgbEsbWta/W2YoPET/X9f/lHO/KyXpAcgnSS0zXoUt9hUl9+23eAk/DGprNyUH/U+73MbXRcKlpIoQAcWMaPTcNSPmue+ITHcn9CMYuT0Y5PATNCRMqKhapwT5mxqPfMXyPhDwjLIJHMEkqIwoMMDq0bqWgAWDQk4wTMVQSyUkEAWJIuCTnPSKygsaubHcFFWzh4XLT86x5AP9+0VSkSJYZCCbk8ymuS/TrtFIkjNIeLCBHLz1UVok5r0K57jVIZTJXUuhgUgoKNj/cbvDoateym8rflCnXKAnSC2StHul/8Asi2XMODf5nOGD27fXpBnKTSFtjDxScknzeIsIGSS7ApfoXxFktyLkemIk7/RS4AbR0n7/eKqYtSPtoQxGrv+UfEesT83+/SOF41ox8I6PvMRUvq0fO+337QLCfE/bRJMwvHw72PeOVeTecazFg8o+brES8cCm9fvpA0E7THFShHUK+/sREzBcH84wCPgA2YR8dMnoPpFiXa36/WKkzQVKSC5S1XZ8fSCY5p9NLSqoS0P5DdunlDXT65LNSU/2m30wYAj6p+/1iuPNOHQ6m0UzOAS1L8QTApdzUtwq4SDfDskDbEB6/RTEOp3SASQliWSHUCxsC3ny74hiD9tCnjpKQ6RchQu7YIFxcBzDfKpPaDytma12nU6QXpnEoc3uyQxLdVF85h1otGpKAhwSA5JDg1bva9j7wp4ROJny5ZygrUtibEhSAq9n79n3vs9LqlcxNwpRICgCLBKAzi4ZI9zFZyVUwyoyvF+DLmhnQAH/Ap3OMLA6FjvFWn0SkJCRLCmGWZ+/wA0bVepB+aXLJ6M35RSTK304fso/wDtiakv0W/7BZSmIIyN40mj1gWKh67Md4yr9X/OL5M8gukkGDhzfG99Gx5OJrTA+t0aZguL7Hp+sLtHxMn5rdwIcy5iVgEF+4j0FOGRUdSlGaM/P065fzJJHUXH6iBxMBxn77xqfDt/vCP4l0wEvxAGpuSC1u5ZyI5cniVuLIzwpbRmNVrAVAXcKcW7Edf94grVYewdwH3yN85xAOm0StUaZZqtcsyUEMSSrBAu/wDmI6xCKQHSoodJUCGXgmklnAqTm+ehjnlCSWydMeGYulUwy1FASTUxxa6eqS498w64boapdfig2BYMwG5q6i9u2YzUr4gmp0popo+QFQUwCgoE3DJD2DbiCOET1eAjNg45mYXLkkWucYsIKjBdhSXs0K/CCCoLL2AFnJcvbpgv5wEia5Is+W7dfv6RUNWkb2tvbFuo/wBohK1Ivj0Oxt67Qs3H0jNpBUpTODlr7RbYswPtFSaQAB9Tf1tmPg3+4iLEdWWu0dUvrFRWPto+qHT2aACyZV5e8dSgdB7RD8/Yx8T29bPGo1kwI6/3eKws9/Zo+K+pMajWTUSOkcKu/tEOVx+0dK+8ajWfLAOxMY34S1wma7UKAaoOOYHfY74h58R60y5KrfMCkGzAkHL7Wb1jAcD1nh6hEw3FTE4F29sH1KR53xQuLCermYW6fUxGstEQskP+8fEHNx6/sIn8crqjJMmmZ92hRx6cUg2DeFNLsdkv5Njr+rEzDjmMJOPy6i7cxlTUJcs5WlgH3uB79o2P+QY9ibRj/wCpM0gqEtHKk/1EpCQ4e9RWQWyR0jayuUBNrAO2H3tteMt8P85K25VrQpjmlCRSfKsTPaNLVFc8t0GfYQJn3eI1+fv+0UKUIj/0/UfpEBSh4iqd0iN94mCIahSSZnV4a8BSsrqTZG/+r76wLoeHqmHcJ6/p+saSSAAALAWEdnjYH/J6L4sftl4MVapDpKS7KBFiXv5ERNKxHPE6R6D2dR58nUanQ6rwpEorM4EISoOCKgxJGEgu/Zi+0D/+alnT/wAPqJaFDxVIWz1pWlfKDakkPZqvlNto2fHdQuWETJRAWFXvkMQR3z0Lfn52njExc0qmqZQSAAU/0ukEPcK+YvvbF45MrpUiE9Gx0Gt0mnkUy0AqLVy1OSqYkMaiHtSVcrMCCwzAHDpCa0h0oAdg7sm1KSS5GBcXhJO1niFg7ljYMRt5t+/rdJSkHlJLMDUWtf8ACLl/PeOWWXl2iTs2vD+HBvGnLAQtKCFAFIIccqwcAkiw6ZhT8Q6/TmZTpxZKWKktSVZTfBIfrv2hFPnLvJUgUhSFVEm4WTdKXupwwd8RyXpx4i2cpc2uSVMSL9B6+WYLmuPFKg96HspVQcU9Ns7/AFeJoLbn0iutMtKag7nYGxPpZ/aE+u49ROloSnlILnbd3e6W6RHjZNmhrcWiA8w/28IODcVmzVEnkTkgm6W2bob3h2ZvVQPnA6FLkpGxiKj1SY4kgizekQmJ6sfPpGAXJW1ywjomdG7fbRQCPKKpik4Oe+8DiYMqtcCOVjt6/wC8BIT0v7x2dNABJs1y+ABC8WEyv/iAogpb+g2D7q89226RjtPrCCkFiAQQaR1cAdN8d+sNvinWVzSchmDYAuHsMC59IU6NZJsUt0IBv3B+kejiVYyi6PUzr1KlgAuSkXqSD3Y0moXZsva0TM9QxhQNwTVgAg9Q48y3WM/o+LhcpJ+VKW5WsaWv2Pzd9+wYDWcnIlPQZtYOxAt0uLMIZeTKKUUUWWlRoH8huB26gdPyhZxBAWbh6C4AUKqgxGG3P03ewejUylAuHDAsHDJuSDsWfAd8wo4rrUqKHISyWUBelRDmw9u1+sN4+GMG8j2UhBRfJjzhssSwlJpCUhqn35Q2cmoGkYq7w0Kh5+ReM/w/UkhxUpg2aUhiQMAlyOwF+8MpWvS7F0k4cjm3fr9In5uNtppaF8iD7oKVPY/4Z/rHax0PtHErB3jvhp6D2/ePNtHICgEjBPpDjQcLNlTPRP69PKCuH6BMlNiVKOVH/HQQZLO5j1MXiqO5HXDDW2SBa37RIzm/aIKAMVKEdei5L+KPttAes4oUhyQkbxRqphAJPKN4yWvn+KoADl26+cTyZFHS7EnPii7inHyshR7hIuAf6iT6ZjNcT4qpwWKv/wBXLu3WwhzPlCiqYgB7IdRch+j8uPO1xA0wJI5EsUsOqu93dz/mOOUoJ77JqUY97Ys0c4qUlJDtTbcubC+7EQw0iymzquHIAd2JN8Gzm+d4+TOQpwaQsAEEEMb4PQ4L/ZZ6DWoIWAHPzBrmwOw2BAt3iU5rujSyrugPS8FCfEmKYKdNGGKhcEsbtb7tC7+OmiUUpCSoZpPRuj37XiyZNnqKSkygU5Sosdttic2vaI8U8UIVNIBCgzy7hxllNsLtm5h6lLbJPlLYu1/Fpi/DUKgkEvUSU3sxNt7t1aGitT4vMhaSCAQgnBANrdtvOM3/ABB+fxE7VBW5tc7dbnpH03iJpSp3UCBSHDOxbsLBw35w7w3pG4M0Wl4qQhY8QdBcMEks/wAtwBSSD5bxdM1u8tSUJJck5xunOSARGURreY0pI2KQHct+EXZgO/pBQWpcyihCVMhgSzZ9w+8Z4PYHF0b/AEs8pSwv33v6nfaLfHVhvRoB0GiMlISFu5clgRUSAwO3QC+O9r9OtaizJULEu4NIDdGG2BvHO4P0F4nVl5mk/wC3+YsRqLW/N4M/hJXIKzWbKpIpZRZrjYAl+5tHJWglLCvDUVTU5RUCx3BIRn262ibhMV436A/HPf0jO/FGvU/hh6QHW5PW0PNYFSlBEwUKOEkgE5uAbkWNx0PSM58SzkkBNnyRk26dDGxKXOmhYppmVOrCmJLHI6nc+W3TPaOyQAVKBIqLDok35jh8k4/D3iEualQSElqc7tk8trPa9u3eqVq0gUsNjmxNi4cXJFne2bx6nHWilDuXPUESwU8yru/54d3LMdvZ3o9aas8xLHIcOz5vYXHTteECWmySGch2di6mJA/TzgrSzElAmCaDYMkF0AhRd2N3ABYiz5IiDhyTEa9mknoCgE2uxAPrhshnMLtROSWBZ2UzhSna4Tdqc+lUX8PUS6i5cBqVPcgEgOA6vzhHruIpC6VJCzyi4UG5nZid8unr5iI475Ua2PuFSwSpg7FwUlnLXJSXpI6MWHXEMpSc4AORly337bwp0OuIQEFjflKSTZrgAgNv7+7ITWDOWffba/pAyZssbSY/yTSqwsrZu27H9cRMav7vAZm9Q/lEqh3jisiblmH7xIGOAxyYtv0j6E9I+aK50wAEkgAdYjMnMHIAG5eMjxXiBmrKQTS7ANmI5syxr+yeSfBEOK8RVOUQD/LGw37wumJIDAczOxGAD3vfyw94vlgJd7AByAQCffMfcQQpKSubLcc1yLJwGNi2U7eXUc2GMpPnInijzdyCOFaKepKTXNkpuaEzlhJuw5QBUFXNm+ohmJEl0+HLSVCoqUFpqX/UUKukgMHFiC3WKdLwrU6zSK/mIlLWk0kC7GlgwuJbBQYHZrsIfyeEpXJlyJyErUJaQ6cGmwuAO5ezuYt8F7BLsxPxd8Oy5suWAUpUlKmrXzEBbml2BsoOPbMJ5GmmaFBExNQXZFabpazoN6nChYDpfp6DxD4ZQJMtEtqkJKfEIAULPW4c3bfrd2hvLTKWmlqkgMHDg2ZVR/P+4xX4rVMZtNUeSTELluqogEkKQqUKQofhrB5ibk4IaFfE9bflCUF2pAA6AAA3G4Zt/SPbeK8Ekz0FKkI52JULHsTuSxZ/L0wut/8ADZirwygp5KDjCFBSd6XWUnokf1AwVioeEq0eZzZpF3PS9rtfbMX8E4XKXMUZ5mUhJLSqQqp/9dmPl6iNV8RfByZaagsjmShKCASouqwpYEsEln2OLQp0ukSkgqs5vYEMVJe5LAsFHfbF40tJllUnZfI4SohZlS18oBAU1RBUAnGTsQLYId7MZmlQEpYKWtgFiakHmqHKhnIvgbuetvtPq2KUyQpyWQnByEi+5vu2bkQDr/iKiomxKd7KLliMCnA7xzJZHK/QbUV0Of4SYk3UQp7BwphsQDgMflGwia5UxBKnSpLXyCCLMwblGW75irg/EZKkFRlqc3F0oSbDLF9r5s3W9UycpDVq+bJf5UjqCkP0DFj6QnyS5OLj0Jmqvr0FJ4gVAdLpCS9jcsGG4OwLNu8U6fXTVrXMW4ukBCh/MSkkAgKDA2KixzVcCJ8U03iTJYqJWOUYIuQGL4uWxkDDRKfw+bL5VAhRApSAVk/Ne2xtm9m8nhKPvsTFiTVsp45xBawplMlSnJKhygAOH9TjNvOMtr5wrIud8P2FIte3XcRoROSVDxlCoAlKQGubB6lOAzltz9VOukolKqJUAospVqkszlNTcru2d3jKlIjkX20LQhg6A6hdyPJsm352igpSX5kk2Hq5692L9o0/FuAmYiZPlzE1JYUECo2cHoQevURllzmLqsSckAs+QQS+Wv5xWE+XQoz0wUxSSBuCfIN5h/ygyTpUoTdYdLlJAYmzgktnDkZ3gHh+q5gyUmzEg3AZrs7gEGxf6wVIKlCioMLhyxthg7XLX7YhHZNjOQuWmXTWAVZLEAbmouL7s/6xnJk+q7WqAZ7bgNZ2e1nuYdSdSfCzSlrqJU3V7CzM9rukYgbhvDSf5qFIJ5iKX+Z3sSejhyHvuwgqEYfYs4xirJcM1FwosoM6X+VySDny7/SNPKnopaq4tnpbsP8AYxk1pZQKCalPdqiDYPXbBB/CfSxhtJ4opJbkLpqKncBnvScAt7RLJhc9g+Pn0NwpJwQY7bq3aKJACwolNCkpqqALKSQ9gAWyC5O+ABERPV1/L9Y4smF43TIzg4umek43eK6muRHVTRtCXj/EKEgDKvy3j2ZyUY2zulLirYDxrifiGgFkjPeANDpDNUUpIcDA3gNSwLj3grTcdRJCSVUlIUB6kNfAyb/lHmQ/2z+xwuXJ2zdcG0yZSKWYLuR5hKR0b8Tv1OIJSt2DgvdQ/DcCx9IzH/GifkcAfKHF2IcG7eu3rAWl4mokqUpPZQW4tj3tl49TlGKopyo2UjQy0oZAKU3el7AXal7HOL2EDp1kxkhSbBIJVUHfmcPuBS3W/nCT/jLlBBBqfob2bO7jFvOI6riM9fygF8qHW4xkjHv7b5Ih5DPjGsqkLMv50BTXO7iq+WIdt8Pey/4WZHiJEwLBKVS7ggg74YAkgBj+AP3Q6vVTEomjwlpdvkJT2SVJYh7WDdc4CaTrZqAmhCsqQEqpICnBUSvlYWBYJvQcb5T2XjC4np0rVoWXBL/Km4dyCbB88yS5jHaTi+oXTLZSS1Kq0sQCpKXoB5jdRd022hWnjRSSpTrUpR5bFNFKHL35gQtid1Q40i1zJgUpDLWQlSmIlgJCSFBOXJqU7hmPaM5GUKX2C+McBmqlzVqJWphNSlKGU7KSZYZRLUs4AyGZ4w+r0ExJKVFRAASyiAeoUEsclrjDD09I0GrYKrKflpIDuoOoBwRbffCj3hbxWQmZqUrUpJMqXTyuVuy2LksQHJD9XezENpmhkS0DcN+C5aRKWJihMeWotZqGJRZt7VG7M2bqpnw0RNm9KApI5glIdQoUQz3SCCQAHP8ATeKeOTAQFIWCpQSkEM1RopNglVyGAOelobp+JkPMCzRLUok+JgMQlh15kkN1B6wyo1tGJ1E0ypkpfLzFwkqCgUmwcHoxFw1siNNPl6dSnkAAvUQQ4BKQlVzsyQLhneBuLadM9SQSkEBVZIPa1JZR87EBWzxH/hIktzqIpSaCGLuT/UXDEDAenvfiz8LTT2PKVxocyRSMgO5C0lwmx+ZI/Fb6+sDypgQsTKqlgNWxFsgBybP3u+IBqlo5qgohwm+MXxnLXjsmZUSAoWLFag1nye4faOXiu2Qc30iKZIC1TyVmY5IpTY8rliVAuq7gAszjLRWJVRrUApfOEMSWqADg2AVhixx5QRrZgpH8yWCCXWHUe3Tl9Nu8LOIcQKElJWVHZFTodywv3fbf3opOXQkm/YUrTm5mAhTYAxgt1OcjrFWn0iEDlUEkklbJBPYbOGPaxIaBdFxmYVsosknJYh9gSQWyoP3MRSsAEkAS3ZiSxd3YOLbuP2ii5LQoXxTUyfBQHHipWRUAASkhLhSwQVFwOrA+sJtIArlpQQUs7ilySwJyALX7RevXSh/6ecuKks5D+X3batSEiaSmlQVcANy9j1Dflg5h4xqzPezkuWeVCmCrAU8oJFwfmu5v6+sTm6tjUlLJFlXBLtkA7/oIqmVeIQzhi6rgsR1IDjv0GIFXKUmqZOqR/aAq1w2QGuz/AJWh+Ns3FsLVq0uSkkncqPNSM3Y9XfyES0WtC1hNyolg6iBds9Nr/UQDJ1AT1UkghSruSbNY5LG3cWG5MjUSZE0LKVMPwEDxTskpTYDJe7GHjD0V4OJpuJzEIkplguuYxe4cJZzkOSex+ba0KwO/1EAHXTJyjMmO9wAMJTswwDgkhnaLQoi145fJlcqXohlm29HrOp1iUgnYRiuIa5S11KxswuBDT4hnqcJB8/8AEKZYexB9MxvIy8p8fwpmlcqAlodVsd8x1enJOWYOSA5H6H6wwl6IjLAjL3LQR/AhzUxqDO5zhmZjC44/dOtEkldkdOFNSlKRUzrCibjblQTjYvnN44CshwoE4dIfFiHUQGBeDtOUNhyWDkPhyB2ZzYRbJ1AcuUh2JYu52wLYPtaLmdXooljlAUmoFnKmS/8AqsSem+0UiaJQdlUjLnFtjc9SbbQQueACq7B9ua3cY6xWvUgFCrhyW5VM9mD2Cbsz3tBSFsqlImEMJhc7AYuXIB2vnOPKLpSQbLBfICmNwS292f694FTNmhgsB6S6lbkFnDY643hdqtX4LJWalsqkJdiHGwGHLZLXvD02FWumOpk1AUEsxN0g35sPlnAYD0uGiI1SqiU5ILCq4sCbXf09t4X+H4iaVIUhbVOgsU+diCWbY5dsGJlaEsEKTQElxdy3yukAMB6/NAaC232T1ilzCBUEhyBu5yOVg5HSIaYGkNM8q3UCCQwF3Dnd2d7FoF1GumXCSiwHzcroc/NUogB3HoYhPmKKklSFKBTi6gVXcXFnbaNX6GLV7GcnT7KKSSC6QLOSSku4c+icPA07QqTPlLklANQdbfzEl6sm4ds36npAJlAJXMC/DHNZQZJLtkFmenY7XEVcT4zMnVTZaEy5ZNLJSaQdg4ULG4dvwi28T+7lUejrjJvaDuK8XquuYCoh3zdnBZ26b/lH3FZ0taUeHMUs0gL5GAOaQMnrU/7LdCpUwhEkCaVCogHISA5IJsz+42tE5XFpgkplpUjw0KqS4YDJJ/1fMQ3R+0RcKpIi32CTNaUzgyQo1NYJb6WwPzhvpNOBaZNRTMWEqUpDMk5e9r2d/wAQdoT6nhK0CXUClcwkoWTSVFrgDYCpPTKWhdP1gCXURQXFw52IYE9vrFHFT/iJ7NDruJuooVMBTLJSFKVUVNUEpBBHK7H/AKiWNo+0/DRPSQZspIayb1lTHH1D7PGP0q1AS1qQkIKwkqUTYVAOQH5b7XzeHCeP/wANqFDT0L/AkhIKCkgPTbmNm73Ft2lgkl9Oyihbto5o5MrxaJk1MkKKgsLBeWAFFiCcu+WuBAPEpSTMpQeRJsQbEuoBQNN0t9vFi5qFoX/LKZoUkiY4YJANVXSoNYbo3do7pJbLCRdKjdR62ZQA3v1fyiyjWyqxqKsA1kpZIwS7hIBGLgkk2Bd/WK9NPKSApLHZ05Nu1rnzFofarRkYQTLSHKyHIIIdTuxVjd7DDvASJS5gukoS2AXcXFuUFvPs17w6kpILhGatHU8QZYpJZTC25Bcj0d3LdYb8OKFlUqYxqINNTvkAg7Fm3t7RmdTp0IKS4VY2SsP6ljHJErmrJIvgFg3S33mEyQS9kGuD7HHEtaQqmUhQAqQSq1IFnlkFwbm57RDSAZLk2BUSSX8zfrEgsKue7neG3AeCLnqYFkYUpnAfYd74iEskp/Um5SyOjnCuGL1CgiWfNTWSOp+tt43Uj4UkJSE01t+IzFAnuwSw8oP4XoEyEUoxucEnv19xBZX2PtFYYUuzsx4IxWzCazUhSyonJ+m0Bz9fSDS48iX99oGWh75P37RQuUp3J9I89W3Z5zt7C9M6w66QmzOSBY8t/qfS/RrLUFJPhqquxUHIffbbcP7QpkrQhlEOr8NyLgH9d+m14lL1qp5UVKVLSkAku2at/wAIsbMSb4jtxbQ0VYzk6ApmOZqiWugAHu1RYNbptm0dm8SUFKSiSkDClljS7sVAtUC2HGMwPKTLSAEuFKYAnNmfN93v0J3izTa+UQ4Ugt8zkWDmmosNxj/T2eKcdjFqJtUr5ypRDWJZJItSyWBB+8RehZUEqSSEtcCxVYBioDGA+/pCLU8cSmSVFI5wC2y7l2LqYg5zk9IYnV4RLuogirZk4IU1wO1rg9INC0WeCJakfyjMUqkFZU6ARY27OS7b5ve2ZKKCHKql8oUbqIAVexBJuRZvpA2s1gR4YmhRJJZ1JIHyjoKganc/1dDFhVzGwINgSl7hwWwX+YM/S+ID12EnP1IJABKSCwJ5napxm92O+cYMBLQmXTUQq5oUoMQdiSBlza7XLAtBWv0PiAJcUpLDmIWixCqirYgFw9wInJ0MtANSikJlrVSQFisAhLOXB8gzJIjKg00DajiyEgYIJNTAMC7OsWAF3fp5tFOomIatACyPmOEsAGekFizsA9ojptMJ10ghmCmmKQAGupNJdWe23S7CfwYpIUhREwgXBZSh5m94RzhF0Ml+lGikrUl7AB0guFnLDGHxfN4A4hoEpUK0NUCBQ5YOAoAOLEfisz4hieLKslQZSanJz3Av22NwMdLdNw9JczSFKD7J5RZwWxl3ZgCLQjnKDcn0dKi8f2fRhZwCE8rAqAJBAwA5+Wzv1J/WeiXKEpUopBmrUChajyISBcHeoqDANu72aNvreFyVAslSTzOU5c4tiqzNGVnaDCqFBagx3d7hgc2a472DQ8ckcitDY4xmUyuJajSUAsVoBCanmJCVZCQTyhmsLH1hPq9P4imSBUMgf73/AGh2jTrcKKkhX4agTdyAw7Fv0i2RIUmYFzJSlrUQWIWlKiGYHf8AC2D5xRfX7JA+J2Z6bw+ZSUWABAZ+rbDfPXEWyNB5lmJCWAs+Sc4bc22hvqiuatQMsgEqKQkkAJS5UHbmsEu4GRaIaWT8iyQ2XUCAVM2wu/QZbZjFFJ1ssopA2k0hJTUSjowsk3IIw59Qbu8FzNMyQVMLklSmZxSGyTVYWYn3sYmQAkrKSUpdRWoXSGyE5U2ch+8A6ji8tJSqSoLmPzGYksEsWCTZjn5dngJN7ZpZIoJ00uhNa1hXhBwFkBSgHU1JJp3zcufld4XazisyYQdPXKSxqqYqUcOXdrADPTDQFq0rmzfFmMVFsCzDaCxbBH5X/XEJPKo6icU83qIJptOBbftviC06Pzv65xF6CDcBT2+/KNb8NfDZXTMnJpR+FLOVdyBgdt+0c9ykyUIym9Cv4Z+FzO5iSiUDlrqu9r/WPR9HpUy0hCAwHSLZaA3KzdRHIvGNbPSx4lA6VdM9N/aIe8fHyePhFLHPN0ScZ7D9YHnE+kFKQWLW7wPPT7x5Uds8b2RlSwQXS/b8n6/Yg7UUsKglKHDoAFa2Nh0a+537wsWeVlb/ALNB+iKFITTWogOSpzfuTHX424tFcFbTJL1f8wo8NAGxL0qLF8APhuhDx2fqZ6yyKUpAA5kXqIFwnZmUwNhm8dWsE0lkpUAzqASq4qdw5LA32jqVzEmYEATJIBNKhdKckAm1gzly7xZOzuhhj2VS5eonJRKJStEtRUUFLKUtanZh8w5W7OH2hrqpLIJkGqaVBgtJaxdWzDtiwgHRa8BQloH81VyFMlQf+wMAwy/VgIv1PGC6LJLM7BxSkmo1syb39/OEly5IXNjt0hfxTSrKQHISlKmJVYulIDqGC6amAy4y0N/46UqUtkhRCrr6KCUqpAxgs2Xc7wt16Av52UwqNSbJzzPXzXqYf6YjqFeGtIISmopTYghKSWIIJJYOSxbtGyLkqNHFUbogoipYBCRMTMe7CoPdss9Jt17wbJ4DMXJkzy7TBYBRP4KQbOzhLkgiwuBuDLkUhSUqCgoqqoubMCbG6b5b8nixWuCU0KUOUKDvUzH+kNSSaS4Z2BcsIo2aGJxH81Ujw0FlCcKq+csQKg7FwSm6m6ggkAkwqm+KkhCVylGYCKFAj3NRuXzYeeYBna6ZLtXScspRJCQFYfDZDjYdGg/SSKlVlCgwACikFsslVhYWeJOLvYVB8ra0clashBStMkBJqSxKiXxzFPKOpDm/lEP4lklHJLAKVBFRpcEj5qcpBS4DtUBEddp0KWoDwhU7gl1BNnpSl3OxLdL3t9pZKZZDllrNiHBKgXSA5F2va7u2If4rKtX2ylEyYZSlhGzMRMVa4puwFr0tvFWlmlikpTUS2aA4ZuUcxN1b9Gi3ik2XIClrCQVABiayXsWQwYDOT+UU6vjUqiszQpTFkoQE38mdL2cvFFjoPOKC9PpVBKZpWElnUSzM9gC98fiLjGGMVJnl/wCWxUAP+UCSQ5sSSkKCmbI+UZxCLT/ECWClyK1j8Slk381AkekCSOMagOKzzEkDLOSWD3DPB4L2xXmS6NLo1CplKQlKcoUpKi+4ILJSpjmkuwvaymbx5CFrSJfiAEgKMwsrZ2KTh2d79YTp0qllS1ElRJJqGYMkyLMkfe30hZZYR6OXJn/AceIu0xayl3pqJHYXOOkXI04Bvltu0Go0wAa7/eIlZ8X6mOaeZyOaU2weWlrDeC9KFBYe12AGSTa3V8MxzFunllZpQlS1BgQkVM/Vhb1jZ/DvA0y+eYl5zb/hfpsej79oWCcmPjxObOfD/wANhArmpALghGW7q2fFh6vGoqt9+sVVGO1Nmz4jpUaPThGMVSJKbLX64PuI4Sdi/Y/qP3iut8EHyMSUoAX9odDHFzgMgvtvFVD3q9jEwNzmIECCKeezq8CKXUxcB/v3g7ienKJq0qsAfcEBm94FVNBsDHlyXB0zx2qYMUbmIStQuWCUqAB2Ie/7/wCI7NN2Dk/ftEDL3xj1z+0PjlKLtAi2naDpHEZRQKlc34g2Ta4A/wAH1gvTLMwFYYJVYC5PR1WGGwz3MZmbqGNrlvvytA65ClOUkh2cO3X3jtWRN/ZUdcM79mpmlM0KlhZqSgBSAo2cmkFrdc2HQu8Bz+FoQUkLMorYCiyatmFT36NGflaFUvmSaVYcZD4x6xVqdItanUSpupJPuen+YpGUCvzJm5VJmJT/AMxRN80lIwX5rvnHr3ElKmTZYUhSJgOFEADzA5mvUc7+pyE6ZNUKSpZHQqU35xfo9FMSCULKf7SpL9j+kM+Eexnlrs0EmZNlr8FUzTpUUvSEqGLJc1M48nzF3FJo0yXUtIcAUBCSpTs5vkMTkb5jKp4YTtzOX6bfveJI4ZzN5f799oDnjFeavZqjxaU1f8Uo2wLE7DAe2IUyPiRCgROk1gKLOp9zSCDhh3ML06AJIqNvPfb3g0aJBZgL4O33+sK80V0ibz/h1PFJ6l+JK/lpIAEsXSwJubAPfLDAgHWS5s5TzlElOMMAcgCGGm0U5TJRKWo7AJO/QkNDnRfCOoWS8qk2+YhxuGZ+l94k82T0JeWXSMmjhwHzN5ROQigltrYcGxyN43kj4EmfiWlPkCfq4hxp/gmUPnUpXbA+l4RTk3sdePml2eYy5AcEpc5sPt+sESdOFHlv1Az3sI9Xk/DWmTiUk/3c30NoYS9OlDMAEnpYA7fpGa/spHw5e2eVaLgk5ZFEpbdTb3eG0j4NnlvlR/U+fQiPRlJj4CAoIrHxIL+zGaP4GSD/ADJpN/winYdzDvS/DOmRiUFEf181j5uDDcxBSSfMY/SGUUVjhhHpHUAJDJAA6DED6nT13BZY+U/4PaL3BDktsX2MULnh2AUT5W9zDJV0ODSVu4U4UMpf8u0WBAGBFWsQVsQAlScF3J7Ht6xXJ1NVmYjI+9opsUJJisyxtnqISr4qZc9SFXSWPlYQ6Cwzj0heQzjRFmiLxJSog8awUIPjDhtVMwMGFKvX5f8AIjNIksLlo9J1MkLSUquDYiPK9WopUpINgSB6PEvJhvR5eaG7DVDcM8UTbtkNnv8Af+YolFrPs/5xGQok3MSjhk32SjBstIQ1h0jkqWljbeGXB9AmYsguPJv8gxr9L8KyCHNZP9zfkBFfha7ZePjt+zBI0lRpwHNRPpfPn7x0gfKG9c/eY9Mk/DumSQ0pJL5N9j1hhK0iEfKhI8gB+UCWP8KrxL9nlKODTFXEpZPkQPrF8v4W1S25QnFyRYdwL9Y9WUkERxEoDG8M99ll4sK2ef6f4EmrKSqakdWSVD6lP+YYSvgdFipazl9g+Nr/AFjay4jLTc+f+BGoosGNPozcj4Wkj/03H+okwykcElpwhI8kgQzVHExqKcYrpEZcgDAiSwxB9D+Y+r+8TSI7MTynyjDEVRExNJcA9RA2s1BQzNc7wAlrR2hwx3imUScqP0/SPigdH87/AJwaNZxM0YJci1r+RtHDO6AnzYf5iU38J7t7xBUMKRMxXYe5/SOP1J/L8o4Y+EGjElJ3AuM9x+oiBO8dRmONfzDwTMjA+qkPcWUN4vMRmmxjAasxOvWVrUTl/wAizQVwfinhmhfyv7d/KI8alh6hk5havDxN6dhXRtid3d9xHK4ScA1Srp2Ace7Q4MzsIeP2Vit0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data:image/jpeg;base64,/9j/4AAQSkZJRgABAQAAAQABAAD/2wCEAAkGBxQTEhUUExQWFhUXGBoaGBgYGBocGhwYHBoYGhgbHBwbHCogGh0lHRsYITEhJSorLi4uFx8zODMsNygtLi0BCgoKDg0OGxAQGywkHyQsLCwsLCwsLCwsLCwsLCwsLCwsLCwsLCwsLCwsLCwsLCwsLCwsLCwsLCwsLCwsLCwsLP/AABEIALwA+wMBIgACEQEDEQH/xAAbAAACAwEBAQAAAAAAAAAAAAAEBQIDBgEHAP/EAEIQAAECBQIEBAQEBQIEBQUAAAECEQADEiExBEEFIlFhE3GBkQYyofBCsdHhFCNScsFi8RUzgsIHFkPS4iRUkrKz/8QAGgEAAwEBAQEAAAAAAAAAAAAAAQIDAAQFBv/EACURAAICAgICAwACAwAAAAAAAAABAhEDIRIxBEETIlEyYRQjcf/aAAwDAQACEQMRAD8A2UzXpYkVfMCz23yRjOz/AKiyuLUJVWXYZw5vgnJhKdQUKFJfd7W8r7iOfxKZhpDOfwPckO1B97W2Z9vA3JXQvKjPa7jEzxCQoClg6RkPdh3Ye0angfGlqlgrTUDMNKj+EM7dgDa8efcXlpQssXSRYHI3bzviGvw0t04vU9XUBrZwb5jshFUSS2egzuKUmxOVEu1wPW14tRrboI3LksLiz7sHbrtGZ1BUovygWNND4Bxz7hvaK+HFZSbMLAB9uYH0tC3GizSXs1On4kCopCrpd23s52zvvGR+JFS1TnllTkEqSF8oLgJABD3uSP1MOtBqkoUR4JB5bgpocEkAgEHD4vbuYu4grxmPgykq/qYtvm/ncRSLUGgqUEVcL+N5cmWlBQ7DAX8rbfKXyPO8MJXxsFqNEupLP84sGJ/pzksYzfFfhFeoWmZLCZZYVgJJqbBf8Cs3vta0Pvh7gR0oWCJQqZyVKezjY9DnufWqzIyncgXX8bVPQDQB1uFAO7bAm4I/6YE4fq1jmA50lx6Et1fpbvGrnokEcwJO9JIH1MZPis1aVkaeSZiXw6XFt3Vg/wCB5xKcouVpjynDQu+JNdNnzgtZuEkFhsL49Y1vBfiv+HkS5fglVjcrYkg9KDC7+DqQlR07TcF1imxsWezubB8jpDSdKR4YSjTIKkhgZiz7mlN9umIP+Ql7H+bE+yei+KCJi5glO4xX3/sgnT/HVTPKSPObi7XAl/bxmZ+jnE3lBKQT/wAtWfUu3aximbwtSpgUuUpnT8u17m42z6QqzOtMTJlg/wCKNjL+NRUUqlAK2AmAkm1jy284kr4tX/8Ab2tiY4//AJ+YjETOHT/EqEhgPlJU5IF3PQw1kImpAsslr2AAb1vFY5tbZLnvoff+djd5DFrfzN+/Jb67R2Z8cAYkuP72/wCyMvq9EpYZUtbEgtbr/VV0v6RbJ0iUVqTpnUSmxOQxS7uAGyXgfO/0sp472hir4kBE9fhnnQQ1WKrPi+Y8o4iWmszFo9MnTVoSBK04CiE1TAx7qBBIwYN0/F1hN5DMQw5b5c9iT1HWGjlSe2M8mN9GU4BNlyZYWqVyqSgqIZVySA4Up+mLBzbeNfw7i8gqpSHmEOlFKQSOxKvPceUZbjfw8J04T0LXKVVUoEBQUdgUhQDBh1DEghUBz/hrVzJiVHUSkJSbGXWhVJOCUpSTZx1vtHUvLx9Wc0opu0ynV6VElerSiWUAJoIKgp6yrDJAFlANf5XeHPCdWnwpYqBNN7g9M3tFnCuGp8dMrUKCwUIE1fMXU81QdShUosUBzlujQ2X8K6JUwJSzFCjyki4KWA9CoxzKalJs7FKNJWJZk0Kny2IYJcd3JNv/AMIJ1K75Yi+77jG/1+kUo+H0JnzNOipKUhADkO1AP4rHJ9BEV8CFQlp1DJUCSVDBBAZwoC7n2hPbsWX/AEirXIRLQsWWmWln25JyyblhZYu+2C7GjUzRJQjxeUrUggZdlFL7lQpSD3faFevTQoITzYBIIuTly5ewFn3847P4MpRHhqZBAUUgpJLpCWFwxTy2a4TD8k+yOjbaP4hlUWqLFiaCOY3v6ZMEHjSO8efzeLGWoi7BgbEsbWta/W2YoPET/X9f/lHO/KyXpAcgnSS0zXoUt9hUl9+23eAk/DGprNyUH/U+73MbXRcKlpIoQAcWMaPTcNSPmue+ITHcn9CMYuT0Y5PATNCRMqKhapwT5mxqPfMXyPhDwjLIJHMEkqIwoMMDq0bqWgAWDQk4wTMVQSyUkEAWJIuCTnPSKygsaubHcFFWzh4XLT86x5AP9+0VSkSJYZCCbk8ymuS/TrtFIkjNIeLCBHLz1UVok5r0K57jVIZTJXUuhgUgoKNj/cbvDoateym8rflCnXKAnSC2StHul/8Asi2XMODf5nOGD27fXpBnKTSFtjDxScknzeIsIGSS7ApfoXxFktyLkemIk7/RS4AbR0n7/eKqYtSPtoQxGrv+UfEesT83+/SOF41ox8I6PvMRUvq0fO+337QLCfE/bRJMwvHw72PeOVeTecazFg8o+brES8cCm9fvpA0E7THFShHUK+/sREzBcH84wCPgA2YR8dMnoPpFiXa36/WKkzQVKSC5S1XZ8fSCY5p9NLSqoS0P5DdunlDXT65LNSU/2m30wYAj6p+/1iuPNOHQ6m0UzOAS1L8QTApdzUtwq4SDfDskDbEB6/RTEOp3SASQliWSHUCxsC3ny74hiD9tCnjpKQ6RchQu7YIFxcBzDfKpPaDytma12nU6QXpnEoc3uyQxLdVF85h1otGpKAhwSA5JDg1bva9j7wp4ROJny5ZygrUtibEhSAq9n79n3vs9LqlcxNwpRICgCLBKAzi4ZI9zFZyVUwyoyvF+DLmhnQAH/Ap3OMLA6FjvFWn0SkJCRLCmGWZ+/wA0bVepB+aXLJ6M35RSTK304fso/wDtiakv0W/7BZSmIIyN40mj1gWKh67Md4yr9X/OL5M8gukkGDhzfG99Gx5OJrTA+t0aZguL7Hp+sLtHxMn5rdwIcy5iVgEF+4j0FOGRUdSlGaM/P065fzJJHUXH6iBxMBxn77xqfDt/vCP4l0wEvxAGpuSC1u5ZyI5cniVuLIzwpbRmNVrAVAXcKcW7Edf94grVYewdwH3yN85xAOm0StUaZZqtcsyUEMSSrBAu/wDmI6xCKQHSoodJUCGXgmklnAqTm+ehjnlCSWydMeGYulUwy1FASTUxxa6eqS498w64boapdfig2BYMwG5q6i9u2YzUr4gmp0popo+QFQUwCgoE3DJD2DbiCOET1eAjNg45mYXLkkWucYsIKjBdhSXs0K/CCCoLL2AFnJcvbpgv5wEia5Is+W7dfv6RUNWkb2tvbFuo/wBohK1Ivj0Oxt67Qs3H0jNpBUpTODlr7RbYswPtFSaQAB9Tf1tmPg3+4iLEdWWu0dUvrFRWPto+qHT2aACyZV5e8dSgdB7RD8/Yx8T29bPGo1kwI6/3eKws9/Zo+K+pMajWTUSOkcKu/tEOVx+0dK+8ajWfLAOxMY34S1wma7UKAaoOOYHfY74h58R60y5KrfMCkGzAkHL7Wb1jAcD1nh6hEw3FTE4F29sH1KR53xQuLCermYW6fUxGstEQskP+8fEHNx6/sIn8crqjJMmmZ92hRx6cUg2DeFNLsdkv5Njr+rEzDjmMJOPy6i7cxlTUJcs5WlgH3uB79o2P+QY9ibRj/wCpM0gqEtHKk/1EpCQ4e9RWQWyR0jayuUBNrAO2H3tteMt8P85K25VrQpjmlCRSfKsTPaNLVFc8t0GfYQJn3eI1+fv+0UKUIj/0/UfpEBSh4iqd0iN94mCIahSSZnV4a8BSsrqTZG/+r76wLoeHqmHcJ6/p+saSSAAALAWEdnjYH/J6L4sftl4MVapDpKS7KBFiXv5ERNKxHPE6R6D2dR58nUanQ6rwpEorM4EISoOCKgxJGEgu/Zi+0D/+alnT/wAPqJaFDxVIWz1pWlfKDakkPZqvlNto2fHdQuWETJRAWFXvkMQR3z0Lfn52njExc0qmqZQSAAU/0ukEPcK+YvvbF45MrpUiE9Gx0Gt0mnkUy0AqLVy1OSqYkMaiHtSVcrMCCwzAHDpCa0h0oAdg7sm1KSS5GBcXhJO1niFg7ljYMRt5t+/rdJSkHlJLMDUWtf8ACLl/PeOWWXl2iTs2vD+HBvGnLAQtKCFAFIIccqwcAkiw6ZhT8Q6/TmZTpxZKWKktSVZTfBIfrv2hFPnLvJUgUhSFVEm4WTdKXupwwd8RyXpx4i2cpc2uSVMSL9B6+WYLmuPFKg96HspVQcU9Ns7/AFeJoLbn0iutMtKag7nYGxPpZ/aE+u49ROloSnlILnbd3e6W6RHjZNmhrcWiA8w/28IODcVmzVEnkTkgm6W2bob3h2ZvVQPnA6FLkpGxiKj1SY4kgizekQmJ6sfPpGAXJW1ywjomdG7fbRQCPKKpik4Oe+8DiYMqtcCOVjt6/wC8BIT0v7x2dNABJs1y+ABC8WEyv/iAogpb+g2D7q89226RjtPrCCkFiAQQaR1cAdN8d+sNvinWVzSchmDYAuHsMC59IU6NZJsUt0IBv3B+kejiVYyi6PUzr1KlgAuSkXqSD3Y0moXZsva0TM9QxhQNwTVgAg9Q48y3WM/o+LhcpJ+VKW5WsaWv2Pzd9+wYDWcnIlPQZtYOxAt0uLMIZeTKKUUUWWlRoH8huB26gdPyhZxBAWbh6C4AUKqgxGG3P03ewejUylAuHDAsHDJuSDsWfAd8wo4rrUqKHISyWUBelRDmw9u1+sN4+GMG8j2UhBRfJjzhssSwlJpCUhqn35Q2cmoGkYq7w0Kh5+ReM/w/UkhxUpg2aUhiQMAlyOwF+8MpWvS7F0k4cjm3fr9In5uNtppaF8iD7oKVPY/4Z/rHax0PtHErB3jvhp6D2/ePNtHICgEjBPpDjQcLNlTPRP69PKCuH6BMlNiVKOVH/HQQZLO5j1MXiqO5HXDDW2SBa37RIzm/aIKAMVKEdei5L+KPttAes4oUhyQkbxRqphAJPKN4yWvn+KoADl26+cTyZFHS7EnPii7inHyshR7hIuAf6iT6ZjNcT4qpwWKv/wBXLu3WwhzPlCiqYgB7IdRch+j8uPO1xA0wJI5EsUsOqu93dz/mOOUoJ77JqUY97Ys0c4qUlJDtTbcubC+7EQw0iymzquHIAd2JN8Gzm+d4+TOQpwaQsAEEEMb4PQ4L/ZZ6DWoIWAHPzBrmwOw2BAt3iU5rujSyrugPS8FCfEmKYKdNGGKhcEsbtb7tC7+OmiUUpCSoZpPRuj37XiyZNnqKSkygU5Sosdttic2vaI8U8UIVNIBCgzy7hxllNsLtm5h6lLbJPlLYu1/Fpi/DUKgkEvUSU3sxNt7t1aGitT4vMhaSCAQgnBANrdtvOM3/ABB+fxE7VBW5tc7dbnpH03iJpSp3UCBSHDOxbsLBw35w7w3pG4M0Wl4qQhY8QdBcMEks/wAtwBSSD5bxdM1u8tSUJJck5xunOSARGURreY0pI2KQHct+EXZgO/pBQWpcyihCVMhgSzZ9w+8Z4PYHF0b/AEs8pSwv33v6nfaLfHVhvRoB0GiMlISFu5clgRUSAwO3QC+O9r9OtaizJULEu4NIDdGG2BvHO4P0F4nVl5mk/wC3+YsRqLW/N4M/hJXIKzWbKpIpZRZrjYAl+5tHJWglLCvDUVTU5RUCx3BIRn262ibhMV436A/HPf0jO/FGvU/hh6QHW5PW0PNYFSlBEwUKOEkgE5uAbkWNx0PSM58SzkkBNnyRk26dDGxKXOmhYppmVOrCmJLHI6nc+W3TPaOyQAVKBIqLDok35jh8k4/D3iEualQSElqc7tk8trPa9u3eqVq0gUsNjmxNi4cXJFne2bx6nHWilDuXPUESwU8yru/54d3LMdvZ3o9aas8xLHIcOz5vYXHTteECWmySGch2di6mJA/TzgrSzElAmCaDYMkF0AhRd2N3ABYiz5IiDhyTEa9mknoCgE2uxAPrhshnMLtROSWBZ2UzhSna4Tdqc+lUX8PUS6i5cBqVPcgEgOA6vzhHruIpC6VJCzyi4UG5nZid8unr5iI475Ua2PuFSwSpg7FwUlnLXJSXpI6MWHXEMpSc4AORly337bwp0OuIQEFjflKSTZrgAgNv7+7ITWDOWffba/pAyZssbSY/yTSqwsrZu27H9cRMav7vAZm9Q/lEqh3jisiblmH7xIGOAxyYtv0j6E9I+aK50wAEkgAdYjMnMHIAG5eMjxXiBmrKQTS7ANmI5syxr+yeSfBEOK8RVOUQD/LGw37wumJIDAczOxGAD3vfyw94vlgJd7AByAQCffMfcQQpKSubLcc1yLJwGNi2U7eXUc2GMpPnInijzdyCOFaKepKTXNkpuaEzlhJuw5QBUFXNm+ohmJEl0+HLSVCoqUFpqX/UUKukgMHFiC3WKdLwrU6zSK/mIlLWk0kC7GlgwuJbBQYHZrsIfyeEpXJlyJyErUJaQ6cGmwuAO5ezuYt8F7BLsxPxd8Oy5suWAUpUlKmrXzEBbml2BsoOPbMJ5GmmaFBExNQXZFabpazoN6nChYDpfp6DxD4ZQJMtEtqkJKfEIAULPW4c3bfrd2hvLTKWmlqkgMHDg2ZVR/P+4xX4rVMZtNUeSTELluqogEkKQqUKQofhrB5ibk4IaFfE9bflCUF2pAA6AAA3G4Zt/SPbeK8Ekz0FKkI52JULHsTuSxZ/L0wut/8ADZirwygp5KDjCFBSd6XWUnokf1AwVioeEq0eZzZpF3PS9rtfbMX8E4XKXMUZ5mUhJLSqQqp/9dmPl6iNV8RfByZaagsjmShKCASouqwpYEsEln2OLQp0ukSkgqs5vYEMVJe5LAsFHfbF40tJllUnZfI4SohZlS18oBAU1RBUAnGTsQLYId7MZmlQEpYKWtgFiakHmqHKhnIvgbuetvtPq2KUyQpyWQnByEi+5vu2bkQDr/iKiomxKd7KLliMCnA7xzJZHK/QbUV0Of4SYk3UQp7BwphsQDgMflGwia5UxBKnSpLXyCCLMwblGW75irg/EZKkFRlqc3F0oSbDLF9r5s3W9UycpDVq+bJf5UjqCkP0DFj6QnyS5OLj0Jmqvr0FJ4gVAdLpCS9jcsGG4OwLNu8U6fXTVrXMW4ukBCh/MSkkAgKDA2KixzVcCJ8U03iTJYqJWOUYIuQGL4uWxkDDRKfw+bL5VAhRApSAVk/Ne2xtm9m8nhKPvsTFiTVsp45xBawplMlSnJKhygAOH9TjNvOMtr5wrIud8P2FIte3XcRoROSVDxlCoAlKQGubB6lOAzltz9VOukolKqJUAospVqkszlNTcru2d3jKlIjkX20LQhg6A6hdyPJsm352igpSX5kk2Hq5692L9o0/FuAmYiZPlzE1JYUECo2cHoQevURllzmLqsSckAs+QQS+Wv5xWE+XQoz0wUxSSBuCfIN5h/ygyTpUoTdYdLlJAYmzgktnDkZ3gHh+q5gyUmzEg3AZrs7gEGxf6wVIKlCioMLhyxthg7XLX7YhHZNjOQuWmXTWAVZLEAbmouL7s/6xnJk+q7WqAZ7bgNZ2e1nuYdSdSfCzSlrqJU3V7CzM9rukYgbhvDSf5qFIJ5iKX+Z3sSejhyHvuwgqEYfYs4xirJcM1FwosoM6X+VySDny7/SNPKnopaq4tnpbsP8AYxk1pZQKCalPdqiDYPXbBB/CfSxhtJ4opJbkLpqKncBnvScAt7RLJhc9g+Pn0NwpJwQY7bq3aKJACwolNCkpqqALKSQ9gAWyC5O+ABERPV1/L9Y4smF43TIzg4umek43eK6muRHVTRtCXj/EKEgDKvy3j2ZyUY2zulLirYDxrifiGgFkjPeANDpDNUUpIcDA3gNSwLj3grTcdRJCSVUlIUB6kNfAyb/lHmQ/2z+xwuXJ2zdcG0yZSKWYLuR5hKR0b8Tv1OIJSt2DgvdQ/DcCx9IzH/GifkcAfKHF2IcG7eu3rAWl4mokqUpPZQW4tj3tl49TlGKopyo2UjQy0oZAKU3el7AXal7HOL2EDp1kxkhSbBIJVUHfmcPuBS3W/nCT/jLlBBBqfob2bO7jFvOI6riM9fygF8qHW4xkjHv7b5Ih5DPjGsqkLMv50BTXO7iq+WIdt8Pey/4WZHiJEwLBKVS7ggg74YAkgBj+AP3Q6vVTEomjwlpdvkJT2SVJYh7WDdc4CaTrZqAmhCsqQEqpICnBUSvlYWBYJvQcb5T2XjC4np0rVoWXBL/Km4dyCbB88yS5jHaTi+oXTLZSS1Kq0sQCpKXoB5jdRd022hWnjRSSpTrUpR5bFNFKHL35gQtid1Q40i1zJgUpDLWQlSmIlgJCSFBOXJqU7hmPaM5GUKX2C+McBmqlzVqJWphNSlKGU7KSZYZRLUs4AyGZ4w+r0ExJKVFRAASyiAeoUEsclrjDD09I0GrYKrKflpIDuoOoBwRbffCj3hbxWQmZqUrUpJMqXTyuVuy2LksQHJD9XezENpmhkS0DcN+C5aRKWJihMeWotZqGJRZt7VG7M2bqpnw0RNm9KApI5glIdQoUQz3SCCQAHP8ATeKeOTAQFIWCpQSkEM1RopNglVyGAOelobp+JkPMCzRLUok+JgMQlh15kkN1B6wyo1tGJ1E0ypkpfLzFwkqCgUmwcHoxFw1siNNPl6dSnkAAvUQQ4BKQlVzsyQLhneBuLadM9SQSkEBVZIPa1JZR87EBWzxH/hIktzqIpSaCGLuT/UXDEDAenvfiz8LTT2PKVxocyRSMgO5C0lwmx+ZI/Fb6+sDypgQsTKqlgNWxFsgBybP3u+IBqlo5qgohwm+MXxnLXjsmZUSAoWLFag1nye4faOXiu2Qc30iKZIC1TyVmY5IpTY8rliVAuq7gAszjLRWJVRrUApfOEMSWqADg2AVhixx5QRrZgpH8yWCCXWHUe3Tl9Nu8LOIcQKElJWVHZFTodywv3fbf3opOXQkm/YUrTm5mAhTYAxgt1OcjrFWn0iEDlUEkklbJBPYbOGPaxIaBdFxmYVsosknJYh9gSQWyoP3MRSsAEkAS3ZiSxd3YOLbuP2ii5LQoXxTUyfBQHHipWRUAASkhLhSwQVFwOrA+sJtIArlpQQUs7ilySwJyALX7RevXSh/6ecuKks5D+X3batSEiaSmlQVcANy9j1Dflg5h4xqzPezkuWeVCmCrAU8oJFwfmu5v6+sTm6tjUlLJFlXBLtkA7/oIqmVeIQzhi6rgsR1IDjv0GIFXKUmqZOqR/aAq1w2QGuz/AJWh+Ns3FsLVq0uSkkncqPNSM3Y9XfyES0WtC1hNyolg6iBds9Nr/UQDJ1AT1UkghSruSbNY5LG3cWG5MjUSZE0LKVMPwEDxTskpTYDJe7GHjD0V4OJpuJzEIkplguuYxe4cJZzkOSex+ba0KwO/1EAHXTJyjMmO9wAMJTswwDgkhnaLQoi145fJlcqXohlm29HrOp1iUgnYRiuIa5S11KxswuBDT4hnqcJB8/8AEKZYexB9MxvIy8p8fwpmlcqAlodVsd8x1enJOWYOSA5H6H6wwl6IjLAjL3LQR/AhzUxqDO5zhmZjC44/dOtEkldkdOFNSlKRUzrCibjblQTjYvnN44CshwoE4dIfFiHUQGBeDtOUNhyWDkPhyB2ZzYRbJ1AcuUh2JYu52wLYPtaLmdXooljlAUmoFnKmS/8AqsSem+0UiaJQdlUjLnFtjc9SbbQQueACq7B9ua3cY6xWvUgFCrhyW5VM9mD2Cbsz3tBSFsqlImEMJhc7AYuXIB2vnOPKLpSQbLBfICmNwS292f694FTNmhgsB6S6lbkFnDY643hdqtX4LJWalsqkJdiHGwGHLZLXvD02FWumOpk1AUEsxN0g35sPlnAYD0uGiI1SqiU5ILCq4sCbXf09t4X+H4iaVIUhbVOgsU+diCWbY5dsGJlaEsEKTQElxdy3yukAMB6/NAaC232T1ilzCBUEhyBu5yOVg5HSIaYGkNM8q3UCCQwF3Dnd2d7FoF1GumXCSiwHzcroc/NUogB3HoYhPmKKklSFKBTi6gVXcXFnbaNX6GLV7GcnT7KKSSC6QLOSSku4c+icPA07QqTPlLklANQdbfzEl6sm4ds36npAJlAJXMC/DHNZQZJLtkFmenY7XEVcT4zMnVTZaEy5ZNLJSaQdg4ULG4dvwi28T+7lUejrjJvaDuK8XquuYCoh3zdnBZ26b/lH3FZ0taUeHMUs0gL5GAOaQMnrU/7LdCpUwhEkCaVCogHISA5IJsz+42tE5XFpgkplpUjw0KqS4YDJJ/1fMQ3R+0RcKpIi32CTNaUzgyQo1NYJb6WwPzhvpNOBaZNRTMWEqUpDMk5e9r2d/wAQdoT6nhK0CXUClcwkoWTSVFrgDYCpPTKWhdP1gCXURQXFw52IYE9vrFHFT/iJ7NDruJuooVMBTLJSFKVUVNUEpBBHK7H/AKiWNo+0/DRPSQZspIayb1lTHH1D7PGP0q1AS1qQkIKwkqUTYVAOQH5b7XzeHCeP/wANqFDT0L/AkhIKCkgPTbmNm73Ft2lgkl9Oyihbto5o5MrxaJk1MkKKgsLBeWAFFiCcu+WuBAPEpSTMpQeRJsQbEuoBQNN0t9vFi5qFoX/LKZoUkiY4YJANVXSoNYbo3do7pJbLCRdKjdR62ZQA3v1fyiyjWyqxqKsA1kpZIwS7hIBGLgkk2Bd/WK9NPKSApLHZ05Nu1rnzFofarRkYQTLSHKyHIIIdTuxVjd7DDvASJS5gukoS2AXcXFuUFvPs17w6kpILhGatHU8QZYpJZTC25Bcj0d3LdYb8OKFlUqYxqINNTvkAg7Fm3t7RmdTp0IKS4VY2SsP6ljHJErmrJIvgFg3S33mEyQS9kGuD7HHEtaQqmUhQAqQSq1IFnlkFwbm57RDSAZLk2BUSSX8zfrEgsKue7neG3AeCLnqYFkYUpnAfYd74iEskp/Um5SyOjnCuGL1CgiWfNTWSOp+tt43Uj4UkJSE01t+IzFAnuwSw8oP4XoEyEUoxucEnv19xBZX2PtFYYUuzsx4IxWzCazUhSyonJ+m0Bz9fSDS48iX99oGWh75P37RQuUp3J9I89W3Z5zt7C9M6w66QmzOSBY8t/qfS/RrLUFJPhqquxUHIffbbcP7QpkrQhlEOr8NyLgH9d+m14lL1qp5UVKVLSkAku2at/wAIsbMSb4jtxbQ0VYzk6ApmOZqiWugAHu1RYNbptm0dm8SUFKSiSkDClljS7sVAtUC2HGMwPKTLSAEuFKYAnNmfN93v0J3izTa+UQ4Ugt8zkWDmmosNxj/T2eKcdjFqJtUr5ypRDWJZJItSyWBB+8RehZUEqSSEtcCxVYBioDGA+/pCLU8cSmSVFI5wC2y7l2LqYg5zk9IYnV4RLuogirZk4IU1wO1rg9INC0WeCJakfyjMUqkFZU6ARY27OS7b5ve2ZKKCHKql8oUbqIAVexBJuRZvpA2s1gR4YmhRJJZ1JIHyjoKganc/1dDFhVzGwINgSl7hwWwX+YM/S+ID12EnP1IJABKSCwJ5napxm92O+cYMBLQmXTUQq5oUoMQdiSBlza7XLAtBWv0PiAJcUpLDmIWixCqirYgFw9wInJ0MtANSikJlrVSQFisAhLOXB8gzJIjKg00DajiyEgYIJNTAMC7OsWAF3fp5tFOomIatACyPmOEsAGekFizsA9ojptMJ10ghmCmmKQAGupNJdWe23S7CfwYpIUhREwgXBZSh5m94RzhF0Ml+lGikrUl7AB0guFnLDGHxfN4A4hoEpUK0NUCBQ5YOAoAOLEfisz4hieLKslQZSanJz3Av22NwMdLdNw9JczSFKD7J5RZwWxl3ZgCLQjnKDcn0dKi8f2fRhZwCE8rAqAJBAwA5+Wzv1J/WeiXKEpUopBmrUChajyISBcHeoqDANu72aNvreFyVAslSTzOU5c4tiqzNGVnaDCqFBagx3d7hgc2a472DQ8ckcitDY4xmUyuJajSUAsVoBCanmJCVZCQTyhmsLH1hPq9P4imSBUMgf73/AGh2jTrcKKkhX4agTdyAw7Fv0i2RIUmYFzJSlrUQWIWlKiGYHf8AC2D5xRfX7JA+J2Z6bw+ZSUWABAZ+rbDfPXEWyNB5lmJCWAs+Sc4bc22hvqiuatQMsgEqKQkkAJS5UHbmsEu4GRaIaWT8iyQ2XUCAVM2wu/QZbZjFFJ1ssopA2k0hJTUSjowsk3IIw59Qbu8FzNMyQVMLklSmZxSGyTVYWYn3sYmQAkrKSUpdRWoXSGyE5U2ch+8A6ji8tJSqSoLmPzGYksEsWCTZjn5dngJN7ZpZIoJ00uhNa1hXhBwFkBSgHU1JJp3zcufld4XazisyYQdPXKSxqqYqUcOXdrADPTDQFq0rmzfFmMVFsCzDaCxbBH5X/XEJPKo6icU83qIJptOBbftviC06Pzv65xF6CDcBT2+/KNb8NfDZXTMnJpR+FLOVdyBgdt+0c9ykyUIym9Cv4Z+FzO5iSiUDlrqu9r/WPR9HpUy0hCAwHSLZaA3KzdRHIvGNbPSx4lA6VdM9N/aIe8fHyePhFLHPN0ScZ7D9YHnE+kFKQWLW7wPPT7x5Uds8b2RlSwQXS/b8n6/Yg7UUsKglKHDoAFa2Nh0a+537wsWeVlb/ALNB+iKFITTWogOSpzfuTHX424tFcFbTJL1f8wo8NAGxL0qLF8APhuhDx2fqZ6yyKUpAA5kXqIFwnZmUwNhm8dWsE0lkpUAzqASq4qdw5LA32jqVzEmYEATJIBNKhdKckAm1gzly7xZOzuhhj2VS5eonJRKJStEtRUUFLKUtanZh8w5W7OH2hrqpLIJkGqaVBgtJaxdWzDtiwgHRa8BQloH81VyFMlQf+wMAwy/VgIv1PGC6LJLM7BxSkmo1syb39/OEly5IXNjt0hfxTSrKQHISlKmJVYulIDqGC6amAy4y0N/46UqUtkhRCrr6KCUqpAxgs2Xc7wt16Av52UwqNSbJzzPXzXqYf6YjqFeGtIISmopTYghKSWIIJJYOSxbtGyLkqNHFUbogoipYBCRMTMe7CoPdss9Jt17wbJ4DMXJkzy7TBYBRP4KQbOzhLkgiwuBuDLkUhSUqCgoqqoubMCbG6b5b8nixWuCU0KUOUKDvUzH+kNSSaS4Z2BcsIo2aGJxH81Ujw0FlCcKq+csQKg7FwSm6m6ggkAkwqm+KkhCVylGYCKFAj3NRuXzYeeYBna6ZLtXScspRJCQFYfDZDjYdGg/SSKlVlCgwACikFsslVhYWeJOLvYVB8ra0clashBStMkBJqSxKiXxzFPKOpDm/lEP4lklHJLAKVBFRpcEj5qcpBS4DtUBEddp0KWoDwhU7gl1BNnpSl3OxLdL3t9pZKZZDllrNiHBKgXSA5F2va7u2If4rKtX2ylEyYZSlhGzMRMVa4puwFr0tvFWlmlikpTUS2aA4ZuUcxN1b9Gi3ik2XIClrCQVABiayXsWQwYDOT+UU6vjUqiszQpTFkoQE38mdL2cvFFjoPOKC9PpVBKZpWElnUSzM9gC98fiLjGGMVJnl/wCWxUAP+UCSQ5sSSkKCmbI+UZxCLT/ECWClyK1j8Slk381AkekCSOMagOKzzEkDLOSWD3DPB4L2xXmS6NLo1CplKQlKcoUpKi+4ILJSpjmkuwvaymbx5CFrSJfiAEgKMwsrZ2KTh2d79YTp0qllS1ElRJJqGYMkyLMkfe30hZZYR6OXJn/AceIu0xayl3pqJHYXOOkXI04Bvltu0Go0wAa7/eIlZ8X6mOaeZyOaU2weWlrDeC9KFBYe12AGSTa3V8MxzFunllZpQlS1BgQkVM/Vhb1jZ/DvA0y+eYl5zb/hfpsej79oWCcmPjxObOfD/wANhArmpALghGW7q2fFh6vGoqt9+sVVGO1Nmz4jpUaPThGMVSJKbLX64PuI4Sdi/Y/qP3iut8EHyMSUoAX9odDHFzgMgvtvFVD3q9jEwNzmIECCKeezq8CKXUxcB/v3g7ienKJq0qsAfcEBm94FVNBsDHlyXB0zx2qYMUbmIStQuWCUqAB2Ie/7/wCI7NN2Dk/ftEDL3xj1z+0PjlKLtAi2naDpHEZRQKlc34g2Ta4A/wAH1gvTLMwFYYJVYC5PR1WGGwz3MZmbqGNrlvvytA65ClOUkh2cO3X3jtWRN/ZUdcM79mpmlM0KlhZqSgBSAo2cmkFrdc2HQu8Bz+FoQUkLMorYCiyatmFT36NGflaFUvmSaVYcZD4x6xVqdItanUSpupJPuen+YpGUCvzJm5VJmJT/AMxRN80lIwX5rvnHr3ElKmTZYUhSJgOFEADzA5mvUc7+pyE6ZNUKSpZHQqU35xfo9FMSCULKf7SpL9j+kM+Eexnlrs0EmZNlr8FUzTpUUvSEqGLJc1M48nzF3FJo0yXUtIcAUBCSpTs5vkMTkb5jKp4YTtzOX6bfveJI4ZzN5f799oDnjFeavZqjxaU1f8Uo2wLE7DAe2IUyPiRCgROk1gKLOp9zSCDhh3ML06AJIqNvPfb3g0aJBZgL4O33+sK80V0ibz/h1PFJ6l+JK/lpIAEsXSwJubAPfLDAgHWS5s5TzlElOMMAcgCGGm0U5TJRKWo7AJO/QkNDnRfCOoWS8qk2+YhxuGZ+l94k82T0JeWXSMmjhwHzN5ROQigltrYcGxyN43kj4EmfiWlPkCfq4hxp/gmUPnUpXbA+l4RTk3sdePml2eYy5AcEpc5sPt+sESdOFHlv1Az3sI9Xk/DWmTiUk/3c30NoYS9OlDMAEnpYA7fpGa/spHw5e2eVaLgk5ZFEpbdTb3eG0j4NnlvlR/U+fQiPRlJj4CAoIrHxIL+zGaP4GSD/ADJpN/winYdzDvS/DOmRiUFEf181j5uDDcxBSSfMY/SGUUVjhhHpHUAJDJAA6DED6nT13BZY+U/4PaL3BDktsX2MULnh2AUT5W9zDJV0ODSVu4U4UMpf8u0WBAGBFWsQVsQAlScF3J7Ht6xXJ1NVmYjI+9opsUJJisyxtnqISr4qZc9SFXSWPlYQ6Cwzj0heQzjRFmiLxJSog8awUIPjDhtVMwMGFKvX5f8AIjNIksLlo9J1MkLSUquDYiPK9WopUpINgSB6PEvJhvR5eaG7DVDcM8UTbtkNnv8Af+YolFrPs/5xGQok3MSjhk32SjBstIQ1h0jkqWljbeGXB9AmYsguPJv8gxr9L8KyCHNZP9zfkBFfha7ZePjt+zBI0lRpwHNRPpfPn7x0gfKG9c/eY9Mk/DumSQ0pJL5N9j1hhK0iEfKhI8gB+UCWP8KrxL9nlKODTFXEpZPkQPrF8v4W1S25QnFyRYdwL9Y9WUkERxEoDG8M99ll4sK2ef6f4EmrKSqakdWSVD6lP+YYSvgdFipazl9g+Nr/AFjay4jLTc+f+BGoosGNPozcj4Wkj/03H+okwykcElpwhI8kgQzVHExqKcYrpEZcgDAiSwxB9D+Y+r+8TSI7MTynyjDEVRExNJcA9RA2s1BQzNc7wAlrR2hwx3imUScqP0/SPigdH87/AJwaNZxM0YJci1r+RtHDO6AnzYf5iU38J7t7xBUMKRMxXYe5/SOP1J/L8o4Y+EGjElJ3AuM9x+oiBO8dRmONfzDwTMjA+qkPcWUN4vMRmmxjAasxOvWVrUTl/wAizQVwfinhmhfyv7d/KI8alh6hk5havDxN6dhXRtid3d9xHK4ScA1Srp2Ace7Q4MzsIeP2Vit0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8" name="Picture 6" descr="http://www.klmk.ru/sites/default/files/pictures/lan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3381356" cy="2536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0" name="Picture 8" descr="http://knu.znate.ru/pars_docs/refs/584/583724/583724_html_1b14d4c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000504"/>
            <a:ext cx="3400410" cy="2553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8001024" y="0"/>
            <a:ext cx="985838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9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8790844" cy="928694"/>
          </a:xfrm>
        </p:spPr>
        <p:txBody>
          <a:bodyPr>
            <a:normAutofit fontScale="90000"/>
          </a:bodyPr>
          <a:lstStyle/>
          <a:p>
            <a:pPr marL="88900" indent="-7938"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Прикладная информатика </a:t>
            </a:r>
            <a:b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(по отраслям)</a:t>
            </a:r>
            <a:r>
              <a:rPr lang="ru-RU" sz="3600" b="1" u="sng" dirty="0" smtClean="0">
                <a:solidFill>
                  <a:srgbClr val="002060"/>
                </a:solidFill>
              </a:rPr>
              <a:t/>
            </a:r>
            <a:br>
              <a:rPr lang="ru-RU" sz="3600" b="1" u="sng" dirty="0" smtClean="0">
                <a:solidFill>
                  <a:srgbClr val="002060"/>
                </a:solidFill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116" y="1357298"/>
            <a:ext cx="5500726" cy="5214974"/>
          </a:xfrm>
        </p:spPr>
        <p:txBody>
          <a:bodyPr>
            <a:normAutofit/>
          </a:bodyPr>
          <a:lstStyle/>
          <a:p>
            <a:pPr marL="88900" indent="-7938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2800" b="1" dirty="0" smtClean="0">
                <a:solidFill>
                  <a:srgbClr val="0070C0"/>
                </a:solidFill>
              </a:rPr>
              <a:t>техник-программист</a:t>
            </a:r>
          </a:p>
          <a:p>
            <a:pPr marL="88900" indent="-7938" algn="ctr">
              <a:buNone/>
            </a:pPr>
            <a:endParaRPr lang="ru-RU" sz="2800" b="1" dirty="0" smtClean="0">
              <a:solidFill>
                <a:srgbClr val="0070C0"/>
              </a:solidFill>
            </a:endParaRPr>
          </a:p>
          <a:p>
            <a:pPr marL="88900" indent="-7938" algn="ctr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Срок обучения:</a:t>
            </a:r>
            <a:r>
              <a:rPr lang="ru-RU" sz="2400" b="1" dirty="0" smtClean="0">
                <a:solidFill>
                  <a:srgbClr val="002060"/>
                </a:solidFill>
              </a:rPr>
              <a:t> 3 года  10 месяцев</a:t>
            </a:r>
          </a:p>
          <a:p>
            <a:pPr algn="ctr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13314" name="AutoShape 2" descr="data:image/jpeg;base64,/9j/4AAQSkZJRgABAQAAAQABAAD/2wCEAAkGBxQTEhUUExQWFhUXGBoaGBgYGBocGhwYHBoYGhgbHBwbHCogGh0lHRsYITEhJSorLi4uFx8zODMsNygtLi0BCgoKDg0OGxAQGywkHyQsLCwsLCwsLCwsLCwsLCwsLCwsLCwsLCwsLCwsLCwsLCwsLCwsLCwsLCwsLCwsLCwsLP/AABEIALwA+wMBIgACEQEDEQH/xAAbAAACAwEBAQAAAAAAAAAAAAAEBQIDBgEHAP/EAEIQAAECBQIEBAQEBQIEBQUAAAECEQADEiExBEEFIlFhE3GBkQYyofBCsdHhFCNScsFi8RUzgsIHFkPS4iRUkrKz/8QAGgEAAwEBAQEAAAAAAAAAAAAAAQIDAAQFBv/EACURAAICAgICAwACAwAAAAAAAAABAhEDIRIxBEETIlEyYRQjcf/aAAwDAQACEQMRAD8A2UzXpYkVfMCz23yRjOz/AKiyuLUJVWXYZw5vgnJhKdQUKFJfd7W8r7iOfxKZhpDOfwPckO1B97W2Z9vA3JXQvKjPa7jEzxCQoClg6RkPdh3Ye0angfGlqlgrTUDMNKj+EM7dgDa8efcXlpQssXSRYHI3bzviGvw0t04vU9XUBrZwb5jshFUSS2egzuKUmxOVEu1wPW14tRrboI3LksLiz7sHbrtGZ1BUovygWNND4Bxz7hvaK+HFZSbMLAB9uYH0tC3GizSXs1On4kCopCrpd23s52zvvGR+JFS1TnllTkEqSF8oLgJABD3uSP1MOtBqkoUR4JB5bgpocEkAgEHD4vbuYu4grxmPgykq/qYtvm/ncRSLUGgqUEVcL+N5cmWlBQ7DAX8rbfKXyPO8MJXxsFqNEupLP84sGJ/pzksYzfFfhFeoWmZLCZZYVgJJqbBf8Cs3vta0Pvh7gR0oWCJQqZyVKezjY9DnufWqzIyncgXX8bVPQDQB1uFAO7bAm4I/6YE4fq1jmA50lx6Et1fpbvGrnokEcwJO9JIH1MZPis1aVkaeSZiXw6XFt3Vg/wCB5xKcouVpjynDQu+JNdNnzgtZuEkFhsL49Y1vBfiv+HkS5fglVjcrYkg9KDC7+DqQlR07TcF1imxsWezubB8jpDSdKR4YSjTIKkhgZiz7mlN9umIP+Ql7H+bE+yei+KCJi5glO4xX3/sgnT/HVTPKSPObi7XAl/bxmZ+jnE3lBKQT/wAtWfUu3aximbwtSpgUuUpnT8u17m42z6QqzOtMTJlg/wCKNjL+NRUUqlAK2AmAkm1jy284kr4tX/8Ab2tiY4//AJ+YjETOHT/EqEhgPlJU5IF3PQw1kImpAsslr2AAb1vFY5tbZLnvoff+djd5DFrfzN+/Jb67R2Z8cAYkuP72/wCyMvq9EpYZUtbEgtbr/VV0v6RbJ0iUVqTpnUSmxOQxS7uAGyXgfO/0sp472hir4kBE9fhnnQQ1WKrPi+Y8o4iWmszFo9MnTVoSBK04CiE1TAx7qBBIwYN0/F1hN5DMQw5b5c9iT1HWGjlSe2M8mN9GU4BNlyZYWqVyqSgqIZVySA4Up+mLBzbeNfw7i8gqpSHmEOlFKQSOxKvPceUZbjfw8J04T0LXKVVUoEBQUdgUhQDBh1DEghUBz/hrVzJiVHUSkJSbGXWhVJOCUpSTZx1vtHUvLx9Wc0opu0ynV6VElerSiWUAJoIKgp6yrDJAFlANf5XeHPCdWnwpYqBNN7g9M3tFnCuGp8dMrUKCwUIE1fMXU81QdShUosUBzlujQ2X8K6JUwJSzFCjyki4KWA9CoxzKalJs7FKNJWJZk0Kny2IYJcd3JNv/AMIJ1K75Yi+77jG/1+kUo+H0JnzNOipKUhADkO1AP4rHJ9BEV8CFQlp1DJUCSVDBBAZwoC7n2hPbsWX/AEirXIRLQsWWmWln25JyyblhZYu+2C7GjUzRJQjxeUrUggZdlFL7lQpSD3faFevTQoITzYBIIuTly5ewFn3847P4MpRHhqZBAUUgpJLpCWFwxTy2a4TD8k+yOjbaP4hlUWqLFiaCOY3v6ZMEHjSO8efzeLGWoi7BgbEsbWta/W2YoPET/X9f/lHO/KyXpAcgnSS0zXoUt9hUl9+23eAk/DGprNyUH/U+73MbXRcKlpIoQAcWMaPTcNSPmue+ITHcn9CMYuT0Y5PATNCRMqKhapwT5mxqPfMXyPhDwjLIJHMEkqIwoMMDq0bqWgAWDQk4wTMVQSyUkEAWJIuCTnPSKygsaubHcFFWzh4XLT86x5AP9+0VSkSJYZCCbk8ymuS/TrtFIkjNIeLCBHLz1UVok5r0K57jVIZTJXUuhgUgoKNj/cbvDoateym8rflCnXKAnSC2StHul/8Asi2XMODf5nOGD27fXpBnKTSFtjDxScknzeIsIGSS7ApfoXxFktyLkemIk7/RS4AbR0n7/eKqYtSPtoQxGrv+UfEesT83+/SOF41ox8I6PvMRUvq0fO+337QLCfE/bRJMwvHw72PeOVeTecazFg8o+brES8cCm9fvpA0E7THFShHUK+/sREzBcH84wCPgA2YR8dMnoPpFiXa36/WKkzQVKSC5S1XZ8fSCY5p9NLSqoS0P5DdunlDXT65LNSU/2m30wYAj6p+/1iuPNOHQ6m0UzOAS1L8QTApdzUtwq4SDfDskDbEB6/RTEOp3SASQliWSHUCxsC3ny74hiD9tCnjpKQ6RchQu7YIFxcBzDfKpPaDytma12nU6QXpnEoc3uyQxLdVF85h1otGpKAhwSA5JDg1bva9j7wp4ROJny5ZygrUtibEhSAq9n79n3vs9LqlcxNwpRICgCLBKAzi4ZI9zFZyVUwyoyvF+DLmhnQAH/Ap3OMLA6FjvFWn0SkJCRLCmGWZ+/wA0bVepB+aXLJ6M35RSTK304fso/wDtiakv0W/7BZSmIIyN40mj1gWKh67Md4yr9X/OL5M8gukkGDhzfG99Gx5OJrTA+t0aZguL7Hp+sLtHxMn5rdwIcy5iVgEF+4j0FOGRUdSlGaM/P065fzJJHUXH6iBxMBxn77xqfDt/vCP4l0wEvxAGpuSC1u5ZyI5cniVuLIzwpbRmNVrAVAXcKcW7Edf94grVYewdwH3yN85xAOm0StUaZZqtcsyUEMSSrBAu/wDmI6xCKQHSoodJUCGXgmklnAqTm+ehjnlCSWydMeGYulUwy1FASTUxxa6eqS498w64boapdfig2BYMwG5q6i9u2YzUr4gmp0popo+QFQUwCgoE3DJD2DbiCOET1eAjNg45mYXLkkWucYsIKjBdhSXs0K/CCCoLL2AFnJcvbpgv5wEia5Is+W7dfv6RUNWkb2tvbFuo/wBohK1Ivj0Oxt67Qs3H0jNpBUpTODlr7RbYswPtFSaQAB9Tf1tmPg3+4iLEdWWu0dUvrFRWPto+qHT2aACyZV5e8dSgdB7RD8/Yx8T29bPGo1kwI6/3eKws9/Zo+K+pMajWTUSOkcKu/tEOVx+0dK+8ajWfLAOxMY34S1wma7UKAaoOOYHfY74h58R60y5KrfMCkGzAkHL7Wb1jAcD1nh6hEw3FTE4F29sH1KR53xQuLCermYW6fUxGstEQskP+8fEHNx6/sIn8crqjJMmmZ92hRx6cUg2DeFNLsdkv5Njr+rEzDjmMJOPy6i7cxlTUJcs5WlgH3uB79o2P+QY9ibRj/wCpM0gqEtHKk/1EpCQ4e9RWQWyR0jayuUBNrAO2H3tteMt8P85K25VrQpjmlCRSfKsTPaNLVFc8t0GfYQJn3eI1+fv+0UKUIj/0/UfpEBSh4iqd0iN94mCIahSSZnV4a8BSsrqTZG/+r76wLoeHqmHcJ6/p+saSSAAALAWEdnjYH/J6L4sftl4MVapDpKS7KBFiXv5ERNKxHPE6R6D2dR58nUanQ6rwpEorM4EISoOCKgxJGEgu/Zi+0D/+alnT/wAPqJaFDxVIWz1pWlfKDakkPZqvlNto2fHdQuWETJRAWFXvkMQR3z0Lfn52njExc0qmqZQSAAU/0ukEPcK+YvvbF45MrpUiE9Gx0Gt0mnkUy0AqLVy1OSqYkMaiHtSVcrMCCwzAHDpCa0h0oAdg7sm1KSS5GBcXhJO1niFg7ljYMRt5t+/rdJSkHlJLMDUWtf8ACLl/PeOWWXl2iTs2vD+HBvGnLAQtKCFAFIIccqwcAkiw6ZhT8Q6/TmZTpxZKWKktSVZTfBIfrv2hFPnLvJUgUhSFVEm4WTdKXupwwd8RyXpx4i2cpc2uSVMSL9B6+WYLmuPFKg96HspVQcU9Ns7/AFeJoLbn0iutMtKag7nYGxPpZ/aE+u49ROloSnlILnbd3e6W6RHjZNmhrcWiA8w/28IODcVmzVEnkTkgm6W2bob3h2ZvVQPnA6FLkpGxiKj1SY4kgizekQmJ6sfPpGAXJW1ywjomdG7fbRQCPKKpik4Oe+8DiYMqtcCOVjt6/wC8BIT0v7x2dNABJs1y+ABC8WEyv/iAogpb+g2D7q89226RjtPrCCkFiAQQaR1cAdN8d+sNvinWVzSchmDYAuHsMC59IU6NZJsUt0IBv3B+kejiVYyi6PUzr1KlgAuSkXqSD3Y0moXZsva0TM9QxhQNwTVgAg9Q48y3WM/o+LhcpJ+VKW5WsaWv2Pzd9+wYDWcnIlPQZtYOxAt0uLMIZeTKKUUUWWlRoH8huB26gdPyhZxBAWbh6C4AUKqgxGG3P03ewejUylAuHDAsHDJuSDsWfAd8wo4rrUqKHISyWUBelRDmw9u1+sN4+GMG8j2UhBRfJjzhssSwlJpCUhqn35Q2cmoGkYq7w0Kh5+ReM/w/UkhxUpg2aUhiQMAlyOwF+8MpWvS7F0k4cjm3fr9In5uNtppaF8iD7oKVPY/4Z/rHax0PtHErB3jvhp6D2/ePNtHICgEjBPpDjQcLNlTPRP69PKCuH6BMlNiVKOVH/HQQZLO5j1MXiqO5HXDDW2SBa37RIzm/aIKAMVKEdei5L+KPttAes4oUhyQkbxRqphAJPKN4yWvn+KoADl26+cTyZFHS7EnPii7inHyshR7hIuAf6iT6ZjNcT4qpwWKv/wBXLu3WwhzPlCiqYgB7IdRch+j8uPO1xA0wJI5EsUsOqu93dz/mOOUoJ77JqUY97Ys0c4qUlJDtTbcubC+7EQw0iymzquHIAd2JN8Gzm+d4+TOQpwaQsAEEEMb4PQ4L/ZZ6DWoIWAHPzBrmwOw2BAt3iU5rujSyrugPS8FCfEmKYKdNGGKhcEsbtb7tC7+OmiUUpCSoZpPRuj37XiyZNnqKSkygU5Sosdttic2vaI8U8UIVNIBCgzy7hxllNsLtm5h6lLbJPlLYu1/Fpi/DUKgkEvUSU3sxNt7t1aGitT4vMhaSCAQgnBANrdtvOM3/ABB+fxE7VBW5tc7dbnpH03iJpSp3UCBSHDOxbsLBw35w7w3pG4M0Wl4qQhY8QdBcMEks/wAtwBSSD5bxdM1u8tSUJJck5xunOSARGURreY0pI2KQHct+EXZgO/pBQWpcyihCVMhgSzZ9w+8Z4PYHF0b/AEs8pSwv33v6nfaLfHVhvRoB0GiMlISFu5clgRUSAwO3QC+O9r9OtaizJULEu4NIDdGG2BvHO4P0F4nVl5mk/wC3+YsRqLW/N4M/hJXIKzWbKpIpZRZrjYAl+5tHJWglLCvDUVTU5RUCx3BIRn262ibhMV436A/HPf0jO/FGvU/hh6QHW5PW0PNYFSlBEwUKOEkgE5uAbkWNx0PSM58SzkkBNnyRk26dDGxKXOmhYppmVOrCmJLHI6nc+W3TPaOyQAVKBIqLDok35jh8k4/D3iEualQSElqc7tk8trPa9u3eqVq0gUsNjmxNi4cXJFne2bx6nHWilDuXPUESwU8yru/54d3LMdvZ3o9aas8xLHIcOz5vYXHTteECWmySGch2di6mJA/TzgrSzElAmCaDYMkF0AhRd2N3ABYiz5IiDhyTEa9mknoCgE2uxAPrhshnMLtROSWBZ2UzhSna4Tdqc+lUX8PUS6i5cBqVPcgEgOA6vzhHruIpC6VJCzyi4UG5nZid8unr5iI475Ua2PuFSwSpg7FwUlnLXJSXpI6MWHXEMpSc4AORly337bwp0OuIQEFjflKSTZrgAgNv7+7ITWDOWffba/pAyZssbSY/yTSqwsrZu27H9cRMav7vAZm9Q/lEqh3jisiblmH7xIGOAxyYtv0j6E9I+aK50wAEkgAdYjMnMHIAG5eMjxXiBmrKQTS7ANmI5syxr+yeSfBEOK8RVOUQD/LGw37wumJIDAczOxGAD3vfyw94vlgJd7AByAQCffMfcQQpKSubLcc1yLJwGNi2U7eXUc2GMpPnInijzdyCOFaKepKTXNkpuaEzlhJuw5QBUFXNm+ohmJEl0+HLSVCoqUFpqX/UUKukgMHFiC3WKdLwrU6zSK/mIlLWk0kC7GlgwuJbBQYHZrsIfyeEpXJlyJyErUJaQ6cGmwuAO5ezuYt8F7BLsxPxd8Oy5suWAUpUlKmrXzEBbml2BsoOPbMJ5GmmaFBExNQXZFabpazoN6nChYDpfp6DxD4ZQJMtEtqkJKfEIAULPW4c3bfrd2hvLTKWmlqkgMHDg2ZVR/P+4xX4rVMZtNUeSTELluqogEkKQqUKQofhrB5ibk4IaFfE9bflCUF2pAA6AAA3G4Zt/SPbeK8Ekz0FKkI52JULHsTuSxZ/L0wut/8ADZirwygp5KDjCFBSd6XWUnokf1AwVioeEq0eZzZpF3PS9rtfbMX8E4XKXMUZ5mUhJLSqQqp/9dmPl6iNV8RfByZaagsjmShKCASouqwpYEsEln2OLQp0ukSkgqs5vYEMVJe5LAsFHfbF40tJllUnZfI4SohZlS18oBAU1RBUAnGTsQLYId7MZmlQEpYKWtgFiakHmqHKhnIvgbuetvtPq2KUyQpyWQnByEi+5vu2bkQDr/iKiomxKd7KLliMCnA7xzJZHK/QbUV0Of4SYk3UQp7BwphsQDgMflGwia5UxBKnSpLXyCCLMwblGW75irg/EZKkFRlqc3F0oSbDLF9r5s3W9UycpDVq+bJf5UjqCkP0DFj6QnyS5OLj0Jmqvr0FJ4gVAdLpCS9jcsGG4OwLNu8U6fXTVrXMW4ukBCh/MSkkAgKDA2KixzVcCJ8U03iTJYqJWOUYIuQGL4uWxkDDRKfw+bL5VAhRApSAVk/Ne2xtm9m8nhKPvsTFiTVsp45xBawplMlSnJKhygAOH9TjNvOMtr5wrIud8P2FIte3XcRoROSVDxlCoAlKQGubB6lOAzltz9VOukolKqJUAospVqkszlNTcru2d3jKlIjkX20LQhg6A6hdyPJsm352igpSX5kk2Hq5692L9o0/FuAmYiZPlzE1JYUECo2cHoQevURllzmLqsSckAs+QQS+Wv5xWE+XQoz0wUxSSBuCfIN5h/ygyTpUoTdYdLlJAYmzgktnDkZ3gHh+q5gyUmzEg3AZrs7gEGxf6wVIKlCioMLhyxthg7XLX7YhHZNjOQuWmXTWAVZLEAbmouL7s/6xnJk+q7WqAZ7bgNZ2e1nuYdSdSfCzSlrqJU3V7CzM9rukYgbhvDSf5qFIJ5iKX+Z3sSejhyHvuwgqEYfYs4xirJcM1FwosoM6X+VySDny7/SNPKnopaq4tnpbsP8AYxk1pZQKCalPdqiDYPXbBB/CfSxhtJ4opJbkLpqKncBnvScAt7RLJhc9g+Pn0NwpJwQY7bq3aKJACwolNCkpqqALKSQ9gAWyC5O+ABERPV1/L9Y4smF43TIzg4umek43eK6muRHVTRtCXj/EKEgDKvy3j2ZyUY2zulLirYDxrifiGgFkjPeANDpDNUUpIcDA3gNSwLj3grTcdRJCSVUlIUB6kNfAyb/lHmQ/2z+xwuXJ2zdcG0yZSKWYLuR5hKR0b8Tv1OIJSt2DgvdQ/DcCx9IzH/GifkcAfKHF2IcG7eu3rAWl4mokqUpPZQW4tj3tl49TlGKopyo2UjQy0oZAKU3el7AXal7HOL2EDp1kxkhSbBIJVUHfmcPuBS3W/nCT/jLlBBBqfob2bO7jFvOI6riM9fygF8qHW4xkjHv7b5Ih5DPjGsqkLMv50BTXO7iq+WIdt8Pey/4WZHiJEwLBKVS7ggg74YAkgBj+AP3Q6vVTEomjwlpdvkJT2SVJYh7WDdc4CaTrZqAmhCsqQEqpICnBUSvlYWBYJvQcb5T2XjC4np0rVoWXBL/Km4dyCbB88yS5jHaTi+oXTLZSS1Kq0sQCpKXoB5jdRd022hWnjRSSpTrUpR5bFNFKHL35gQtid1Q40i1zJgUpDLWQlSmIlgJCSFBOXJqU7hmPaM5GUKX2C+McBmqlzVqJWphNSlKGU7KSZYZRLUs4AyGZ4w+r0ExJKVFRAASyiAeoUEsclrjDD09I0GrYKrKflpIDuoOoBwRbffCj3hbxWQmZqUrUpJMqXTyuVuy2LksQHJD9XezENpmhkS0DcN+C5aRKWJihMeWotZqGJRZt7VG7M2bqpnw0RNm9KApI5glIdQoUQz3SCCQAHP8ATeKeOTAQFIWCpQSkEM1RopNglVyGAOelobp+JkPMCzRLUok+JgMQlh15kkN1B6wyo1tGJ1E0ypkpfLzFwkqCgUmwcHoxFw1siNNPl6dSnkAAvUQQ4BKQlVzsyQLhneBuLadM9SQSkEBVZIPa1JZR87EBWzxH/hIktzqIpSaCGLuT/UXDEDAenvfiz8LTT2PKVxocyRSMgO5C0lwmx+ZI/Fb6+sDypgQsTKqlgNWxFsgBybP3u+IBqlo5qgohwm+MXxnLXjsmZUSAoWLFag1nye4faOXiu2Qc30iKZIC1TyVmY5IpTY8rliVAuq7gAszjLRWJVRrUApfOEMSWqADg2AVhixx5QRrZgpH8yWCCXWHUe3Tl9Nu8LOIcQKElJWVHZFTodywv3fbf3opOXQkm/YUrTm5mAhTYAxgt1OcjrFWn0iEDlUEkklbJBPYbOGPaxIaBdFxmYVsosknJYh9gSQWyoP3MRSsAEkAS3ZiSxd3YOLbuP2ii5LQoXxTUyfBQHHipWRUAASkhLhSwQVFwOrA+sJtIArlpQQUs7ilySwJyALX7RevXSh/6ecuKks5D+X3batSEiaSmlQVcANy9j1Dflg5h4xqzPezkuWeVCmCrAU8oJFwfmu5v6+sTm6tjUlLJFlXBLtkA7/oIqmVeIQzhi6rgsR1IDjv0GIFXKUmqZOqR/aAq1w2QGuz/AJWh+Ns3FsLVq0uSkkncqPNSM3Y9XfyES0WtC1hNyolg6iBds9Nr/UQDJ1AT1UkghSruSbNY5LG3cWG5MjUSZE0LKVMPwEDxTskpTYDJe7GHjD0V4OJpuJzEIkplguuYxe4cJZzkOSex+ba0KwO/1EAHXTJyjMmO9wAMJTswwDgkhnaLQoi145fJlcqXohlm29HrOp1iUgnYRiuIa5S11KxswuBDT4hnqcJB8/8AEKZYexB9MxvIy8p8fwpmlcqAlodVsd8x1enJOWYOSA5H6H6wwl6IjLAjL3LQR/AhzUxqDO5zhmZjC44/dOtEkldkdOFNSlKRUzrCibjblQTjYvnN44CshwoE4dIfFiHUQGBeDtOUNhyWDkPhyB2ZzYRbJ1AcuUh2JYu52wLYPtaLmdXooljlAUmoFnKmS/8AqsSem+0UiaJQdlUjLnFtjc9SbbQQueACq7B9ua3cY6xWvUgFCrhyW5VM9mD2Cbsz3tBSFsqlImEMJhc7AYuXIB2vnOPKLpSQbLBfICmNwS292f694FTNmhgsB6S6lbkFnDY643hdqtX4LJWalsqkJdiHGwGHLZLXvD02FWumOpk1AUEsxN0g35sPlnAYD0uGiI1SqiU5ILCq4sCbXf09t4X+H4iaVIUhbVOgsU+diCWbY5dsGJlaEsEKTQElxdy3yukAMB6/NAaC232T1ilzCBUEhyBu5yOVg5HSIaYGkNM8q3UCCQwF3Dnd2d7FoF1GumXCSiwHzcroc/NUogB3HoYhPmKKklSFKBTi6gVXcXFnbaNX6GLV7GcnT7KKSSC6QLOSSku4c+icPA07QqTPlLklANQdbfzEl6sm4ds36npAJlAJXMC/DHNZQZJLtkFmenY7XEVcT4zMnVTZaEy5ZNLJSaQdg4ULG4dvwi28T+7lUejrjJvaDuK8XquuYCoh3zdnBZ26b/lH3FZ0taUeHMUs0gL5GAOaQMnrU/7LdCpUwhEkCaVCogHISA5IJsz+42tE5XFpgkplpUjw0KqS4YDJJ/1fMQ3R+0RcKpIi32CTNaUzgyQo1NYJb6WwPzhvpNOBaZNRTMWEqUpDMk5e9r2d/wAQdoT6nhK0CXUClcwkoWTSVFrgDYCpPTKWhdP1gCXURQXFw52IYE9vrFHFT/iJ7NDruJuooVMBTLJSFKVUVNUEpBBHK7H/AKiWNo+0/DRPSQZspIayb1lTHH1D7PGP0q1AS1qQkIKwkqUTYVAOQH5b7XzeHCeP/wANqFDT0L/AkhIKCkgPTbmNm73Ft2lgkl9Oyihbto5o5MrxaJk1MkKKgsLBeWAFFiCcu+WuBAPEpSTMpQeRJsQbEuoBQNN0t9vFi5qFoX/LKZoUkiY4YJANVXSoNYbo3do7pJbLCRdKjdR62ZQA3v1fyiyjWyqxqKsA1kpZIwS7hIBGLgkk2Bd/WK9NPKSApLHZ05Nu1rnzFofarRkYQTLSHKyHIIIdTuxVjd7DDvASJS5gukoS2AXcXFuUFvPs17w6kpILhGatHU8QZYpJZTC25Bcj0d3LdYb8OKFlUqYxqINNTvkAg7Fm3t7RmdTp0IKS4VY2SsP6ljHJErmrJIvgFg3S33mEyQS9kGuD7HHEtaQqmUhQAqQSq1IFnlkFwbm57RDSAZLk2BUSSX8zfrEgsKue7neG3AeCLnqYFkYUpnAfYd74iEskp/Um5SyOjnCuGL1CgiWfNTWSOp+tt43Uj4UkJSE01t+IzFAnuwSw8oP4XoEyEUoxucEnv19xBZX2PtFYYUuzsx4IxWzCazUhSyonJ+m0Bz9fSDS48iX99oGWh75P37RQuUp3J9I89W3Z5zt7C9M6w66QmzOSBY8t/qfS/RrLUFJPhqquxUHIffbbcP7QpkrQhlEOr8NyLgH9d+m14lL1qp5UVKVLSkAku2at/wAIsbMSb4jtxbQ0VYzk6ApmOZqiWugAHu1RYNbptm0dm8SUFKSiSkDClljS7sVAtUC2HGMwPKTLSAEuFKYAnNmfN93v0J3izTa+UQ4Ugt8zkWDmmosNxj/T2eKcdjFqJtUr5ypRDWJZJItSyWBB+8RehZUEqSSEtcCxVYBioDGA+/pCLU8cSmSVFI5wC2y7l2LqYg5zk9IYnV4RLuogirZk4IU1wO1rg9INC0WeCJakfyjMUqkFZU6ARY27OS7b5ve2ZKKCHKql8oUbqIAVexBJuRZvpA2s1gR4YmhRJJZ1JIHyjoKganc/1dDFhVzGwINgSl7hwWwX+YM/S+ID12EnP1IJABKSCwJ5napxm92O+cYMBLQmXTUQq5oUoMQdiSBlza7XLAtBWv0PiAJcUpLDmIWixCqirYgFw9wInJ0MtANSikJlrVSQFisAhLOXB8gzJIjKg00DajiyEgYIJNTAMC7OsWAF3fp5tFOomIatACyPmOEsAGekFizsA9ojptMJ10ghmCmmKQAGupNJdWe23S7CfwYpIUhREwgXBZSh5m94RzhF0Ml+lGikrUl7AB0guFnLDGHxfN4A4hoEpUK0NUCBQ5YOAoAOLEfisz4hieLKslQZSanJz3Av22NwMdLdNw9JczSFKD7J5RZwWxl3ZgCLQjnKDcn0dKi8f2fRhZwCE8rAqAJBAwA5+Wzv1J/WeiXKEpUopBmrUChajyISBcHeoqDANu72aNvreFyVAslSTzOU5c4tiqzNGVnaDCqFBagx3d7hgc2a472DQ8ckcitDY4xmUyuJajSUAsVoBCanmJCVZCQTyhmsLH1hPq9P4imSBUMgf73/AGh2jTrcKKkhX4agTdyAw7Fv0i2RIUmYFzJSlrUQWIWlKiGYHf8AC2D5xRfX7JA+J2Z6bw+ZSUWABAZ+rbDfPXEWyNB5lmJCWAs+Sc4bc22hvqiuatQMsgEqKQkkAJS5UHbmsEu4GRaIaWT8iyQ2XUCAVM2wu/QZbZjFFJ1ssopA2k0hJTUSjowsk3IIw59Qbu8FzNMyQVMLklSmZxSGyTVYWYn3sYmQAkrKSUpdRWoXSGyE5U2ch+8A6ji8tJSqSoLmPzGYksEsWCTZjn5dngJN7ZpZIoJ00uhNa1hXhBwFkBSgHU1JJp3zcufld4XazisyYQdPXKSxqqYqUcOXdrADPTDQFq0rmzfFmMVFsCzDaCxbBH5X/XEJPKo6icU83qIJptOBbftviC06Pzv65xF6CDcBT2+/KNb8NfDZXTMnJpR+FLOVdyBgdt+0c9ykyUIym9Cv4Z+FzO5iSiUDlrqu9r/WPR9HpUy0hCAwHSLZaA3KzdRHIvGNbPSx4lA6VdM9N/aIe8fHyePhFLHPN0ScZ7D9YHnE+kFKQWLW7wPPT7x5Uds8b2RlSwQXS/b8n6/Yg7UUsKglKHDoAFa2Nh0a+537wsWeVlb/ALNB+iKFITTWogOSpzfuTHX424tFcFbTJL1f8wo8NAGxL0qLF8APhuhDx2fqZ6yyKUpAA5kXqIFwnZmUwNhm8dWsE0lkpUAzqASq4qdw5LA32jqVzEmYEATJIBNKhdKckAm1gzly7xZOzuhhj2VS5eonJRKJStEtRUUFLKUtanZh8w5W7OH2hrqpLIJkGqaVBgtJaxdWzDtiwgHRa8BQloH81VyFMlQf+wMAwy/VgIv1PGC6LJLM7BxSkmo1syb39/OEly5IXNjt0hfxTSrKQHISlKmJVYulIDqGC6amAy4y0N/46UqUtkhRCrr6KCUqpAxgs2Xc7wt16Av52UwqNSbJzzPXzXqYf6YjqFeGtIISmopTYghKSWIIJJYOSxbtGyLkqNHFUbogoipYBCRMTMe7CoPdss9Jt17wbJ4DMXJkzy7TBYBRP4KQbOzhLkgiwuBuDLkUhSUqCgoqqoubMCbG6b5b8nixWuCU0KUOUKDvUzH+kNSSaS4Z2BcsIo2aGJxH81Ujw0FlCcKq+csQKg7FwSm6m6ggkAkwqm+KkhCVylGYCKFAj3NRuXzYeeYBna6ZLtXScspRJCQFYfDZDjYdGg/SSKlVlCgwACikFsslVhYWeJOLvYVB8ra0clashBStMkBJqSxKiXxzFPKOpDm/lEP4lklHJLAKVBFRpcEj5qcpBS4DtUBEddp0KWoDwhU7gl1BNnpSl3OxLdL3t9pZKZZDllrNiHBKgXSA5F2va7u2If4rKtX2ylEyYZSlhGzMRMVa4puwFr0tvFWlmlikpTUS2aA4ZuUcxN1b9Gi3ik2XIClrCQVABiayXsWQwYDOT+UU6vjUqiszQpTFkoQE38mdL2cvFFjoPOKC9PpVBKZpWElnUSzM9gC98fiLjGGMVJnl/wCWxUAP+UCSQ5sSSkKCmbI+UZxCLT/ECWClyK1j8Slk381AkekCSOMagOKzzEkDLOSWD3DPB4L2xXmS6NLo1CplKQlKcoUpKi+4ILJSpjmkuwvaymbx5CFrSJfiAEgKMwsrZ2KTh2d79YTp0qllS1ElRJJqGYMkyLMkfe30hZZYR6OXJn/AceIu0xayl3pqJHYXOOkXI04Bvltu0Go0wAa7/eIlZ8X6mOaeZyOaU2weWlrDeC9KFBYe12AGSTa3V8MxzFunllZpQlS1BgQkVM/Vhb1jZ/DvA0y+eYl5zb/hfpsej79oWCcmPjxObOfD/wANhArmpALghGW7q2fFh6vGoqt9+sVVGO1Nmz4jpUaPThGMVSJKbLX64PuI4Sdi/Y/qP3iut8EHyMSUoAX9odDHFzgMgvtvFVD3q9jEwNzmIECCKeezq8CKXUxcB/v3g7ienKJq0qsAfcEBm94FVNBsDHlyXB0zx2qYMUbmIStQuWCUqAB2Ie/7/wCI7NN2Dk/ftEDL3xj1z+0PjlKLtAi2naDpHEZRQKlc34g2Ta4A/wAH1gvTLMwFYYJVYC5PR1WGGwz3MZmbqGNrlvvytA65ClOUkh2cO3X3jtWRN/ZUdcM79mpmlM0KlhZqSgBSAo2cmkFrdc2HQu8Bz+FoQUkLMorYCiyatmFT36NGflaFUvmSaVYcZD4x6xVqdItanUSpupJPuen+YpGUCvzJm5VJmJT/AMxRN80lIwX5rvnHr3ElKmTZYUhSJgOFEADzA5mvUc7+pyE6ZNUKSpZHQqU35xfo9FMSCULKf7SpL9j+kM+Eexnlrs0EmZNlr8FUzTpUUvSEqGLJc1M48nzF3FJo0yXUtIcAUBCSpTs5vkMTkb5jKp4YTtzOX6bfveJI4ZzN5f799oDnjFeavZqjxaU1f8Uo2wLE7DAe2IUyPiRCgROk1gKLOp9zSCDhh3ML06AJIqNvPfb3g0aJBZgL4O33+sK80V0ibz/h1PFJ6l+JK/lpIAEsXSwJubAPfLDAgHWS5s5TzlElOMMAcgCGGm0U5TJRKWo7AJO/QkNDnRfCOoWS8qk2+YhxuGZ+l94k82T0JeWXSMmjhwHzN5ROQigltrYcGxyN43kj4EmfiWlPkCfq4hxp/gmUPnUpXbA+l4RTk3sdePml2eYy5AcEpc5sPt+sESdOFHlv1Az3sI9Xk/DWmTiUk/3c30NoYS9OlDMAEnpYA7fpGa/spHw5e2eVaLgk5ZFEpbdTb3eG0j4NnlvlR/U+fQiPRlJj4CAoIrHxIL+zGaP4GSD/ADJpN/winYdzDvS/DOmRiUFEf181j5uDDcxBSSfMY/SGUUVjhhHpHUAJDJAA6DED6nT13BZY+U/4PaL3BDktsX2MULnh2AUT5W9zDJV0ODSVu4U4UMpf8u0WBAGBFWsQVsQAlScF3J7Ht6xXJ1NVmYjI+9opsUJJisyxtnqISr4qZc9SFXSWPlYQ6Cwzj0heQzjRFmiLxJSog8awUIPjDhtVMwMGFKvX5f8AIjNIksLlo9J1MkLSUquDYiPK9WopUpINgSB6PEvJhvR5eaG7DVDcM8UTbtkNnv8Af+YolFrPs/5xGQok3MSjhk32SjBstIQ1h0jkqWljbeGXB9AmYsguPJv8gxr9L8KyCHNZP9zfkBFfha7ZePjt+zBI0lRpwHNRPpfPn7x0gfKG9c/eY9Mk/DumSQ0pJL5N9j1hhK0iEfKhI8gB+UCWP8KrxL9nlKODTFXEpZPkQPrF8v4W1S25QnFyRYdwL9Y9WUkERxEoDG8M99ll4sK2ef6f4EmrKSqakdWSVD6lP+YYSvgdFipazl9g+Nr/AFjay4jLTc+f+BGoosGNPozcj4Wkj/03H+okwykcElpwhI8kgQzVHExqKcYrpEZcgDAiSwxB9D+Y+r+8TSI7MTynyjDEVRExNJcA9RA2s1BQzNc7wAlrR2hwx3imUScqP0/SPigdH87/AJwaNZxM0YJci1r+RtHDO6AnzYf5iU38J7t7xBUMKRMxXYe5/SOP1J/L8o4Y+EGjElJ3AuM9x+oiBO8dRmONfzDwTMjA+qkPcWUN4vMRmmxjAasxOvWVrUTl/wAizQVwfinhmhfyv7d/KI8alh6hk5havDxN6dhXRtid3d9xHK4ScA1Srp2Ace7Q4MzsIeP2Vit0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data:image/jpeg;base64,/9j/4AAQSkZJRgABAQAAAQABAAD/2wCEAAkGBxQTEhUUExQWFhUXGBoaGBgYGBocGhwYHBoYGhgbHBwbHCogGh0lHRsYITEhJSorLi4uFx8zODMsNygtLi0BCgoKDg0OGxAQGywkHyQsLCwsLCwsLCwsLCwsLCwsLCwsLCwsLCwsLCwsLCwsLCwsLCwsLCwsLCwsLCwsLCwsLP/AABEIALwA+wMBIgACEQEDEQH/xAAbAAACAwEBAQAAAAAAAAAAAAAEBQIDBgEHAP/EAEIQAAECBQIEBAQEBQIEBQUAAAECEQADEiExBEEFIlFhE3GBkQYyofBCsdHhFCNScsFi8RUzgsIHFkPS4iRUkrKz/8QAGgEAAwEBAQEAAAAAAAAAAAAAAQIDAAQFBv/EACURAAICAgICAwACAwAAAAAAAAABAhEDIRIxBEETIlEyYRQjcf/aAAwDAQACEQMRAD8A2UzXpYkVfMCz23yRjOz/AKiyuLUJVWXYZw5vgnJhKdQUKFJfd7W8r7iOfxKZhpDOfwPckO1B97W2Z9vA3JXQvKjPa7jEzxCQoClg6RkPdh3Ye0angfGlqlgrTUDMNKj+EM7dgDa8efcXlpQssXSRYHI3bzviGvw0t04vU9XUBrZwb5jshFUSS2egzuKUmxOVEu1wPW14tRrboI3LksLiz7sHbrtGZ1BUovygWNND4Bxz7hvaK+HFZSbMLAB9uYH0tC3GizSXs1On4kCopCrpd23s52zvvGR+JFS1TnllTkEqSF8oLgJABD3uSP1MOtBqkoUR4JB5bgpocEkAgEHD4vbuYu4grxmPgykq/qYtvm/ncRSLUGgqUEVcL+N5cmWlBQ7DAX8rbfKXyPO8MJXxsFqNEupLP84sGJ/pzksYzfFfhFeoWmZLCZZYVgJJqbBf8Cs3vta0Pvh7gR0oWCJQqZyVKezjY9DnufWqzIyncgXX8bVPQDQB1uFAO7bAm4I/6YE4fq1jmA50lx6Et1fpbvGrnokEcwJO9JIH1MZPis1aVkaeSZiXw6XFt3Vg/wCB5xKcouVpjynDQu+JNdNnzgtZuEkFhsL49Y1vBfiv+HkS5fglVjcrYkg9KDC7+DqQlR07TcF1imxsWezubB8jpDSdKR4YSjTIKkhgZiz7mlN9umIP+Ql7H+bE+yei+KCJi5glO4xX3/sgnT/HVTPKSPObi7XAl/bxmZ+jnE3lBKQT/wAtWfUu3aximbwtSpgUuUpnT8u17m42z6QqzOtMTJlg/wCKNjL+NRUUqlAK2AmAkm1jy284kr4tX/8Ab2tiY4//AJ+YjETOHT/EqEhgPlJU5IF3PQw1kImpAsslr2AAb1vFY5tbZLnvoff+djd5DFrfzN+/Jb67R2Z8cAYkuP72/wCyMvq9EpYZUtbEgtbr/VV0v6RbJ0iUVqTpnUSmxOQxS7uAGyXgfO/0sp472hir4kBE9fhnnQQ1WKrPi+Y8o4iWmszFo9MnTVoSBK04CiE1TAx7qBBIwYN0/F1hN5DMQw5b5c9iT1HWGjlSe2M8mN9GU4BNlyZYWqVyqSgqIZVySA4Up+mLBzbeNfw7i8gqpSHmEOlFKQSOxKvPceUZbjfw8J04T0LXKVVUoEBQUdgUhQDBh1DEghUBz/hrVzJiVHUSkJSbGXWhVJOCUpSTZx1vtHUvLx9Wc0opu0ynV6VElerSiWUAJoIKgp6yrDJAFlANf5XeHPCdWnwpYqBNN7g9M3tFnCuGp8dMrUKCwUIE1fMXU81QdShUosUBzlujQ2X8K6JUwJSzFCjyki4KWA9CoxzKalJs7FKNJWJZk0Kny2IYJcd3JNv/AMIJ1K75Yi+77jG/1+kUo+H0JnzNOipKUhADkO1AP4rHJ9BEV8CFQlp1DJUCSVDBBAZwoC7n2hPbsWX/AEirXIRLQsWWmWln25JyyblhZYu+2C7GjUzRJQjxeUrUggZdlFL7lQpSD3faFevTQoITzYBIIuTly5ewFn3847P4MpRHhqZBAUUgpJLpCWFwxTy2a4TD8k+yOjbaP4hlUWqLFiaCOY3v6ZMEHjSO8efzeLGWoi7BgbEsbWta/W2YoPET/X9f/lHO/KyXpAcgnSS0zXoUt9hUl9+23eAk/DGprNyUH/U+73MbXRcKlpIoQAcWMaPTcNSPmue+ITHcn9CMYuT0Y5PATNCRMqKhapwT5mxqPfMXyPhDwjLIJHMEkqIwoMMDq0bqWgAWDQk4wTMVQSyUkEAWJIuCTnPSKygsaubHcFFWzh4XLT86x5AP9+0VSkSJYZCCbk8ymuS/TrtFIkjNIeLCBHLz1UVok5r0K57jVIZTJXUuhgUgoKNj/cbvDoateym8rflCnXKAnSC2StHul/8Asi2XMODf5nOGD27fXpBnKTSFtjDxScknzeIsIGSS7ApfoXxFktyLkemIk7/RS4AbR0n7/eKqYtSPtoQxGrv+UfEesT83+/SOF41ox8I6PvMRUvq0fO+337QLCfE/bRJMwvHw72PeOVeTecazFg8o+brES8cCm9fvpA0E7THFShHUK+/sREzBcH84wCPgA2YR8dMnoPpFiXa36/WKkzQVKSC5S1XZ8fSCY5p9NLSqoS0P5DdunlDXT65LNSU/2m30wYAj6p+/1iuPNOHQ6m0UzOAS1L8QTApdzUtwq4SDfDskDbEB6/RTEOp3SASQliWSHUCxsC3ny74hiD9tCnjpKQ6RchQu7YIFxcBzDfKpPaDytma12nU6QXpnEoc3uyQxLdVF85h1otGpKAhwSA5JDg1bva9j7wp4ROJny5ZygrUtibEhSAq9n79n3vs9LqlcxNwpRICgCLBKAzi4ZI9zFZyVUwyoyvF+DLmhnQAH/Ap3OMLA6FjvFWn0SkJCRLCmGWZ+/wA0bVepB+aXLJ6M35RSTK304fso/wDtiakv0W/7BZSmIIyN40mj1gWKh67Md4yr9X/OL5M8gukkGDhzfG99Gx5OJrTA+t0aZguL7Hp+sLtHxMn5rdwIcy5iVgEF+4j0FOGRUdSlGaM/P065fzJJHUXH6iBxMBxn77xqfDt/vCP4l0wEvxAGpuSC1u5ZyI5cniVuLIzwpbRmNVrAVAXcKcW7Edf94grVYewdwH3yN85xAOm0StUaZZqtcsyUEMSSrBAu/wDmI6xCKQHSoodJUCGXgmklnAqTm+ehjnlCSWydMeGYulUwy1FASTUxxa6eqS498w64boapdfig2BYMwG5q6i9u2YzUr4gmp0popo+QFQUwCgoE3DJD2DbiCOET1eAjNg45mYXLkkWucYsIKjBdhSXs0K/CCCoLL2AFnJcvbpgv5wEia5Is+W7dfv6RUNWkb2tvbFuo/wBohK1Ivj0Oxt67Qs3H0jNpBUpTODlr7RbYswPtFSaQAB9Tf1tmPg3+4iLEdWWu0dUvrFRWPto+qHT2aACyZV5e8dSgdB7RD8/Yx8T29bPGo1kwI6/3eKws9/Zo+K+pMajWTUSOkcKu/tEOVx+0dK+8ajWfLAOxMY34S1wma7UKAaoOOYHfY74h58R60y5KrfMCkGzAkHL7Wb1jAcD1nh6hEw3FTE4F29sH1KR53xQuLCermYW6fUxGstEQskP+8fEHNx6/sIn8crqjJMmmZ92hRx6cUg2DeFNLsdkv5Njr+rEzDjmMJOPy6i7cxlTUJcs5WlgH3uB79o2P+QY9ibRj/wCpM0gqEtHKk/1EpCQ4e9RWQWyR0jayuUBNrAO2H3tteMt8P85K25VrQpjmlCRSfKsTPaNLVFc8t0GfYQJn3eI1+fv+0UKUIj/0/UfpEBSh4iqd0iN94mCIahSSZnV4a8BSsrqTZG/+r76wLoeHqmHcJ6/p+saSSAAALAWEdnjYH/J6L4sftl4MVapDpKS7KBFiXv5ERNKxHPE6R6D2dR58nUanQ6rwpEorM4EISoOCKgxJGEgu/Zi+0D/+alnT/wAPqJaFDxVIWz1pWlfKDakkPZqvlNto2fHdQuWETJRAWFXvkMQR3z0Lfn52njExc0qmqZQSAAU/0ukEPcK+YvvbF45MrpUiE9Gx0Gt0mnkUy0AqLVy1OSqYkMaiHtSVcrMCCwzAHDpCa0h0oAdg7sm1KSS5GBcXhJO1niFg7ljYMRt5t+/rdJSkHlJLMDUWtf8ACLl/PeOWWXl2iTs2vD+HBvGnLAQtKCFAFIIccqwcAkiw6ZhT8Q6/TmZTpxZKWKktSVZTfBIfrv2hFPnLvJUgUhSFVEm4WTdKXupwwd8RyXpx4i2cpc2uSVMSL9B6+WYLmuPFKg96HspVQcU9Ns7/AFeJoLbn0iutMtKag7nYGxPpZ/aE+u49ROloSnlILnbd3e6W6RHjZNmhrcWiA8w/28IODcVmzVEnkTkgm6W2bob3h2ZvVQPnA6FLkpGxiKj1SY4kgizekQmJ6sfPpGAXJW1ywjomdG7fbRQCPKKpik4Oe+8DiYMqtcCOVjt6/wC8BIT0v7x2dNABJs1y+ABC8WEyv/iAogpb+g2D7q89226RjtPrCCkFiAQQaR1cAdN8d+sNvinWVzSchmDYAuHsMC59IU6NZJsUt0IBv3B+kejiVYyi6PUzr1KlgAuSkXqSD3Y0moXZsva0TM9QxhQNwTVgAg9Q48y3WM/o+LhcpJ+VKW5WsaWv2Pzd9+wYDWcnIlPQZtYOxAt0uLMIZeTKKUUUWWlRoH8huB26gdPyhZxBAWbh6C4AUKqgxGG3P03ewejUylAuHDAsHDJuSDsWfAd8wo4rrUqKHISyWUBelRDmw9u1+sN4+GMG8j2UhBRfJjzhssSwlJpCUhqn35Q2cmoGkYq7w0Kh5+ReM/w/UkhxUpg2aUhiQMAlyOwF+8MpWvS7F0k4cjm3fr9In5uNtppaF8iD7oKVPY/4Z/rHax0PtHErB3jvhp6D2/ePNtHICgEjBPpDjQcLNlTPRP69PKCuH6BMlNiVKOVH/HQQZLO5j1MXiqO5HXDDW2SBa37RIzm/aIKAMVKEdei5L+KPttAes4oUhyQkbxRqphAJPKN4yWvn+KoADl26+cTyZFHS7EnPii7inHyshR7hIuAf6iT6ZjNcT4qpwWKv/wBXLu3WwhzPlCiqYgB7IdRch+j8uPO1xA0wJI5EsUsOqu93dz/mOOUoJ77JqUY97Ys0c4qUlJDtTbcubC+7EQw0iymzquHIAd2JN8Gzm+d4+TOQpwaQsAEEEMb4PQ4L/ZZ6DWoIWAHPzBrmwOw2BAt3iU5rujSyrugPS8FCfEmKYKdNGGKhcEsbtb7tC7+OmiUUpCSoZpPRuj37XiyZNnqKSkygU5Sosdttic2vaI8U8UIVNIBCgzy7hxllNsLtm5h6lLbJPlLYu1/Fpi/DUKgkEvUSU3sxNt7t1aGitT4vMhaSCAQgnBANrdtvOM3/ABB+fxE7VBW5tc7dbnpH03iJpSp3UCBSHDOxbsLBw35w7w3pG4M0Wl4qQhY8QdBcMEks/wAtwBSSD5bxdM1u8tSUJJck5xunOSARGURreY0pI2KQHct+EXZgO/pBQWpcyihCVMhgSzZ9w+8Z4PYHF0b/AEs8pSwv33v6nfaLfHVhvRoB0GiMlISFu5clgRUSAwO3QC+O9r9OtaizJULEu4NIDdGG2BvHO4P0F4nVl5mk/wC3+YsRqLW/N4M/hJXIKzWbKpIpZRZrjYAl+5tHJWglLCvDUVTU5RUCx3BIRn262ibhMV436A/HPf0jO/FGvU/hh6QHW5PW0PNYFSlBEwUKOEkgE5uAbkWNx0PSM58SzkkBNnyRk26dDGxKXOmhYppmVOrCmJLHI6nc+W3TPaOyQAVKBIqLDok35jh8k4/D3iEualQSElqc7tk8trPa9u3eqVq0gUsNjmxNi4cXJFne2bx6nHWilDuXPUESwU8yru/54d3LMdvZ3o9aas8xLHIcOz5vYXHTteECWmySGch2di6mJA/TzgrSzElAmCaDYMkF0AhRd2N3ABYiz5IiDhyTEa9mknoCgE2uxAPrhshnMLtROSWBZ2UzhSna4Tdqc+lUX8PUS6i5cBqVPcgEgOA6vzhHruIpC6VJCzyi4UG5nZid8unr5iI475Ua2PuFSwSpg7FwUlnLXJSXpI6MWHXEMpSc4AORly337bwp0OuIQEFjflKSTZrgAgNv7+7ITWDOWffba/pAyZssbSY/yTSqwsrZu27H9cRMav7vAZm9Q/lEqh3jisiblmH7xIGOAxyYtv0j6E9I+aK50wAEkgAdYjMnMHIAG5eMjxXiBmrKQTS7ANmI5syxr+yeSfBEOK8RVOUQD/LGw37wumJIDAczOxGAD3vfyw94vlgJd7AByAQCffMfcQQpKSubLcc1yLJwGNi2U7eXUc2GMpPnInijzdyCOFaKepKTXNkpuaEzlhJuw5QBUFXNm+ohmJEl0+HLSVCoqUFpqX/UUKukgMHFiC3WKdLwrU6zSK/mIlLWk0kC7GlgwuJbBQYHZrsIfyeEpXJlyJyErUJaQ6cGmwuAO5ezuYt8F7BLsxPxd8Oy5suWAUpUlKmrXzEBbml2BsoOPbMJ5GmmaFBExNQXZFabpazoN6nChYDpfp6DxD4ZQJMtEtqkJKfEIAULPW4c3bfrd2hvLTKWmlqkgMHDg2ZVR/P+4xX4rVMZtNUeSTELluqogEkKQqUKQofhrB5ibk4IaFfE9bflCUF2pAA6AAA3G4Zt/SPbeK8Ekz0FKkI52JULHsTuSxZ/L0wut/8ADZirwygp5KDjCFBSd6XWUnokf1AwVioeEq0eZzZpF3PS9rtfbMX8E4XKXMUZ5mUhJLSqQqp/9dmPl6iNV8RfByZaagsjmShKCASouqwpYEsEln2OLQp0ukSkgqs5vYEMVJe5LAsFHfbF40tJllUnZfI4SohZlS18oBAU1RBUAnGTsQLYId7MZmlQEpYKWtgFiakHmqHKhnIvgbuetvtPq2KUyQpyWQnByEi+5vu2bkQDr/iKiomxKd7KLliMCnA7xzJZHK/QbUV0Of4SYk3UQp7BwphsQDgMflGwia5UxBKnSpLXyCCLMwblGW75irg/EZKkFRlqc3F0oSbDLF9r5s3W9UycpDVq+bJf5UjqCkP0DFj6QnyS5OLj0Jmqvr0FJ4gVAdLpCS9jcsGG4OwLNu8U6fXTVrXMW4ukBCh/MSkkAgKDA2KixzVcCJ8U03iTJYqJWOUYIuQGL4uWxkDDRKfw+bL5VAhRApSAVk/Ne2xtm9m8nhKPvsTFiTVsp45xBawplMlSnJKhygAOH9TjNvOMtr5wrIud8P2FIte3XcRoROSVDxlCoAlKQGubB6lOAzltz9VOukolKqJUAospVqkszlNTcru2d3jKlIjkX20LQhg6A6hdyPJsm352igpSX5kk2Hq5692L9o0/FuAmYiZPlzE1JYUECo2cHoQevURllzmLqsSckAs+QQS+Wv5xWE+XQoz0wUxSSBuCfIN5h/ygyTpUoTdYdLlJAYmzgktnDkZ3gHh+q5gyUmzEg3AZrs7gEGxf6wVIKlCioMLhyxthg7XLX7YhHZNjOQuWmXTWAVZLEAbmouL7s/6xnJk+q7WqAZ7bgNZ2e1nuYdSdSfCzSlrqJU3V7CzM9rukYgbhvDSf5qFIJ5iKX+Z3sSejhyHvuwgqEYfYs4xirJcM1FwosoM6X+VySDny7/SNPKnopaq4tnpbsP8AYxk1pZQKCalPdqiDYPXbBB/CfSxhtJ4opJbkLpqKncBnvScAt7RLJhc9g+Pn0NwpJwQY7bq3aKJACwolNCkpqqALKSQ9gAWyC5O+ABERPV1/L9Y4smF43TIzg4umek43eK6muRHVTRtCXj/EKEgDKvy3j2ZyUY2zulLirYDxrifiGgFkjPeANDpDNUUpIcDA3gNSwLj3grTcdRJCSVUlIUB6kNfAyb/lHmQ/2z+xwuXJ2zdcG0yZSKWYLuR5hKR0b8Tv1OIJSt2DgvdQ/DcCx9IzH/GifkcAfKHF2IcG7eu3rAWl4mokqUpPZQW4tj3tl49TlGKopyo2UjQy0oZAKU3el7AXal7HOL2EDp1kxkhSbBIJVUHfmcPuBS3W/nCT/jLlBBBqfob2bO7jFvOI6riM9fygF8qHW4xkjHv7b5Ih5DPjGsqkLMv50BTXO7iq+WIdt8Pey/4WZHiJEwLBKVS7ggg74YAkgBj+AP3Q6vVTEomjwlpdvkJT2SVJYh7WDdc4CaTrZqAmhCsqQEqpICnBUSvlYWBYJvQcb5T2XjC4np0rVoWXBL/Km4dyCbB88yS5jHaTi+oXTLZSS1Kq0sQCpKXoB5jdRd022hWnjRSSpTrUpR5bFNFKHL35gQtid1Q40i1zJgUpDLWQlSmIlgJCSFBOXJqU7hmPaM5GUKX2C+McBmqlzVqJWphNSlKGU7KSZYZRLUs4AyGZ4w+r0ExJKVFRAASyiAeoUEsclrjDD09I0GrYKrKflpIDuoOoBwRbffCj3hbxWQmZqUrUpJMqXTyuVuy2LksQHJD9XezENpmhkS0DcN+C5aRKWJihMeWotZqGJRZt7VG7M2bqpnw0RNm9KApI5glIdQoUQz3SCCQAHP8ATeKeOTAQFIWCpQSkEM1RopNglVyGAOelobp+JkPMCzRLUok+JgMQlh15kkN1B6wyo1tGJ1E0ypkpfLzFwkqCgUmwcHoxFw1siNNPl6dSnkAAvUQQ4BKQlVzsyQLhneBuLadM9SQSkEBVZIPa1JZR87EBWzxH/hIktzqIpSaCGLuT/UXDEDAenvfiz8LTT2PKVxocyRSMgO5C0lwmx+ZI/Fb6+sDypgQsTKqlgNWxFsgBybP3u+IBqlo5qgohwm+MXxnLXjsmZUSAoWLFag1nye4faOXiu2Qc30iKZIC1TyVmY5IpTY8rliVAuq7gAszjLRWJVRrUApfOEMSWqADg2AVhixx5QRrZgpH8yWCCXWHUe3Tl9Nu8LOIcQKElJWVHZFTodywv3fbf3opOXQkm/YUrTm5mAhTYAxgt1OcjrFWn0iEDlUEkklbJBPYbOGPaxIaBdFxmYVsosknJYh9gSQWyoP3MRSsAEkAS3ZiSxd3YOLbuP2ii5LQoXxTUyfBQHHipWRUAASkhLhSwQVFwOrA+sJtIArlpQQUs7ilySwJyALX7RevXSh/6ecuKks5D+X3batSEiaSmlQVcANy9j1Dflg5h4xqzPezkuWeVCmCrAU8oJFwfmu5v6+sTm6tjUlLJFlXBLtkA7/oIqmVeIQzhi6rgsR1IDjv0GIFXKUmqZOqR/aAq1w2QGuz/AJWh+Ns3FsLVq0uSkkncqPNSM3Y9XfyES0WtC1hNyolg6iBds9Nr/UQDJ1AT1UkghSruSbNY5LG3cWG5MjUSZE0LKVMPwEDxTskpTYDJe7GHjD0V4OJpuJzEIkplguuYxe4cJZzkOSex+ba0KwO/1EAHXTJyjMmO9wAMJTswwDgkhnaLQoi145fJlcqXohlm29HrOp1iUgnYRiuIa5S11KxswuBDT4hnqcJB8/8AEKZYexB9MxvIy8p8fwpmlcqAlodVsd8x1enJOWYOSA5H6H6wwl6IjLAjL3LQR/AhzUxqDO5zhmZjC44/dOtEkldkdOFNSlKRUzrCibjblQTjYvnN44CshwoE4dIfFiHUQGBeDtOUNhyWDkPhyB2ZzYRbJ1AcuUh2JYu52wLYPtaLmdXooljlAUmoFnKmS/8AqsSem+0UiaJQdlUjLnFtjc9SbbQQueACq7B9ua3cY6xWvUgFCrhyW5VM9mD2Cbsz3tBSFsqlImEMJhc7AYuXIB2vnOPKLpSQbLBfICmNwS292f694FTNmhgsB6S6lbkFnDY643hdqtX4LJWalsqkJdiHGwGHLZLXvD02FWumOpk1AUEsxN0g35sPlnAYD0uGiI1SqiU5ILCq4sCbXf09t4X+H4iaVIUhbVOgsU+diCWbY5dsGJlaEsEKTQElxdy3yukAMB6/NAaC232T1ilzCBUEhyBu5yOVg5HSIaYGkNM8q3UCCQwF3Dnd2d7FoF1GumXCSiwHzcroc/NUogB3HoYhPmKKklSFKBTi6gVXcXFnbaNX6GLV7GcnT7KKSSC6QLOSSku4c+icPA07QqTPlLklANQdbfzEl6sm4ds36npAJlAJXMC/DHNZQZJLtkFmenY7XEVcT4zMnVTZaEy5ZNLJSaQdg4ULG4dvwi28T+7lUejrjJvaDuK8XquuYCoh3zdnBZ26b/lH3FZ0taUeHMUs0gL5GAOaQMnrU/7LdCpUwhEkCaVCogHISA5IJsz+42tE5XFpgkplpUjw0KqS4YDJJ/1fMQ3R+0RcKpIi32CTNaUzgyQo1NYJb6WwPzhvpNOBaZNRTMWEqUpDMk5e9r2d/wAQdoT6nhK0CXUClcwkoWTSVFrgDYCpPTKWhdP1gCXURQXFw52IYE9vrFHFT/iJ7NDruJuooVMBTLJSFKVUVNUEpBBHK7H/AKiWNo+0/DRPSQZspIayb1lTHH1D7PGP0q1AS1qQkIKwkqUTYVAOQH5b7XzeHCeP/wANqFDT0L/AkhIKCkgPTbmNm73Ft2lgkl9Oyihbto5o5MrxaJk1MkKKgsLBeWAFFiCcu+WuBAPEpSTMpQeRJsQbEuoBQNN0t9vFi5qFoX/LKZoUkiY4YJANVXSoNYbo3do7pJbLCRdKjdR62ZQA3v1fyiyjWyqxqKsA1kpZIwS7hIBGLgkk2Bd/WK9NPKSApLHZ05Nu1rnzFofarRkYQTLSHKyHIIIdTuxVjd7DDvASJS5gukoS2AXcXFuUFvPs17w6kpILhGatHU8QZYpJZTC25Bcj0d3LdYb8OKFlUqYxqINNTvkAg7Fm3t7RmdTp0IKS4VY2SsP6ljHJErmrJIvgFg3S33mEyQS9kGuD7HHEtaQqmUhQAqQSq1IFnlkFwbm57RDSAZLk2BUSSX8zfrEgsKue7neG3AeCLnqYFkYUpnAfYd74iEskp/Um5SyOjnCuGL1CgiWfNTWSOp+tt43Uj4UkJSE01t+IzFAnuwSw8oP4XoEyEUoxucEnv19xBZX2PtFYYUuzsx4IxWzCazUhSyonJ+m0Bz9fSDS48iX99oGWh75P37RQuUp3J9I89W3Z5zt7C9M6w66QmzOSBY8t/qfS/RrLUFJPhqquxUHIffbbcP7QpkrQhlEOr8NyLgH9d+m14lL1qp5UVKVLSkAku2at/wAIsbMSb4jtxbQ0VYzk6ApmOZqiWugAHu1RYNbptm0dm8SUFKSiSkDClljS7sVAtUC2HGMwPKTLSAEuFKYAnNmfN93v0J3izTa+UQ4Ugt8zkWDmmosNxj/T2eKcdjFqJtUr5ypRDWJZJItSyWBB+8RehZUEqSSEtcCxVYBioDGA+/pCLU8cSmSVFI5wC2y7l2LqYg5zk9IYnV4RLuogirZk4IU1wO1rg9INC0WeCJakfyjMUqkFZU6ARY27OS7b5ve2ZKKCHKql8oUbqIAVexBJuRZvpA2s1gR4YmhRJJZ1JIHyjoKganc/1dDFhVzGwINgSl7hwWwX+YM/S+ID12EnP1IJABKSCwJ5napxm92O+cYMBLQmXTUQq5oUoMQdiSBlza7XLAtBWv0PiAJcUpLDmIWixCqirYgFw9wInJ0MtANSikJlrVSQFisAhLOXB8gzJIjKg00DajiyEgYIJNTAMC7OsWAF3fp5tFOomIatACyPmOEsAGekFizsA9ojptMJ10ghmCmmKQAGupNJdWe23S7CfwYpIUhREwgXBZSh5m94RzhF0Ml+lGikrUl7AB0guFnLDGHxfN4A4hoEpUK0NUCBQ5YOAoAOLEfisz4hieLKslQZSanJz3Av22NwMdLdNw9JczSFKD7J5RZwWxl3ZgCLQjnKDcn0dKi8f2fRhZwCE8rAqAJBAwA5+Wzv1J/WeiXKEpUopBmrUChajyISBcHeoqDANu72aNvreFyVAslSTzOU5c4tiqzNGVnaDCqFBagx3d7hgc2a472DQ8ckcitDY4xmUyuJajSUAsVoBCanmJCVZCQTyhmsLH1hPq9P4imSBUMgf73/AGh2jTrcKKkhX4agTdyAw7Fv0i2RIUmYFzJSlrUQWIWlKiGYHf8AC2D5xRfX7JA+J2Z6bw+ZSUWABAZ+rbDfPXEWyNB5lmJCWAs+Sc4bc22hvqiuatQMsgEqKQkkAJS5UHbmsEu4GRaIaWT8iyQ2XUCAVM2wu/QZbZjFFJ1ssopA2k0hJTUSjowsk3IIw59Qbu8FzNMyQVMLklSmZxSGyTVYWYn3sYmQAkrKSUpdRWoXSGyE5U2ch+8A6ji8tJSqSoLmPzGYksEsWCTZjn5dngJN7ZpZIoJ00uhNa1hXhBwFkBSgHU1JJp3zcufld4XazisyYQdPXKSxqqYqUcOXdrADPTDQFq0rmzfFmMVFsCzDaCxbBH5X/XEJPKo6icU83qIJptOBbftviC06Pzv65xF6CDcBT2+/KNb8NfDZXTMnJpR+FLOVdyBgdt+0c9ykyUIym9Cv4Z+FzO5iSiUDlrqu9r/WPR9HpUy0hCAwHSLZaA3KzdRHIvGNbPSx4lA6VdM9N/aIe8fHyePhFLHPN0ScZ7D9YHnE+kFKQWLW7wPPT7x5Uds8b2RlSwQXS/b8n6/Yg7UUsKglKHDoAFa2Nh0a+537wsWeVlb/ALNB+iKFITTWogOSpzfuTHX424tFcFbTJL1f8wo8NAGxL0qLF8APhuhDx2fqZ6yyKUpAA5kXqIFwnZmUwNhm8dWsE0lkpUAzqASq4qdw5LA32jqVzEmYEATJIBNKhdKckAm1gzly7xZOzuhhj2VS5eonJRKJStEtRUUFLKUtanZh8w5W7OH2hrqpLIJkGqaVBgtJaxdWzDtiwgHRa8BQloH81VyFMlQf+wMAwy/VgIv1PGC6LJLM7BxSkmo1syb39/OEly5IXNjt0hfxTSrKQHISlKmJVYulIDqGC6amAy4y0N/46UqUtkhRCrr6KCUqpAxgs2Xc7wt16Av52UwqNSbJzzPXzXqYf6YjqFeGtIISmopTYghKSWIIJJYOSxbtGyLkqNHFUbogoipYBCRMTMe7CoPdss9Jt17wbJ4DMXJkzy7TBYBRP4KQbOzhLkgiwuBuDLkUhSUqCgoqqoubMCbG6b5b8nixWuCU0KUOUKDvUzH+kNSSaS4Z2BcsIo2aGJxH81Ujw0FlCcKq+csQKg7FwSm6m6ggkAkwqm+KkhCVylGYCKFAj3NRuXzYeeYBna6ZLtXScspRJCQFYfDZDjYdGg/SSKlVlCgwACikFsslVhYWeJOLvYVB8ra0clashBStMkBJqSxKiXxzFPKOpDm/lEP4lklHJLAKVBFRpcEj5qcpBS4DtUBEddp0KWoDwhU7gl1BNnpSl3OxLdL3t9pZKZZDllrNiHBKgXSA5F2va7u2If4rKtX2ylEyYZSlhGzMRMVa4puwFr0tvFWlmlikpTUS2aA4ZuUcxN1b9Gi3ik2XIClrCQVABiayXsWQwYDOT+UU6vjUqiszQpTFkoQE38mdL2cvFFjoPOKC9PpVBKZpWElnUSzM9gC98fiLjGGMVJnl/wCWxUAP+UCSQ5sSSkKCmbI+UZxCLT/ECWClyK1j8Slk381AkekCSOMagOKzzEkDLOSWD3DPB4L2xXmS6NLo1CplKQlKcoUpKi+4ILJSpjmkuwvaymbx5CFrSJfiAEgKMwsrZ2KTh2d79YTp0qllS1ElRJJqGYMkyLMkfe30hZZYR6OXJn/AceIu0xayl3pqJHYXOOkXI04Bvltu0Go0wAa7/eIlZ8X6mOaeZyOaU2weWlrDeC9KFBYe12AGSTa3V8MxzFunllZpQlS1BgQkVM/Vhb1jZ/DvA0y+eYl5zb/hfpsej79oWCcmPjxObOfD/wANhArmpALghGW7q2fFh6vGoqt9+sVVGO1Nmz4jpUaPThGMVSJKbLX64PuI4Sdi/Y/qP3iut8EHyMSUoAX9odDHFzgMgvtvFVD3q9jEwNzmIECCKeezq8CKXUxcB/v3g7ienKJq0qsAfcEBm94FVNBsDHlyXB0zx2qYMUbmIStQuWCUqAB2Ie/7/wCI7NN2Dk/ftEDL3xj1z+0PjlKLtAi2naDpHEZRQKlc34g2Ta4A/wAH1gvTLMwFYYJVYC5PR1WGGwz3MZmbqGNrlvvytA65ClOUkh2cO3X3jtWRN/ZUdcM79mpmlM0KlhZqSgBSAo2cmkFrdc2HQu8Bz+FoQUkLMorYCiyatmFT36NGflaFUvmSaVYcZD4x6xVqdItanUSpupJPuen+YpGUCvzJm5VJmJT/AMxRN80lIwX5rvnHr3ElKmTZYUhSJgOFEADzA5mvUc7+pyE6ZNUKSpZHQqU35xfo9FMSCULKf7SpL9j+kM+Eexnlrs0EmZNlr8FUzTpUUvSEqGLJc1M48nzF3FJo0yXUtIcAUBCSpTs5vkMTkb5jKp4YTtzOX6bfveJI4ZzN5f799oDnjFeavZqjxaU1f8Uo2wLE7DAe2IUyPiRCgROk1gKLOp9zSCDhh3ML06AJIqNvPfb3g0aJBZgL4O33+sK80V0ibz/h1PFJ6l+JK/lpIAEsXSwJubAPfLDAgHWS5s5TzlElOMMAcgCGGm0U5TJRKWo7AJO/QkNDnRfCOoWS8qk2+YhxuGZ+l94k82T0JeWXSMmjhwHzN5ROQigltrYcGxyN43kj4EmfiWlPkCfq4hxp/gmUPnUpXbA+l4RTk3sdePml2eYy5AcEpc5sPt+sESdOFHlv1Az3sI9Xk/DWmTiUk/3c30NoYS9OlDMAEnpYA7fpGa/spHw5e2eVaLgk5ZFEpbdTb3eG0j4NnlvlR/U+fQiPRlJj4CAoIrHxIL+zGaP4GSD/ADJpN/winYdzDvS/DOmRiUFEf181j5uDDcxBSSfMY/SGUUVjhhHpHUAJDJAA6DED6nT13BZY+U/4PaL3BDktsX2MULnh2AUT5W9zDJV0ODSVu4U4UMpf8u0WBAGBFWsQVsQAlScF3J7Ht6xXJ1NVmYjI+9opsUJJisyxtnqISr4qZc9SFXSWPlYQ6Cwzj0heQzjRFmiLxJSog8awUIPjDhtVMwMGFKvX5f8AIjNIksLlo9J1MkLSUquDYiPK9WopUpINgSB6PEvJhvR5eaG7DVDcM8UTbtkNnv8Af+YolFrPs/5xGQok3MSjhk32SjBstIQ1h0jkqWljbeGXB9AmYsguPJv8gxr9L8KyCHNZP9zfkBFfha7ZePjt+zBI0lRpwHNRPpfPn7x0gfKG9c/eY9Mk/DumSQ0pJL5N9j1hhK0iEfKhI8gB+UCWP8KrxL9nlKODTFXEpZPkQPrF8v4W1S25QnFyRYdwL9Y9WUkERxEoDG8M99ll4sK2ef6f4EmrKSqakdWSVD6lP+YYSvgdFipazl9g+Nr/AFjay4jLTc+f+BGoosGNPozcj4Wkj/03H+okwykcElpwhI8kgQzVHExqKcYrpEZcgDAiSwxB9D+Y+r+8TSI7MTynyjDEVRExNJcA9RA2s1BQzNc7wAlrR2hwx3imUScqP0/SPigdH87/AJwaNZxM0YJci1r+RtHDO6AnzYf5iU38J7t7xBUMKRMxXYe5/SOP1J/L8o4Y+EGjElJ3AuM9x+oiBO8dRmONfzDwTMjA+qkPcWUN4vMRmmxjAasxOvWVrUTl/wAizQVwfinhmhfyv7d/KI8alh6hk5havDxN6dhXRtid3d9xHK4ScA1Srp2Ace7Q4MzsIeP2Vit0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 descr="http://taviak.ru/wp-content/gallery/special/prog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2980423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http://www.mgkit.ru/content/images/DSC_003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786190"/>
            <a:ext cx="300710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8001024" y="0"/>
            <a:ext cx="985838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9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571480"/>
            <a:ext cx="63579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 Информационные системы обеспечения градостроительной деятельности</a:t>
            </a:r>
            <a: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2000240"/>
            <a:ext cx="5004630" cy="450059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3000" b="1" i="1" dirty="0" smtClean="0">
                <a:solidFill>
                  <a:srgbClr val="0070C0"/>
                </a:solidFill>
              </a:rPr>
              <a:t>техник</a:t>
            </a: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3000" b="1" dirty="0" smtClean="0">
                <a:solidFill>
                  <a:srgbClr val="7030A0"/>
                </a:solidFill>
              </a:rPr>
              <a:t>Срок обучения:</a:t>
            </a:r>
            <a:r>
              <a:rPr lang="ru-RU" sz="3000" b="1" dirty="0" smtClean="0">
                <a:solidFill>
                  <a:srgbClr val="002060"/>
                </a:solidFill>
              </a:rPr>
              <a:t> 2 года 10 месяцев</a:t>
            </a: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3000" b="1" i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За время обучения дополнительно осваивается профессия замерщик на топографо-геодезических работах</a:t>
            </a:r>
          </a:p>
          <a:p>
            <a:pPr>
              <a:buNone/>
            </a:pPr>
            <a:endParaRPr lang="ru-RU" sz="3000" dirty="0"/>
          </a:p>
        </p:txBody>
      </p:sp>
      <p:pic>
        <p:nvPicPr>
          <p:cNvPr id="14338" name="Picture 2" descr="http://cs309430.vk.me/v309430811/7fc9/ydRxne0U22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3327938" cy="234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http://www.admobninsk.ru/netcat_files/Image/05(2).jpg"/>
          <p:cNvPicPr>
            <a:picLocks noChangeAspect="1" noChangeArrowheads="1"/>
          </p:cNvPicPr>
          <p:nvPr/>
        </p:nvPicPr>
        <p:blipFill>
          <a:blip r:embed="rId3"/>
          <a:srcRect l="14063" t="15000" r="7187" b="9999"/>
          <a:stretch>
            <a:fillRect/>
          </a:stretch>
        </p:blipFill>
        <p:spPr bwMode="auto">
          <a:xfrm>
            <a:off x="285720" y="4000504"/>
            <a:ext cx="3643338" cy="216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357158" y="142852"/>
            <a:ext cx="985838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11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571480"/>
            <a:ext cx="63579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 Земельно-имущественные отношения</a:t>
            </a:r>
            <a: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2000240"/>
            <a:ext cx="5004630" cy="450059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3000" b="1" i="1" dirty="0" smtClean="0">
                <a:solidFill>
                  <a:srgbClr val="0070C0"/>
                </a:solidFill>
              </a:rPr>
              <a:t>специалист </a:t>
            </a:r>
            <a:br>
              <a:rPr lang="ru-RU" sz="3000" b="1" i="1" dirty="0" smtClean="0">
                <a:solidFill>
                  <a:srgbClr val="0070C0"/>
                </a:solidFill>
              </a:rPr>
            </a:br>
            <a:r>
              <a:rPr lang="ru-RU" sz="3000" b="1" i="1" dirty="0" smtClean="0">
                <a:solidFill>
                  <a:srgbClr val="0070C0"/>
                </a:solidFill>
              </a:rPr>
              <a:t>по земельно-имущественным отношениям</a:t>
            </a: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3000" b="1" dirty="0" smtClean="0">
                <a:solidFill>
                  <a:srgbClr val="7030A0"/>
                </a:solidFill>
              </a:rPr>
              <a:t>Срок обучения:</a:t>
            </a:r>
            <a:r>
              <a:rPr lang="ru-RU" sz="3000" b="1" dirty="0" smtClean="0">
                <a:solidFill>
                  <a:srgbClr val="002060"/>
                </a:solidFill>
              </a:rPr>
              <a:t> 1 год 10 месяцев</a:t>
            </a: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30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sz="3000" dirty="0"/>
          </a:p>
        </p:txBody>
      </p:sp>
      <p:pic>
        <p:nvPicPr>
          <p:cNvPr id="14338" name="Picture 2" descr="http://cs309430.vk.me/v309430811/7fc9/ydRxne0U22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3327938" cy="234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http://www.admobninsk.ru/netcat_files/Image/05(2).jpg"/>
          <p:cNvPicPr>
            <a:picLocks noChangeAspect="1" noChangeArrowheads="1"/>
          </p:cNvPicPr>
          <p:nvPr/>
        </p:nvPicPr>
        <p:blipFill>
          <a:blip r:embed="rId3"/>
          <a:srcRect l="14063" t="15000" r="7187" b="9999"/>
          <a:stretch>
            <a:fillRect/>
          </a:stretch>
        </p:blipFill>
        <p:spPr bwMode="auto">
          <a:xfrm>
            <a:off x="285720" y="4000504"/>
            <a:ext cx="3643338" cy="216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357158" y="142852"/>
            <a:ext cx="985838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11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64396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 Обеспечение </a:t>
            </a:r>
            <a:r>
              <a:rPr lang="ru-RU" sz="3600" b="1" u="sng" smtClean="0">
                <a:solidFill>
                  <a:schemeClr val="accent3">
                    <a:lumMod val="75000"/>
                  </a:schemeClr>
                </a:solidFill>
              </a:rPr>
              <a:t>информационной безопасности </a:t>
            </a:r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автоматизированных систем</a:t>
            </a:r>
            <a: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370" y="1500174"/>
            <a:ext cx="5004630" cy="35719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3000" b="1" i="1" dirty="0" smtClean="0">
                <a:solidFill>
                  <a:srgbClr val="0070C0"/>
                </a:solidFill>
              </a:rPr>
              <a:t>техник</a:t>
            </a: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3000" b="1" dirty="0" smtClean="0">
                <a:solidFill>
                  <a:srgbClr val="7030A0"/>
                </a:solidFill>
              </a:rPr>
              <a:t>Срок обучения:</a:t>
            </a:r>
            <a:r>
              <a:rPr lang="ru-RU" sz="3000" b="1" dirty="0" smtClean="0">
                <a:solidFill>
                  <a:srgbClr val="002060"/>
                </a:solidFill>
              </a:rPr>
              <a:t> 2 года 10 месяцев</a:t>
            </a: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30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sz="3000" dirty="0"/>
          </a:p>
        </p:txBody>
      </p:sp>
      <p:pic>
        <p:nvPicPr>
          <p:cNvPr id="6" name="Picture 2" descr="http://komitent.ru/pics/video/152video_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3047989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taviak.ru/wp-content/gallery/special/progr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4071942"/>
            <a:ext cx="2980423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7929586" y="785794"/>
            <a:ext cx="985838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11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597</TotalTime>
  <Words>316</Words>
  <PresentationFormat>Экран (4:3)</PresentationFormat>
  <Paragraphs>136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Солнцестояние</vt:lpstr>
      <vt:lpstr>Новосибирский  профессионально-педагогический колледж </vt:lpstr>
      <vt:lpstr>Слайд 2</vt:lpstr>
      <vt:lpstr>Слайд 3</vt:lpstr>
      <vt:lpstr>Слайд 4</vt:lpstr>
      <vt:lpstr>Садово-парковое и ландшафтное строительство </vt:lpstr>
      <vt:lpstr>Прикладная информатика  (по отраслям) </vt:lpstr>
      <vt:lpstr> Информационные системы обеспечения градостроительной деятельности </vt:lpstr>
      <vt:lpstr> Земельно-имущественные отношения </vt:lpstr>
      <vt:lpstr> Обеспечение информационной безопасности автоматизированных систем </vt:lpstr>
      <vt:lpstr> Право и организация социального обеспечения </vt:lpstr>
      <vt:lpstr> Документы для поступления: </vt:lpstr>
      <vt:lpstr>Слайд 12</vt:lpstr>
      <vt:lpstr> Наши профессии  ВОСТРЕБОВАНЫ на современном рынке труда </vt:lpstr>
      <vt:lpstr>Слайд 14</vt:lpstr>
      <vt:lpstr>Слайд 15</vt:lpstr>
      <vt:lpstr>Слайд 16</vt:lpstr>
      <vt:lpstr>Слайд 17</vt:lpstr>
      <vt:lpstr>Слайд 18</vt:lpstr>
      <vt:lpstr>Волонтерский корпус  «Наше дело»</vt:lpstr>
      <vt:lpstr>Региональный отборочный этап Национального чемпионата профессионального мастерства среди граждан с инвалидностью «АБИЛИМПИКС»</vt:lpstr>
      <vt:lpstr>Профориентационная диагностика</vt:lpstr>
      <vt:lpstr>Аллея дружба, доступная всем</vt:lpstr>
      <vt:lpstr>Кинопоказ по инклюзии 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Наш адрес: город Новосибирск ул.Немировича-Данченко, 121  телефон/факс (383) 314-93-66 сайт:  www.nppk54.ru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Коновалова Олеся Викторовна</dc:creator>
  <cp:lastModifiedBy>i_rudenko</cp:lastModifiedBy>
  <cp:revision>152</cp:revision>
  <dcterms:modified xsi:type="dcterms:W3CDTF">2018-04-03T05:25:18Z</dcterms:modified>
</cp:coreProperties>
</file>