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86" r:id="rId3"/>
    <p:sldId id="256" r:id="rId4"/>
    <p:sldId id="287" r:id="rId5"/>
    <p:sldId id="288" r:id="rId6"/>
    <p:sldId id="283" r:id="rId7"/>
    <p:sldId id="274" r:id="rId8"/>
    <p:sldId id="275" r:id="rId9"/>
    <p:sldId id="266" r:id="rId10"/>
    <p:sldId id="267" r:id="rId11"/>
    <p:sldId id="279" r:id="rId12"/>
    <p:sldId id="289" r:id="rId13"/>
    <p:sldId id="280" r:id="rId14"/>
    <p:sldId id="258" r:id="rId15"/>
  </p:sldIdLst>
  <p:sldSz cx="9906000" cy="6858000" type="A4"/>
  <p:notesSz cx="9925050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BA1"/>
    <a:srgbClr val="FF9933"/>
    <a:srgbClr val="3333FF"/>
    <a:srgbClr val="CCFF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434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kae\Dropbox\&#1086;&#1090;%20&#1041;&#1072;&#1082;&#1072;&#1077;&#1074;&#1072;\&#1040;&#1073;&#1080;&#1083;&#1080;&#1084;&#1087;&#1080;&#1082;&#1089;\2019\&#1040;&#1073;&#1080;&#1083;&#1080;&#1084;&#1087;&#1080;&#1082;&#108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9050"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2.2240399228635643E-2"/>
                  <c:y val="9.24444136316303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15741216344654"/>
                      <c:h val="0.236600206999306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2.5338311562908458E-2"/>
                  <c:y val="7.15680599745577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701249550048734"/>
                      <c:h val="0.236600206999306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7.0627307896088537E-2"/>
                  <c:y val="-0.104000090988706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14509298297333"/>
                      <c:h val="0.236600206999306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Sheet1!$A$16:$A$18</c:f>
              <c:strCache>
                <c:ptCount val="3"/>
                <c:pt idx="0">
                  <c:v>Школьники</c:v>
                </c:pt>
                <c:pt idx="1">
                  <c:v>Специалисты</c:v>
                </c:pt>
                <c:pt idx="2">
                  <c:v>Студенты</c:v>
                </c:pt>
              </c:strCache>
            </c:strRef>
          </c:cat>
          <c:val>
            <c:numRef>
              <c:f>Sheet1!$B$16:$B$18</c:f>
              <c:numCache>
                <c:formatCode>General</c:formatCode>
                <c:ptCount val="3"/>
                <c:pt idx="0">
                  <c:v>25</c:v>
                </c:pt>
                <c:pt idx="1">
                  <c:v>25</c:v>
                </c:pt>
                <c:pt idx="2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855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472" y="0"/>
            <a:ext cx="4300855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AA66C-A347-41AC-A2E5-71F390ADD3DB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05175" y="849313"/>
            <a:ext cx="3314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505" y="3271382"/>
            <a:ext cx="794004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0855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472" y="6456219"/>
            <a:ext cx="4300855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B6B35-F0D1-41C5-ABB9-64E31995E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789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2B6B35-F0D1-41C5-ABB9-64E31995E87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92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2B6B35-F0D1-41C5-ABB9-64E31995E87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237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2B6B35-F0D1-41C5-ABB9-64E31995E87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1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BBB29B4-8FF3-4629-8E21-28C65881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4805-54BD-4F8D-8C0E-1C4D7AF011C1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C1F6C40-1A96-4F70-969A-447DAF0AF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A74F95B-0660-42FE-9939-216147C40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9173-C2BC-4EF4-801D-9C98C55E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82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8BDB83-9ED6-47AB-85F2-800E1D6EC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723027E-5648-4FA5-89A6-47ECBDE6A8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719FBE5-8601-4C31-83E2-0FE95EE2F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4805-54BD-4F8D-8C0E-1C4D7AF011C1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10A4410-273D-4285-9CF7-CD28BE78B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91BBFE1-9E70-4AB0-952A-10065976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9173-C2BC-4EF4-801D-9C98C55E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55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E2F66DE9-0796-4E0C-A2C4-B13B935DDF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B61B25B-9A09-456C-8587-362AA0AD1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2BBC656-C822-4C13-9ECB-C0DB4A881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4805-54BD-4F8D-8C0E-1C4D7AF011C1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FD2E7D3-8818-4484-A435-123AE8EAE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A39A69A-D720-4FE9-B039-FABA8EB36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9173-C2BC-4EF4-801D-9C98C55E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28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EAD6970-2DDC-46EC-B77C-4E172BC87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2648D0F-46AF-4432-8B1F-6AC868F10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9E3343B-CEA1-4855-8366-63265EBE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4805-54BD-4F8D-8C0E-1C4D7AF011C1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DE86770-D562-4646-88A0-F26DED2FE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E911FF6-C419-42F2-87C2-369ADA5B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9173-C2BC-4EF4-801D-9C98C55E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16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803FAC-584C-49F9-B695-133B86EB8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F405C85-0195-488A-A966-4900CC734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2C53F29-B959-4184-816B-F482DE08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4805-54BD-4F8D-8C0E-1C4D7AF011C1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029776C-FDE9-4022-BC71-A4226138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220E94E-12DE-4C4C-A948-918FB3959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9173-C2BC-4EF4-801D-9C98C55E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19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0758F14-B018-4857-9085-64A2B1EEA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3C1DCF7-3289-4E1A-B540-44417740B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48DECD2-FDEF-4725-BC3C-198D37D1D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544B544-4CC7-43BF-87C0-891AEE9F7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4805-54BD-4F8D-8C0E-1C4D7AF011C1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9FD7F2B-391A-4E27-94CF-68FD9CFCD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5B4CB1A-E3E8-451E-80D2-2977A3767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9173-C2BC-4EF4-801D-9C98C55E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0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95BBF16-DCA3-447D-B659-F3E0D3E3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365126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72D422A-C85E-4A8A-A835-17BC608B0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9" y="1681164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1A5D593-2CAF-4513-9174-6C32344C7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9" y="2505076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0E6B927-E2C8-4A5B-A071-661516400E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34E5B6F-4B31-4DEC-B798-24AA9B26F0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44633BD5-3CF2-408C-916A-7495C1A19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4805-54BD-4F8D-8C0E-1C4D7AF011C1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F042578-0251-4793-9755-593F12106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BA51147-AB66-4B97-BA5E-EDD61DEEB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9173-C2BC-4EF4-801D-9C98C55E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12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AD2F799-9A5F-4E41-84A7-765C427D1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C9E502F-D9CF-477B-B51E-EFD39C01C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4805-54BD-4F8D-8C0E-1C4D7AF011C1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8B67820E-D915-4F12-8B6D-477729C9B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8B45D84-1ED5-4532-82B0-859EFA717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9173-C2BC-4EF4-801D-9C98C55E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94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C4A877B0-B015-458A-B1B3-4F9FCA29E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4805-54BD-4F8D-8C0E-1C4D7AF011C1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2E453674-3D1E-446B-96B4-C6A836EF7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124EC18-9B9D-428E-A34A-A7541D5BD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9173-C2BC-4EF4-801D-9C98C55E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48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D6C5CF9-4F24-44FD-B598-48FE556F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54CE1D5-E499-448E-8084-DDA7137EC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1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62AF59C-8B1E-4A74-88F9-CE48719BC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8683038-EDF4-44D2-AE69-D73D9D9CB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4805-54BD-4F8D-8C0E-1C4D7AF011C1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98724E5-C66E-4D2F-8D5D-235F926EF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D4E9238-4EEB-4FD1-A129-DCA20597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9173-C2BC-4EF4-801D-9C98C55E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07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7414E6F-1AF8-42D3-9A7A-330939B94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0DF60BCE-D750-4F7F-B3DD-86AA3BAD6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1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562BB02-3F0E-4DBF-8F4D-2FACD9A31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B572455-6A82-4D00-B5D7-5964FD53C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4805-54BD-4F8D-8C0E-1C4D7AF011C1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91E4F81-9800-4837-9A38-723652455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A5AF546-EC5E-490B-8C0F-37BE1C3B7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9173-C2BC-4EF4-801D-9C98C55E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69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A6185A-7002-40CA-9E32-BB4867FF8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04120C9-CA40-4F55-9D66-E4314612D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2D3B236-B895-4FB2-976F-40A19119D7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F4805-54BD-4F8D-8C0E-1C4D7AF011C1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87D545F-75C1-4AC4-BD97-E39C4C74BE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4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B204589-5D7C-478F-8862-728830726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39173-C2BC-4EF4-801D-9C98C55E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9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614363" y="1924886"/>
            <a:ext cx="72975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ln w="1905"/>
                <a:solidFill>
                  <a:srgbClr val="194BA1"/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ПРОГРАММА</a:t>
            </a:r>
            <a:endParaRPr lang="ru-RU" sz="7200" b="1" dirty="0">
              <a:ln w="1905"/>
              <a:solidFill>
                <a:srgbClr val="194BA1"/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492BAF0D-BA0F-42E0-8A7E-DBDABABBDA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63" y="345340"/>
            <a:ext cx="836872" cy="1015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1800900" y="499229"/>
            <a:ext cx="3802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Новосибирск</a:t>
            </a:r>
            <a:endParaRPr lang="ru-RU" sz="2000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r>
              <a:rPr lang="en-US" sz="20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1</a:t>
            </a:r>
            <a:r>
              <a:rPr lang="ru-RU" sz="20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6-</a:t>
            </a:r>
            <a:r>
              <a:rPr lang="en-US" sz="20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19</a:t>
            </a:r>
            <a:r>
              <a:rPr lang="ru-RU" sz="20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 </a:t>
            </a:r>
            <a:r>
              <a:rPr lang="ru-RU" sz="20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апреля 201</a:t>
            </a:r>
            <a:r>
              <a:rPr lang="ru-RU" sz="20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9</a:t>
            </a:r>
            <a:r>
              <a:rPr lang="ru-RU" sz="20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 </a:t>
            </a:r>
            <a:r>
              <a:rPr lang="ru-RU" sz="20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года</a:t>
            </a:r>
            <a:endParaRPr lang="en-US" sz="2000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2886746" y="3814771"/>
            <a:ext cx="640556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err="1" smtClean="0">
                <a:ln w="1905"/>
                <a:solidFill>
                  <a:srgbClr val="194BA1"/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Абилимпикс</a:t>
            </a:r>
            <a:endParaRPr lang="ru-RU" sz="7200" b="1" dirty="0" smtClean="0">
              <a:ln w="1905"/>
              <a:solidFill>
                <a:srgbClr val="194BA1"/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r>
              <a:rPr lang="en-US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IV </a:t>
            </a:r>
            <a:r>
              <a:rPr lang="ru-RU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Региональный чемпионат Новосибирской области</a:t>
            </a:r>
          </a:p>
          <a:p>
            <a:r>
              <a:rPr lang="ru-RU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по профессиональному мастерству среди инвалидов</a:t>
            </a:r>
          </a:p>
          <a:p>
            <a:r>
              <a:rPr lang="ru-RU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и лиц с ограниченными возможностями здоровья</a:t>
            </a:r>
            <a:endParaRPr lang="en-US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43" y="3871923"/>
            <a:ext cx="2000249" cy="198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48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57193" y="214823"/>
            <a:ext cx="5324708" cy="584775"/>
            <a:chOff x="357193" y="214823"/>
            <a:chExt cx="5324708" cy="584775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193" y="242898"/>
              <a:ext cx="533633" cy="528627"/>
            </a:xfrm>
            <a:prstGeom prst="rect">
              <a:avLst/>
            </a:prstGeom>
          </p:spPr>
        </p:pic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AB23ABCE-064F-4241-BC2F-5911EFC1CACA}"/>
                </a:ext>
              </a:extLst>
            </p:cNvPr>
            <p:cNvSpPr/>
            <p:nvPr/>
          </p:nvSpPr>
          <p:spPr>
            <a:xfrm>
              <a:off x="890826" y="214823"/>
              <a:ext cx="479107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Региональный чемпионат</a:t>
              </a:r>
            </a:p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Новосибирской области</a:t>
              </a:r>
              <a:endParaRPr lang="ru-RU" sz="1600" dirty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732010" y="322544"/>
            <a:ext cx="59383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ДЕЛОВАЯ ПРОГРАММА</a:t>
            </a:r>
            <a:endParaRPr lang="ru-RU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643316" y="242898"/>
            <a:ext cx="1" cy="528627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871694"/>
              </p:ext>
            </p:extLst>
          </p:nvPr>
        </p:nvGraphicFramePr>
        <p:xfrm>
          <a:off x="357193" y="3459554"/>
          <a:ext cx="9230944" cy="3328437"/>
        </p:xfrm>
        <a:graphic>
          <a:graphicData uri="http://schemas.openxmlformats.org/drawingml/2006/table">
            <a:tbl>
              <a:tblPr/>
              <a:tblGrid>
                <a:gridCol w="1462328"/>
                <a:gridCol w="7768616"/>
              </a:tblGrid>
              <a:tr h="2602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апреля 2019</a:t>
                      </a:r>
                    </a:p>
                  </a:txBody>
                  <a:tcPr marL="5352" marR="5352" marT="5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ГБПОУ НСО «Новосибирский профессионально-педагогический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колледж»</a:t>
                      </a: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Немировича- Данченко, 121</a:t>
                      </a:r>
                    </a:p>
                  </a:txBody>
                  <a:tcPr marL="5352" marR="5352" marT="5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933C"/>
                    </a:solidFill>
                  </a:tcPr>
                </a:tc>
              </a:tr>
              <a:tr h="2602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9.30-11.30</a:t>
                      </a: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(конференц-зал</a:t>
                      </a:r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)             </a:t>
                      </a:r>
                    </a:p>
                  </a:txBody>
                  <a:tcPr marL="5352" marR="5352" marT="5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Круглый стол «Развитие карьерных стратегий и трудоустройство лиц с инвалидностью и ОВЗ: проблемы и пути решения»</a:t>
                      </a:r>
                    </a:p>
                  </a:txBody>
                  <a:tcPr marL="5352" marR="5352" marT="5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301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Модератор</a:t>
                      </a:r>
                    </a:p>
                  </a:txBody>
                  <a:tcPr marL="5352" marR="5352" marT="53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С.С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Лузан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к.п.н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директор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ГБПОУ НСО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Новосибирский профессионально-педагогический колледж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»;</a:t>
                      </a:r>
                    </a:p>
                    <a:p>
                      <a:pPr algn="l" fontAlgn="t"/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И.В.Галл-Савальский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председатель Новосибирской общественной организации Всероссийского общества инвалидов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9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Содержание</a:t>
                      </a:r>
                    </a:p>
                  </a:txBody>
                  <a:tcPr marL="5352" marR="5352" marT="53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Проблемы трудоустройства и постдипломного сопровождения выпускников из числа инвалидов и лиц с ограниченными возможностями здоровья;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-Занятость 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самозанятость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граждан с инвалидностью на рынке труда Новосибирской области;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-Адаптация молодых лиц с инвалидностью и ограниченными возможностями здоровья в образовательной среде и на рынке труда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  <a:p>
                      <a:pPr algn="ctr" fontAlgn="ctr"/>
                      <a:endParaRPr lang="ru-RU" sz="900" b="1" i="0" u="none" strike="noStrike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Представители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служб занятости, работодателей, профессиональных образовательных организаций Новосибирской области, осуществляющих подготовку инвалидов и лиц с ОВЗ, общественных организаций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инвалидов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2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12.00-13.30</a:t>
                      </a: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(конференц-зал</a:t>
                      </a:r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)             </a:t>
                      </a:r>
                    </a:p>
                  </a:txBody>
                  <a:tcPr marL="5352" marR="5352" marT="5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Дискуссионная площадка «Организация непрерывного инклюзивного образования для обучающихся с инвалидностью и ограниченными возможностями здоровья в Новосибирской области»</a:t>
                      </a:r>
                    </a:p>
                  </a:txBody>
                  <a:tcPr marL="5352" marR="5352" marT="5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95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Модератор</a:t>
                      </a:r>
                    </a:p>
                  </a:txBody>
                  <a:tcPr marL="5352" marR="5352" marT="53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Е.А.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Рузанкина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к.филос.н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., зав. отделением инклюзивного образования ГБПОУ НСО «Новосибирский профессионально-педагогический колледж»</a:t>
                      </a:r>
                    </a:p>
                  </a:txBody>
                  <a:tcPr marL="5352" marR="5352" marT="53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Содержание</a:t>
                      </a:r>
                    </a:p>
                  </a:txBody>
                  <a:tcPr marL="5352" marR="5352" marT="53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особенности организации учебного процесса для обучающихся с нарушениями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психо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-эмоциональной сферы;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психолого-педагогическое сопровождение лиц с ОВЗ и инвалидностью в образовательном процессе;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особенности профессиональной адаптации обучающихся с ограниченными возможностями здоровья;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аспекты повышения квалификации педагогических работников по вопросам специальной педагогики и психологии.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</a:txBody>
                  <a:tcPr marL="5352" marR="5352" marT="53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представители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специальных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(коррекционных) школ НСО, организаций общего и дополнительного образования, профессиональных образовательных организаций Новосибирской области, осуществляющих подготовку инвалидов и лиц с ОВЗ, общественных организаций инвалидов </a:t>
                      </a:r>
                    </a:p>
                  </a:txBody>
                  <a:tcPr marL="5352" marR="5352" marT="53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67971"/>
              </p:ext>
            </p:extLst>
          </p:nvPr>
        </p:nvGraphicFramePr>
        <p:xfrm>
          <a:off x="357193" y="1117079"/>
          <a:ext cx="9204816" cy="2342475"/>
        </p:xfrm>
        <a:graphic>
          <a:graphicData uri="http://schemas.openxmlformats.org/drawingml/2006/table">
            <a:tbl>
              <a:tblPr/>
              <a:tblGrid>
                <a:gridCol w="1458190"/>
                <a:gridCol w="7746626"/>
              </a:tblGrid>
              <a:tr h="11419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апреля 2019 </a:t>
                      </a:r>
                    </a:p>
                  </a:txBody>
                  <a:tcPr marL="8454" marR="8454" marT="84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ГАПОУ НСО «Новосибирский колледж легкой промышленности и сервиса»</a:t>
                      </a:r>
                    </a:p>
                  </a:txBody>
                  <a:tcPr marL="8454" marR="8454" marT="84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933C"/>
                    </a:solidFill>
                  </a:tcPr>
                </a:tc>
              </a:tr>
              <a:tr h="84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ул. Зорге, 12</a:t>
                      </a:r>
                    </a:p>
                  </a:txBody>
                  <a:tcPr marL="8454" marR="8454" marT="84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933C"/>
                    </a:solidFill>
                  </a:tcPr>
                </a:tc>
              </a:tr>
              <a:tr h="1488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14-00</a:t>
                      </a:r>
                    </a:p>
                  </a:txBody>
                  <a:tcPr marL="8454" marR="8454" marT="84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Семинар-практикум «Современный способ обработки прорезного кармана в рамку с двумя обтачками»</a:t>
                      </a:r>
                    </a:p>
                  </a:txBody>
                  <a:tcPr marL="8454" marR="8454" marT="84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082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Модератор</a:t>
                      </a:r>
                    </a:p>
                  </a:txBody>
                  <a:tcPr marL="8454" marR="8454" marT="84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Е.Е.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Быструшкина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преподаватель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4" marR="8454" marT="84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2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</a:txBody>
                  <a:tcPr marL="8454" marR="8454" marT="84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Учителя технологии, мастера производственного обучения, преподаватели технологии швейных изделий </a:t>
                      </a:r>
                    </a:p>
                  </a:txBody>
                  <a:tcPr marL="8454" marR="8454" marT="84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07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апреля 2019 </a:t>
                      </a:r>
                    </a:p>
                  </a:txBody>
                  <a:tcPr marL="8454" marR="8454" marT="84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ГБПОУ НСО «Новосибирский профессионально-педагогический колледж»</a:t>
                      </a:r>
                    </a:p>
                  </a:txBody>
                  <a:tcPr marL="8454" marR="8454" marT="84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933C"/>
                    </a:solidFill>
                  </a:tcPr>
                </a:tc>
              </a:tr>
              <a:tr h="973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ул. Немировича- Данченко, 121</a:t>
                      </a:r>
                    </a:p>
                  </a:txBody>
                  <a:tcPr marL="8454" marR="8454" marT="84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933C"/>
                    </a:solidFill>
                  </a:tcPr>
                </a:tc>
              </a:tr>
              <a:tr h="105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14.00-15.30</a:t>
                      </a:r>
                    </a:p>
                  </a:txBody>
                  <a:tcPr marL="8454" marR="8454" marT="84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Мастер – класс «Организация и методика занятий физической культурой обучающихся с ограниченными возможностями здоровья в рамках реализации ФГОС»</a:t>
                      </a:r>
                    </a:p>
                  </a:txBody>
                  <a:tcPr marL="8454" marR="8454" marT="84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(спортзал)</a:t>
                      </a:r>
                    </a:p>
                  </a:txBody>
                  <a:tcPr marL="8454" marR="8454" marT="84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Модераторы</a:t>
                      </a:r>
                      <a:endParaRPr lang="ru-RU" sz="9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4" marR="8454" marT="845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А.А.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Заворин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руководитель физического воспитания ГБПОУ НСО «НППК», сертифицированный специалист по адаптивной физической культуре и спорту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Д.В. Седов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директор ГАУ НСО «Центр адаптивной физической культуры и спорта Новосибирской области»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4" marR="8454" marT="845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03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Содержание</a:t>
                      </a:r>
                    </a:p>
                  </a:txBody>
                  <a:tcPr marL="8454" marR="8454" marT="845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Развитие адаптивной физической культуры и спорта в профессиональной образовательной организации;</a:t>
                      </a:r>
                    </a:p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особенности построения занятия в специальной медицинской группе (СМГ)</a:t>
                      </a:r>
                    </a:p>
                  </a:txBody>
                  <a:tcPr marL="8454" marR="8454" marT="845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8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</a:txBody>
                  <a:tcPr marL="8454" marR="8454" marT="845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Руководители физического воспитания, тренеры – преподаватели, преподаватели физической культуры</a:t>
                      </a:r>
                    </a:p>
                  </a:txBody>
                  <a:tcPr marL="8454" marR="8454" marT="845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15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57193" y="214823"/>
            <a:ext cx="5324708" cy="584775"/>
            <a:chOff x="357193" y="214823"/>
            <a:chExt cx="5324708" cy="584775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193" y="242898"/>
              <a:ext cx="533633" cy="528627"/>
            </a:xfrm>
            <a:prstGeom prst="rect">
              <a:avLst/>
            </a:prstGeom>
          </p:spPr>
        </p:pic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AB23ABCE-064F-4241-BC2F-5911EFC1CACA}"/>
                </a:ext>
              </a:extLst>
            </p:cNvPr>
            <p:cNvSpPr/>
            <p:nvPr/>
          </p:nvSpPr>
          <p:spPr>
            <a:xfrm>
              <a:off x="890826" y="214823"/>
              <a:ext cx="479107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Региональный чемпионат</a:t>
              </a:r>
            </a:p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Новосибирской области</a:t>
              </a:r>
              <a:endParaRPr lang="ru-RU" sz="1600" dirty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732010" y="184044"/>
            <a:ext cx="59383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ПРОФОРИЕНТАЦИОННАЯ, ВЫСТАВОЧНАЯ И КУЛЬТУРНАЯ ПРОГРАММА</a:t>
            </a:r>
            <a:endParaRPr lang="ru-RU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643316" y="242898"/>
            <a:ext cx="1" cy="528627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580316"/>
              </p:ext>
            </p:extLst>
          </p:nvPr>
        </p:nvGraphicFramePr>
        <p:xfrm>
          <a:off x="357193" y="2356325"/>
          <a:ext cx="9176107" cy="4152464"/>
        </p:xfrm>
        <a:graphic>
          <a:graphicData uri="http://schemas.openxmlformats.org/drawingml/2006/table">
            <a:tbl>
              <a:tblPr/>
              <a:tblGrid>
                <a:gridCol w="1480660"/>
                <a:gridCol w="7695447"/>
              </a:tblGrid>
              <a:tr h="325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17 - 18  апреля 2019 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ГБПОУ НСО «Новосибирский профессионально-педагогический колледж»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ул. Немировича- Данченко, 121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382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10.00 - 13.00          (соревновательные площадки)</a:t>
                      </a:r>
                    </a:p>
                  </a:txBody>
                  <a:tcPr marL="6343" marR="6343" marT="6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Мастер-классы от профессиональных образовательных организаций и экскурсии на соревновательные площадки регионального чемпионата по профессиональному мастерству среди инвалидов и лиц с ограниченными возможностями здоровья «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Абилимпикс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Программа мероприятия</a:t>
                      </a:r>
                    </a:p>
                  </a:txBody>
                  <a:tcPr marL="6343" marR="6343" marT="6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Посещение региональных соревновательных площадок по компетенциям «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Абилимпикс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»; проведение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профориентационного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тестирования 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профдиагностики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для школьников с ОВЗ и инвалидностью; мастер-классы от профессиональных образовательных организаций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4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</a:txBody>
                  <a:tcPr marL="6343" marR="6343" marT="6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Обучающиеся общеобразовательных и специальных (коррекционных) школ Новосибирской области  </a:t>
                      </a:r>
                    </a:p>
                  </a:txBody>
                  <a:tcPr marL="6343" marR="6343" marT="6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08"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7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апреля 2019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Дворец культуры «Прогресс»</a:t>
                      </a:r>
                    </a:p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ул. Красный просп., 167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3245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10.00- 14.00</a:t>
                      </a:r>
                    </a:p>
                  </a:txBody>
                  <a:tcPr marL="6343" marR="6343" marT="6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VIII Областной Фестиваль профессиональной ориентации среди обучающихся отдельных организаций, осуществляющих образовательную деятельность по адаптированным основным общеобразовательным программам</a:t>
                      </a:r>
                    </a:p>
                  </a:txBody>
                  <a:tcPr marL="6343" marR="6343" marT="6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97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Программа мероприятия</a:t>
                      </a:r>
                    </a:p>
                  </a:txBody>
                  <a:tcPr marL="6343" marR="6343" marT="6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Выступления команд обучающихся;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выставка экспонатов, изготовленных обучающимися в школьных мастерских;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презентации и мастер-классы по рабочим профессиям и профессиональным компетенциям «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Абилимпикс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 от профессиональных образовательных организаций;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ярмарка учебных и рабочих мест с привлечением работодателей региона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466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</a:txBody>
                  <a:tcPr marL="6343" marR="6343" marT="6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Обучающиеся специальных (коррекционных) школ Новосибирской области </a:t>
                      </a:r>
                    </a:p>
                  </a:txBody>
                  <a:tcPr marL="6343" marR="6343" marT="6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466">
                <a:tc>
                  <a:txBody>
                    <a:bodyPr/>
                    <a:lstStyle/>
                    <a:p>
                      <a:pPr algn="ctr" fontAlgn="t"/>
                      <a:endParaRPr lang="ru-RU" sz="9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17 - 18  апреля 2019 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ГАПОУ НСО «Новосибирский колледж питания и сервиса»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ул. Зорге, 2 </a:t>
                      </a:r>
                    </a:p>
                  </a:txBody>
                  <a:tcPr marL="6343" marR="6343" marT="6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73372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10.00- 11.30</a:t>
                      </a:r>
                    </a:p>
                  </a:txBody>
                  <a:tcPr marL="6343" marR="6343" marT="6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Экскурсия по Ресурсному центру (презентация профессиональных компетенций колледжа);</a:t>
                      </a:r>
                    </a:p>
                  </a:txBody>
                  <a:tcPr marL="6343" marR="6343" marT="6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9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11.30- 13.00</a:t>
                      </a:r>
                    </a:p>
                  </a:txBody>
                  <a:tcPr marL="6343" marR="6343" marT="6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Мастер-класс по изготовлению изделий из слоеного теста, мастер-класс по сервировке праздничного стола.</a:t>
                      </a:r>
                    </a:p>
                  </a:txBody>
                  <a:tcPr marL="6343" marR="6343" marT="6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</a:txBody>
                  <a:tcPr marL="6343" marR="6343" marT="6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Обучающиеся общеобразовательных организаций, состоящие на учете в МБУ г. Новосибирска «Комплексный центр социального обслуживания населения Кировского района»</a:t>
                      </a:r>
                    </a:p>
                  </a:txBody>
                  <a:tcPr marL="6343" marR="6343" marT="6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389549"/>
              </p:ext>
            </p:extLst>
          </p:nvPr>
        </p:nvGraphicFramePr>
        <p:xfrm>
          <a:off x="357194" y="1106985"/>
          <a:ext cx="9176106" cy="1249340"/>
        </p:xfrm>
        <a:graphic>
          <a:graphicData uri="http://schemas.openxmlformats.org/drawingml/2006/table">
            <a:tbl>
              <a:tblPr/>
              <a:tblGrid>
                <a:gridCol w="1480660"/>
                <a:gridCol w="7695446"/>
              </a:tblGrid>
              <a:tr h="3596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апреля 2019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ГАПОУ НСО "Новосибирский медицинский колледж"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ул. Перевозчикова, 2       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4723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Программа мероприятия            11.00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День открытых дверей. Презентация специальностей колледжа, мастер-классы ведущих специалистов колледжа, презентация чемпионатного движения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Ворлдскиллс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Абилимпикс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2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Учащиеся общеобразовательных организаций г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Новосибирска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 Новосибирской области, население г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Новосибирска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 Новосибирской области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1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57193" y="214823"/>
            <a:ext cx="5324708" cy="584775"/>
            <a:chOff x="357193" y="214823"/>
            <a:chExt cx="5324708" cy="584775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193" y="242898"/>
              <a:ext cx="533633" cy="528627"/>
            </a:xfrm>
            <a:prstGeom prst="rect">
              <a:avLst/>
            </a:prstGeom>
          </p:spPr>
        </p:pic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AB23ABCE-064F-4241-BC2F-5911EFC1CACA}"/>
                </a:ext>
              </a:extLst>
            </p:cNvPr>
            <p:cNvSpPr/>
            <p:nvPr/>
          </p:nvSpPr>
          <p:spPr>
            <a:xfrm>
              <a:off x="890826" y="214823"/>
              <a:ext cx="479107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Региональный чемпионат</a:t>
              </a:r>
            </a:p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Новосибирской области</a:t>
              </a:r>
              <a:endParaRPr lang="ru-RU" sz="1600" dirty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732010" y="184044"/>
            <a:ext cx="59383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ПРОФОРИЕНТАЦИОННАЯ, ВЫСТАВОЧНАЯ И КУЛЬТУРНАЯ ПРОГРАММА</a:t>
            </a:r>
            <a:endParaRPr lang="ru-RU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643316" y="242898"/>
            <a:ext cx="1" cy="528627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213865"/>
              </p:ext>
            </p:extLst>
          </p:nvPr>
        </p:nvGraphicFramePr>
        <p:xfrm>
          <a:off x="357193" y="1110400"/>
          <a:ext cx="9221373" cy="5454820"/>
        </p:xfrm>
        <a:graphic>
          <a:graphicData uri="http://schemas.openxmlformats.org/drawingml/2006/table">
            <a:tbl>
              <a:tblPr/>
              <a:tblGrid>
                <a:gridCol w="1605832"/>
                <a:gridCol w="7615541"/>
              </a:tblGrid>
              <a:tr h="338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апреля 2019</a:t>
                      </a: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ГБПОУ НСО "Новосибирский центр профессионального обучения №1"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ул. Весенняя,12</a:t>
                      </a: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7701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Программа мероприятий              10.00- 13.00</a:t>
                      </a: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День открытых дверей для школьников специальных (коррекционных) образовательных школ: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экскурсии по образовательному учреждению;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знакомство с площадками IV Регионального чемпионата «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Абилимпикс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 Новосибирской области по компетенциям «Малярное дело», «Сухое строительство и штукатурные работы»;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мастер- классы.  ул. Весенняя,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Учащиеся 8-11 классов специальных (коррекционных) образовательных школ</a:t>
                      </a:r>
                    </a:p>
                  </a:txBody>
                  <a:tcPr marL="5615" marR="5615" marT="56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815">
                <a:tc>
                  <a:txBody>
                    <a:bodyPr/>
                    <a:lstStyle/>
                    <a:p>
                      <a:pPr algn="ctr" fontAlgn="ctr"/>
                      <a:endParaRPr lang="ru-RU" sz="5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апреля 2019</a:t>
                      </a: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ГАПОУ НСО «Новосибирский колледж парикмахерского искусства»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ул. Степная, 57  </a:t>
                      </a: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5197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Программа мероприятий              10.00- 13.00</a:t>
                      </a: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День открытых дверей для школьников Ленинского района: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1) экскурсии по лабораториям Ресурсного центра,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2) знакомство с площадкой IV Регионального чемпионата «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Абилимпикс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 Новосибирской области по компетенции «Ногтевой сервис» </a:t>
                      </a: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Учащиеся 6-11 классов школ Ленинского района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Клиенты центра ГАУ НСО «КЦСАИ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815">
                <a:tc>
                  <a:txBody>
                    <a:bodyPr/>
                    <a:lstStyle/>
                    <a:p>
                      <a:pPr algn="ctr" fontAlgn="t"/>
                      <a:endParaRPr lang="ru-RU" sz="5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4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апреля 2019</a:t>
                      </a: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Институт социальных технологий и реабилитации новосибирского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государственного технического университета</a:t>
                      </a:r>
                    </a:p>
                    <a:p>
                      <a:pPr algn="ct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пр-т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К. Маркса,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(8 корпус)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387178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Программа мероприятий              17.00- 19.00</a:t>
                      </a: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Выставка-ярмарка работ студентов ИСТР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НГТУ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6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Студенты, преподаватели, гости</a:t>
                      </a: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815">
                <a:tc>
                  <a:txBody>
                    <a:bodyPr/>
                    <a:lstStyle/>
                    <a:p>
                      <a:pPr algn="ctr" fontAlgn="t"/>
                      <a:endParaRPr lang="ru-RU" sz="5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апреля 2019</a:t>
                      </a: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ГБПОУ НСО «Новосибирский центр профессионального обучения № 2 им. Героя России Ю.М. Наумова»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ул. Первомайская, 206</a:t>
                      </a: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367354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Программа мероприятий              11.00</a:t>
                      </a: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Мастер класс</a:t>
                      </a: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6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Мастер п/о, обучающиеся, абитуриенты коррекционная школа № 148</a:t>
                      </a: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815">
                <a:tc>
                  <a:txBody>
                    <a:bodyPr/>
                    <a:lstStyle/>
                    <a:p>
                      <a:pPr algn="ctr" fontAlgn="t"/>
                      <a:endParaRPr lang="ru-RU" sz="5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апреля 2019 </a:t>
                      </a: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ГАПОУ НСО «Новосибирский колледж легкой промышленности и сервиса»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ул. Зорге, 12</a:t>
                      </a: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4548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Программа мероприятий              13.00</a:t>
                      </a: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Экскурсия по колледжу.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Мастер-класс «Пасхальный сувенир», мастер-класс «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Фелтинг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6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Обучающиеся СОШ</a:t>
                      </a: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3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57193" y="214823"/>
            <a:ext cx="5324708" cy="584775"/>
            <a:chOff x="357193" y="214823"/>
            <a:chExt cx="5324708" cy="584775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193" y="242898"/>
              <a:ext cx="533633" cy="528627"/>
            </a:xfrm>
            <a:prstGeom prst="rect">
              <a:avLst/>
            </a:prstGeom>
          </p:spPr>
        </p:pic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AB23ABCE-064F-4241-BC2F-5911EFC1CACA}"/>
                </a:ext>
              </a:extLst>
            </p:cNvPr>
            <p:cNvSpPr/>
            <p:nvPr/>
          </p:nvSpPr>
          <p:spPr>
            <a:xfrm>
              <a:off x="890826" y="214823"/>
              <a:ext cx="479107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Региональный чемпионат</a:t>
              </a:r>
            </a:p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Новосибирской области</a:t>
              </a:r>
              <a:endParaRPr lang="ru-RU" sz="1600" dirty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3643316" y="242898"/>
            <a:ext cx="1" cy="528627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280216"/>
              </p:ext>
            </p:extLst>
          </p:nvPr>
        </p:nvGraphicFramePr>
        <p:xfrm>
          <a:off x="357193" y="1056082"/>
          <a:ext cx="9221373" cy="5608058"/>
        </p:xfrm>
        <a:graphic>
          <a:graphicData uri="http://schemas.openxmlformats.org/drawingml/2006/table">
            <a:tbl>
              <a:tblPr/>
              <a:tblGrid>
                <a:gridCol w="1605832"/>
                <a:gridCol w="7615541"/>
              </a:tblGrid>
              <a:tr h="2047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09-10 апреля 2019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ГБПОУНСО «Новосибирский профессионально-педагогический колледж»</a:t>
                      </a:r>
                    </a:p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ул. Немировича-Данченко, д. 121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969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Мероприятие </a:t>
                      </a:r>
                      <a:endParaRPr lang="ru-RU" sz="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Обучение волонтеров из числа студентов и других добровольцев по программе для волонтеров «Технологии взаимодействия с людьми с инвалидностью» с выдачей сертификата участника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2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Программа мероприятий              </a:t>
                      </a:r>
                      <a:r>
                        <a:rPr lang="ru-RU" sz="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9.00-14.00, </a:t>
                      </a:r>
                    </a:p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конференц-зал</a:t>
                      </a: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Волонтерство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как социальный феномен современного российского общества; «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Абилимпикс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»- история возможностей. География пространства;</a:t>
                      </a:r>
                    </a:p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Концепция «Развитие системы конкурсов профессионального мастерства для обучающихся и молодых специалистов с инвалидностью «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Абилимпикс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». </a:t>
                      </a:r>
                    </a:p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Нормативное регулирование проведения конкурсов профессионального мастерства «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Абилимпикс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»;</a:t>
                      </a:r>
                    </a:p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Особенности практической деятельности волонтеров с людьми с различными нозологиями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Студенты профессиональных образовательных организаций и ВУЗов, добровольцы Волонтерского корпуса Новосибирской области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апреля 2019</a:t>
                      </a: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ГБПОУНСО «Новосибирский профессионально-педагогический колледж»</a:t>
                      </a:r>
                    </a:p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ул. Немировича-Данченко, д. 121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752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Мероприятие </a:t>
                      </a:r>
                      <a:endParaRPr lang="ru-RU" sz="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Мастер-классы по взаимодействию с людьми с инвалидностью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2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Программа мероприятий              </a:t>
                      </a:r>
                      <a:r>
                        <a:rPr lang="ru-RU" sz="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9.00-14.00, </a:t>
                      </a:r>
                    </a:p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конференц-зал</a:t>
                      </a:r>
                      <a:endParaRPr lang="ru-RU" sz="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Мастер-класс от ВОС по взаимодействию с людьми с нарушениями зрения; </a:t>
                      </a:r>
                    </a:p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Мастер-класс от ВОГ по взаимодействию с людьми с нарушениями слуха;</a:t>
                      </a:r>
                    </a:p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Мастер-класс от Новосибирской региональной общественной организации инвалидов колясочников «Центр Независимой Жизни «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Финист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 по взаимодействию с людьми с нарушениями ОДА.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7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Студенты и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пед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работники профессиональных образовательных организаций и ВУЗов, добровольцы Волонтерского корпуса Новосибирской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11-13 апреля 2019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ГБПОУНСО «Новосибирский профессионально-педагогический колледж»</a:t>
                      </a:r>
                    </a:p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ул. Немировича-Данченко, д. 121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69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Мероприятие</a:t>
                      </a:r>
                      <a:endParaRPr lang="ru-RU" sz="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Обучение волонтеров из числа педагогов и других работников профессиональных образовательных организаций по дополнительной образовательной программе повышения квалификации «Правовые аспекты и технология взаимодействия с людьми с инвалидностью» с выдачей удостоверений о повышении квалификации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80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Программа мероприятий              </a:t>
                      </a:r>
                      <a:r>
                        <a:rPr lang="ru-RU" sz="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14.00-17.30, </a:t>
                      </a:r>
                    </a:p>
                    <a:p>
                      <a:pPr algn="ctr" fontAlgn="t"/>
                      <a:r>
                        <a:rPr lang="ru-RU" sz="800" b="1" i="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конференц</a:t>
                      </a:r>
                      <a:r>
                        <a:rPr lang="ru-RU" sz="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- зал</a:t>
                      </a:r>
                      <a:endParaRPr lang="ru-RU" sz="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Нормативное регулирование проведения конкурсов профессионального мастерства «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Абилимпикс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»;</a:t>
                      </a:r>
                    </a:p>
                    <a:p>
                      <a:pPr algn="l" fontAlgn="t"/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Волонтерство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как социальный феномен современного российского общества;</a:t>
                      </a:r>
                    </a:p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Абилимпикс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 - история возможностей. География пространства;</a:t>
                      </a:r>
                    </a:p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Особенности практической деятельности волонтеров с людьми с различными нозологиями;</a:t>
                      </a:r>
                    </a:p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Концепция «Развитие системы конкурсов профессионального мастерства для обучающихся и молодых специалистов с инвалидностью «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Абилимпикс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».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8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Педагоги и другие работники профессиональных образовательных организаций Новосибирской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апреля 2019</a:t>
                      </a: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ГБПОУНСО «Новосибирский профессионально-педагогический колледж»</a:t>
                      </a:r>
                    </a:p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ул. Немировича-Данченко, д. 121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361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Мероприятие</a:t>
                      </a:r>
                      <a:endParaRPr lang="ru-RU" sz="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Методический семинар по вопросам организации инклюзивного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волонтерства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 профессиональной образовательной организации (с выдачей сертификата участника)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16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Программа мероприятий              </a:t>
                      </a:r>
                      <a:r>
                        <a:rPr lang="ru-RU" sz="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14.00-15.30, </a:t>
                      </a:r>
                    </a:p>
                    <a:p>
                      <a:pPr algn="ctr" fontAlgn="t"/>
                      <a:r>
                        <a:rPr lang="ru-RU" sz="800" b="1" i="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конференц</a:t>
                      </a:r>
                      <a:r>
                        <a:rPr lang="ru-RU" sz="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- зал</a:t>
                      </a:r>
                      <a:endParaRPr lang="ru-RU" sz="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Вопросы для обсуждения:</a:t>
                      </a:r>
                    </a:p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Концепция «Развитие системы конкурсов профессионального мастерства для обучающихся и молодых специалистов с инвалидностью «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Абилимпикс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»;</a:t>
                      </a:r>
                    </a:p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Нормативное регулирование проведения конкурсов профессионального мастерства «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Абилимпикс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»;</a:t>
                      </a:r>
                    </a:p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Современные технологии управления волонтерской деятельностью;</a:t>
                      </a:r>
                    </a:p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Организация и проведение Конкурса «Лучший волонтер «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Абимипикс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 - 2019 Новосибирской области».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8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Педагогические и управленческие кадры ПОО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апреля 2019 </a:t>
                      </a: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ГАПОУ НСО «Новосибирский колледж легкой промышленности и сервиса»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ул. Зорге, 12</a:t>
                      </a:r>
                    </a:p>
                  </a:txBody>
                  <a:tcPr marL="5615" marR="5615" marT="56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202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Мероприятие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11.00</a:t>
                      </a:r>
                      <a:endParaRPr lang="ru-RU" sz="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Брифинг волонтерское движение «Добротой согреем мир»</a:t>
                      </a:r>
                    </a:p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Модераторы: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Мухина Ю.Г.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зам. директора по учебно-воспитательной работе,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Комиссарова О.А.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социальный педагог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8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Обучающиеся общеобразовательных и профессиональных образовательных организаций Новосибирской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732010" y="322544"/>
            <a:ext cx="59383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ПРОГРАММА ПОДГОТОВКИ ВОЛОНТЕРОВ</a:t>
            </a:r>
            <a:endParaRPr lang="ru-RU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84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57193" y="214823"/>
            <a:ext cx="5324708" cy="584775"/>
            <a:chOff x="357193" y="214823"/>
            <a:chExt cx="5324708" cy="58477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193" y="242898"/>
              <a:ext cx="533633" cy="528627"/>
            </a:xfrm>
            <a:prstGeom prst="rect">
              <a:avLst/>
            </a:prstGeom>
          </p:spPr>
        </p:pic>
        <p:sp>
          <p:nvSpPr>
            <p:cNvPr id="11" name="Прямоугольник 10">
              <a:extLst>
                <a:ext uri="{FF2B5EF4-FFF2-40B4-BE49-F238E27FC236}">
                  <a16:creationId xmlns="" xmlns:a16="http://schemas.microsoft.com/office/drawing/2014/main" id="{AB23ABCE-064F-4241-BC2F-5911EFC1CACA}"/>
                </a:ext>
              </a:extLst>
            </p:cNvPr>
            <p:cNvSpPr/>
            <p:nvPr/>
          </p:nvSpPr>
          <p:spPr>
            <a:xfrm>
              <a:off x="890826" y="214823"/>
              <a:ext cx="479107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Региональный чемпионат</a:t>
              </a:r>
            </a:p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Новосибирской области</a:t>
              </a:r>
              <a:endParaRPr lang="ru-RU" sz="1600" dirty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732010" y="322544"/>
            <a:ext cx="59383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ДЛЯ ЗАМЕТОК</a:t>
            </a:r>
            <a:endParaRPr lang="ru-RU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643316" y="242898"/>
            <a:ext cx="1" cy="528627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6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57193" y="214823"/>
            <a:ext cx="5324708" cy="584775"/>
            <a:chOff x="357193" y="214823"/>
            <a:chExt cx="5324708" cy="584775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193" y="242898"/>
              <a:ext cx="533633" cy="528627"/>
            </a:xfrm>
            <a:prstGeom prst="rect">
              <a:avLst/>
            </a:prstGeom>
          </p:spPr>
        </p:pic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AB23ABCE-064F-4241-BC2F-5911EFC1CACA}"/>
                </a:ext>
              </a:extLst>
            </p:cNvPr>
            <p:cNvSpPr/>
            <p:nvPr/>
          </p:nvSpPr>
          <p:spPr>
            <a:xfrm>
              <a:off x="890826" y="214823"/>
              <a:ext cx="479107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Региональный чемпионат</a:t>
              </a:r>
            </a:p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Новосибирской области</a:t>
              </a:r>
              <a:endParaRPr lang="ru-RU" sz="1600" dirty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>
          <a:xfrm>
            <a:off x="3643316" y="242898"/>
            <a:ext cx="1" cy="528627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796304" y="214833"/>
            <a:ext cx="58097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ИНФОРМАЦИЯ О РАЗВИТИИ ДВИЖЕНИЯ «АБИЛИМПИКС» 2016-2018 ГОДЫ</a:t>
            </a:r>
            <a:endParaRPr lang="ru-RU" sz="1600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093829"/>
              </p:ext>
            </p:extLst>
          </p:nvPr>
        </p:nvGraphicFramePr>
        <p:xfrm>
          <a:off x="242888" y="1300163"/>
          <a:ext cx="9363195" cy="2128837"/>
        </p:xfrm>
        <a:graphic>
          <a:graphicData uri="http://schemas.openxmlformats.org/drawingml/2006/table">
            <a:tbl>
              <a:tblPr/>
              <a:tblGrid>
                <a:gridCol w="1586611"/>
                <a:gridCol w="469884"/>
                <a:gridCol w="469884"/>
                <a:gridCol w="469884"/>
                <a:gridCol w="469884"/>
                <a:gridCol w="469884"/>
                <a:gridCol w="469884"/>
                <a:gridCol w="716574"/>
                <a:gridCol w="716574"/>
                <a:gridCol w="716574"/>
                <a:gridCol w="716574"/>
                <a:gridCol w="1045492"/>
                <a:gridCol w="1045492"/>
              </a:tblGrid>
              <a:tr h="745694">
                <a:tc rowSpan="2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КОМПЕТЕНЦИЙ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</a:t>
                      </a:r>
                    </a:p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УЧАСТНИКОВ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</a:t>
                      </a:r>
                    </a:p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ЭКСПЕРТОВ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</a:t>
                      </a:r>
                    </a:p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ВОЛОНТЕРОВ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УЧАСТНИКИ ПРОФОРИЕНТАЦИОННОЙ ПРОГРАММЫ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5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</a:tr>
              <a:tr h="1142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Региональный чемпионат 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Абилимпикс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 Новосибирской области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</a:tr>
            </a:tbl>
          </a:graphicData>
        </a:graphic>
      </p:graphicFrame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492BAF0D-BA0F-42E0-8A7E-DBDABABBDA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93" y="1476485"/>
            <a:ext cx="609174" cy="739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980964"/>
              </p:ext>
            </p:extLst>
          </p:nvPr>
        </p:nvGraphicFramePr>
        <p:xfrm>
          <a:off x="242888" y="3714747"/>
          <a:ext cx="4710113" cy="2885245"/>
        </p:xfrm>
        <a:graphic>
          <a:graphicData uri="http://schemas.openxmlformats.org/drawingml/2006/table">
            <a:tbl>
              <a:tblPr/>
              <a:tblGrid>
                <a:gridCol w="1875584"/>
                <a:gridCol w="944843"/>
                <a:gridCol w="944843"/>
                <a:gridCol w="944843"/>
              </a:tblGrid>
              <a:tr h="529570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 </a:t>
                      </a: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НЧ, 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НЧ, 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IV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НЧ, 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63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Количество компетенций, представленных  на Национальном чемпионате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3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 медалей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3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место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3023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место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023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место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2552961"/>
              </p:ext>
            </p:extLst>
          </p:nvPr>
        </p:nvGraphicFramePr>
        <p:xfrm>
          <a:off x="5243511" y="4208760"/>
          <a:ext cx="4362572" cy="2391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Заголовок 1">
            <a:extLst>
              <a:ext uri="{FF2B5EF4-FFF2-40B4-BE49-F238E27FC236}">
                <a16:creationId xmlns:a16="http://schemas.microsoft.com/office/drawing/2014/main" xmlns="" id="{698E3210-891A-4210-992D-04B926EA9160}"/>
              </a:ext>
            </a:extLst>
          </p:cNvPr>
          <p:cNvSpPr txBox="1">
            <a:spLocks/>
          </p:cNvSpPr>
          <p:nvPr/>
        </p:nvSpPr>
        <p:spPr>
          <a:xfrm>
            <a:off x="5362847" y="3816196"/>
            <a:ext cx="3230257" cy="7851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effectLst>
                  <a:glow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СТРУКТУРА УЧАСТНИКОВ</a:t>
            </a:r>
          </a:p>
          <a:p>
            <a:r>
              <a:rPr lang="ru-RU" sz="1600" b="1" dirty="0" smtClean="0">
                <a:effectLst>
                  <a:glow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РЧ 2018 </a:t>
            </a:r>
            <a:r>
              <a:rPr lang="ru-RU" sz="1600" dirty="0" smtClean="0">
                <a:effectLst>
                  <a:glow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 КАТЕГОРЯМ</a:t>
            </a:r>
            <a:r>
              <a:rPr lang="ru-RU" sz="2000" dirty="0" smtClean="0">
                <a:effectLst>
                  <a:glow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  <a:endParaRPr lang="ru-RU" sz="2000" dirty="0">
              <a:effectLst>
                <a:glow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49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57193" y="214823"/>
            <a:ext cx="5324708" cy="584775"/>
            <a:chOff x="357193" y="214823"/>
            <a:chExt cx="5324708" cy="584775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193" y="242898"/>
              <a:ext cx="533633" cy="528627"/>
            </a:xfrm>
            <a:prstGeom prst="rect">
              <a:avLst/>
            </a:prstGeom>
          </p:spPr>
        </p:pic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AB23ABCE-064F-4241-BC2F-5911EFC1CACA}"/>
                </a:ext>
              </a:extLst>
            </p:cNvPr>
            <p:cNvSpPr/>
            <p:nvPr/>
          </p:nvSpPr>
          <p:spPr>
            <a:xfrm>
              <a:off x="890826" y="214823"/>
              <a:ext cx="479107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Региональный чемпионат</a:t>
              </a:r>
            </a:p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Новосибирской области</a:t>
              </a:r>
              <a:endParaRPr lang="ru-RU" sz="1600" dirty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>
          <a:xfrm>
            <a:off x="3643316" y="242898"/>
            <a:ext cx="1" cy="528627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819996" y="276377"/>
            <a:ext cx="4791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КОМПЕТЕНЦИИ 2019 ГОДА</a:t>
            </a:r>
            <a:endParaRPr lang="ru-RU" sz="2400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57193" y="1120676"/>
            <a:ext cx="3900955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IT-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ТЕХНОЛОГИИ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Веб-дизайн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Инженерный </a:t>
            </a:r>
            <a:r>
              <a:rPr lang="ru-RU" sz="16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дизайн (CAD) САПР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Администрирование </a:t>
            </a:r>
            <a:r>
              <a:rPr lang="ru-RU" sz="16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баз </a:t>
            </a:r>
            <a:r>
              <a:rPr lang="ru-RU" sz="16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данных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Обработка текста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57193" y="2782669"/>
            <a:ext cx="39147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ПИТАНИЕ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ru-RU" sz="16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Поварское дело</a:t>
            </a:r>
            <a:endParaRPr lang="ru-RU" sz="1600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43379" y="3675221"/>
            <a:ext cx="391476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ПРОМЫШЛЕННЫЕ ТЕХНОЛОГИИ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ru-RU" sz="16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Малярное дело </a:t>
            </a:r>
            <a:endParaRPr lang="ru-RU" sz="1600" dirty="0" smtClean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ru-RU" sz="16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Сухое строительство и штукатурные </a:t>
            </a:r>
            <a:r>
              <a:rPr lang="ru-RU" sz="16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работы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ru-RU" sz="16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Кирпичная кладка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57193" y="5644991"/>
            <a:ext cx="391476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СФЕРА 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УСЛУГ/СЕРВИС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ru-RU" sz="16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Портной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ru-RU" sz="16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Социальная работа </a:t>
            </a:r>
            <a:endParaRPr lang="ru-RU" sz="1600" dirty="0" smtClean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ru-RU" sz="16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Изобразительное искусство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4953000" y="1123838"/>
            <a:ext cx="391476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МЕДИЦИНСКИЕ 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ПРОФЕССИИ</a:t>
            </a:r>
          </a:p>
          <a:p>
            <a:pPr marL="342900" indent="-342900">
              <a:buFont typeface="+mj-lt"/>
              <a:buAutoNum type="arabicPeriod" startAt="12"/>
            </a:pPr>
            <a:r>
              <a:rPr lang="ru-RU" sz="16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Медицинский и социальный </a:t>
            </a:r>
            <a:r>
              <a:rPr lang="ru-RU" sz="16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уход</a:t>
            </a:r>
          </a:p>
          <a:p>
            <a:pPr marL="342900" indent="-342900">
              <a:buFont typeface="+mj-lt"/>
              <a:buAutoNum type="arabicPeriod" startAt="12"/>
            </a:pPr>
            <a:r>
              <a:rPr lang="ru-RU" sz="16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Массажист </a:t>
            </a:r>
            <a:endParaRPr lang="ru-RU" sz="1600" dirty="0" smtClean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2"/>
            </a:pPr>
            <a:r>
              <a:rPr lang="ru-RU" sz="16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Адаптивная физическая культура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4952999" y="2462666"/>
            <a:ext cx="391477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ДЕКОРАТИВНО-ПРИКЛАДНОЕ ИСКУССТВО</a:t>
            </a:r>
            <a:endParaRPr lang="ru-RU" sz="2000" b="1" dirty="0" smtClean="0">
              <a:ln w="1905"/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ru-RU" sz="1600" dirty="0" err="1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Бисероплетение</a:t>
            </a:r>
            <a:endParaRPr lang="ru-RU" sz="1600" dirty="0" smtClean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ru-RU" sz="16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Резьба по дереву </a:t>
            </a:r>
            <a:endParaRPr lang="ru-RU" sz="1600" dirty="0" smtClean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ru-RU" sz="16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Вязание </a:t>
            </a:r>
            <a:r>
              <a:rPr lang="ru-RU" sz="16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спицами</a:t>
            </a:r>
          </a:p>
          <a:p>
            <a:pPr marL="342900" indent="-342900">
              <a:buFont typeface="+mj-lt"/>
              <a:buAutoNum type="arabicPeriod" startAt="15"/>
            </a:pPr>
            <a:r>
              <a:rPr lang="ru-RU" sz="16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Гончарное </a:t>
            </a:r>
            <a:r>
              <a:rPr lang="ru-RU" sz="16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дело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4952999" y="4355492"/>
            <a:ext cx="3914770" cy="16927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ПРЕЗЕНТАЦИОННЫЕ КОМПЕТЕНЦИИ</a:t>
            </a: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Реверсивный </a:t>
            </a:r>
            <a:r>
              <a:rPr lang="ru-RU" sz="16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инжиниринг</a:t>
            </a:r>
            <a:endParaRPr lang="ru-RU" sz="1600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Изготовление </a:t>
            </a:r>
            <a:r>
              <a:rPr lang="ru-RU" sz="16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прототипов</a:t>
            </a: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Студийный </a:t>
            </a:r>
            <a:r>
              <a:rPr lang="ru-RU" sz="16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фотограф</a:t>
            </a: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Ногтевой сервис</a:t>
            </a:r>
            <a:endParaRPr lang="ru-RU" sz="1600" dirty="0" smtClean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4355306" y="6217540"/>
            <a:ext cx="2290763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905"/>
                <a:solidFill>
                  <a:schemeClr val="bg1"/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18</a:t>
            </a:r>
            <a:r>
              <a:rPr lang="ru-RU" sz="2400" b="1" dirty="0" smtClean="0">
                <a:ln w="1905"/>
                <a:solidFill>
                  <a:schemeClr val="bg1"/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 основных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6729413" y="6218760"/>
            <a:ext cx="3000375" cy="52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4 презентационных</a:t>
            </a:r>
            <a:endParaRPr lang="ru-RU" sz="2000" dirty="0" smtClean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20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57193" y="214823"/>
            <a:ext cx="5324708" cy="584775"/>
            <a:chOff x="357193" y="214823"/>
            <a:chExt cx="5324708" cy="584775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193" y="242898"/>
              <a:ext cx="533633" cy="528627"/>
            </a:xfrm>
            <a:prstGeom prst="rect">
              <a:avLst/>
            </a:prstGeom>
          </p:spPr>
        </p:pic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AB23ABCE-064F-4241-BC2F-5911EFC1CACA}"/>
                </a:ext>
              </a:extLst>
            </p:cNvPr>
            <p:cNvSpPr/>
            <p:nvPr/>
          </p:nvSpPr>
          <p:spPr>
            <a:xfrm>
              <a:off x="890826" y="214823"/>
              <a:ext cx="479107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Региональный чемпионат</a:t>
              </a:r>
            </a:p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Новосибирской области</a:t>
              </a:r>
              <a:endParaRPr lang="ru-RU" sz="1600" dirty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>
          <a:xfrm>
            <a:off x="3643316" y="242898"/>
            <a:ext cx="1" cy="528627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732010" y="307155"/>
            <a:ext cx="59383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ПЛОЩАДКИ ЧЕМПИОНАТА 2019 ГОДА</a:t>
            </a:r>
            <a:endParaRPr lang="ru-RU" sz="2000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21537"/>
              </p:ext>
            </p:extLst>
          </p:nvPr>
        </p:nvGraphicFramePr>
        <p:xfrm>
          <a:off x="242888" y="891930"/>
          <a:ext cx="9427488" cy="5894231"/>
        </p:xfrm>
        <a:graphic>
          <a:graphicData uri="http://schemas.openxmlformats.org/drawingml/2006/table">
            <a:tbl>
              <a:tblPr/>
              <a:tblGrid>
                <a:gridCol w="366119"/>
                <a:gridCol w="2421681"/>
                <a:gridCol w="2053474"/>
                <a:gridCol w="4586214"/>
              </a:tblGrid>
              <a:tr h="341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№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п/п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образовательной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организации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Адрес проведения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Компетенция / мероприятие регионального чемпионата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7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ГБПОУ НСО «Новосибирский профессионально-педагогический колледж»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 Новосибирск, ул. Немировича-Данченко, 121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Компетенции: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Студийный фотограф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Инженерный дизайн (CAD) САПР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Вязание спицами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Бисероплетение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Реверсивный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инжиниринг</a:t>
                      </a:r>
                    </a:p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Изготовление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прототипов</a:t>
                      </a:r>
                    </a:p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Обработка текста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Мероприятия: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– основная площадка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профориентационной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программы;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– основная площадка выставочной программы;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– основная площадка деловой программы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4541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ГАПОУ НСО "Новосибирский колледж парикмахерского искусства"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 Новосибирск                           ул. Степная, 57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Компетенция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Ногтевой сервис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4541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ГБПОУ НСО «Новосибирский центр профессионального обучения № 1»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 Новосибирск,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ул. Весенняя, 12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Компетенции: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Сухое строительство и штукатурные работы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Малярное дело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3415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ГАПОУ НСО «Новосибирский колледж питания и сервиса»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 Новосибирск,</a:t>
                      </a:r>
                      <a:b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ул. Зорге, 2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Компетенция: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Поварское дело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7920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ФГБОУ ВО «Новосибирский государственный технический университет», Институт социальных технологий и реабилитации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 Новосибирск,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пр-т К. Маркса, 20,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корпус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Компетенции: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Адаптивная физическая культура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Социальная работа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Резьба по дереву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 Гончарное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дело</a:t>
                      </a:r>
                    </a:p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Изобразительное искусство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4541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ГАПОУ НСО «Новосибирский колледж легкой промышленности и сервиса»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 Новосибирск,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ул. Зорге, 12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Компетенция: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Портной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3415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ГАПОУ НСО «Новосибирский медицинский колледж»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 Новосибирск,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ул. Залесского, 2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Компетенции: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Массажист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Медицинский и социальный уход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5667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ГБПОУ НСО «Новосибирский колледж электроники и вычислительной техники»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 Новосибирск,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ул. Красный проспект, 177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Компетенции: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Веб-дизайн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Администрирование баз данных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5667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ГБПОУ НСО «Новосибирский центр профессионального обучения № 2 им. Героя России Ю.М. Наумова»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 Новосибирск,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ул. Первомайская, 206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Компетенция: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Кирпичная кладка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40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57193" y="214823"/>
            <a:ext cx="5324708" cy="584775"/>
            <a:chOff x="357193" y="214823"/>
            <a:chExt cx="5324708" cy="584775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193" y="242898"/>
              <a:ext cx="533633" cy="528627"/>
            </a:xfrm>
            <a:prstGeom prst="rect">
              <a:avLst/>
            </a:prstGeom>
          </p:spPr>
        </p:pic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AB23ABCE-064F-4241-BC2F-5911EFC1CACA}"/>
                </a:ext>
              </a:extLst>
            </p:cNvPr>
            <p:cNvSpPr/>
            <p:nvPr/>
          </p:nvSpPr>
          <p:spPr>
            <a:xfrm>
              <a:off x="890826" y="214823"/>
              <a:ext cx="479107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Региональный чемпионат</a:t>
              </a:r>
            </a:p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Новосибирской области</a:t>
              </a:r>
              <a:endParaRPr lang="ru-RU" sz="1600" dirty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>
          <a:xfrm>
            <a:off x="3643316" y="242898"/>
            <a:ext cx="1" cy="528627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732010" y="322544"/>
            <a:ext cx="59383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ОБЩАЯ ИНФОРМАЦИЯ И ПЛАН ПРОВЕДЕНИЯ</a:t>
            </a:r>
            <a:endParaRPr lang="ru-RU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882093"/>
              </p:ext>
            </p:extLst>
          </p:nvPr>
        </p:nvGraphicFramePr>
        <p:xfrm>
          <a:off x="357193" y="1194278"/>
          <a:ext cx="9313188" cy="2020410"/>
        </p:xfrm>
        <a:graphic>
          <a:graphicData uri="http://schemas.openxmlformats.org/drawingml/2006/table">
            <a:tbl>
              <a:tblPr/>
              <a:tblGrid>
                <a:gridCol w="1228720"/>
                <a:gridCol w="2214562"/>
                <a:gridCol w="1785938"/>
                <a:gridCol w="1671639"/>
                <a:gridCol w="2412329"/>
              </a:tblGrid>
              <a:tr h="1905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апреля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апреля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апреля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44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Церемония открытия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Регионального чемпионата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(Большой зал Правительства Новосибирской области,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ул. Красный проспект, д. 18)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 по планам работы компетенций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 по планам работы компетенций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11:00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Церемония закрытия Регионального чемпионата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(Большой зал Правительства Новосибирской области,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ул. Красный проспект, д. 18)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514728"/>
            <a:ext cx="4717377" cy="3144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57194" y="4410101"/>
            <a:ext cx="172878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905"/>
                <a:solidFill>
                  <a:srgbClr val="FF9933"/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22</a:t>
            </a:r>
            <a:endParaRPr lang="en-US" sz="3600" b="1" dirty="0" smtClean="0">
              <a:ln w="1905"/>
              <a:solidFill>
                <a:srgbClr val="FF9933"/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r>
              <a:rPr lang="ru-RU" sz="1400" dirty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г</a:t>
            </a:r>
            <a:r>
              <a:rPr lang="ru-RU" sz="14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лавных региональных эксперта</a:t>
            </a:r>
            <a:endParaRPr lang="ru-RU" sz="1400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2085976" y="4410101"/>
            <a:ext cx="12144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905"/>
                <a:solidFill>
                  <a:srgbClr val="FF9933"/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113</a:t>
            </a:r>
            <a:endParaRPr lang="en-US" sz="3600" b="1" dirty="0" smtClean="0">
              <a:ln w="1905"/>
              <a:solidFill>
                <a:srgbClr val="FF9933"/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r>
              <a:rPr lang="ru-RU" sz="14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экспертов чемпионата</a:t>
            </a:r>
            <a:endParaRPr lang="ru-RU" sz="1400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57193" y="3447469"/>
            <a:ext cx="177978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FF9933"/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20</a:t>
            </a:r>
            <a:r>
              <a:rPr lang="ru-RU" sz="3600" b="1" dirty="0" smtClean="0">
                <a:ln w="1905"/>
                <a:solidFill>
                  <a:srgbClr val="FF9933"/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7</a:t>
            </a:r>
            <a:endParaRPr lang="en-US" sz="3600" b="1" dirty="0" smtClean="0">
              <a:ln w="1905"/>
              <a:solidFill>
                <a:srgbClr val="FF9933"/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r>
              <a:rPr lang="ru-RU" sz="14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участников</a:t>
            </a:r>
            <a:endParaRPr lang="ru-RU" sz="1400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519488" y="4438677"/>
            <a:ext cx="121443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905"/>
                <a:solidFill>
                  <a:srgbClr val="FF9933"/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65</a:t>
            </a:r>
            <a:endParaRPr lang="en-US" sz="3600" b="1" dirty="0" smtClean="0">
              <a:ln w="1905"/>
              <a:solidFill>
                <a:srgbClr val="FF9933"/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r>
              <a:rPr lang="ru-RU" sz="14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экспертов прошли обучение</a:t>
            </a:r>
            <a:endParaRPr lang="ru-RU" sz="1400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57193" y="5709342"/>
            <a:ext cx="249822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FF9933"/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&gt; 150</a:t>
            </a:r>
          </a:p>
          <a:p>
            <a:r>
              <a:rPr lang="ru-RU" sz="14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волонтеров</a:t>
            </a:r>
            <a:endParaRPr lang="ru-RU" sz="1400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2037249" y="5709341"/>
            <a:ext cx="249822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FF9933"/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&gt; </a:t>
            </a:r>
            <a:r>
              <a:rPr lang="ru-RU" sz="3600" b="1" dirty="0" smtClean="0">
                <a:ln w="1905"/>
                <a:solidFill>
                  <a:srgbClr val="FF9933"/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6</a:t>
            </a:r>
            <a:r>
              <a:rPr lang="en-US" sz="3600" b="1" dirty="0" smtClean="0">
                <a:ln w="1905"/>
                <a:solidFill>
                  <a:srgbClr val="FF9933"/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0</a:t>
            </a:r>
          </a:p>
          <a:p>
            <a:r>
              <a:rPr lang="ru-RU" sz="14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организаций - участников</a:t>
            </a:r>
            <a:endParaRPr lang="ru-RU" sz="1400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1606307" y="3597299"/>
            <a:ext cx="11020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905"/>
                <a:solidFill>
                  <a:srgbClr val="FF0000"/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65</a:t>
            </a:r>
            <a:endParaRPr lang="en-US" sz="2800" b="1" dirty="0" smtClean="0">
              <a:ln w="1905"/>
              <a:solidFill>
                <a:srgbClr val="FF0000"/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r>
              <a:rPr lang="ru-RU" sz="11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школьников</a:t>
            </a:r>
            <a:endParaRPr lang="ru-RU" sz="1100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2749383" y="3597299"/>
            <a:ext cx="11020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905"/>
                <a:solidFill>
                  <a:srgbClr val="194BA1"/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101</a:t>
            </a:r>
            <a:endParaRPr lang="en-US" sz="2800" b="1" dirty="0" smtClean="0">
              <a:ln w="1905"/>
              <a:solidFill>
                <a:srgbClr val="194BA1"/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r>
              <a:rPr lang="ru-RU" sz="11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студент</a:t>
            </a:r>
            <a:endParaRPr lang="ru-RU" sz="1100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878711" y="3597299"/>
            <a:ext cx="11020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905"/>
                <a:solidFill>
                  <a:srgbClr val="00B050"/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41</a:t>
            </a:r>
            <a:endParaRPr lang="en-US" sz="2800" b="1" dirty="0" smtClean="0">
              <a:ln w="1905"/>
              <a:solidFill>
                <a:srgbClr val="00B050"/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r>
              <a:rPr lang="ru-RU" sz="1100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специалист</a:t>
            </a:r>
            <a:endParaRPr lang="ru-RU" sz="1100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74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357193" y="214823"/>
            <a:ext cx="5324708" cy="584775"/>
            <a:chOff x="357193" y="214823"/>
            <a:chExt cx="5324708" cy="584775"/>
          </a:xfrm>
        </p:grpSpPr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7193" y="242898"/>
              <a:ext cx="533633" cy="528627"/>
            </a:xfrm>
            <a:prstGeom prst="rect">
              <a:avLst/>
            </a:prstGeom>
          </p:spPr>
        </p:pic>
        <p:sp>
          <p:nvSpPr>
            <p:cNvPr id="16" name="Прямоугольник 15">
              <a:extLst>
                <a:ext uri="{FF2B5EF4-FFF2-40B4-BE49-F238E27FC236}">
                  <a16:creationId xmlns="" xmlns:a16="http://schemas.microsoft.com/office/drawing/2014/main" id="{AB23ABCE-064F-4241-BC2F-5911EFC1CACA}"/>
                </a:ext>
              </a:extLst>
            </p:cNvPr>
            <p:cNvSpPr/>
            <p:nvPr/>
          </p:nvSpPr>
          <p:spPr>
            <a:xfrm>
              <a:off x="890826" y="214823"/>
              <a:ext cx="479107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Региональный чемпионат</a:t>
              </a:r>
            </a:p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Новосибирской области</a:t>
              </a:r>
              <a:endParaRPr lang="ru-RU" sz="1600" dirty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732010" y="322544"/>
            <a:ext cx="59383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СОРЕВНОВАТЕЛЬНАЯ ПРОГРАММА</a:t>
            </a:r>
            <a:endParaRPr lang="ru-RU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643316" y="242898"/>
            <a:ext cx="1" cy="528627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652076"/>
              </p:ext>
            </p:extLst>
          </p:nvPr>
        </p:nvGraphicFramePr>
        <p:xfrm>
          <a:off x="357193" y="1067031"/>
          <a:ext cx="9213524" cy="5410079"/>
        </p:xfrm>
        <a:graphic>
          <a:graphicData uri="http://schemas.openxmlformats.org/drawingml/2006/table">
            <a:tbl>
              <a:tblPr/>
              <a:tblGrid>
                <a:gridCol w="1339728"/>
                <a:gridCol w="888475"/>
                <a:gridCol w="1067703"/>
                <a:gridCol w="1522990"/>
                <a:gridCol w="319020"/>
                <a:gridCol w="313508"/>
                <a:gridCol w="328760"/>
                <a:gridCol w="1041932"/>
                <a:gridCol w="398568"/>
                <a:gridCol w="398568"/>
                <a:gridCol w="398568"/>
                <a:gridCol w="398568"/>
                <a:gridCol w="398568"/>
                <a:gridCol w="398568"/>
              </a:tblGrid>
              <a:tr h="281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Место проведения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Компетенция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Соревновательный день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8:00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9:00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11:00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12:00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13:00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15:00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16:00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18:00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9817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Новосибирский профессионально-педагогический колледж,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л. Немировича-Данченко, 121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Изготовление прототипов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апреля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Инженерный дизайн (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CAD) </a:t>
                      </a: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САПР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</a:t>
                      </a:r>
                      <a:b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 (категория Студент)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апреля</a:t>
                      </a:r>
                      <a:b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 (Школьник)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Реверсивный инжиниринг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 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апреля 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Студийный фотограф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 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 (Студенты)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апреля 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 (Школьник)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Обратка текста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 (категория Школьник)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 (категория Студент)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Бисероплетение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 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 (категория Специалисты)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апреля 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 (категория Школьник)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Вязание спицами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 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 (категория Школьник)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апреля 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 (категория Специалист)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ГАПОУ НСО "Новосибирский колледж парикмахерского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искусстава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",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ул. Степная, 57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Ногтевой сервис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 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6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357193" y="214823"/>
            <a:ext cx="5324708" cy="584775"/>
            <a:chOff x="357193" y="214823"/>
            <a:chExt cx="5324708" cy="584775"/>
          </a:xfrm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7193" y="242898"/>
              <a:ext cx="533633" cy="528627"/>
            </a:xfrm>
            <a:prstGeom prst="rect">
              <a:avLst/>
            </a:prstGeom>
          </p:spPr>
        </p:pic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AB23ABCE-064F-4241-BC2F-5911EFC1CACA}"/>
                </a:ext>
              </a:extLst>
            </p:cNvPr>
            <p:cNvSpPr/>
            <p:nvPr/>
          </p:nvSpPr>
          <p:spPr>
            <a:xfrm>
              <a:off x="890826" y="214823"/>
              <a:ext cx="479107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Региональный чемпионат</a:t>
              </a:r>
            </a:p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Новосибирской области</a:t>
              </a:r>
              <a:endParaRPr lang="ru-RU" sz="1600" dirty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732010" y="322544"/>
            <a:ext cx="59383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СОРЕВНОВАТЕЛЬНАЯ ПРОГРАММА</a:t>
            </a:r>
            <a:endParaRPr lang="ru-RU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643316" y="242898"/>
            <a:ext cx="1" cy="528627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860007"/>
              </p:ext>
            </p:extLst>
          </p:nvPr>
        </p:nvGraphicFramePr>
        <p:xfrm>
          <a:off x="357193" y="1024165"/>
          <a:ext cx="9221374" cy="5451565"/>
        </p:xfrm>
        <a:graphic>
          <a:graphicData uri="http://schemas.openxmlformats.org/drawingml/2006/table">
            <a:tbl>
              <a:tblPr/>
              <a:tblGrid>
                <a:gridCol w="1448325"/>
                <a:gridCol w="1012183"/>
                <a:gridCol w="1025382"/>
                <a:gridCol w="1400363"/>
                <a:gridCol w="436286"/>
                <a:gridCol w="349028"/>
                <a:gridCol w="314125"/>
                <a:gridCol w="820990"/>
                <a:gridCol w="401254"/>
                <a:gridCol w="401254"/>
                <a:gridCol w="401254"/>
                <a:gridCol w="401254"/>
                <a:gridCol w="401254"/>
                <a:gridCol w="408422"/>
              </a:tblGrid>
              <a:tr h="283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Место проведения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Компетенция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Соревновательный день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598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ГБПОУ НСО "Новосибирский центр профессионального обучения №1", 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ул. Весенняя, 12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Сухое строительство и штукатурные работы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 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Малярное дело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 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ГАПОУ НСО "Новосибирский колледж питания и сервиса",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ул. Зорге, 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Поварское дело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 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ГАПОУ НСО "Новосибирский колледж легкой промышленности и сервиса",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ул. Зорге, 12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Портной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 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        (1 смена)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   (2 смена)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82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ГБПОУ НСО "Новосибирский колледж электроники и вычислительной техники",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ул. Красный проспект, 177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Веб- дизайн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 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3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Администрирование баз данных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 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3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ГБПОУ НСО "Новосибирский центр профессионального обучения №2 им. Героя России Ю.М. Наумова",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ул. Первомайская, 206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Кирпичная кладка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 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89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57193" y="214823"/>
            <a:ext cx="5324708" cy="584775"/>
            <a:chOff x="357193" y="214823"/>
            <a:chExt cx="5324708" cy="584775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7193" y="242898"/>
              <a:ext cx="533633" cy="528627"/>
            </a:xfrm>
            <a:prstGeom prst="rect">
              <a:avLst/>
            </a:prstGeom>
          </p:spPr>
        </p:pic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AB23ABCE-064F-4241-BC2F-5911EFC1CACA}"/>
                </a:ext>
              </a:extLst>
            </p:cNvPr>
            <p:cNvSpPr/>
            <p:nvPr/>
          </p:nvSpPr>
          <p:spPr>
            <a:xfrm>
              <a:off x="890826" y="214823"/>
              <a:ext cx="479107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Региональный чемпионат</a:t>
              </a:r>
            </a:p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Новосибирской области</a:t>
              </a:r>
              <a:endParaRPr lang="ru-RU" sz="1600" dirty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732010" y="322544"/>
            <a:ext cx="59383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СОРЕВНОВАТЕЛЬНАЯ ПРОГРАММА</a:t>
            </a:r>
            <a:endParaRPr lang="ru-RU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643316" y="242898"/>
            <a:ext cx="1" cy="528627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371351"/>
              </p:ext>
            </p:extLst>
          </p:nvPr>
        </p:nvGraphicFramePr>
        <p:xfrm>
          <a:off x="430898" y="907319"/>
          <a:ext cx="9239479" cy="5575874"/>
        </p:xfrm>
        <a:graphic>
          <a:graphicData uri="http://schemas.openxmlformats.org/drawingml/2006/table">
            <a:tbl>
              <a:tblPr/>
              <a:tblGrid>
                <a:gridCol w="1197070"/>
                <a:gridCol w="1082128"/>
                <a:gridCol w="1152769"/>
                <a:gridCol w="707381"/>
                <a:gridCol w="913220"/>
                <a:gridCol w="373113"/>
                <a:gridCol w="373113"/>
                <a:gridCol w="530520"/>
                <a:gridCol w="373113"/>
                <a:gridCol w="373113"/>
                <a:gridCol w="373113"/>
                <a:gridCol w="373113"/>
                <a:gridCol w="373113"/>
                <a:gridCol w="1044600"/>
              </a:tblGrid>
              <a:tr h="309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Место проведения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Компетенция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Соревновательный день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18:00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153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ГАПОУ НСО "Новосибирский медицинский колледж", 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ул. Залесского, 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Массажист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 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апреля 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Круглый стол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Медицинский и социальный ухож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 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апреля 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152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Институт социальных технологий и реабилитации НГТУ,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пр-т К. Маркса, 20,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корпус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Гончарное дело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 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1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Социальная работа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 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1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Изобразительное искусство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 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1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Резьба по дереву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апреля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1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Адаптивная физическая культура  (Дворец спорта НГТУ ул. Блюхера, 34)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апреля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Сбор и регистрация участников соревнований на площадке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экспертов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144" marR="6144" marT="6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0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357193" y="214823"/>
            <a:ext cx="5324708" cy="584775"/>
            <a:chOff x="357193" y="214823"/>
            <a:chExt cx="5324708" cy="584775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193" y="242898"/>
              <a:ext cx="533633" cy="528627"/>
            </a:xfrm>
            <a:prstGeom prst="rect">
              <a:avLst/>
            </a:prstGeom>
          </p:spPr>
        </p:pic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AB23ABCE-064F-4241-BC2F-5911EFC1CACA}"/>
                </a:ext>
              </a:extLst>
            </p:cNvPr>
            <p:cNvSpPr/>
            <p:nvPr/>
          </p:nvSpPr>
          <p:spPr>
            <a:xfrm>
              <a:off x="890826" y="214823"/>
              <a:ext cx="479107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Региональный чемпионат</a:t>
              </a:r>
            </a:p>
            <a:p>
              <a:r>
                <a:rPr lang="ru-RU" sz="1600" dirty="0" smtClean="0">
                  <a:ln w="1905"/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Новосибирской области</a:t>
              </a:r>
              <a:endParaRPr lang="ru-RU" sz="1600" dirty="0">
                <a:ln w="1905"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AB23ABCE-064F-4241-BC2F-5911EFC1CACA}"/>
              </a:ext>
            </a:extLst>
          </p:cNvPr>
          <p:cNvSpPr/>
          <p:nvPr/>
        </p:nvSpPr>
        <p:spPr>
          <a:xfrm>
            <a:off x="3732010" y="322544"/>
            <a:ext cx="59383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905"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ДЕЛОВАЯ ПРОГРАММА</a:t>
            </a:r>
            <a:endParaRPr lang="ru-RU" dirty="0">
              <a:ln w="1905"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643316" y="242898"/>
            <a:ext cx="1" cy="528627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542369"/>
              </p:ext>
            </p:extLst>
          </p:nvPr>
        </p:nvGraphicFramePr>
        <p:xfrm>
          <a:off x="357193" y="4283562"/>
          <a:ext cx="9204817" cy="1348822"/>
        </p:xfrm>
        <a:graphic>
          <a:graphicData uri="http://schemas.openxmlformats.org/drawingml/2006/table">
            <a:tbl>
              <a:tblPr/>
              <a:tblGrid>
                <a:gridCol w="1457230"/>
                <a:gridCol w="582890"/>
                <a:gridCol w="582890"/>
                <a:gridCol w="582890"/>
                <a:gridCol w="582890"/>
                <a:gridCol w="582890"/>
                <a:gridCol w="582890"/>
                <a:gridCol w="582890"/>
                <a:gridCol w="582890"/>
                <a:gridCol w="3084467"/>
              </a:tblGrid>
              <a:tr h="3337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апреля 2019 </a:t>
                      </a:r>
                    </a:p>
                  </a:txBody>
                  <a:tcPr marL="5776" marR="5776" marT="5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933C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ГАПОУ НСО "Новосибирский медицинский колледж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</a:t>
                      </a: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Залесского, 2       </a:t>
                      </a:r>
                    </a:p>
                  </a:txBody>
                  <a:tcPr marL="5776" marR="5776" marT="5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10.00 - </a:t>
                      </a:r>
                      <a:r>
                        <a:rPr lang="ru-RU" sz="9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13.00</a:t>
                      </a: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(аудитория </a:t>
                      </a:r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20)</a:t>
                      </a:r>
                    </a:p>
                  </a:txBody>
                  <a:tcPr marL="5776" marR="5776" marT="5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Семинар «Интеграция обучающихся с ОВЗ в учебно-воспитательный процесс»</a:t>
                      </a:r>
                    </a:p>
                  </a:txBody>
                  <a:tcPr marL="5776" marR="5776" marT="5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7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Модераторы</a:t>
                      </a:r>
                    </a:p>
                  </a:txBody>
                  <a:tcPr marL="5776" marR="5776" marT="57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М.В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Суворова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руководитель Единого центра компетенций,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А.С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Блинков,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преподаватель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6" marR="5776" marT="57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</a:txBody>
                  <a:tcPr marL="5776" marR="5776" marT="57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Педагогические работники образовательных организаций</a:t>
                      </a:r>
                    </a:p>
                  </a:txBody>
                  <a:tcPr marL="5776" marR="5776" marT="57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70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6" marR="5776" marT="57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6" marR="5776" marT="5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6" marR="5776" marT="5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6" marR="5776" marT="5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6" marR="5776" marT="5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6" marR="5776" marT="5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6" marR="5776" marT="5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6" marR="5776" marT="5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6" marR="5776" marT="5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6" marR="5776" marT="5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833003"/>
              </p:ext>
            </p:extLst>
          </p:nvPr>
        </p:nvGraphicFramePr>
        <p:xfrm>
          <a:off x="357193" y="5578775"/>
          <a:ext cx="9204819" cy="965016"/>
        </p:xfrm>
        <a:graphic>
          <a:graphicData uri="http://schemas.openxmlformats.org/drawingml/2006/table">
            <a:tbl>
              <a:tblPr/>
              <a:tblGrid>
                <a:gridCol w="1458191"/>
                <a:gridCol w="7746628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апреля 2019</a:t>
                      </a:r>
                    </a:p>
                  </a:txBody>
                  <a:tcPr marL="8454" marR="8454" marT="84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ГАПОУ НСО «Новосибирский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колледж парикмахерского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искусства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</a:t>
                      </a:r>
                    </a:p>
                    <a:p>
                      <a:pPr algn="ct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Степная, 57  </a:t>
                      </a:r>
                    </a:p>
                  </a:txBody>
                  <a:tcPr marL="8454" marR="8454" marT="845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933C"/>
                    </a:solidFill>
                  </a:tcPr>
                </a:tc>
              </a:tr>
              <a:tr h="25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10-00 – 13-00 </a:t>
                      </a:r>
                    </a:p>
                  </a:txBody>
                  <a:tcPr marL="8454" marR="8454" marT="84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Мастер-класс по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макияжу,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Мастер-класс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плетению длинных волос</a:t>
                      </a:r>
                    </a:p>
                  </a:txBody>
                  <a:tcPr marL="8454" marR="8454" marT="84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</a:txBody>
                  <a:tcPr marL="8454" marR="8454" marT="84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Клиенты центра ГАУ НСО «Комплексный центр социальной адаптации инвалидов»  (ГАУ НСО «КЦСАИ»)</a:t>
                      </a:r>
                    </a:p>
                  </a:txBody>
                  <a:tcPr marL="8454" marR="8454" marT="84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736979"/>
              </p:ext>
            </p:extLst>
          </p:nvPr>
        </p:nvGraphicFramePr>
        <p:xfrm>
          <a:off x="357193" y="1114698"/>
          <a:ext cx="9135150" cy="3049897"/>
        </p:xfrm>
        <a:graphic>
          <a:graphicData uri="http://schemas.openxmlformats.org/drawingml/2006/table">
            <a:tbl>
              <a:tblPr/>
              <a:tblGrid>
                <a:gridCol w="1447152"/>
                <a:gridCol w="7687998"/>
              </a:tblGrid>
              <a:tr h="413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– 26 апреля 2019</a:t>
                      </a:r>
                    </a:p>
                  </a:txBody>
                  <a:tcPr marL="5666" marR="5666" marT="56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ГБПОУ НСО «Новосибирский профессионально-педагогический колледж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</a:t>
                      </a: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Немировича- Данченко, 121</a:t>
                      </a:r>
                    </a:p>
                  </a:txBody>
                  <a:tcPr marL="5666" marR="5666" marT="56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933C"/>
                    </a:solidFill>
                  </a:tcPr>
                </a:tc>
              </a:tr>
              <a:tr h="3503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9.00-17.00</a:t>
                      </a:r>
                    </a:p>
                    <a:p>
                      <a:pPr algn="ctr" fontAlgn="t"/>
                      <a:r>
                        <a:rPr lang="ru-RU" sz="9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конференц-зал</a:t>
                      </a:r>
                      <a:endParaRPr lang="ru-RU" sz="9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Курсы повышения квалификации для педагогических кадров профессиональных образовательных организаций Новосибирской области «Практика наставничества в инклюзивном образовании инвалидов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лиц с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ОВЗ в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профессиональных образовательных организациях» (в виде стажировки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460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Модератор</a:t>
                      </a:r>
                    </a:p>
                  </a:txBody>
                  <a:tcPr marL="5666" marR="5666" marT="566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Аллахвердян С.Р.,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к.п.н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., заведующий отделением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ГБПОУ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НСО «Новосибирский профессионально-педагогический колледж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2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Содержание</a:t>
                      </a:r>
                    </a:p>
                  </a:txBody>
                  <a:tcPr marL="5666" marR="5666" marT="566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Организация психолого-педагогического сопровождения учебно-воспитательного процесса инклюзивного образования инвалидов и лиц с ОВЗ в профессиональных образовательных организациях;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Правовые основы инклюзивного образования;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Этика общения и правила сопровождения инвалидов и лиц с ОВЗ в профессиональных образовательных организациях;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Организация инклюзивного образования инвалидов и лиц с ОВЗ по физической культуре в профессиональных образовательных организациях;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Социальная адаптация инвалидов и лиц 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ОВЗ в профессиональных образовательных организациях;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Применение электронного обучения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дистанционных образовательных технологий в системе инклюзивного образования в профессиональных образовательных организациях;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Разработка и реализация адаптированных образовательных программ среднего профессионального образования в профессиональных образовательных организациях.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оценка профессиональных компетенций управленческих и педагогических кадров образовательных организаций;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актуальность развития системы наставничества при внедрении инклюзивного образования;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технологии подготовки обучающихся с ОВЗ и инвалидностью к участию в конкурсах и чемпионатах</a:t>
                      </a:r>
                    </a:p>
                  </a:txBody>
                  <a:tcPr marL="5666" marR="5666" marT="566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</a:t>
                      </a:r>
                    </a:p>
                  </a:txBody>
                  <a:tcPr marL="5666" marR="5666" marT="566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Педагогические работники  профессиональных образовательных организаций Новосибирской области</a:t>
                      </a:r>
                    </a:p>
                  </a:txBody>
                  <a:tcPr marL="5666" marR="5666" marT="566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63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2579</Words>
  <Application>Microsoft Office PowerPoint</Application>
  <PresentationFormat>Лист A4 (210x297 мм)</PresentationFormat>
  <Paragraphs>661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Malgun Gothic</vt:lpstr>
      <vt:lpstr>Arial</vt:lpstr>
      <vt:lpstr>Calibri</vt:lpstr>
      <vt:lpstr>Calibri Light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Aleksey Shishmakov</dc:creator>
  <cp:lastModifiedBy>Demanog Demanog</cp:lastModifiedBy>
  <cp:revision>153</cp:revision>
  <cp:lastPrinted>2018-10-10T08:32:43Z</cp:lastPrinted>
  <dcterms:created xsi:type="dcterms:W3CDTF">2017-10-13T07:42:24Z</dcterms:created>
  <dcterms:modified xsi:type="dcterms:W3CDTF">2019-04-09T08:59:43Z</dcterms:modified>
</cp:coreProperties>
</file>