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286" r:id="rId3"/>
    <p:sldId id="256" r:id="rId4"/>
    <p:sldId id="287" r:id="rId5"/>
    <p:sldId id="288" r:id="rId6"/>
    <p:sldId id="283" r:id="rId7"/>
    <p:sldId id="274" r:id="rId8"/>
    <p:sldId id="275" r:id="rId9"/>
    <p:sldId id="266" r:id="rId10"/>
    <p:sldId id="267" r:id="rId11"/>
    <p:sldId id="279" r:id="rId12"/>
    <p:sldId id="289" r:id="rId13"/>
    <p:sldId id="280" r:id="rId14"/>
    <p:sldId id="258" r:id="rId15"/>
  </p:sldIdLst>
  <p:sldSz cx="9906000" cy="6858000" type="A4"/>
  <p:notesSz cx="9925050" cy="67976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4BA1"/>
    <a:srgbClr val="FF9933"/>
    <a:srgbClr val="3333FF"/>
    <a:srgbClr val="CCFF99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1434" y="11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akae\Dropbox\&#1086;&#1090;%20&#1041;&#1072;&#1082;&#1072;&#1077;&#1074;&#1072;\&#1040;&#1073;&#1080;&#1083;&#1080;&#1084;&#1087;&#1080;&#1082;&#1089;\2019\&#1040;&#1073;&#1080;&#1083;&#1080;&#1084;&#1087;&#1080;&#1082;&#1089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gradFill rotWithShape="1">
                <a:gsLst>
                  <a:gs pos="0">
                    <a:schemeClr val="accent6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 w="19050"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</c:dPt>
          <c:dPt>
            <c:idx val="1"/>
            <c:bubble3D val="0"/>
            <c:spPr>
              <a:solidFill>
                <a:srgbClr val="0070C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2.2240399228635643E-2"/>
                  <c:y val="9.244441363163032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9515741216344654"/>
                      <c:h val="0.2366002069993062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-2.5338311562908458E-2"/>
                  <c:y val="7.156805997455771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7701249550048734"/>
                      <c:h val="0.2366002069993062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7.0627307896088537E-2"/>
                  <c:y val="-0.1040000909887060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614509298297333"/>
                      <c:h val="0.236600206999306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Sheet1!$A$16:$A$18</c:f>
              <c:strCache>
                <c:ptCount val="3"/>
                <c:pt idx="0">
                  <c:v>Школьники</c:v>
                </c:pt>
                <c:pt idx="1">
                  <c:v>Специалисты</c:v>
                </c:pt>
                <c:pt idx="2">
                  <c:v>Студенты</c:v>
                </c:pt>
              </c:strCache>
            </c:strRef>
          </c:cat>
          <c:val>
            <c:numRef>
              <c:f>Sheet1!$B$16:$B$18</c:f>
              <c:numCache>
                <c:formatCode>General</c:formatCode>
                <c:ptCount val="3"/>
                <c:pt idx="0">
                  <c:v>25</c:v>
                </c:pt>
                <c:pt idx="1">
                  <c:v>25</c:v>
                </c:pt>
                <c:pt idx="2">
                  <c:v>81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0855" cy="3414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2472" y="0"/>
            <a:ext cx="4300855" cy="3414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7AA66C-A347-41AC-A2E5-71F390ADD3DB}" type="datetimeFigureOut">
              <a:rPr lang="ru-RU" smtClean="0"/>
              <a:t>09.04.2019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305175" y="849313"/>
            <a:ext cx="3314700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2505" y="3271382"/>
            <a:ext cx="7940040" cy="267658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456219"/>
            <a:ext cx="4300855" cy="3414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2472" y="6456219"/>
            <a:ext cx="4300855" cy="3414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2B6B35-F0D1-41C5-ABB9-64E31995E8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57899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2B6B35-F0D1-41C5-ABB9-64E31995E879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29220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2B6B35-F0D1-41C5-ABB9-64E31995E879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12376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2B6B35-F0D1-41C5-ABB9-64E31995E879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94719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DBBB29B4-8FF3-4629-8E21-28C6588167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F4805-54BD-4F8D-8C0E-1C4D7AF011C1}" type="datetimeFigureOut">
              <a:rPr lang="ru-RU" smtClean="0"/>
              <a:t>09.04.2019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1C1F6C40-1A96-4F70-969A-447DAF0AF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AA74F95B-0660-42FE-9939-216147C40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39173-C2BC-4EF4-801D-9C98C55E71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7825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C8BDB83-9ED6-47AB-85F2-800E1D6ECB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D723027E-5648-4FA5-89A6-47ECBDE6A8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A719FBE5-8601-4C31-83E2-0FE95EE2F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F4805-54BD-4F8D-8C0E-1C4D7AF011C1}" type="datetimeFigureOut">
              <a:rPr lang="ru-RU" smtClean="0"/>
              <a:t>09.04.2019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E10A4410-273D-4285-9CF7-CD28BE78B9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291BBFE1-9E70-4AB0-952A-100659765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39173-C2BC-4EF4-801D-9C98C55E71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8550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E2F66DE9-0796-4E0C-A2C4-B13B935DDF4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CB61B25B-9A09-456C-8587-362AA0AD14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E2BBC656-C822-4C13-9ECB-C0DB4A8817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F4805-54BD-4F8D-8C0E-1C4D7AF011C1}" type="datetimeFigureOut">
              <a:rPr lang="ru-RU" smtClean="0"/>
              <a:t>09.04.2019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0FD2E7D3-8818-4484-A435-123AE8EAE1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CA39A69A-D720-4FE9-B039-FABA8EB36E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39173-C2BC-4EF4-801D-9C98C55E71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4281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EAD6970-2DDC-46EC-B77C-4E172BC871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E2648D0F-46AF-4432-8B1F-6AC868F10C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29E3343B-CEA1-4855-8366-63265EBE66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F4805-54BD-4F8D-8C0E-1C4D7AF011C1}" type="datetimeFigureOut">
              <a:rPr lang="ru-RU" smtClean="0"/>
              <a:t>09.04.2019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CDE86770-D562-4646-88A0-F26DED2FE2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8E911FF6-C419-42F2-87C2-369ADA5B5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39173-C2BC-4EF4-801D-9C98C55E71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5167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0803FAC-584C-49F9-B695-133B86EB8E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5879" y="1709738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BF405C85-0195-488A-A966-4900CC7347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5879" y="4589464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32C53F29-B959-4184-816B-F482DE088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F4805-54BD-4F8D-8C0E-1C4D7AF011C1}" type="datetimeFigureOut">
              <a:rPr lang="ru-RU" smtClean="0"/>
              <a:t>09.04.2019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E029776C-FDE9-4022-BC71-A42261380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D220E94E-12DE-4C4C-A948-918FB3959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39173-C2BC-4EF4-801D-9C98C55E71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0196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0758F14-B018-4857-9085-64A2B1EEA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93C1DCF7-3289-4E1A-B540-44417740B9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048DECD2-FDEF-4725-BC3C-198D37D1D6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D544B544-4CC7-43BF-87C0-891AEE9F77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F4805-54BD-4F8D-8C0E-1C4D7AF011C1}" type="datetimeFigureOut">
              <a:rPr lang="ru-RU" smtClean="0"/>
              <a:t>09.04.2019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89FD7F2B-391A-4E27-94CF-68FD9CFCD5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75B4CB1A-E3E8-451E-80D2-2977A37672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39173-C2BC-4EF4-801D-9C98C55E71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1400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95BBF16-DCA3-447D-B659-F3E0D3E328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29" y="365126"/>
            <a:ext cx="8543925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572D422A-C85E-4A8A-A835-17BC608B0F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2329" y="1681164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F1A5D593-2CAF-4513-9174-6C32344C79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2329" y="2505076"/>
            <a:ext cx="4190702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00E6B927-E2C8-4A5B-A071-661516400E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14914" y="1681164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B34E5B6F-4B31-4DEC-B798-24AA9B26F0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14914" y="2505076"/>
            <a:ext cx="4211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44633BD5-3CF2-408C-916A-7495C1A192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F4805-54BD-4F8D-8C0E-1C4D7AF011C1}" type="datetimeFigureOut">
              <a:rPr lang="ru-RU" smtClean="0"/>
              <a:t>09.04.2019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8F042578-0251-4793-9755-593F121060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4BA51147-AB66-4B97-BA5E-EDD61DEEB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39173-C2BC-4EF4-801D-9C98C55E71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2127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AD2F799-9A5F-4E41-84A7-765C427D14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BC9E502F-D9CF-477B-B51E-EFD39C01CC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F4805-54BD-4F8D-8C0E-1C4D7AF011C1}" type="datetimeFigureOut">
              <a:rPr lang="ru-RU" smtClean="0"/>
              <a:t>09.04.2019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8B67820E-D915-4F12-8B6D-477729C9B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58B45D84-1ED5-4532-82B0-859EFA717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39173-C2BC-4EF4-801D-9C98C55E71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6945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C4A877B0-B015-458A-B1B3-4F9FCA29EE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F4805-54BD-4F8D-8C0E-1C4D7AF011C1}" type="datetimeFigureOut">
              <a:rPr lang="ru-RU" smtClean="0"/>
              <a:t>09.04.2019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2E453674-3D1E-446B-96B4-C6A836EF75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E124EC18-9B9D-428E-A34A-A7541D5BD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39173-C2BC-4EF4-801D-9C98C55E71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3483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D6C5CF9-4F24-44FD-B598-48FE556F87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29" y="457200"/>
            <a:ext cx="3194942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B54CE1D5-E499-448E-8084-DDA7137EC5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1341" y="987426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D62AF59C-8B1E-4A74-88F9-CE48719BCD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329" y="2057400"/>
            <a:ext cx="3194942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58683038-EDF4-44D2-AE69-D73D9D9CBC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F4805-54BD-4F8D-8C0E-1C4D7AF011C1}" type="datetimeFigureOut">
              <a:rPr lang="ru-RU" smtClean="0"/>
              <a:t>09.04.2019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E98724E5-C66E-4D2F-8D5D-235F926EF2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8D4E9238-4EEB-4FD1-A129-DCA20597B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39173-C2BC-4EF4-801D-9C98C55E71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8079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7414E6F-1AF8-42D3-9A7A-330939B943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29" y="457200"/>
            <a:ext cx="3194942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0DF60BCE-D750-4F7F-B3DD-86AA3BAD68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11341" y="987426"/>
            <a:ext cx="501491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5562BB02-3F0E-4DBF-8F4D-2FACD9A312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329" y="2057400"/>
            <a:ext cx="3194942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DB572455-6A82-4D00-B5D7-5964FD53C3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F4805-54BD-4F8D-8C0E-1C4D7AF011C1}" type="datetimeFigureOut">
              <a:rPr lang="ru-RU" smtClean="0"/>
              <a:t>09.04.2019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591E4F81-9800-4837-9A38-723652455A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EA5AF546-EC5E-490B-8C0F-37BE1C3B77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39173-C2BC-4EF4-801D-9C98C55E71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4698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4A6185A-7002-40CA-9E32-BB4867FF85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9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204120C9-CA40-4F55-9D66-E4314612DF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1039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92D3B236-B895-4FB2-976F-40A19119D7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5F4805-54BD-4F8D-8C0E-1C4D7AF011C1}" type="datetimeFigureOut">
              <a:rPr lang="ru-RU" smtClean="0"/>
              <a:t>09.04.2019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087D545F-75C1-4AC4-BD97-E39C4C74BE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81364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AB204589-5D7C-478F-8862-728830726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639173-C2BC-4EF4-801D-9C98C55E71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796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AB23ABCE-064F-4241-BC2F-5911EFC1CACA}"/>
              </a:ext>
            </a:extLst>
          </p:cNvPr>
          <p:cNvSpPr/>
          <p:nvPr/>
        </p:nvSpPr>
        <p:spPr>
          <a:xfrm>
            <a:off x="614363" y="1924886"/>
            <a:ext cx="729759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7200" b="1" dirty="0" smtClean="0">
                <a:ln w="1905"/>
                <a:solidFill>
                  <a:srgbClr val="194BA1"/>
                </a:solidFill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ПРОГРАММА</a:t>
            </a:r>
            <a:endParaRPr lang="ru-RU" sz="7200" b="1" dirty="0">
              <a:ln w="1905"/>
              <a:solidFill>
                <a:srgbClr val="194BA1"/>
              </a:solidFill>
              <a:latin typeface="Arial" panose="020B0604020202020204" pitchFamily="34" charset="0"/>
              <a:ea typeface="Malgun Gothic" panose="020B0503020000020004" pitchFamily="34" charset="-127"/>
              <a:cs typeface="Arial" panose="020B0604020202020204" pitchFamily="34" charset="0"/>
            </a:endParaRPr>
          </a:p>
        </p:txBody>
      </p:sp>
      <p:pic>
        <p:nvPicPr>
          <p:cNvPr id="16" name="Рисунок 15">
            <a:extLst>
              <a:ext uri="{FF2B5EF4-FFF2-40B4-BE49-F238E27FC236}">
                <a16:creationId xmlns="" xmlns:a16="http://schemas.microsoft.com/office/drawing/2014/main" id="{492BAF0D-BA0F-42E0-8A7E-DBDABABBDA2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363" y="345340"/>
            <a:ext cx="836872" cy="101566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AB23ABCE-064F-4241-BC2F-5911EFC1CACA}"/>
              </a:ext>
            </a:extLst>
          </p:cNvPr>
          <p:cNvSpPr/>
          <p:nvPr/>
        </p:nvSpPr>
        <p:spPr>
          <a:xfrm>
            <a:off x="1800900" y="499229"/>
            <a:ext cx="380220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n w="1905"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Новосибирск</a:t>
            </a:r>
            <a:endParaRPr lang="ru-RU" sz="2000" dirty="0">
              <a:ln w="1905"/>
              <a:latin typeface="Arial" panose="020B0604020202020204" pitchFamily="34" charset="0"/>
              <a:ea typeface="Malgun Gothic" panose="020B0503020000020004" pitchFamily="34" charset="-127"/>
              <a:cs typeface="Arial" panose="020B0604020202020204" pitchFamily="34" charset="0"/>
            </a:endParaRPr>
          </a:p>
          <a:p>
            <a:r>
              <a:rPr lang="en-US" sz="2000" dirty="0" smtClean="0">
                <a:ln w="1905"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1</a:t>
            </a:r>
            <a:r>
              <a:rPr lang="ru-RU" sz="2000" dirty="0" smtClean="0">
                <a:ln w="1905"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6-</a:t>
            </a:r>
            <a:r>
              <a:rPr lang="en-US" sz="2000" dirty="0">
                <a:ln w="1905"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19</a:t>
            </a:r>
            <a:r>
              <a:rPr lang="ru-RU" sz="2000" dirty="0">
                <a:ln w="1905"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 </a:t>
            </a:r>
            <a:r>
              <a:rPr lang="ru-RU" sz="2000" dirty="0" smtClean="0">
                <a:ln w="1905"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апреля 201</a:t>
            </a:r>
            <a:r>
              <a:rPr lang="ru-RU" sz="2000" dirty="0">
                <a:ln w="1905"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9</a:t>
            </a:r>
            <a:r>
              <a:rPr lang="ru-RU" sz="2000" dirty="0" smtClean="0">
                <a:ln w="1905"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 </a:t>
            </a:r>
            <a:r>
              <a:rPr lang="ru-RU" sz="2000" dirty="0">
                <a:ln w="1905"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года</a:t>
            </a:r>
            <a:endParaRPr lang="en-US" sz="2000" dirty="0">
              <a:ln w="1905"/>
              <a:latin typeface="Arial" panose="020B0604020202020204" pitchFamily="34" charset="0"/>
              <a:ea typeface="Malgun Gothic" panose="020B0503020000020004" pitchFamily="34" charset="-127"/>
              <a:cs typeface="Arial" panose="020B0604020202020204" pitchFamily="34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="" xmlns:a16="http://schemas.microsoft.com/office/drawing/2014/main" id="{AB23ABCE-064F-4241-BC2F-5911EFC1CACA}"/>
              </a:ext>
            </a:extLst>
          </p:cNvPr>
          <p:cNvSpPr/>
          <p:nvPr/>
        </p:nvSpPr>
        <p:spPr>
          <a:xfrm>
            <a:off x="2886746" y="3814771"/>
            <a:ext cx="640556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7200" b="1" dirty="0" err="1" smtClean="0">
                <a:ln w="1905"/>
                <a:solidFill>
                  <a:srgbClr val="194BA1"/>
                </a:solidFill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Абилимпикс</a:t>
            </a:r>
            <a:endParaRPr lang="ru-RU" sz="7200" b="1" dirty="0" smtClean="0">
              <a:ln w="1905"/>
              <a:solidFill>
                <a:srgbClr val="194BA1"/>
              </a:solidFill>
              <a:latin typeface="Arial" panose="020B0604020202020204" pitchFamily="34" charset="0"/>
              <a:ea typeface="Malgun Gothic" panose="020B0503020000020004" pitchFamily="34" charset="-127"/>
              <a:cs typeface="Arial" panose="020B0604020202020204" pitchFamily="34" charset="0"/>
            </a:endParaRPr>
          </a:p>
          <a:p>
            <a:r>
              <a:rPr lang="en-US" dirty="0" smtClean="0">
                <a:ln w="1905"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IV </a:t>
            </a:r>
            <a:r>
              <a:rPr lang="ru-RU" dirty="0" smtClean="0">
                <a:ln w="1905"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Региональный чемпионат Новосибирской области</a:t>
            </a:r>
          </a:p>
          <a:p>
            <a:r>
              <a:rPr lang="ru-RU" dirty="0" smtClean="0">
                <a:ln w="1905"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по профессиональному мастерству среди инвалидов</a:t>
            </a:r>
          </a:p>
          <a:p>
            <a:r>
              <a:rPr lang="ru-RU" dirty="0" smtClean="0">
                <a:ln w="1905"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и лиц с ограниченными возможностями здоровья</a:t>
            </a:r>
            <a:endParaRPr lang="en-US" dirty="0">
              <a:ln w="1905"/>
              <a:latin typeface="Arial" panose="020B0604020202020204" pitchFamily="34" charset="0"/>
              <a:ea typeface="Malgun Gothic" panose="020B0503020000020004" pitchFamily="34" charset="-127"/>
              <a:cs typeface="Arial" panose="020B0604020202020204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7243" y="3871923"/>
            <a:ext cx="2000249" cy="1981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0488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па 6"/>
          <p:cNvGrpSpPr/>
          <p:nvPr/>
        </p:nvGrpSpPr>
        <p:grpSpPr>
          <a:xfrm>
            <a:off x="357193" y="214823"/>
            <a:ext cx="5324708" cy="584775"/>
            <a:chOff x="357193" y="214823"/>
            <a:chExt cx="5324708" cy="584775"/>
          </a:xfrm>
        </p:grpSpPr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57193" y="242898"/>
              <a:ext cx="533633" cy="528627"/>
            </a:xfrm>
            <a:prstGeom prst="rect">
              <a:avLst/>
            </a:prstGeom>
          </p:spPr>
        </p:pic>
        <p:sp>
          <p:nvSpPr>
            <p:cNvPr id="10" name="Прямоугольник 9">
              <a:extLst>
                <a:ext uri="{FF2B5EF4-FFF2-40B4-BE49-F238E27FC236}">
                  <a16:creationId xmlns="" xmlns:a16="http://schemas.microsoft.com/office/drawing/2014/main" id="{AB23ABCE-064F-4241-BC2F-5911EFC1CACA}"/>
                </a:ext>
              </a:extLst>
            </p:cNvPr>
            <p:cNvSpPr/>
            <p:nvPr/>
          </p:nvSpPr>
          <p:spPr>
            <a:xfrm>
              <a:off x="890826" y="214823"/>
              <a:ext cx="4791075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600" dirty="0" smtClean="0">
                  <a:ln w="1905"/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Региональный чемпионат</a:t>
              </a:r>
            </a:p>
            <a:p>
              <a:r>
                <a:rPr lang="ru-RU" sz="1600" dirty="0" smtClean="0">
                  <a:ln w="1905"/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Новосибирской области</a:t>
              </a:r>
              <a:endParaRPr lang="ru-RU" sz="1600" dirty="0">
                <a:ln w="1905"/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endParaRPr>
            </a:p>
          </p:txBody>
        </p:sp>
      </p:grpSp>
      <p:sp>
        <p:nvSpPr>
          <p:cNvPr id="11" name="Прямоугольник 10">
            <a:extLst>
              <a:ext uri="{FF2B5EF4-FFF2-40B4-BE49-F238E27FC236}">
                <a16:creationId xmlns="" xmlns:a16="http://schemas.microsoft.com/office/drawing/2014/main" id="{AB23ABCE-064F-4241-BC2F-5911EFC1CACA}"/>
              </a:ext>
            </a:extLst>
          </p:cNvPr>
          <p:cNvSpPr/>
          <p:nvPr/>
        </p:nvSpPr>
        <p:spPr>
          <a:xfrm>
            <a:off x="3732010" y="322544"/>
            <a:ext cx="593836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n w="1905"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ДЕЛОВАЯ ПРОГРАММА</a:t>
            </a:r>
            <a:endParaRPr lang="ru-RU" dirty="0">
              <a:ln w="1905"/>
              <a:latin typeface="Arial" panose="020B0604020202020204" pitchFamily="34" charset="0"/>
              <a:ea typeface="Malgun Gothic" panose="020B0503020000020004" pitchFamily="34" charset="-127"/>
              <a:cs typeface="Arial" panose="020B0604020202020204" pitchFamily="34" charset="0"/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3643316" y="242898"/>
            <a:ext cx="1" cy="528627"/>
          </a:xfrm>
          <a:prstGeom prst="line">
            <a:avLst/>
          </a:prstGeom>
          <a:ln w="381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3871694"/>
              </p:ext>
            </p:extLst>
          </p:nvPr>
        </p:nvGraphicFramePr>
        <p:xfrm>
          <a:off x="357193" y="3459554"/>
          <a:ext cx="9230944" cy="3328437"/>
        </p:xfrm>
        <a:graphic>
          <a:graphicData uri="http://schemas.openxmlformats.org/drawingml/2006/table">
            <a:tbl>
              <a:tblPr/>
              <a:tblGrid>
                <a:gridCol w="1462328"/>
                <a:gridCol w="7768616"/>
              </a:tblGrid>
              <a:tr h="26025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апреля 2019</a:t>
                      </a:r>
                    </a:p>
                  </a:txBody>
                  <a:tcPr marL="5352" marR="5352" marT="53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6933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ГБПОУ НСО «Новосибирский профессионально-педагогический </a:t>
                      </a:r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колледж»</a:t>
                      </a:r>
                    </a:p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ул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Немировича- Данченко, 121</a:t>
                      </a:r>
                    </a:p>
                  </a:txBody>
                  <a:tcPr marL="5352" marR="5352" marT="53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6933C"/>
                    </a:solidFill>
                  </a:tcPr>
                </a:tc>
              </a:tr>
              <a:tr h="26025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9.30-11.30</a:t>
                      </a:r>
                    </a:p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(конференц-зал</a:t>
                      </a:r>
                      <a:r>
                        <a:rPr lang="ru-RU" sz="9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)             </a:t>
                      </a:r>
                    </a:p>
                  </a:txBody>
                  <a:tcPr marL="5352" marR="5352" marT="53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Круглый стол «Развитие карьерных стратегий и трудоустройство лиц с инвалидностью и ОВЗ: проблемы и пути решения»</a:t>
                      </a:r>
                    </a:p>
                  </a:txBody>
                  <a:tcPr marL="5352" marR="5352" marT="53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E4BC"/>
                    </a:solidFill>
                  </a:tcPr>
                </a:tc>
              </a:tr>
              <a:tr h="30194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Модератор</a:t>
                      </a:r>
                    </a:p>
                  </a:txBody>
                  <a:tcPr marL="5352" marR="5352" marT="535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С.С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</a:t>
                      </a:r>
                      <a:r>
                        <a:rPr lang="ru-RU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Лузан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ru-RU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к.п.н</a:t>
                      </a:r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.,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директор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ГБПОУ НСО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«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Новосибирский профессионально-педагогический колледж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»;</a:t>
                      </a:r>
                    </a:p>
                    <a:p>
                      <a:pPr algn="l" fontAlgn="t"/>
                      <a:r>
                        <a:rPr lang="ru-RU" sz="9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И.В.Галл-Савальский</a:t>
                      </a:r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председатель Новосибирской общественной организации Всероссийского общества инвалидов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2" marR="5352" marT="535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19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Содержание</a:t>
                      </a:r>
                    </a:p>
                  </a:txBody>
                  <a:tcPr marL="5352" marR="5352" marT="535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Проблемы трудоустройства и постдипломного сопровождения выпускников из числа инвалидов и лиц с ограниченными возможностями здоровья;</a:t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-Занятость и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самозанятость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граждан с инвалидностью на рынке труда Новосибирской области;</a:t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-Адаптация молодых лиц с инвалидностью и ограниченными возможностями здоровья в образовательной среде и на рынке труда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2" marR="5352" marT="535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37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Участники</a:t>
                      </a:r>
                    </a:p>
                    <a:p>
                      <a:pPr algn="ctr" fontAlgn="ctr"/>
                      <a:endParaRPr lang="ru-RU" sz="900" b="1" i="0" u="none" strike="noStrike" dirty="0" smtClean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endParaRPr lang="ru-RU" sz="9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2" marR="5352" marT="535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Представители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служб занятости, работодателей, профессиональных образовательных организаций Новосибирской области, осуществляющих подготовку инвалидов и лиц с ОВЗ, общественных организаций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инвалидов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2" marR="5352" marT="535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025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12.00-13.30</a:t>
                      </a:r>
                    </a:p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(конференц-зал</a:t>
                      </a:r>
                      <a:r>
                        <a:rPr lang="ru-RU" sz="9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)             </a:t>
                      </a:r>
                    </a:p>
                  </a:txBody>
                  <a:tcPr marL="5352" marR="5352" marT="53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Дискуссионная площадка «Организация непрерывного инклюзивного образования для обучающихся с инвалидностью и ограниченными возможностями здоровья в Новосибирской области»</a:t>
                      </a:r>
                    </a:p>
                  </a:txBody>
                  <a:tcPr marL="5352" marR="5352" marT="53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E4BC"/>
                    </a:solidFill>
                  </a:tcPr>
                </a:tc>
              </a:tr>
              <a:tr h="19957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Модератор</a:t>
                      </a:r>
                    </a:p>
                  </a:txBody>
                  <a:tcPr marL="5352" marR="5352" marT="535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Е.А. </a:t>
                      </a:r>
                      <a:r>
                        <a:rPr lang="ru-RU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Рузанкина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к.филос.н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., зав. отделением инклюзивного образования ГБПОУ НСО «Новосибирский профессионально-педагогический колледж»</a:t>
                      </a:r>
                    </a:p>
                  </a:txBody>
                  <a:tcPr marL="5352" marR="5352" marT="535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431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Содержание</a:t>
                      </a:r>
                    </a:p>
                  </a:txBody>
                  <a:tcPr marL="5352" marR="5352" marT="535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особенности организации учебного процесса для обучающихся с нарушениями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психо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-эмоциональной сферы;</a:t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психолого-педагогическое сопровождение лиц с ОВЗ и инвалидностью в образовательном процессе;</a:t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 особенности профессиональной адаптации обучающихся с ограниченными возможностями здоровья;</a:t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аспекты повышения квалификации педагогических работников по вопросам специальной педагогики и психологии.</a:t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2" marR="5352" marT="535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5794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Участники</a:t>
                      </a:r>
                    </a:p>
                  </a:txBody>
                  <a:tcPr marL="5352" marR="5352" marT="535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представители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специальных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(коррекционных) школ НСО, организаций общего и дополнительного образования, профессиональных образовательных организаций Новосибирской области, осуществляющих подготовку инвалидов и лиц с ОВЗ, общественных организаций инвалидов </a:t>
                      </a:r>
                    </a:p>
                  </a:txBody>
                  <a:tcPr marL="5352" marR="5352" marT="535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967971"/>
              </p:ext>
            </p:extLst>
          </p:nvPr>
        </p:nvGraphicFramePr>
        <p:xfrm>
          <a:off x="357193" y="1117079"/>
          <a:ext cx="9204816" cy="2342475"/>
        </p:xfrm>
        <a:graphic>
          <a:graphicData uri="http://schemas.openxmlformats.org/drawingml/2006/table">
            <a:tbl>
              <a:tblPr/>
              <a:tblGrid>
                <a:gridCol w="1458190"/>
                <a:gridCol w="7746626"/>
              </a:tblGrid>
              <a:tr h="11419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апреля 2019 </a:t>
                      </a:r>
                    </a:p>
                  </a:txBody>
                  <a:tcPr marL="8454" marR="8454" marT="84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6933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ГАПОУ НСО «Новосибирский колледж легкой промышленности и сервиса»</a:t>
                      </a:r>
                    </a:p>
                  </a:txBody>
                  <a:tcPr marL="8454" marR="8454" marT="84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6933C"/>
                    </a:solidFill>
                  </a:tcPr>
                </a:tc>
              </a:tr>
              <a:tr h="843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ул. Зорге, 12</a:t>
                      </a:r>
                    </a:p>
                  </a:txBody>
                  <a:tcPr marL="8454" marR="8454" marT="84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6933C"/>
                    </a:solidFill>
                  </a:tcPr>
                </a:tc>
              </a:tr>
              <a:tr h="14888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14-00</a:t>
                      </a:r>
                    </a:p>
                  </a:txBody>
                  <a:tcPr marL="8454" marR="8454" marT="84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Семинар-практикум «Современный способ обработки прорезного кармана в рамку с двумя обтачками»</a:t>
                      </a:r>
                    </a:p>
                  </a:txBody>
                  <a:tcPr marL="8454" marR="8454" marT="84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E4BC"/>
                    </a:solidFill>
                  </a:tcPr>
                </a:tc>
              </a:tr>
              <a:tr h="20823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Модератор</a:t>
                      </a:r>
                    </a:p>
                  </a:txBody>
                  <a:tcPr marL="8454" marR="8454" marT="84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Е.Е. </a:t>
                      </a:r>
                      <a:r>
                        <a:rPr lang="ru-RU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Быструшкина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преподаватель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54" marR="8454" marT="84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728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Участники</a:t>
                      </a:r>
                    </a:p>
                  </a:txBody>
                  <a:tcPr marL="8454" marR="8454" marT="84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Учителя технологии, мастера производственного обучения, преподаватели технологии швейных изделий </a:t>
                      </a:r>
                    </a:p>
                  </a:txBody>
                  <a:tcPr marL="8454" marR="8454" marT="84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8071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апреля 2019 </a:t>
                      </a:r>
                    </a:p>
                  </a:txBody>
                  <a:tcPr marL="8454" marR="8454" marT="84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6933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ГБПОУ НСО «Новосибирский профессионально-педагогический колледж»</a:t>
                      </a:r>
                    </a:p>
                  </a:txBody>
                  <a:tcPr marL="8454" marR="8454" marT="84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6933C"/>
                    </a:solidFill>
                  </a:tcPr>
                </a:tc>
              </a:tr>
              <a:tr h="9731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ул. Немировича- Данченко, 121</a:t>
                      </a:r>
                    </a:p>
                  </a:txBody>
                  <a:tcPr marL="8454" marR="8454" marT="84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6933C"/>
                    </a:solidFill>
                  </a:tcPr>
                </a:tc>
              </a:tr>
              <a:tr h="10560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14.00-15.30</a:t>
                      </a:r>
                    </a:p>
                  </a:txBody>
                  <a:tcPr marL="8454" marR="8454" marT="84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E4B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rtl="0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Мастер – класс «Организация и методика занятий физической культурой обучающихся с ограниченными возможностями здоровья в рамках реализации ФГОС»</a:t>
                      </a:r>
                    </a:p>
                  </a:txBody>
                  <a:tcPr marL="8454" marR="8454" marT="84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E4BC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(спортзал)</a:t>
                      </a:r>
                    </a:p>
                  </a:txBody>
                  <a:tcPr marL="8454" marR="8454" marT="84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E4B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853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Модераторы</a:t>
                      </a:r>
                      <a:endParaRPr lang="ru-RU" sz="9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54" marR="8454" marT="845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А.А. </a:t>
                      </a:r>
                      <a:r>
                        <a:rPr lang="ru-RU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Заворин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руководитель физического воспитания ГБПОУ НСО «НППК», сертифицированный специалист по адаптивной физической культуре и спорту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;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Д.В. Седов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директор ГАУ НСО «Центр адаптивной физической культуры и спорта Новосибирской области»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54" marR="8454" marT="845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4031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Содержание</a:t>
                      </a:r>
                    </a:p>
                  </a:txBody>
                  <a:tcPr marL="8454" marR="8454" marT="845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Развитие адаптивной физической культуры и спорта в профессиональной образовательной организации;</a:t>
                      </a:r>
                    </a:p>
                    <a:p>
                      <a:pPr algn="l" rtl="0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особенности построения занятия в специальной медицинской группе (СМГ)</a:t>
                      </a:r>
                    </a:p>
                  </a:txBody>
                  <a:tcPr marL="8454" marR="8454" marT="845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182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Участники</a:t>
                      </a:r>
                    </a:p>
                  </a:txBody>
                  <a:tcPr marL="8454" marR="8454" marT="845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Руководители физического воспитания, тренеры – преподаватели, преподаватели физической культуры</a:t>
                      </a:r>
                    </a:p>
                  </a:txBody>
                  <a:tcPr marL="8454" marR="8454" marT="845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2152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Группа 8"/>
          <p:cNvGrpSpPr/>
          <p:nvPr/>
        </p:nvGrpSpPr>
        <p:grpSpPr>
          <a:xfrm>
            <a:off x="357193" y="214823"/>
            <a:ext cx="5324708" cy="584775"/>
            <a:chOff x="357193" y="214823"/>
            <a:chExt cx="5324708" cy="584775"/>
          </a:xfrm>
        </p:grpSpPr>
        <p:pic>
          <p:nvPicPr>
            <p:cNvPr id="11" name="Рисунок 10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57193" y="242898"/>
              <a:ext cx="533633" cy="528627"/>
            </a:xfrm>
            <a:prstGeom prst="rect">
              <a:avLst/>
            </a:prstGeom>
          </p:spPr>
        </p:pic>
        <p:sp>
          <p:nvSpPr>
            <p:cNvPr id="12" name="Прямоугольник 11">
              <a:extLst>
                <a:ext uri="{FF2B5EF4-FFF2-40B4-BE49-F238E27FC236}">
                  <a16:creationId xmlns="" xmlns:a16="http://schemas.microsoft.com/office/drawing/2014/main" id="{AB23ABCE-064F-4241-BC2F-5911EFC1CACA}"/>
                </a:ext>
              </a:extLst>
            </p:cNvPr>
            <p:cNvSpPr/>
            <p:nvPr/>
          </p:nvSpPr>
          <p:spPr>
            <a:xfrm>
              <a:off x="890826" y="214823"/>
              <a:ext cx="4791075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600" dirty="0" smtClean="0">
                  <a:ln w="1905"/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Региональный чемпионат</a:t>
              </a:r>
            </a:p>
            <a:p>
              <a:r>
                <a:rPr lang="ru-RU" sz="1600" dirty="0" smtClean="0">
                  <a:ln w="1905"/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Новосибирской области</a:t>
              </a:r>
              <a:endParaRPr lang="ru-RU" sz="1600" dirty="0">
                <a:ln w="1905"/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endParaRPr>
            </a:p>
          </p:txBody>
        </p:sp>
      </p:grpSp>
      <p:sp>
        <p:nvSpPr>
          <p:cNvPr id="13" name="Прямоугольник 12">
            <a:extLst>
              <a:ext uri="{FF2B5EF4-FFF2-40B4-BE49-F238E27FC236}">
                <a16:creationId xmlns="" xmlns:a16="http://schemas.microsoft.com/office/drawing/2014/main" id="{AB23ABCE-064F-4241-BC2F-5911EFC1CACA}"/>
              </a:ext>
            </a:extLst>
          </p:cNvPr>
          <p:cNvSpPr/>
          <p:nvPr/>
        </p:nvSpPr>
        <p:spPr>
          <a:xfrm>
            <a:off x="3732010" y="184044"/>
            <a:ext cx="593836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n w="1905"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ПРОФОРИЕНТАЦИОННАЯ, ВЫСТАВОЧНАЯ И КУЛЬТУРНАЯ ПРОГРАММА</a:t>
            </a:r>
            <a:endParaRPr lang="ru-RU" dirty="0">
              <a:ln w="1905"/>
              <a:latin typeface="Arial" panose="020B0604020202020204" pitchFamily="34" charset="0"/>
              <a:ea typeface="Malgun Gothic" panose="020B0503020000020004" pitchFamily="34" charset="-127"/>
              <a:cs typeface="Arial" panose="020B0604020202020204" pitchFamily="34" charset="0"/>
            </a:endParaRP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3643316" y="242898"/>
            <a:ext cx="1" cy="528627"/>
          </a:xfrm>
          <a:prstGeom prst="line">
            <a:avLst/>
          </a:prstGeom>
          <a:ln w="381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1580316"/>
              </p:ext>
            </p:extLst>
          </p:nvPr>
        </p:nvGraphicFramePr>
        <p:xfrm>
          <a:off x="357193" y="2356325"/>
          <a:ext cx="9176107" cy="4152464"/>
        </p:xfrm>
        <a:graphic>
          <a:graphicData uri="http://schemas.openxmlformats.org/drawingml/2006/table">
            <a:tbl>
              <a:tblPr/>
              <a:tblGrid>
                <a:gridCol w="1480660"/>
                <a:gridCol w="7695447"/>
              </a:tblGrid>
              <a:tr h="3259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17 - 18  апреля 2019 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ГБПОУ НСО «Новосибирский профессионально-педагогический колледж»</a:t>
                      </a:r>
                      <a:b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ул. Немировича- Данченко, 121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</a:tr>
              <a:tr h="3827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10.00 - 13.00          (соревновательные площадки)</a:t>
                      </a:r>
                    </a:p>
                  </a:txBody>
                  <a:tcPr marL="6343" marR="6343" marT="634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Мастер-классы от профессиональных образовательных организаций и экскурсии на соревновательные площадки регионального чемпионата по профессиональному мастерству среди инвалидов и лиц с ограниченными возможностями здоровья «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Абилимпикс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27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Программа мероприятия</a:t>
                      </a:r>
                    </a:p>
                  </a:txBody>
                  <a:tcPr marL="6343" marR="6343" marT="634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Посещение региональных соревновательных площадок по компетенциям «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Абилимпикс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»; проведение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профориентационного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тестирования и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профдиагностики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для школьников с ОВЗ и инвалидностью; мастер-классы от профессиональных образовательных организаций </a:t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146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Участники</a:t>
                      </a:r>
                    </a:p>
                  </a:txBody>
                  <a:tcPr marL="6343" marR="6343" marT="634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Обучающиеся общеобразовательных и специальных (коррекционных) школ Новосибирской области  </a:t>
                      </a:r>
                    </a:p>
                  </a:txBody>
                  <a:tcPr marL="6343" marR="6343" marT="634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6708">
                <a:tc>
                  <a:txBody>
                    <a:bodyPr/>
                    <a:lstStyle/>
                    <a:p>
                      <a:pPr algn="ctr" fontAlgn="ctr"/>
                      <a:endParaRPr lang="ru-RU" sz="9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176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апреля 2019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Дворец культуры «Прогресс»</a:t>
                      </a:r>
                    </a:p>
                    <a:p>
                      <a:pPr algn="ctr" fontAlgn="b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ул. Красный просп., 167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</a:tr>
              <a:tr h="324517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10.00- 14.00</a:t>
                      </a:r>
                    </a:p>
                  </a:txBody>
                  <a:tcPr marL="6343" marR="6343" marT="634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VIII Областной Фестиваль профессиональной ориентации среди обучающихся отдельных организаций, осуществляющих образовательную деятельность по адаптированным основным общеобразовательным программам</a:t>
                      </a:r>
                    </a:p>
                  </a:txBody>
                  <a:tcPr marL="6343" marR="6343" marT="634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59739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Программа мероприятия</a:t>
                      </a:r>
                    </a:p>
                  </a:txBody>
                  <a:tcPr marL="6343" marR="6343" marT="634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Выступления команд обучающихся; </a:t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выставка экспонатов, изготовленных обучающимися в школьных мастерских;</a:t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презентации и мастер-классы по рабочим профессиям и профессиональным компетенциям «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Абилимпикс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» от профессиональных образовательных организаций;</a:t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ярмарка учебных и рабочих мест с привлечением работодателей региона </a:t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1466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Участники</a:t>
                      </a:r>
                    </a:p>
                  </a:txBody>
                  <a:tcPr marL="6343" marR="6343" marT="634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Обучающиеся специальных (коррекционных) школ Новосибирской области </a:t>
                      </a:r>
                    </a:p>
                  </a:txBody>
                  <a:tcPr marL="6343" marR="6343" marT="634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1466">
                <a:tc>
                  <a:txBody>
                    <a:bodyPr/>
                    <a:lstStyle/>
                    <a:p>
                      <a:pPr algn="ctr" fontAlgn="t"/>
                      <a:endParaRPr lang="ru-RU" sz="9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3" marR="6343" marT="634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71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17 - 18  апреля 2019 </a:t>
                      </a:r>
                    </a:p>
                  </a:txBody>
                  <a:tcPr marL="6343" marR="6343" marT="6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ГАПОУ НСО «Новосибирский колледж питания и сервиса»</a:t>
                      </a:r>
                      <a:b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ул. Зорге, 2 </a:t>
                      </a:r>
                    </a:p>
                  </a:txBody>
                  <a:tcPr marL="6343" marR="6343" marT="63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</a:tr>
              <a:tr h="173372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10.00- 11.30</a:t>
                      </a:r>
                    </a:p>
                  </a:txBody>
                  <a:tcPr marL="6343" marR="6343" marT="634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Экскурсия по Ресурсному центру (презентация профессиональных компетенций колледжа);</a:t>
                      </a:r>
                    </a:p>
                  </a:txBody>
                  <a:tcPr marL="6343" marR="6343" marT="634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4490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11.30- 13.00</a:t>
                      </a:r>
                    </a:p>
                  </a:txBody>
                  <a:tcPr marL="6343" marR="6343" marT="634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Мастер-класс по изготовлению изделий из слоеного теста, мастер-класс по сервировке праздничного стола.</a:t>
                      </a:r>
                    </a:p>
                  </a:txBody>
                  <a:tcPr marL="6343" marR="6343" marT="634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6727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Участники</a:t>
                      </a:r>
                    </a:p>
                  </a:txBody>
                  <a:tcPr marL="6343" marR="6343" marT="634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Обучающиеся общеобразовательных организаций, состоящие на учете в МБУ г. Новосибирска «Комплексный центр социального обслуживания населения Кировского района»</a:t>
                      </a:r>
                    </a:p>
                  </a:txBody>
                  <a:tcPr marL="6343" marR="6343" marT="634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8389549"/>
              </p:ext>
            </p:extLst>
          </p:nvPr>
        </p:nvGraphicFramePr>
        <p:xfrm>
          <a:off x="357194" y="1106985"/>
          <a:ext cx="9176106" cy="1249340"/>
        </p:xfrm>
        <a:graphic>
          <a:graphicData uri="http://schemas.openxmlformats.org/drawingml/2006/table">
            <a:tbl>
              <a:tblPr/>
              <a:tblGrid>
                <a:gridCol w="1480660"/>
                <a:gridCol w="7695446"/>
              </a:tblGrid>
              <a:tr h="35967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апреля 2019</a:t>
                      </a:r>
                    </a:p>
                  </a:txBody>
                  <a:tcPr marL="8695" marR="8695" marT="869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ГАПОУ НСО "Новосибирский медицинский колледж"</a:t>
                      </a:r>
                      <a:b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ул. Перевозчикова, 2       </a:t>
                      </a:r>
                    </a:p>
                  </a:txBody>
                  <a:tcPr marL="8695" marR="8695" marT="869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</a:tr>
              <a:tr h="472388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Программа мероприятия            11.00</a:t>
                      </a:r>
                    </a:p>
                  </a:txBody>
                  <a:tcPr marL="8695" marR="8695" marT="869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День открытых дверей. Презентация специальностей колледжа, мастер-классы ведущих специалистов колледжа, презентация чемпионатного движения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Ворлдскиллс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и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Абилимпикс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95" marR="8695" marT="869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7276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Участники</a:t>
                      </a:r>
                    </a:p>
                  </a:txBody>
                  <a:tcPr marL="8695" marR="8695" marT="869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Учащиеся общеобразовательных организаций г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Новосибирска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 Новосибирской области, население г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Новосибирска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 Новосибирской области</a:t>
                      </a:r>
                    </a:p>
                  </a:txBody>
                  <a:tcPr marL="8695" marR="8695" marT="869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8198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Группа 8"/>
          <p:cNvGrpSpPr/>
          <p:nvPr/>
        </p:nvGrpSpPr>
        <p:grpSpPr>
          <a:xfrm>
            <a:off x="357193" y="214823"/>
            <a:ext cx="5324708" cy="584775"/>
            <a:chOff x="357193" y="214823"/>
            <a:chExt cx="5324708" cy="584775"/>
          </a:xfrm>
        </p:grpSpPr>
        <p:pic>
          <p:nvPicPr>
            <p:cNvPr id="11" name="Рисунок 10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57193" y="242898"/>
              <a:ext cx="533633" cy="528627"/>
            </a:xfrm>
            <a:prstGeom prst="rect">
              <a:avLst/>
            </a:prstGeom>
          </p:spPr>
        </p:pic>
        <p:sp>
          <p:nvSpPr>
            <p:cNvPr id="12" name="Прямоугольник 11">
              <a:extLst>
                <a:ext uri="{FF2B5EF4-FFF2-40B4-BE49-F238E27FC236}">
                  <a16:creationId xmlns="" xmlns:a16="http://schemas.microsoft.com/office/drawing/2014/main" id="{AB23ABCE-064F-4241-BC2F-5911EFC1CACA}"/>
                </a:ext>
              </a:extLst>
            </p:cNvPr>
            <p:cNvSpPr/>
            <p:nvPr/>
          </p:nvSpPr>
          <p:spPr>
            <a:xfrm>
              <a:off x="890826" y="214823"/>
              <a:ext cx="4791075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600" dirty="0" smtClean="0">
                  <a:ln w="1905"/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Региональный чемпионат</a:t>
              </a:r>
            </a:p>
            <a:p>
              <a:r>
                <a:rPr lang="ru-RU" sz="1600" dirty="0" smtClean="0">
                  <a:ln w="1905"/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Новосибирской области</a:t>
              </a:r>
              <a:endParaRPr lang="ru-RU" sz="1600" dirty="0">
                <a:ln w="1905"/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endParaRPr>
            </a:p>
          </p:txBody>
        </p:sp>
      </p:grpSp>
      <p:sp>
        <p:nvSpPr>
          <p:cNvPr id="13" name="Прямоугольник 12">
            <a:extLst>
              <a:ext uri="{FF2B5EF4-FFF2-40B4-BE49-F238E27FC236}">
                <a16:creationId xmlns="" xmlns:a16="http://schemas.microsoft.com/office/drawing/2014/main" id="{AB23ABCE-064F-4241-BC2F-5911EFC1CACA}"/>
              </a:ext>
            </a:extLst>
          </p:cNvPr>
          <p:cNvSpPr/>
          <p:nvPr/>
        </p:nvSpPr>
        <p:spPr>
          <a:xfrm>
            <a:off x="3732010" y="184044"/>
            <a:ext cx="593836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n w="1905"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ПРОФОРИЕНТАЦИОННАЯ, ВЫСТАВОЧНАЯ И КУЛЬТУРНАЯ ПРОГРАММА</a:t>
            </a:r>
            <a:endParaRPr lang="ru-RU" dirty="0">
              <a:ln w="1905"/>
              <a:latin typeface="Arial" panose="020B0604020202020204" pitchFamily="34" charset="0"/>
              <a:ea typeface="Malgun Gothic" panose="020B0503020000020004" pitchFamily="34" charset="-127"/>
              <a:cs typeface="Arial" panose="020B0604020202020204" pitchFamily="34" charset="0"/>
            </a:endParaRP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3643316" y="242898"/>
            <a:ext cx="1" cy="528627"/>
          </a:xfrm>
          <a:prstGeom prst="line">
            <a:avLst/>
          </a:prstGeom>
          <a:ln w="381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9213865"/>
              </p:ext>
            </p:extLst>
          </p:nvPr>
        </p:nvGraphicFramePr>
        <p:xfrm>
          <a:off x="357193" y="1110400"/>
          <a:ext cx="9221373" cy="5454820"/>
        </p:xfrm>
        <a:graphic>
          <a:graphicData uri="http://schemas.openxmlformats.org/drawingml/2006/table">
            <a:tbl>
              <a:tblPr/>
              <a:tblGrid>
                <a:gridCol w="1605832"/>
                <a:gridCol w="7615541"/>
              </a:tblGrid>
              <a:tr h="3381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апреля 2019</a:t>
                      </a:r>
                    </a:p>
                  </a:txBody>
                  <a:tcPr marL="5615" marR="5615" marT="56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ГБПОУ НСО "Новосибирский центр профессионального обучения №1"</a:t>
                      </a:r>
                      <a:b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ул. Весенняя,12</a:t>
                      </a:r>
                    </a:p>
                  </a:txBody>
                  <a:tcPr marL="5615" marR="5615" marT="56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</a:tr>
              <a:tr h="770164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Программа мероприятий              10.00- 13.00</a:t>
                      </a:r>
                    </a:p>
                  </a:txBody>
                  <a:tcPr marL="5615" marR="5615" marT="561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День открытых дверей для школьников специальных (коррекционных) образовательных школ:</a:t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 экскурсии по образовательному учреждению; </a:t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 знакомство с площадками IV Регионального чемпионата «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Абилимпикс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» Новосибирской области по компетенциям «Малярное дело», «Сухое строительство и штукатурные работы»;</a:t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 мастер- классы.  ул. Весенняя,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15" marR="5615" marT="561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56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Участники</a:t>
                      </a:r>
                    </a:p>
                  </a:txBody>
                  <a:tcPr marL="5615" marR="5615" marT="56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Учащиеся 8-11 классов специальных (коррекционных) образовательных школ</a:t>
                      </a:r>
                    </a:p>
                  </a:txBody>
                  <a:tcPr marL="5615" marR="5615" marT="56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2815">
                <a:tc>
                  <a:txBody>
                    <a:bodyPr/>
                    <a:lstStyle/>
                    <a:p>
                      <a:pPr algn="ctr" fontAlgn="ctr"/>
                      <a:endParaRPr lang="ru-RU" sz="5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15" marR="5615" marT="56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15" marR="5615" marT="56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52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апреля 2019</a:t>
                      </a:r>
                    </a:p>
                  </a:txBody>
                  <a:tcPr marL="5615" marR="5615" marT="56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ГАПОУ НСО «Новосибирский колледж парикмахерского искусства»</a:t>
                      </a:r>
                      <a:b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ул. Степная, 57  </a:t>
                      </a:r>
                    </a:p>
                  </a:txBody>
                  <a:tcPr marL="5615" marR="5615" marT="56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</a:tr>
              <a:tr h="519716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Программа мероприятий              10.00- 13.00</a:t>
                      </a:r>
                    </a:p>
                  </a:txBody>
                  <a:tcPr marL="5615" marR="5615" marT="561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День открытых дверей для школьников Ленинского района:</a:t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1) экскурсии по лабораториям Ресурсного центра, </a:t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2) знакомство с площадкой IV Регионального чемпионата «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Абилимпикс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» Новосибирской области по компетенции «Ногтевой сервис» </a:t>
                      </a:r>
                    </a:p>
                  </a:txBody>
                  <a:tcPr marL="5615" marR="5615" marT="561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2816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Участники</a:t>
                      </a:r>
                    </a:p>
                  </a:txBody>
                  <a:tcPr marL="5615" marR="5615" marT="561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Учащиеся 6-11 классов школ Ленинского района</a:t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Клиенты центра ГАУ НСО «КЦСАИ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15" marR="5615" marT="561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2815">
                <a:tc>
                  <a:txBody>
                    <a:bodyPr/>
                    <a:lstStyle/>
                    <a:p>
                      <a:pPr algn="ctr" fontAlgn="t"/>
                      <a:endParaRPr lang="ru-RU" sz="5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15" marR="5615" marT="561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15" marR="5615" marT="561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44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апреля 2019</a:t>
                      </a:r>
                    </a:p>
                  </a:txBody>
                  <a:tcPr marL="5615" marR="5615" marT="56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Институт социальных технологий и реабилитации новосибирского</a:t>
                      </a:r>
                      <a:r>
                        <a:rPr lang="ru-RU" sz="9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государственного технического университета</a:t>
                      </a:r>
                    </a:p>
                    <a:p>
                      <a:pPr algn="ctr" fontAlgn="t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пр-т 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К. Маркса, </a:t>
                      </a:r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(8 корпус)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15" marR="5615" marT="561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</a:tr>
              <a:tr h="387178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Программа мероприятий              17.00- 19.00</a:t>
                      </a:r>
                    </a:p>
                  </a:txBody>
                  <a:tcPr marL="5615" marR="5615" marT="56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Выставка-ярмарка работ студентов ИСТР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НГТУ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15" marR="5615" marT="56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5691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Участники</a:t>
                      </a:r>
                    </a:p>
                  </a:txBody>
                  <a:tcPr marL="5615" marR="5615" marT="56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Студенты, преподаватели, гости</a:t>
                      </a:r>
                    </a:p>
                  </a:txBody>
                  <a:tcPr marL="5615" marR="5615" marT="56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2815">
                <a:tc>
                  <a:txBody>
                    <a:bodyPr/>
                    <a:lstStyle/>
                    <a:p>
                      <a:pPr algn="ctr" fontAlgn="t"/>
                      <a:endParaRPr lang="ru-RU" sz="5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15" marR="5615" marT="56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15" marR="5615" marT="56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409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апреля 2019</a:t>
                      </a:r>
                    </a:p>
                  </a:txBody>
                  <a:tcPr marL="5615" marR="5615" marT="56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ГБПОУ НСО «Новосибирский центр профессионального обучения № 2 им. Героя России Ю.М. Наумова»</a:t>
                      </a:r>
                      <a:b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ул. Первомайская, 206</a:t>
                      </a:r>
                    </a:p>
                  </a:txBody>
                  <a:tcPr marL="5615" marR="5615" marT="56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</a:tr>
              <a:tr h="367354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Программа мероприятий              11.00</a:t>
                      </a:r>
                    </a:p>
                  </a:txBody>
                  <a:tcPr marL="5615" marR="5615" marT="561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Мастер класс</a:t>
                      </a:r>
                    </a:p>
                  </a:txBody>
                  <a:tcPr marL="5615" marR="5615" marT="561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5691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Участники</a:t>
                      </a:r>
                    </a:p>
                  </a:txBody>
                  <a:tcPr marL="5615" marR="5615" marT="561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Мастер п/о, обучающиеся, абитуриенты коррекционная школа № 148</a:t>
                      </a:r>
                    </a:p>
                  </a:txBody>
                  <a:tcPr marL="5615" marR="5615" marT="561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2815">
                <a:tc>
                  <a:txBody>
                    <a:bodyPr/>
                    <a:lstStyle/>
                    <a:p>
                      <a:pPr algn="ctr" fontAlgn="t"/>
                      <a:endParaRPr lang="ru-RU" sz="500" b="1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15" marR="5615" marT="561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15" marR="5615" marT="561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674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апреля 2019 </a:t>
                      </a:r>
                    </a:p>
                  </a:txBody>
                  <a:tcPr marL="5615" marR="5615" marT="56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ГАПОУ НСО «Новосибирский колледж легкой промышленности и сервиса»</a:t>
                      </a:r>
                      <a:b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ул. Зорге, 12</a:t>
                      </a:r>
                    </a:p>
                  </a:txBody>
                  <a:tcPr marL="5615" marR="5615" marT="56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</a:tr>
              <a:tr h="454828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Программа мероприятий              13.00</a:t>
                      </a:r>
                    </a:p>
                  </a:txBody>
                  <a:tcPr marL="5615" marR="5615" marT="561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Экскурсия по колледжу.</a:t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Мастер-класс «Пасхальный сувенир», мастер-класс «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Фелтинг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»</a:t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15" marR="5615" marT="561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5691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Участники</a:t>
                      </a:r>
                    </a:p>
                  </a:txBody>
                  <a:tcPr marL="5615" marR="5615" marT="561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Обучающиеся СОШ</a:t>
                      </a:r>
                    </a:p>
                  </a:txBody>
                  <a:tcPr marL="5615" marR="5615" marT="561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0369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Группа 8"/>
          <p:cNvGrpSpPr/>
          <p:nvPr/>
        </p:nvGrpSpPr>
        <p:grpSpPr>
          <a:xfrm>
            <a:off x="357193" y="214823"/>
            <a:ext cx="5324708" cy="584775"/>
            <a:chOff x="357193" y="214823"/>
            <a:chExt cx="5324708" cy="584775"/>
          </a:xfrm>
        </p:grpSpPr>
        <p:pic>
          <p:nvPicPr>
            <p:cNvPr id="11" name="Рисунок 10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57193" y="242898"/>
              <a:ext cx="533633" cy="528627"/>
            </a:xfrm>
            <a:prstGeom prst="rect">
              <a:avLst/>
            </a:prstGeom>
          </p:spPr>
        </p:pic>
        <p:sp>
          <p:nvSpPr>
            <p:cNvPr id="12" name="Прямоугольник 11">
              <a:extLst>
                <a:ext uri="{FF2B5EF4-FFF2-40B4-BE49-F238E27FC236}">
                  <a16:creationId xmlns="" xmlns:a16="http://schemas.microsoft.com/office/drawing/2014/main" id="{AB23ABCE-064F-4241-BC2F-5911EFC1CACA}"/>
                </a:ext>
              </a:extLst>
            </p:cNvPr>
            <p:cNvSpPr/>
            <p:nvPr/>
          </p:nvSpPr>
          <p:spPr>
            <a:xfrm>
              <a:off x="890826" y="214823"/>
              <a:ext cx="4791075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600" dirty="0" smtClean="0">
                  <a:ln w="1905"/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Региональный чемпионат</a:t>
              </a:r>
            </a:p>
            <a:p>
              <a:r>
                <a:rPr lang="ru-RU" sz="1600" dirty="0" smtClean="0">
                  <a:ln w="1905"/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Новосибирской области</a:t>
              </a:r>
              <a:endParaRPr lang="ru-RU" sz="1600" dirty="0">
                <a:ln w="1905"/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endParaRPr>
            </a:p>
          </p:txBody>
        </p:sp>
      </p:grpSp>
      <p:cxnSp>
        <p:nvCxnSpPr>
          <p:cNvPr id="14" name="Прямая соединительная линия 13"/>
          <p:cNvCxnSpPr/>
          <p:nvPr/>
        </p:nvCxnSpPr>
        <p:spPr>
          <a:xfrm>
            <a:off x="3643316" y="242898"/>
            <a:ext cx="1" cy="528627"/>
          </a:xfrm>
          <a:prstGeom prst="line">
            <a:avLst/>
          </a:prstGeom>
          <a:ln w="381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7280216"/>
              </p:ext>
            </p:extLst>
          </p:nvPr>
        </p:nvGraphicFramePr>
        <p:xfrm>
          <a:off x="357193" y="1056082"/>
          <a:ext cx="9221373" cy="5608058"/>
        </p:xfrm>
        <a:graphic>
          <a:graphicData uri="http://schemas.openxmlformats.org/drawingml/2006/table">
            <a:tbl>
              <a:tblPr/>
              <a:tblGrid>
                <a:gridCol w="1605832"/>
                <a:gridCol w="7615541"/>
              </a:tblGrid>
              <a:tr h="20478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09-10 апреля 2019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15" marR="5615" marT="56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ГБПОУНСО «Новосибирский профессионально-педагогический колледж»</a:t>
                      </a:r>
                    </a:p>
                    <a:p>
                      <a:pPr algn="ctr" fontAlgn="b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ул. Немировича-Данченко, д. 121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15" marR="5615" marT="56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296929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Мероприятие </a:t>
                      </a:r>
                      <a:endParaRPr lang="ru-RU" sz="8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15" marR="5615" marT="561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Обучение волонтеров из числа студентов и других добровольцев по программе для волонтеров «Технологии взаимодействия с людьми с инвалидностью» с выдачей сертификата участника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15" marR="5615" marT="561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43208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Программа мероприятий              </a:t>
                      </a:r>
                      <a:r>
                        <a:rPr lang="ru-RU" sz="8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9.00-14.00, </a:t>
                      </a:r>
                    </a:p>
                    <a:p>
                      <a:pPr algn="ctr" fontAlgn="t"/>
                      <a:r>
                        <a:rPr lang="ru-RU" sz="8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конференц-зал</a:t>
                      </a:r>
                    </a:p>
                  </a:txBody>
                  <a:tcPr marL="5615" marR="5615" marT="561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Волонтерство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как социальный феномен современного российского общества; «</a:t>
                      </a:r>
                      <a:r>
                        <a:rPr lang="ru-RU" sz="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Абилимпикс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»- история возможностей. География пространства;</a:t>
                      </a:r>
                    </a:p>
                    <a:p>
                      <a:pPr algn="l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Концепция «Развитие системы конкурсов профессионального мастерства для обучающихся и молодых специалистов с инвалидностью «</a:t>
                      </a:r>
                      <a:r>
                        <a:rPr lang="ru-RU" sz="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Абилимпикс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». </a:t>
                      </a:r>
                    </a:p>
                    <a:p>
                      <a:pPr algn="l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Нормативное регулирование проведения конкурсов профессионального мастерства «</a:t>
                      </a:r>
                      <a:r>
                        <a:rPr lang="ru-RU" sz="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Абилимпикс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»;</a:t>
                      </a:r>
                    </a:p>
                    <a:p>
                      <a:pPr algn="l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Особенности практической деятельности волонтеров с людьми с различными нозологиями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15" marR="5615" marT="561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38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Участники</a:t>
                      </a:r>
                    </a:p>
                  </a:txBody>
                  <a:tcPr marL="5615" marR="5615" marT="561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Студенты профессиональных образовательных организаций и ВУЗов, добровольцы Волонтерского корпуса Новосибирской области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15" marR="5615" marT="561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478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апреля 2019</a:t>
                      </a:r>
                    </a:p>
                  </a:txBody>
                  <a:tcPr marL="5615" marR="5615" marT="56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ГБПОУНСО «Новосибирский профессионально-педагогический колледж»</a:t>
                      </a:r>
                    </a:p>
                    <a:p>
                      <a:pPr algn="ctr" fontAlgn="b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ул. Немировича-Данченко, д. 121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15" marR="5615" marT="561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175271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Мероприятие </a:t>
                      </a:r>
                      <a:endParaRPr lang="ru-RU" sz="8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15" marR="5615" marT="561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Мастер-классы по взаимодействию с людьми с инвалидностью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15" marR="5615" marT="561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43208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Программа мероприятий              </a:t>
                      </a:r>
                      <a:r>
                        <a:rPr lang="ru-RU" sz="8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9.00-14.00, </a:t>
                      </a:r>
                    </a:p>
                    <a:p>
                      <a:pPr algn="ctr" fontAlgn="t"/>
                      <a:r>
                        <a:rPr lang="ru-RU" sz="8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конференц-зал</a:t>
                      </a:r>
                      <a:endParaRPr lang="ru-RU" sz="8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15" marR="5615" marT="561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Мастер-класс от ВОС по взаимодействию с людьми с нарушениями зрения; </a:t>
                      </a:r>
                    </a:p>
                    <a:p>
                      <a:pPr algn="l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Мастер-класс от ВОГ по взаимодействию с людьми с нарушениями слуха;</a:t>
                      </a:r>
                    </a:p>
                    <a:p>
                      <a:pPr algn="l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Мастер-класс от Новосибирской региональной общественной организации инвалидов колясочников «Центр Независимой Жизни «</a:t>
                      </a:r>
                      <a:r>
                        <a:rPr lang="ru-RU" sz="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Финист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» по взаимодействию с людьми с нарушениями ОДА.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15" marR="5615" marT="561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9779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Участники</a:t>
                      </a:r>
                    </a:p>
                  </a:txBody>
                  <a:tcPr marL="5615" marR="5615" marT="561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Студенты и </a:t>
                      </a:r>
                      <a:r>
                        <a:rPr lang="ru-RU" sz="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пед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работники профессиональных образовательных организаций и ВУЗов, добровольцы Волонтерского корпуса Новосибирской области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15" marR="5615" marT="561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478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11-13 апреля 2019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15" marR="5615" marT="56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ГБПОУНСО «Новосибирский профессионально-педагогический колледж»</a:t>
                      </a:r>
                    </a:p>
                    <a:p>
                      <a:pPr algn="ctr" fontAlgn="b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ул. Немировича-Данченко, д. 121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15" marR="5615" marT="561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26937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Мероприятие</a:t>
                      </a:r>
                      <a:endParaRPr lang="ru-RU" sz="8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15" marR="5615" marT="561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Обучение волонтеров из числа педагогов и других работников профессиональных образовательных организаций по дополнительной образовательной программе повышения квалификации «Правовые аспекты и технология взаимодействия с людьми с инвалидностью» с выдачей удостоверений о повышении квалификации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15" marR="5615" marT="561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88063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Программа мероприятий              </a:t>
                      </a:r>
                      <a:r>
                        <a:rPr lang="ru-RU" sz="8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14.00-17.30, </a:t>
                      </a:r>
                    </a:p>
                    <a:p>
                      <a:pPr algn="ctr" fontAlgn="t"/>
                      <a:r>
                        <a:rPr lang="ru-RU" sz="800" b="1" i="0" u="none" strike="noStrike" dirty="0" err="1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конференц</a:t>
                      </a:r>
                      <a:r>
                        <a:rPr lang="ru-RU" sz="8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 - зал</a:t>
                      </a:r>
                      <a:endParaRPr lang="ru-RU" sz="8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15" marR="5615" marT="561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Нормативное регулирование проведения конкурсов профессионального мастерства «</a:t>
                      </a:r>
                      <a:r>
                        <a:rPr lang="ru-RU" sz="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Абилимпикс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»;</a:t>
                      </a:r>
                    </a:p>
                    <a:p>
                      <a:pPr algn="l" fontAlgn="t"/>
                      <a:r>
                        <a:rPr lang="ru-RU" sz="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Волонтерство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как социальный феномен современного российского общества;</a:t>
                      </a:r>
                    </a:p>
                    <a:p>
                      <a:pPr algn="l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«</a:t>
                      </a:r>
                      <a:r>
                        <a:rPr lang="ru-RU" sz="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Абилимпикс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» - история возможностей. География пространства;</a:t>
                      </a:r>
                    </a:p>
                    <a:p>
                      <a:pPr algn="l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Особенности практической деятельности волонтеров с людьми с различными нозологиями;</a:t>
                      </a:r>
                    </a:p>
                    <a:p>
                      <a:pPr algn="l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Концепция «Развитие системы конкурсов профессионального мастерства для обучающихся и молодых специалистов с инвалидностью «</a:t>
                      </a:r>
                      <a:r>
                        <a:rPr lang="ru-RU" sz="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Абилимпикс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».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15" marR="5615" marT="561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3897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Участники</a:t>
                      </a:r>
                    </a:p>
                  </a:txBody>
                  <a:tcPr marL="5615" marR="5615" marT="561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Педагоги и другие работники профессиональных образовательных организаций Новосибирской области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15" marR="5615" marT="561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6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апреля 2019</a:t>
                      </a:r>
                    </a:p>
                  </a:txBody>
                  <a:tcPr marL="5615" marR="5615" marT="56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ГБПОУНСО «Новосибирский профессионально-педагогический колледж»</a:t>
                      </a:r>
                    </a:p>
                    <a:p>
                      <a:pPr algn="ctr" fontAlgn="b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ул. Немировича-Данченко, д. 121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15" marR="5615" marT="56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193612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Мероприятие</a:t>
                      </a:r>
                      <a:endParaRPr lang="ru-RU" sz="8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15" marR="5615" marT="561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Методический семинар по вопросам организации инклюзивного </a:t>
                      </a:r>
                      <a:r>
                        <a:rPr lang="ru-RU" sz="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волонтерства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в профессиональной образовательной организации (с выдачей сертификата участника)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15" marR="5615" marT="561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51616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Программа мероприятий              </a:t>
                      </a:r>
                      <a:r>
                        <a:rPr lang="ru-RU" sz="8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14.00-15.30, </a:t>
                      </a:r>
                    </a:p>
                    <a:p>
                      <a:pPr algn="ctr" fontAlgn="t"/>
                      <a:r>
                        <a:rPr lang="ru-RU" sz="800" b="1" i="0" u="none" strike="noStrike" dirty="0" err="1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конференц</a:t>
                      </a:r>
                      <a:r>
                        <a:rPr lang="ru-RU" sz="8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 - зал</a:t>
                      </a:r>
                      <a:endParaRPr lang="ru-RU" sz="8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15" marR="5615" marT="561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Вопросы для обсуждения:</a:t>
                      </a:r>
                    </a:p>
                    <a:p>
                      <a:pPr algn="l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 Концепция «Развитие системы конкурсов профессионального мастерства для обучающихся и молодых специалистов с инвалидностью «</a:t>
                      </a:r>
                      <a:r>
                        <a:rPr lang="ru-RU" sz="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Абилимпикс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»;</a:t>
                      </a:r>
                    </a:p>
                    <a:p>
                      <a:pPr algn="l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 Нормативное регулирование проведения конкурсов профессионального мастерства «</a:t>
                      </a:r>
                      <a:r>
                        <a:rPr lang="ru-RU" sz="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Абилимпикс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»;</a:t>
                      </a:r>
                    </a:p>
                    <a:p>
                      <a:pPr algn="l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 Современные технологии управления волонтерской деятельностью;</a:t>
                      </a:r>
                    </a:p>
                    <a:p>
                      <a:pPr algn="l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 Организация и проведение Конкурса «Лучший волонтер «</a:t>
                      </a:r>
                      <a:r>
                        <a:rPr lang="ru-RU" sz="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Абимипикс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» - 2019 Новосибирской области».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15" marR="5615" marT="561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3897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Участники</a:t>
                      </a:r>
                    </a:p>
                  </a:txBody>
                  <a:tcPr marL="5615" marR="5615" marT="561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Педагогические и управленческие кадры ПОО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15" marR="5615" marT="561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63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</a:t>
                      </a: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апреля 2019 </a:t>
                      </a:r>
                    </a:p>
                  </a:txBody>
                  <a:tcPr marL="5615" marR="5615" marT="56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ГАПОУ НСО «Новосибирский колледж легкой промышленности и сервиса»</a:t>
                      </a:r>
                      <a:b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ул. Зорге, 12</a:t>
                      </a:r>
                    </a:p>
                  </a:txBody>
                  <a:tcPr marL="5615" marR="5615" marT="56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0202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Мероприятие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11.00</a:t>
                      </a:r>
                      <a:endParaRPr lang="ru-RU" sz="8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15" marR="5615" marT="561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Брифинг волонтерское движение «Добротой согреем мир»</a:t>
                      </a:r>
                    </a:p>
                    <a:p>
                      <a:pPr algn="l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Модераторы: </a:t>
                      </a:r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Мухина Ю.Г.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зам. директора по учебно-воспитательной работе, </a:t>
                      </a:r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Комиссарова О.А.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социальный педагог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15" marR="5615" marT="561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3897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Участники</a:t>
                      </a:r>
                    </a:p>
                  </a:txBody>
                  <a:tcPr marL="5615" marR="5615" marT="561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Обучающиеся общеобразовательных и профессиональных образовательных организаций Новосибирской области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15" marR="5615" marT="561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AB23ABCE-064F-4241-BC2F-5911EFC1CACA}"/>
              </a:ext>
            </a:extLst>
          </p:cNvPr>
          <p:cNvSpPr/>
          <p:nvPr/>
        </p:nvSpPr>
        <p:spPr>
          <a:xfrm>
            <a:off x="3732010" y="322544"/>
            <a:ext cx="593836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n w="1905"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ПРОГРАММА ПОДГОТОВКИ ВОЛОНТЕРОВ</a:t>
            </a:r>
            <a:endParaRPr lang="ru-RU" dirty="0">
              <a:ln w="1905"/>
              <a:latin typeface="Arial" panose="020B0604020202020204" pitchFamily="34" charset="0"/>
              <a:ea typeface="Malgun Gothic" panose="020B0503020000020004" pitchFamily="34" charset="-127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3843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>
          <a:xfrm>
            <a:off x="357193" y="214823"/>
            <a:ext cx="5324708" cy="584775"/>
            <a:chOff x="357193" y="214823"/>
            <a:chExt cx="5324708" cy="584775"/>
          </a:xfrm>
        </p:grpSpPr>
        <p:pic>
          <p:nvPicPr>
            <p:cNvPr id="10" name="Рисунок 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57193" y="242898"/>
              <a:ext cx="533633" cy="528627"/>
            </a:xfrm>
            <a:prstGeom prst="rect">
              <a:avLst/>
            </a:prstGeom>
          </p:spPr>
        </p:pic>
        <p:sp>
          <p:nvSpPr>
            <p:cNvPr id="11" name="Прямоугольник 10">
              <a:extLst>
                <a:ext uri="{FF2B5EF4-FFF2-40B4-BE49-F238E27FC236}">
                  <a16:creationId xmlns="" xmlns:a16="http://schemas.microsoft.com/office/drawing/2014/main" id="{AB23ABCE-064F-4241-BC2F-5911EFC1CACA}"/>
                </a:ext>
              </a:extLst>
            </p:cNvPr>
            <p:cNvSpPr/>
            <p:nvPr/>
          </p:nvSpPr>
          <p:spPr>
            <a:xfrm>
              <a:off x="890826" y="214823"/>
              <a:ext cx="4791075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600" dirty="0" smtClean="0">
                  <a:ln w="1905"/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Региональный чемпионат</a:t>
              </a:r>
            </a:p>
            <a:p>
              <a:r>
                <a:rPr lang="ru-RU" sz="1600" dirty="0" smtClean="0">
                  <a:ln w="1905"/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Новосибирской области</a:t>
              </a:r>
              <a:endParaRPr lang="ru-RU" sz="1600" dirty="0">
                <a:ln w="1905"/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endParaRPr>
            </a:p>
          </p:txBody>
        </p:sp>
      </p:grpSp>
      <p:sp>
        <p:nvSpPr>
          <p:cNvPr id="12" name="Прямоугольник 11">
            <a:extLst>
              <a:ext uri="{FF2B5EF4-FFF2-40B4-BE49-F238E27FC236}">
                <a16:creationId xmlns="" xmlns:a16="http://schemas.microsoft.com/office/drawing/2014/main" id="{AB23ABCE-064F-4241-BC2F-5911EFC1CACA}"/>
              </a:ext>
            </a:extLst>
          </p:cNvPr>
          <p:cNvSpPr/>
          <p:nvPr/>
        </p:nvSpPr>
        <p:spPr>
          <a:xfrm>
            <a:off x="3732010" y="322544"/>
            <a:ext cx="593836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n w="1905"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ДЛЯ ЗАМЕТОК</a:t>
            </a:r>
            <a:endParaRPr lang="ru-RU" dirty="0">
              <a:ln w="1905"/>
              <a:latin typeface="Arial" panose="020B0604020202020204" pitchFamily="34" charset="0"/>
              <a:ea typeface="Malgun Gothic" panose="020B0503020000020004" pitchFamily="34" charset="-127"/>
              <a:cs typeface="Arial" panose="020B0604020202020204" pitchFamily="34" charset="0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3643316" y="242898"/>
            <a:ext cx="1" cy="528627"/>
          </a:xfrm>
          <a:prstGeom prst="line">
            <a:avLst/>
          </a:prstGeom>
          <a:ln w="381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9646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357193" y="214823"/>
            <a:ext cx="5324708" cy="584775"/>
            <a:chOff x="357193" y="214823"/>
            <a:chExt cx="5324708" cy="584775"/>
          </a:xfrm>
        </p:grpSpPr>
        <p:pic>
          <p:nvPicPr>
            <p:cNvPr id="8" name="Рисунок 7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57193" y="242898"/>
              <a:ext cx="533633" cy="528627"/>
            </a:xfrm>
            <a:prstGeom prst="rect">
              <a:avLst/>
            </a:prstGeom>
          </p:spPr>
        </p:pic>
        <p:sp>
          <p:nvSpPr>
            <p:cNvPr id="9" name="Прямоугольник 8">
              <a:extLst>
                <a:ext uri="{FF2B5EF4-FFF2-40B4-BE49-F238E27FC236}">
                  <a16:creationId xmlns="" xmlns:a16="http://schemas.microsoft.com/office/drawing/2014/main" id="{AB23ABCE-064F-4241-BC2F-5911EFC1CACA}"/>
                </a:ext>
              </a:extLst>
            </p:cNvPr>
            <p:cNvSpPr/>
            <p:nvPr/>
          </p:nvSpPr>
          <p:spPr>
            <a:xfrm>
              <a:off x="890826" y="214823"/>
              <a:ext cx="4791075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600" dirty="0" smtClean="0">
                  <a:ln w="1905"/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Региональный чемпионат</a:t>
              </a:r>
            </a:p>
            <a:p>
              <a:r>
                <a:rPr lang="ru-RU" sz="1600" dirty="0" smtClean="0">
                  <a:ln w="1905"/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Новосибирской области</a:t>
              </a:r>
              <a:endParaRPr lang="ru-RU" sz="1600" dirty="0">
                <a:ln w="1905"/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endParaRPr>
            </a:p>
          </p:txBody>
        </p:sp>
      </p:grpSp>
      <p:cxnSp>
        <p:nvCxnSpPr>
          <p:cNvPr id="10" name="Прямая соединительная линия 9"/>
          <p:cNvCxnSpPr/>
          <p:nvPr/>
        </p:nvCxnSpPr>
        <p:spPr>
          <a:xfrm>
            <a:off x="3643316" y="242898"/>
            <a:ext cx="1" cy="528627"/>
          </a:xfrm>
          <a:prstGeom prst="line">
            <a:avLst/>
          </a:prstGeom>
          <a:ln w="381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>
            <a:extLst>
              <a:ext uri="{FF2B5EF4-FFF2-40B4-BE49-F238E27FC236}">
                <a16:creationId xmlns="" xmlns:a16="http://schemas.microsoft.com/office/drawing/2014/main" id="{AB23ABCE-064F-4241-BC2F-5911EFC1CACA}"/>
              </a:ext>
            </a:extLst>
          </p:cNvPr>
          <p:cNvSpPr/>
          <p:nvPr/>
        </p:nvSpPr>
        <p:spPr>
          <a:xfrm>
            <a:off x="3796304" y="214833"/>
            <a:ext cx="58097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ln w="1905"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ИНФОРМАЦИЯ О РАЗВИТИИ ДВИЖЕНИЯ «АБИЛИМПИКС» 2016-2018 ГОДЫ</a:t>
            </a:r>
            <a:endParaRPr lang="ru-RU" sz="1600" dirty="0">
              <a:ln w="1905"/>
              <a:latin typeface="Arial" panose="020B0604020202020204" pitchFamily="34" charset="0"/>
              <a:ea typeface="Malgun Gothic" panose="020B0503020000020004" pitchFamily="34" charset="-127"/>
              <a:cs typeface="Arial" panose="020B0604020202020204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1093829"/>
              </p:ext>
            </p:extLst>
          </p:nvPr>
        </p:nvGraphicFramePr>
        <p:xfrm>
          <a:off x="242888" y="1300163"/>
          <a:ext cx="9363195" cy="2128837"/>
        </p:xfrm>
        <a:graphic>
          <a:graphicData uri="http://schemas.openxmlformats.org/drawingml/2006/table">
            <a:tbl>
              <a:tblPr/>
              <a:tblGrid>
                <a:gridCol w="1586611"/>
                <a:gridCol w="469884"/>
                <a:gridCol w="469884"/>
                <a:gridCol w="469884"/>
                <a:gridCol w="469884"/>
                <a:gridCol w="469884"/>
                <a:gridCol w="469884"/>
                <a:gridCol w="716574"/>
                <a:gridCol w="716574"/>
                <a:gridCol w="716574"/>
                <a:gridCol w="716574"/>
                <a:gridCol w="1045492"/>
                <a:gridCol w="1045492"/>
              </a:tblGrid>
              <a:tr h="745694">
                <a:tc rowSpan="2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КОЛ-ВО КОМПЕТЕНЦИЙ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КОЛ-ВО</a:t>
                      </a:r>
                    </a:p>
                    <a:p>
                      <a:pPr algn="l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УЧАСТНИКОВ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КОЛ-ВО</a:t>
                      </a:r>
                    </a:p>
                    <a:p>
                      <a:pPr algn="l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ЭКСПЕРТОВ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КОЛ-ВО</a:t>
                      </a:r>
                    </a:p>
                    <a:p>
                      <a:pPr algn="l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ВОЛОНТЕРОВ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УЧАСТНИКИ ПРОФОРИЕНТАЦИОННОЙ ПРОГРАММЫ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05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CDDC"/>
                    </a:solidFill>
                  </a:tcPr>
                </a:tc>
              </a:tr>
              <a:tr h="114259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Региональный чемпионат "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Абилимпикс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" Новосибирской области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CDDC"/>
                    </a:solidFill>
                  </a:tcPr>
                </a:tc>
              </a:tr>
            </a:tbl>
          </a:graphicData>
        </a:graphic>
      </p:graphicFrame>
      <p:pic>
        <p:nvPicPr>
          <p:cNvPr id="25" name="Рисунок 24">
            <a:extLst>
              <a:ext uri="{FF2B5EF4-FFF2-40B4-BE49-F238E27FC236}">
                <a16:creationId xmlns="" xmlns:a16="http://schemas.microsoft.com/office/drawing/2014/main" id="{492BAF0D-BA0F-42E0-8A7E-DBDABABBDA2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193" y="1476485"/>
            <a:ext cx="609174" cy="73932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9980964"/>
              </p:ext>
            </p:extLst>
          </p:nvPr>
        </p:nvGraphicFramePr>
        <p:xfrm>
          <a:off x="242888" y="3714747"/>
          <a:ext cx="4710113" cy="2885245"/>
        </p:xfrm>
        <a:graphic>
          <a:graphicData uri="http://schemas.openxmlformats.org/drawingml/2006/table">
            <a:tbl>
              <a:tblPr/>
              <a:tblGrid>
                <a:gridCol w="1875584"/>
                <a:gridCol w="944843"/>
                <a:gridCol w="944843"/>
                <a:gridCol w="944843"/>
              </a:tblGrid>
              <a:tr h="529570">
                <a:tc>
                  <a:txBody>
                    <a:bodyPr/>
                    <a:lstStyle/>
                    <a:p>
                      <a:pPr algn="l" fontAlgn="b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II </a:t>
                      </a:r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НЧ, 2016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III 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НЧ, 2017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IV 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НЧ, 2018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4638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Количество компетенций, представленных  на Национальном чемпионате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232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Всего медалей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232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место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</a:tr>
              <a:tr h="30232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место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30232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место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EE8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6" name="Диаграмма 2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92552961"/>
              </p:ext>
            </p:extLst>
          </p:nvPr>
        </p:nvGraphicFramePr>
        <p:xfrm>
          <a:off x="5243511" y="4208760"/>
          <a:ext cx="4362572" cy="23912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7" name="Заголовок 1">
            <a:extLst>
              <a:ext uri="{FF2B5EF4-FFF2-40B4-BE49-F238E27FC236}">
                <a16:creationId xmlns:a16="http://schemas.microsoft.com/office/drawing/2014/main" xmlns="" id="{698E3210-891A-4210-992D-04B926EA9160}"/>
              </a:ext>
            </a:extLst>
          </p:cNvPr>
          <p:cNvSpPr txBox="1">
            <a:spLocks/>
          </p:cNvSpPr>
          <p:nvPr/>
        </p:nvSpPr>
        <p:spPr>
          <a:xfrm>
            <a:off x="5362847" y="3816196"/>
            <a:ext cx="3230257" cy="78512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600" dirty="0" smtClean="0">
                <a:effectLst>
                  <a:glow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СТРУКТУРА УЧАСТНИКОВ</a:t>
            </a:r>
          </a:p>
          <a:p>
            <a:r>
              <a:rPr lang="ru-RU" sz="1600" b="1" dirty="0" smtClean="0">
                <a:effectLst>
                  <a:glow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РЧ 2018 </a:t>
            </a:r>
            <a:r>
              <a:rPr lang="ru-RU" sz="1600" dirty="0" smtClean="0">
                <a:effectLst>
                  <a:glow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ПО КАТЕГОРЯМ</a:t>
            </a:r>
            <a:r>
              <a:rPr lang="ru-RU" sz="2000" dirty="0" smtClean="0">
                <a:effectLst>
                  <a:glow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:</a:t>
            </a:r>
            <a:endParaRPr lang="ru-RU" sz="2000" dirty="0">
              <a:effectLst>
                <a:glow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9498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357193" y="214823"/>
            <a:ext cx="5324708" cy="584775"/>
            <a:chOff x="357193" y="214823"/>
            <a:chExt cx="5324708" cy="584775"/>
          </a:xfrm>
        </p:grpSpPr>
        <p:pic>
          <p:nvPicPr>
            <p:cNvPr id="8" name="Рисунок 7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57193" y="242898"/>
              <a:ext cx="533633" cy="528627"/>
            </a:xfrm>
            <a:prstGeom prst="rect">
              <a:avLst/>
            </a:prstGeom>
          </p:spPr>
        </p:pic>
        <p:sp>
          <p:nvSpPr>
            <p:cNvPr id="9" name="Прямоугольник 8">
              <a:extLst>
                <a:ext uri="{FF2B5EF4-FFF2-40B4-BE49-F238E27FC236}">
                  <a16:creationId xmlns="" xmlns:a16="http://schemas.microsoft.com/office/drawing/2014/main" id="{AB23ABCE-064F-4241-BC2F-5911EFC1CACA}"/>
                </a:ext>
              </a:extLst>
            </p:cNvPr>
            <p:cNvSpPr/>
            <p:nvPr/>
          </p:nvSpPr>
          <p:spPr>
            <a:xfrm>
              <a:off x="890826" y="214823"/>
              <a:ext cx="4791075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600" dirty="0" smtClean="0">
                  <a:ln w="1905"/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Региональный чемпионат</a:t>
              </a:r>
            </a:p>
            <a:p>
              <a:r>
                <a:rPr lang="ru-RU" sz="1600" dirty="0" smtClean="0">
                  <a:ln w="1905"/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Новосибирской области</a:t>
              </a:r>
              <a:endParaRPr lang="ru-RU" sz="1600" dirty="0">
                <a:ln w="1905"/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endParaRPr>
            </a:p>
          </p:txBody>
        </p:sp>
      </p:grpSp>
      <p:cxnSp>
        <p:nvCxnSpPr>
          <p:cNvPr id="10" name="Прямая соединительная линия 9"/>
          <p:cNvCxnSpPr/>
          <p:nvPr/>
        </p:nvCxnSpPr>
        <p:spPr>
          <a:xfrm>
            <a:off x="3643316" y="242898"/>
            <a:ext cx="1" cy="528627"/>
          </a:xfrm>
          <a:prstGeom prst="line">
            <a:avLst/>
          </a:prstGeom>
          <a:ln w="381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>
            <a:extLst>
              <a:ext uri="{FF2B5EF4-FFF2-40B4-BE49-F238E27FC236}">
                <a16:creationId xmlns="" xmlns:a16="http://schemas.microsoft.com/office/drawing/2014/main" id="{AB23ABCE-064F-4241-BC2F-5911EFC1CACA}"/>
              </a:ext>
            </a:extLst>
          </p:cNvPr>
          <p:cNvSpPr/>
          <p:nvPr/>
        </p:nvSpPr>
        <p:spPr>
          <a:xfrm>
            <a:off x="3819996" y="276377"/>
            <a:ext cx="479107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n w="1905"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КОМПЕТЕНЦИИ 2019 ГОДА</a:t>
            </a:r>
            <a:endParaRPr lang="ru-RU" sz="2400" dirty="0">
              <a:ln w="1905"/>
              <a:latin typeface="Arial" panose="020B0604020202020204" pitchFamily="34" charset="0"/>
              <a:ea typeface="Malgun Gothic" panose="020B0503020000020004" pitchFamily="34" charset="-127"/>
              <a:cs typeface="Arial" panose="020B0604020202020204" pitchFamily="34" charset="0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="" xmlns:a16="http://schemas.microsoft.com/office/drawing/2014/main" id="{AB23ABCE-064F-4241-BC2F-5911EFC1CACA}"/>
              </a:ext>
            </a:extLst>
          </p:cNvPr>
          <p:cNvSpPr/>
          <p:nvPr/>
        </p:nvSpPr>
        <p:spPr>
          <a:xfrm>
            <a:off x="357193" y="1120676"/>
            <a:ext cx="3900955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ln w="1905"/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IT-</a:t>
            </a:r>
            <a:r>
              <a:rPr lang="ru-RU" sz="2000" b="1" dirty="0" smtClean="0">
                <a:ln w="1905"/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ТЕХНОЛОГИИ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600" dirty="0">
                <a:ln w="1905"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Веб-дизайн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600" dirty="0" smtClean="0">
                <a:ln w="1905"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Инженерный </a:t>
            </a:r>
            <a:r>
              <a:rPr lang="ru-RU" sz="1600" dirty="0">
                <a:ln w="1905"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дизайн (CAD) САПР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600" dirty="0" smtClean="0">
                <a:ln w="1905"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Администрирование </a:t>
            </a:r>
            <a:r>
              <a:rPr lang="ru-RU" sz="1600" dirty="0">
                <a:ln w="1905"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баз </a:t>
            </a:r>
            <a:r>
              <a:rPr lang="ru-RU" sz="1600" dirty="0" smtClean="0">
                <a:ln w="1905"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данных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600" dirty="0">
                <a:ln w="1905"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Обработка текста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="" xmlns:a16="http://schemas.microsoft.com/office/drawing/2014/main" id="{AB23ABCE-064F-4241-BC2F-5911EFC1CACA}"/>
              </a:ext>
            </a:extLst>
          </p:cNvPr>
          <p:cNvSpPr/>
          <p:nvPr/>
        </p:nvSpPr>
        <p:spPr>
          <a:xfrm>
            <a:off x="357193" y="2782669"/>
            <a:ext cx="391476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ln w="1905"/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ПИТАНИЕ</a:t>
            </a:r>
          </a:p>
          <a:p>
            <a:pPr marL="342900" indent="-342900">
              <a:buFont typeface="+mj-lt"/>
              <a:buAutoNum type="arabicPeriod" startAt="5"/>
            </a:pPr>
            <a:r>
              <a:rPr lang="ru-RU" sz="1600" dirty="0" smtClean="0">
                <a:ln w="1905"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Поварское дело</a:t>
            </a:r>
            <a:endParaRPr lang="ru-RU" sz="1600" dirty="0">
              <a:ln w="1905"/>
              <a:latin typeface="Arial" panose="020B0604020202020204" pitchFamily="34" charset="0"/>
              <a:ea typeface="Malgun Gothic" panose="020B0503020000020004" pitchFamily="34" charset="-127"/>
              <a:cs typeface="Arial" panose="020B0604020202020204" pitchFamily="34" charset="0"/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="" xmlns:a16="http://schemas.microsoft.com/office/drawing/2014/main" id="{AB23ABCE-064F-4241-BC2F-5911EFC1CACA}"/>
              </a:ext>
            </a:extLst>
          </p:cNvPr>
          <p:cNvSpPr/>
          <p:nvPr/>
        </p:nvSpPr>
        <p:spPr>
          <a:xfrm>
            <a:off x="343379" y="3675221"/>
            <a:ext cx="3914769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ln w="1905"/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ПРОМЫШЛЕННЫЕ ТЕХНОЛОГИИ</a:t>
            </a:r>
          </a:p>
          <a:p>
            <a:pPr marL="342900" indent="-342900">
              <a:buFont typeface="+mj-lt"/>
              <a:buAutoNum type="arabicPeriod" startAt="6"/>
            </a:pPr>
            <a:r>
              <a:rPr lang="ru-RU" sz="1600" dirty="0">
                <a:ln w="1905"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Малярное дело </a:t>
            </a:r>
            <a:endParaRPr lang="ru-RU" sz="1600" dirty="0" smtClean="0">
              <a:ln w="1905"/>
              <a:latin typeface="Arial" panose="020B0604020202020204" pitchFamily="34" charset="0"/>
              <a:ea typeface="Malgun Gothic" panose="020B0503020000020004" pitchFamily="34" charset="-127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 startAt="6"/>
            </a:pPr>
            <a:r>
              <a:rPr lang="ru-RU" sz="1600" dirty="0">
                <a:ln w="1905"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Сухое строительство и штукатурные </a:t>
            </a:r>
            <a:r>
              <a:rPr lang="ru-RU" sz="1600" dirty="0" smtClean="0">
                <a:ln w="1905"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работы</a:t>
            </a:r>
          </a:p>
          <a:p>
            <a:pPr marL="342900" indent="-342900">
              <a:buFont typeface="+mj-lt"/>
              <a:buAutoNum type="arabicPeriod" startAt="6"/>
            </a:pPr>
            <a:r>
              <a:rPr lang="ru-RU" sz="1600" dirty="0">
                <a:ln w="1905"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Кирпичная кладка</a:t>
            </a:r>
          </a:p>
        </p:txBody>
      </p:sp>
      <p:sp>
        <p:nvSpPr>
          <p:cNvPr id="19" name="Прямоугольник 18">
            <a:extLst>
              <a:ext uri="{FF2B5EF4-FFF2-40B4-BE49-F238E27FC236}">
                <a16:creationId xmlns="" xmlns:a16="http://schemas.microsoft.com/office/drawing/2014/main" id="{AB23ABCE-064F-4241-BC2F-5911EFC1CACA}"/>
              </a:ext>
            </a:extLst>
          </p:cNvPr>
          <p:cNvSpPr/>
          <p:nvPr/>
        </p:nvSpPr>
        <p:spPr>
          <a:xfrm>
            <a:off x="357193" y="5644991"/>
            <a:ext cx="3914769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ln w="1905"/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СФЕРА </a:t>
            </a:r>
            <a:r>
              <a:rPr lang="ru-RU" sz="2000" b="1" dirty="0" smtClean="0">
                <a:ln w="1905"/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УСЛУГ/СЕРВИС</a:t>
            </a:r>
          </a:p>
          <a:p>
            <a:pPr marL="342900" indent="-342900">
              <a:buFont typeface="+mj-lt"/>
              <a:buAutoNum type="arabicPeriod" startAt="9"/>
            </a:pPr>
            <a:r>
              <a:rPr lang="ru-RU" sz="1600" dirty="0" smtClean="0">
                <a:ln w="1905"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Портной</a:t>
            </a:r>
          </a:p>
          <a:p>
            <a:pPr marL="342900" indent="-342900">
              <a:buFont typeface="+mj-lt"/>
              <a:buAutoNum type="arabicPeriod" startAt="9"/>
            </a:pPr>
            <a:r>
              <a:rPr lang="ru-RU" sz="1600" dirty="0">
                <a:ln w="1905"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Социальная работа </a:t>
            </a:r>
            <a:endParaRPr lang="ru-RU" sz="1600" dirty="0" smtClean="0">
              <a:ln w="1905"/>
              <a:latin typeface="Arial" panose="020B0604020202020204" pitchFamily="34" charset="0"/>
              <a:ea typeface="Malgun Gothic" panose="020B0503020000020004" pitchFamily="34" charset="-127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 startAt="9"/>
            </a:pPr>
            <a:r>
              <a:rPr lang="ru-RU" sz="1600" dirty="0">
                <a:ln w="1905"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Изобразительное искусство</a:t>
            </a:r>
          </a:p>
        </p:txBody>
      </p:sp>
      <p:sp>
        <p:nvSpPr>
          <p:cNvPr id="20" name="Прямоугольник 19">
            <a:extLst>
              <a:ext uri="{FF2B5EF4-FFF2-40B4-BE49-F238E27FC236}">
                <a16:creationId xmlns="" xmlns:a16="http://schemas.microsoft.com/office/drawing/2014/main" id="{AB23ABCE-064F-4241-BC2F-5911EFC1CACA}"/>
              </a:ext>
            </a:extLst>
          </p:cNvPr>
          <p:cNvSpPr/>
          <p:nvPr/>
        </p:nvSpPr>
        <p:spPr>
          <a:xfrm>
            <a:off x="4953000" y="1123838"/>
            <a:ext cx="3914769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ln w="1905"/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МЕДИЦИНСКИЕ </a:t>
            </a:r>
            <a:r>
              <a:rPr lang="ru-RU" sz="2000" b="1" dirty="0" smtClean="0">
                <a:ln w="1905"/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ПРОФЕССИИ</a:t>
            </a:r>
          </a:p>
          <a:p>
            <a:pPr marL="342900" indent="-342900">
              <a:buFont typeface="+mj-lt"/>
              <a:buAutoNum type="arabicPeriod" startAt="12"/>
            </a:pPr>
            <a:r>
              <a:rPr lang="ru-RU" sz="1600" dirty="0">
                <a:ln w="1905"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Медицинский и социальный </a:t>
            </a:r>
            <a:r>
              <a:rPr lang="ru-RU" sz="1600" dirty="0" smtClean="0">
                <a:ln w="1905"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уход</a:t>
            </a:r>
          </a:p>
          <a:p>
            <a:pPr marL="342900" indent="-342900">
              <a:buFont typeface="+mj-lt"/>
              <a:buAutoNum type="arabicPeriod" startAt="12"/>
            </a:pPr>
            <a:r>
              <a:rPr lang="ru-RU" sz="1600" dirty="0">
                <a:ln w="1905"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Массажист </a:t>
            </a:r>
            <a:endParaRPr lang="ru-RU" sz="1600" dirty="0" smtClean="0">
              <a:ln w="1905"/>
              <a:latin typeface="Arial" panose="020B0604020202020204" pitchFamily="34" charset="0"/>
              <a:ea typeface="Malgun Gothic" panose="020B0503020000020004" pitchFamily="34" charset="-127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 startAt="12"/>
            </a:pPr>
            <a:r>
              <a:rPr lang="ru-RU" sz="1600" dirty="0">
                <a:ln w="1905"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Адаптивная физическая культура</a:t>
            </a:r>
          </a:p>
        </p:txBody>
      </p:sp>
      <p:sp>
        <p:nvSpPr>
          <p:cNvPr id="21" name="Прямоугольник 20">
            <a:extLst>
              <a:ext uri="{FF2B5EF4-FFF2-40B4-BE49-F238E27FC236}">
                <a16:creationId xmlns="" xmlns:a16="http://schemas.microsoft.com/office/drawing/2014/main" id="{AB23ABCE-064F-4241-BC2F-5911EFC1CACA}"/>
              </a:ext>
            </a:extLst>
          </p:cNvPr>
          <p:cNvSpPr/>
          <p:nvPr/>
        </p:nvSpPr>
        <p:spPr>
          <a:xfrm>
            <a:off x="4952999" y="2462666"/>
            <a:ext cx="3914770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ln w="1905"/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ДЕКОРАТИВНО-ПРИКЛАДНОЕ ИСКУССТВО</a:t>
            </a:r>
            <a:endParaRPr lang="ru-RU" sz="2000" b="1" dirty="0" smtClean="0">
              <a:ln w="1905"/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Malgun Gothic" panose="020B0503020000020004" pitchFamily="34" charset="-127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 startAt="15"/>
            </a:pPr>
            <a:r>
              <a:rPr lang="ru-RU" sz="1600" dirty="0" err="1" smtClean="0">
                <a:ln w="1905"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Бисероплетение</a:t>
            </a:r>
            <a:endParaRPr lang="ru-RU" sz="1600" dirty="0" smtClean="0">
              <a:ln w="1905"/>
              <a:latin typeface="Arial" panose="020B0604020202020204" pitchFamily="34" charset="0"/>
              <a:ea typeface="Malgun Gothic" panose="020B0503020000020004" pitchFamily="34" charset="-127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 startAt="15"/>
            </a:pPr>
            <a:r>
              <a:rPr lang="ru-RU" sz="1600" dirty="0">
                <a:ln w="1905"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Резьба по дереву </a:t>
            </a:r>
            <a:endParaRPr lang="ru-RU" sz="1600" dirty="0" smtClean="0">
              <a:ln w="1905"/>
              <a:latin typeface="Arial" panose="020B0604020202020204" pitchFamily="34" charset="0"/>
              <a:ea typeface="Malgun Gothic" panose="020B0503020000020004" pitchFamily="34" charset="-127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 startAt="15"/>
            </a:pPr>
            <a:r>
              <a:rPr lang="ru-RU" sz="1600" dirty="0">
                <a:ln w="1905"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Вязание </a:t>
            </a:r>
            <a:r>
              <a:rPr lang="ru-RU" sz="1600" dirty="0" smtClean="0">
                <a:ln w="1905"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спицами</a:t>
            </a:r>
          </a:p>
          <a:p>
            <a:pPr marL="342900" indent="-342900">
              <a:buFont typeface="+mj-lt"/>
              <a:buAutoNum type="arabicPeriod" startAt="15"/>
            </a:pPr>
            <a:r>
              <a:rPr lang="ru-RU" sz="1600" dirty="0">
                <a:ln w="1905"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Гончарное </a:t>
            </a:r>
            <a:r>
              <a:rPr lang="ru-RU" sz="1600" dirty="0" smtClean="0">
                <a:ln w="1905"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дело</a:t>
            </a:r>
          </a:p>
        </p:txBody>
      </p:sp>
      <p:sp>
        <p:nvSpPr>
          <p:cNvPr id="22" name="Прямоугольник 21">
            <a:extLst>
              <a:ext uri="{FF2B5EF4-FFF2-40B4-BE49-F238E27FC236}">
                <a16:creationId xmlns="" xmlns:a16="http://schemas.microsoft.com/office/drawing/2014/main" id="{AB23ABCE-064F-4241-BC2F-5911EFC1CACA}"/>
              </a:ext>
            </a:extLst>
          </p:cNvPr>
          <p:cNvSpPr/>
          <p:nvPr/>
        </p:nvSpPr>
        <p:spPr>
          <a:xfrm>
            <a:off x="4952999" y="4355492"/>
            <a:ext cx="3914770" cy="169277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ru-RU" sz="2000" dirty="0" smtClean="0">
                <a:ln w="1905"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ПРЕЗЕНТАЦИОННЫЕ КОМПЕТЕНЦИИ</a:t>
            </a:r>
          </a:p>
          <a:p>
            <a:pPr marL="342900" indent="-342900">
              <a:buFont typeface="+mj-lt"/>
              <a:buAutoNum type="arabicPeriod" startAt="19"/>
            </a:pPr>
            <a:r>
              <a:rPr lang="ru-RU" sz="1600" dirty="0">
                <a:ln w="1905"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Реверсивный </a:t>
            </a:r>
            <a:r>
              <a:rPr lang="ru-RU" sz="1600" dirty="0" smtClean="0">
                <a:ln w="1905"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инжиниринг</a:t>
            </a:r>
            <a:endParaRPr lang="ru-RU" sz="1600" dirty="0">
              <a:ln w="1905"/>
              <a:latin typeface="Arial" panose="020B0604020202020204" pitchFamily="34" charset="0"/>
              <a:ea typeface="Malgun Gothic" panose="020B0503020000020004" pitchFamily="34" charset="-127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 startAt="19"/>
            </a:pPr>
            <a:r>
              <a:rPr lang="ru-RU" sz="1600" dirty="0">
                <a:ln w="1905"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Изготовление </a:t>
            </a:r>
            <a:r>
              <a:rPr lang="ru-RU" sz="1600" dirty="0" smtClean="0">
                <a:ln w="1905"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прототипов</a:t>
            </a:r>
          </a:p>
          <a:p>
            <a:pPr marL="342900" indent="-342900">
              <a:buFont typeface="+mj-lt"/>
              <a:buAutoNum type="arabicPeriod" startAt="19"/>
            </a:pPr>
            <a:r>
              <a:rPr lang="ru-RU" sz="1600" dirty="0">
                <a:ln w="1905"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Студийный </a:t>
            </a:r>
            <a:r>
              <a:rPr lang="ru-RU" sz="1600" dirty="0" smtClean="0">
                <a:ln w="1905"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фотограф</a:t>
            </a:r>
          </a:p>
          <a:p>
            <a:pPr marL="342900" indent="-342900">
              <a:buFont typeface="+mj-lt"/>
              <a:buAutoNum type="arabicPeriod" startAt="19"/>
            </a:pPr>
            <a:r>
              <a:rPr lang="ru-RU" sz="1600" dirty="0">
                <a:ln w="1905"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Ногтевой сервис</a:t>
            </a:r>
            <a:endParaRPr lang="ru-RU" sz="1600" dirty="0" smtClean="0">
              <a:ln w="1905"/>
              <a:latin typeface="Arial" panose="020B0604020202020204" pitchFamily="34" charset="0"/>
              <a:ea typeface="Malgun Gothic" panose="020B0503020000020004" pitchFamily="34" charset="-127"/>
              <a:cs typeface="Arial" panose="020B0604020202020204" pitchFamily="34" charset="0"/>
            </a:endParaRPr>
          </a:p>
        </p:txBody>
      </p:sp>
      <p:sp>
        <p:nvSpPr>
          <p:cNvPr id="23" name="Прямоугольник 22">
            <a:extLst>
              <a:ext uri="{FF2B5EF4-FFF2-40B4-BE49-F238E27FC236}">
                <a16:creationId xmlns="" xmlns:a16="http://schemas.microsoft.com/office/drawing/2014/main" id="{AB23ABCE-064F-4241-BC2F-5911EFC1CACA}"/>
              </a:ext>
            </a:extLst>
          </p:cNvPr>
          <p:cNvSpPr/>
          <p:nvPr/>
        </p:nvSpPr>
        <p:spPr>
          <a:xfrm>
            <a:off x="4355306" y="6217540"/>
            <a:ext cx="2290763" cy="52322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ru-RU" sz="2800" b="1" dirty="0" smtClean="0">
                <a:ln w="1905"/>
                <a:solidFill>
                  <a:schemeClr val="bg1"/>
                </a:solidFill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18</a:t>
            </a:r>
            <a:r>
              <a:rPr lang="ru-RU" sz="2400" b="1" dirty="0" smtClean="0">
                <a:ln w="1905"/>
                <a:solidFill>
                  <a:schemeClr val="bg1"/>
                </a:solidFill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 основных</a:t>
            </a:r>
          </a:p>
        </p:txBody>
      </p:sp>
      <p:sp>
        <p:nvSpPr>
          <p:cNvPr id="24" name="Прямоугольник 23">
            <a:extLst>
              <a:ext uri="{FF2B5EF4-FFF2-40B4-BE49-F238E27FC236}">
                <a16:creationId xmlns="" xmlns:a16="http://schemas.microsoft.com/office/drawing/2014/main" id="{AB23ABCE-064F-4241-BC2F-5911EFC1CACA}"/>
              </a:ext>
            </a:extLst>
          </p:cNvPr>
          <p:cNvSpPr/>
          <p:nvPr/>
        </p:nvSpPr>
        <p:spPr>
          <a:xfrm>
            <a:off x="6729413" y="6218760"/>
            <a:ext cx="3000375" cy="522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ru-RU" sz="2400" dirty="0" smtClean="0">
                <a:ln w="1905"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4 презентационных</a:t>
            </a:r>
            <a:endParaRPr lang="ru-RU" sz="2000" dirty="0" smtClean="0">
              <a:ln w="1905"/>
              <a:latin typeface="Arial" panose="020B0604020202020204" pitchFamily="34" charset="0"/>
              <a:ea typeface="Malgun Gothic" panose="020B0503020000020004" pitchFamily="34" charset="-127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3200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357193" y="214823"/>
            <a:ext cx="5324708" cy="584775"/>
            <a:chOff x="357193" y="214823"/>
            <a:chExt cx="5324708" cy="584775"/>
          </a:xfrm>
        </p:grpSpPr>
        <p:pic>
          <p:nvPicPr>
            <p:cNvPr id="8" name="Рисунок 7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57193" y="242898"/>
              <a:ext cx="533633" cy="528627"/>
            </a:xfrm>
            <a:prstGeom prst="rect">
              <a:avLst/>
            </a:prstGeom>
          </p:spPr>
        </p:pic>
        <p:sp>
          <p:nvSpPr>
            <p:cNvPr id="9" name="Прямоугольник 8">
              <a:extLst>
                <a:ext uri="{FF2B5EF4-FFF2-40B4-BE49-F238E27FC236}">
                  <a16:creationId xmlns="" xmlns:a16="http://schemas.microsoft.com/office/drawing/2014/main" id="{AB23ABCE-064F-4241-BC2F-5911EFC1CACA}"/>
                </a:ext>
              </a:extLst>
            </p:cNvPr>
            <p:cNvSpPr/>
            <p:nvPr/>
          </p:nvSpPr>
          <p:spPr>
            <a:xfrm>
              <a:off x="890826" y="214823"/>
              <a:ext cx="4791075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600" dirty="0" smtClean="0">
                  <a:ln w="1905"/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Региональный чемпионат</a:t>
              </a:r>
            </a:p>
            <a:p>
              <a:r>
                <a:rPr lang="ru-RU" sz="1600" dirty="0" smtClean="0">
                  <a:ln w="1905"/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Новосибирской области</a:t>
              </a:r>
              <a:endParaRPr lang="ru-RU" sz="1600" dirty="0">
                <a:ln w="1905"/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endParaRPr>
            </a:p>
          </p:txBody>
        </p:sp>
      </p:grpSp>
      <p:cxnSp>
        <p:nvCxnSpPr>
          <p:cNvPr id="10" name="Прямая соединительная линия 9"/>
          <p:cNvCxnSpPr/>
          <p:nvPr/>
        </p:nvCxnSpPr>
        <p:spPr>
          <a:xfrm>
            <a:off x="3643316" y="242898"/>
            <a:ext cx="1" cy="528627"/>
          </a:xfrm>
          <a:prstGeom prst="line">
            <a:avLst/>
          </a:prstGeom>
          <a:ln w="381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>
            <a:extLst>
              <a:ext uri="{FF2B5EF4-FFF2-40B4-BE49-F238E27FC236}">
                <a16:creationId xmlns="" xmlns:a16="http://schemas.microsoft.com/office/drawing/2014/main" id="{AB23ABCE-064F-4241-BC2F-5911EFC1CACA}"/>
              </a:ext>
            </a:extLst>
          </p:cNvPr>
          <p:cNvSpPr/>
          <p:nvPr/>
        </p:nvSpPr>
        <p:spPr>
          <a:xfrm>
            <a:off x="3732010" y="307155"/>
            <a:ext cx="593836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n w="1905"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ПЛОЩАДКИ ЧЕМПИОНАТА 2019 ГОДА</a:t>
            </a:r>
            <a:endParaRPr lang="ru-RU" sz="2000" dirty="0">
              <a:ln w="1905"/>
              <a:latin typeface="Arial" panose="020B0604020202020204" pitchFamily="34" charset="0"/>
              <a:ea typeface="Malgun Gothic" panose="020B0503020000020004" pitchFamily="34" charset="-127"/>
              <a:cs typeface="Arial" panose="020B0604020202020204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4521537"/>
              </p:ext>
            </p:extLst>
          </p:nvPr>
        </p:nvGraphicFramePr>
        <p:xfrm>
          <a:off x="242888" y="891930"/>
          <a:ext cx="9427488" cy="5894231"/>
        </p:xfrm>
        <a:graphic>
          <a:graphicData uri="http://schemas.openxmlformats.org/drawingml/2006/table">
            <a:tbl>
              <a:tblPr/>
              <a:tblGrid>
                <a:gridCol w="366119"/>
                <a:gridCol w="2421681"/>
                <a:gridCol w="2053474"/>
                <a:gridCol w="4586214"/>
              </a:tblGrid>
              <a:tr h="3415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№</a:t>
                      </a: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п/п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Наименование</a:t>
                      </a:r>
                    </a:p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образовательной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организации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Адрес проведения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Компетенция / мероприятие регионального чемпионата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677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ГБПОУ НСО «Новосибирский профессионально-педагогический колледж»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г. Новосибирск, ул. Немировича-Данченко, 121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Компетенции:</a:t>
                      </a:r>
                      <a:b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 Студийный фотограф</a:t>
                      </a:r>
                      <a:b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 Инженерный дизайн (CAD) САПР</a:t>
                      </a:r>
                      <a:b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 Вязание спицами</a:t>
                      </a:r>
                      <a:b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 </a:t>
                      </a:r>
                      <a:r>
                        <a:rPr lang="ru-RU" sz="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Бисероплетение</a:t>
                      </a:r>
                      <a:endParaRPr lang="ru-RU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. Реверсивный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инжиниринг</a:t>
                      </a:r>
                    </a:p>
                    <a:p>
                      <a:pPr algn="l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. Изготовление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прототипов</a:t>
                      </a:r>
                    </a:p>
                    <a:p>
                      <a:pPr algn="l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. Обработка текста</a:t>
                      </a:r>
                      <a:b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Мероприятия:</a:t>
                      </a:r>
                      <a:b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– основная площадка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профориентационной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программы;</a:t>
                      </a:r>
                      <a:b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– основная площадка выставочной программы;</a:t>
                      </a:r>
                      <a:b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– основная площадка деловой программы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</a:tr>
              <a:tr h="4541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ГАПОУ НСО "Новосибирский колледж парикмахерского искусства"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г. Новосибирск                           ул. Степная, 57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Компетенция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:</a:t>
                      </a:r>
                    </a:p>
                    <a:p>
                      <a:pPr algn="l" fontAlgn="t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. Ногтевой сервис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</a:tr>
              <a:tr h="4541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ГБПОУ НСО «Новосибирский центр профессионального обучения № 1»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г. Новосибирск,</a:t>
                      </a:r>
                      <a:b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ул. Весенняя, 12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Компетенции:</a:t>
                      </a:r>
                      <a:b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 Сухое строительство и штукатурные работы</a:t>
                      </a:r>
                      <a:b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 Малярное дело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</a:tr>
              <a:tr h="3415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ГАПОУ НСО «Новосибирский колледж питания и сервиса»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г. Новосибирск,</a:t>
                      </a:r>
                      <a:b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ул. Зорге, 2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Компетенция:</a:t>
                      </a:r>
                      <a:b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 Поварское дело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</a:tr>
              <a:tr h="79202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ФГБОУ ВО «Новосибирский государственный технический университет», Институт социальных технологий и реабилитации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г. Новосибирск,</a:t>
                      </a:r>
                      <a:b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пр-т К. Маркса, 20,</a:t>
                      </a:r>
                      <a:b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 корпус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Компетенции:</a:t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 Адаптивная физическая культура</a:t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 Социальная работа</a:t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 Резьба по дереву</a:t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 Гончарное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дело</a:t>
                      </a:r>
                    </a:p>
                    <a:p>
                      <a:pPr algn="l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. Изобразительное искусство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</a:tr>
              <a:tr h="4541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ГАПОУ НСО «Новосибирский колледж легкой промышленности и сервиса»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г. Новосибирск,</a:t>
                      </a:r>
                      <a:b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ул. Зорге, 12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Компетенция:</a:t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 Портной</a:t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</a:tr>
              <a:tr h="3415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ГАПОУ НСО «Новосибирский медицинский колледж»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г. Новосибирск,</a:t>
                      </a:r>
                      <a:b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ул. Залесского, 2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Компетенции:</a:t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 Массажист</a:t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 Медицинский и социальный уход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</a:tr>
              <a:tr h="56677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ГБПОУ НСО «Новосибирский колледж электроники и вычислительной техники»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г. Новосибирск,</a:t>
                      </a:r>
                      <a:b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ул. Красный проспект, 177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Компетенции:</a:t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 Веб-дизайн</a:t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 Администрирование баз данных                  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</a:tr>
              <a:tr h="56677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ГБПОУ НСО «Новосибирский центр профессионального обучения № 2 им. Героя России Ю.М. Наумова»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г. Новосибирск,</a:t>
                      </a:r>
                      <a:b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ул. Первомайская, 206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Компетенция:</a:t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 Кирпичная кладка</a:t>
                      </a:r>
                    </a:p>
                  </a:txBody>
                  <a:tcPr marL="5912" marR="5912" marT="5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7404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357193" y="214823"/>
            <a:ext cx="5324708" cy="584775"/>
            <a:chOff x="357193" y="214823"/>
            <a:chExt cx="5324708" cy="584775"/>
          </a:xfrm>
        </p:grpSpPr>
        <p:pic>
          <p:nvPicPr>
            <p:cNvPr id="8" name="Рисунок 7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57193" y="242898"/>
              <a:ext cx="533633" cy="528627"/>
            </a:xfrm>
            <a:prstGeom prst="rect">
              <a:avLst/>
            </a:prstGeom>
          </p:spPr>
        </p:pic>
        <p:sp>
          <p:nvSpPr>
            <p:cNvPr id="9" name="Прямоугольник 8">
              <a:extLst>
                <a:ext uri="{FF2B5EF4-FFF2-40B4-BE49-F238E27FC236}">
                  <a16:creationId xmlns="" xmlns:a16="http://schemas.microsoft.com/office/drawing/2014/main" id="{AB23ABCE-064F-4241-BC2F-5911EFC1CACA}"/>
                </a:ext>
              </a:extLst>
            </p:cNvPr>
            <p:cNvSpPr/>
            <p:nvPr/>
          </p:nvSpPr>
          <p:spPr>
            <a:xfrm>
              <a:off x="890826" y="214823"/>
              <a:ext cx="4791075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600" dirty="0" smtClean="0">
                  <a:ln w="1905"/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Региональный чемпионат</a:t>
              </a:r>
            </a:p>
            <a:p>
              <a:r>
                <a:rPr lang="ru-RU" sz="1600" dirty="0" smtClean="0">
                  <a:ln w="1905"/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Новосибирской области</a:t>
              </a:r>
              <a:endParaRPr lang="ru-RU" sz="1600" dirty="0">
                <a:ln w="1905"/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endParaRPr>
            </a:p>
          </p:txBody>
        </p:sp>
      </p:grpSp>
      <p:cxnSp>
        <p:nvCxnSpPr>
          <p:cNvPr id="10" name="Прямая соединительная линия 9"/>
          <p:cNvCxnSpPr/>
          <p:nvPr/>
        </p:nvCxnSpPr>
        <p:spPr>
          <a:xfrm>
            <a:off x="3643316" y="242898"/>
            <a:ext cx="1" cy="528627"/>
          </a:xfrm>
          <a:prstGeom prst="line">
            <a:avLst/>
          </a:prstGeom>
          <a:ln w="381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>
            <a:extLst>
              <a:ext uri="{FF2B5EF4-FFF2-40B4-BE49-F238E27FC236}">
                <a16:creationId xmlns="" xmlns:a16="http://schemas.microsoft.com/office/drawing/2014/main" id="{AB23ABCE-064F-4241-BC2F-5911EFC1CACA}"/>
              </a:ext>
            </a:extLst>
          </p:cNvPr>
          <p:cNvSpPr/>
          <p:nvPr/>
        </p:nvSpPr>
        <p:spPr>
          <a:xfrm>
            <a:off x="3732010" y="322544"/>
            <a:ext cx="593836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n w="1905"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ОБЩАЯ ИНФОРМАЦИЯ И ПЛАН ПРОВЕДЕНИЯ</a:t>
            </a:r>
            <a:endParaRPr lang="ru-RU" dirty="0">
              <a:ln w="1905"/>
              <a:latin typeface="Arial" panose="020B0604020202020204" pitchFamily="34" charset="0"/>
              <a:ea typeface="Malgun Gothic" panose="020B0503020000020004" pitchFamily="34" charset="-127"/>
              <a:cs typeface="Arial" panose="020B060402020202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2882093"/>
              </p:ext>
            </p:extLst>
          </p:nvPr>
        </p:nvGraphicFramePr>
        <p:xfrm>
          <a:off x="357193" y="1194278"/>
          <a:ext cx="9313188" cy="2020410"/>
        </p:xfrm>
        <a:graphic>
          <a:graphicData uri="http://schemas.openxmlformats.org/drawingml/2006/table">
            <a:tbl>
              <a:tblPr/>
              <a:tblGrid>
                <a:gridCol w="1228720"/>
                <a:gridCol w="2214562"/>
                <a:gridCol w="1785938"/>
                <a:gridCol w="1671639"/>
                <a:gridCol w="2412329"/>
              </a:tblGrid>
              <a:tr h="190500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Дата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 апреля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 апреля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 апреля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 апреля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вт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ср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чт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пт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544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Мероприятие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11:30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/>
                      </a:r>
                      <a:b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Церемония открытия</a:t>
                      </a:r>
                      <a:b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Регионального чемпионата</a:t>
                      </a:r>
                      <a:b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(Большой зал Правительства Новосибирской области,</a:t>
                      </a:r>
                      <a:b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ул. Красный проспект, д. 18)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Соревнования по планам работы компетенций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Соревнования по планам работы компетенций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11:00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/>
                      </a:r>
                      <a:b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Церемония закрытия Регионального чемпионата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/>
                      </a:r>
                      <a:b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(Большой зал Правительства Новосибирской области,</a:t>
                      </a:r>
                      <a:b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ул. Красный проспект, д. 18)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</a:tbl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0" y="3514728"/>
            <a:ext cx="4717377" cy="31449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2" name="Прямоугольник 11">
            <a:extLst>
              <a:ext uri="{FF2B5EF4-FFF2-40B4-BE49-F238E27FC236}">
                <a16:creationId xmlns="" xmlns:a16="http://schemas.microsoft.com/office/drawing/2014/main" id="{AB23ABCE-064F-4241-BC2F-5911EFC1CACA}"/>
              </a:ext>
            </a:extLst>
          </p:cNvPr>
          <p:cNvSpPr/>
          <p:nvPr/>
        </p:nvSpPr>
        <p:spPr>
          <a:xfrm>
            <a:off x="357194" y="4410101"/>
            <a:ext cx="1728782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ln w="1905"/>
                <a:solidFill>
                  <a:srgbClr val="FF9933"/>
                </a:solidFill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22</a:t>
            </a:r>
            <a:endParaRPr lang="en-US" sz="3600" b="1" dirty="0" smtClean="0">
              <a:ln w="1905"/>
              <a:solidFill>
                <a:srgbClr val="FF9933"/>
              </a:solidFill>
              <a:latin typeface="Arial" panose="020B0604020202020204" pitchFamily="34" charset="0"/>
              <a:ea typeface="Malgun Gothic" panose="020B0503020000020004" pitchFamily="34" charset="-127"/>
              <a:cs typeface="Arial" panose="020B0604020202020204" pitchFamily="34" charset="0"/>
            </a:endParaRPr>
          </a:p>
          <a:p>
            <a:r>
              <a:rPr lang="ru-RU" sz="1400" dirty="0">
                <a:ln w="1905"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г</a:t>
            </a:r>
            <a:r>
              <a:rPr lang="ru-RU" sz="1400" dirty="0" smtClean="0">
                <a:ln w="1905"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лавных региональных эксперта</a:t>
            </a:r>
            <a:endParaRPr lang="ru-RU" sz="1400" dirty="0">
              <a:ln w="1905"/>
              <a:latin typeface="Arial" panose="020B0604020202020204" pitchFamily="34" charset="0"/>
              <a:ea typeface="Malgun Gothic" panose="020B0503020000020004" pitchFamily="34" charset="-127"/>
              <a:cs typeface="Arial" panose="020B0604020202020204" pitchFamily="34" charset="0"/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="" xmlns:a16="http://schemas.microsoft.com/office/drawing/2014/main" id="{AB23ABCE-064F-4241-BC2F-5911EFC1CACA}"/>
              </a:ext>
            </a:extLst>
          </p:cNvPr>
          <p:cNvSpPr/>
          <p:nvPr/>
        </p:nvSpPr>
        <p:spPr>
          <a:xfrm>
            <a:off x="2085976" y="4410101"/>
            <a:ext cx="121443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ln w="1905"/>
                <a:solidFill>
                  <a:srgbClr val="FF9933"/>
                </a:solidFill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113</a:t>
            </a:r>
            <a:endParaRPr lang="en-US" sz="3600" b="1" dirty="0" smtClean="0">
              <a:ln w="1905"/>
              <a:solidFill>
                <a:srgbClr val="FF9933"/>
              </a:solidFill>
              <a:latin typeface="Arial" panose="020B0604020202020204" pitchFamily="34" charset="0"/>
              <a:ea typeface="Malgun Gothic" panose="020B0503020000020004" pitchFamily="34" charset="-127"/>
              <a:cs typeface="Arial" panose="020B0604020202020204" pitchFamily="34" charset="0"/>
            </a:endParaRPr>
          </a:p>
          <a:p>
            <a:r>
              <a:rPr lang="ru-RU" sz="1400" dirty="0" smtClean="0">
                <a:ln w="1905"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экспертов чемпионата</a:t>
            </a:r>
            <a:endParaRPr lang="ru-RU" sz="1400" dirty="0">
              <a:ln w="1905"/>
              <a:latin typeface="Arial" panose="020B0604020202020204" pitchFamily="34" charset="0"/>
              <a:ea typeface="Malgun Gothic" panose="020B0503020000020004" pitchFamily="34" charset="-127"/>
              <a:cs typeface="Arial" panose="020B0604020202020204" pitchFamily="34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="" xmlns:a16="http://schemas.microsoft.com/office/drawing/2014/main" id="{AB23ABCE-064F-4241-BC2F-5911EFC1CACA}"/>
              </a:ext>
            </a:extLst>
          </p:cNvPr>
          <p:cNvSpPr/>
          <p:nvPr/>
        </p:nvSpPr>
        <p:spPr>
          <a:xfrm>
            <a:off x="357193" y="3447469"/>
            <a:ext cx="1779787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ln w="1905"/>
                <a:solidFill>
                  <a:srgbClr val="FF9933"/>
                </a:solidFill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20</a:t>
            </a:r>
            <a:r>
              <a:rPr lang="ru-RU" sz="3600" b="1" dirty="0" smtClean="0">
                <a:ln w="1905"/>
                <a:solidFill>
                  <a:srgbClr val="FF9933"/>
                </a:solidFill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7</a:t>
            </a:r>
            <a:endParaRPr lang="en-US" sz="3600" b="1" dirty="0" smtClean="0">
              <a:ln w="1905"/>
              <a:solidFill>
                <a:srgbClr val="FF9933"/>
              </a:solidFill>
              <a:latin typeface="Arial" panose="020B0604020202020204" pitchFamily="34" charset="0"/>
              <a:ea typeface="Malgun Gothic" panose="020B0503020000020004" pitchFamily="34" charset="-127"/>
              <a:cs typeface="Arial" panose="020B0604020202020204" pitchFamily="34" charset="0"/>
            </a:endParaRPr>
          </a:p>
          <a:p>
            <a:r>
              <a:rPr lang="ru-RU" sz="1400" dirty="0" smtClean="0">
                <a:ln w="1905"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участников</a:t>
            </a:r>
            <a:endParaRPr lang="ru-RU" sz="1400" dirty="0">
              <a:ln w="1905"/>
              <a:latin typeface="Arial" panose="020B0604020202020204" pitchFamily="34" charset="0"/>
              <a:ea typeface="Malgun Gothic" panose="020B0503020000020004" pitchFamily="34" charset="-127"/>
              <a:cs typeface="Arial" panose="020B0604020202020204" pitchFamily="34" charset="0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="" xmlns:a16="http://schemas.microsoft.com/office/drawing/2014/main" id="{AB23ABCE-064F-4241-BC2F-5911EFC1CACA}"/>
              </a:ext>
            </a:extLst>
          </p:cNvPr>
          <p:cNvSpPr/>
          <p:nvPr/>
        </p:nvSpPr>
        <p:spPr>
          <a:xfrm>
            <a:off x="3519488" y="4438677"/>
            <a:ext cx="1214437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ln w="1905"/>
                <a:solidFill>
                  <a:srgbClr val="FF9933"/>
                </a:solidFill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65</a:t>
            </a:r>
            <a:endParaRPr lang="en-US" sz="3600" b="1" dirty="0" smtClean="0">
              <a:ln w="1905"/>
              <a:solidFill>
                <a:srgbClr val="FF9933"/>
              </a:solidFill>
              <a:latin typeface="Arial" panose="020B0604020202020204" pitchFamily="34" charset="0"/>
              <a:ea typeface="Malgun Gothic" panose="020B0503020000020004" pitchFamily="34" charset="-127"/>
              <a:cs typeface="Arial" panose="020B0604020202020204" pitchFamily="34" charset="0"/>
            </a:endParaRPr>
          </a:p>
          <a:p>
            <a:r>
              <a:rPr lang="ru-RU" sz="1400" dirty="0" smtClean="0">
                <a:ln w="1905"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экспертов прошли обучение</a:t>
            </a:r>
            <a:endParaRPr lang="ru-RU" sz="1400" dirty="0">
              <a:ln w="1905"/>
              <a:latin typeface="Arial" panose="020B0604020202020204" pitchFamily="34" charset="0"/>
              <a:ea typeface="Malgun Gothic" panose="020B0503020000020004" pitchFamily="34" charset="-127"/>
              <a:cs typeface="Arial" panose="020B0604020202020204" pitchFamily="34" charset="0"/>
            </a:endParaRPr>
          </a:p>
        </p:txBody>
      </p:sp>
      <p:sp>
        <p:nvSpPr>
          <p:cNvPr id="17" name="Прямоугольник 16">
            <a:extLst>
              <a:ext uri="{FF2B5EF4-FFF2-40B4-BE49-F238E27FC236}">
                <a16:creationId xmlns="" xmlns:a16="http://schemas.microsoft.com/office/drawing/2014/main" id="{AB23ABCE-064F-4241-BC2F-5911EFC1CACA}"/>
              </a:ext>
            </a:extLst>
          </p:cNvPr>
          <p:cNvSpPr/>
          <p:nvPr/>
        </p:nvSpPr>
        <p:spPr>
          <a:xfrm>
            <a:off x="357193" y="5709342"/>
            <a:ext cx="2498227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ln w="1905"/>
                <a:solidFill>
                  <a:srgbClr val="FF9933"/>
                </a:solidFill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&gt; 150</a:t>
            </a:r>
          </a:p>
          <a:p>
            <a:r>
              <a:rPr lang="ru-RU" sz="1400" dirty="0" smtClean="0">
                <a:ln w="1905"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волонтеров</a:t>
            </a:r>
            <a:endParaRPr lang="ru-RU" sz="1400" dirty="0">
              <a:ln w="1905"/>
              <a:latin typeface="Arial" panose="020B0604020202020204" pitchFamily="34" charset="0"/>
              <a:ea typeface="Malgun Gothic" panose="020B0503020000020004" pitchFamily="34" charset="-127"/>
              <a:cs typeface="Arial" panose="020B0604020202020204" pitchFamily="34" charset="0"/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="" xmlns:a16="http://schemas.microsoft.com/office/drawing/2014/main" id="{AB23ABCE-064F-4241-BC2F-5911EFC1CACA}"/>
              </a:ext>
            </a:extLst>
          </p:cNvPr>
          <p:cNvSpPr/>
          <p:nvPr/>
        </p:nvSpPr>
        <p:spPr>
          <a:xfrm>
            <a:off x="2037249" y="5709341"/>
            <a:ext cx="2498227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ln w="1905"/>
                <a:solidFill>
                  <a:srgbClr val="FF9933"/>
                </a:solidFill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&gt; </a:t>
            </a:r>
            <a:r>
              <a:rPr lang="ru-RU" sz="3600" b="1" dirty="0" smtClean="0">
                <a:ln w="1905"/>
                <a:solidFill>
                  <a:srgbClr val="FF9933"/>
                </a:solidFill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6</a:t>
            </a:r>
            <a:r>
              <a:rPr lang="en-US" sz="3600" b="1" dirty="0" smtClean="0">
                <a:ln w="1905"/>
                <a:solidFill>
                  <a:srgbClr val="FF9933"/>
                </a:solidFill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0</a:t>
            </a:r>
          </a:p>
          <a:p>
            <a:r>
              <a:rPr lang="ru-RU" sz="1400" dirty="0" smtClean="0">
                <a:ln w="1905"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организаций - участников</a:t>
            </a:r>
            <a:endParaRPr lang="ru-RU" sz="1400" dirty="0">
              <a:ln w="1905"/>
              <a:latin typeface="Arial" panose="020B0604020202020204" pitchFamily="34" charset="0"/>
              <a:ea typeface="Malgun Gothic" panose="020B0503020000020004" pitchFamily="34" charset="-127"/>
              <a:cs typeface="Arial" panose="020B0604020202020204" pitchFamily="34" charset="0"/>
            </a:endParaRPr>
          </a:p>
        </p:txBody>
      </p:sp>
      <p:sp>
        <p:nvSpPr>
          <p:cNvPr id="20" name="Прямоугольник 19">
            <a:extLst>
              <a:ext uri="{FF2B5EF4-FFF2-40B4-BE49-F238E27FC236}">
                <a16:creationId xmlns="" xmlns:a16="http://schemas.microsoft.com/office/drawing/2014/main" id="{AB23ABCE-064F-4241-BC2F-5911EFC1CACA}"/>
              </a:ext>
            </a:extLst>
          </p:cNvPr>
          <p:cNvSpPr/>
          <p:nvPr/>
        </p:nvSpPr>
        <p:spPr>
          <a:xfrm>
            <a:off x="1606307" y="3597299"/>
            <a:ext cx="11020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n w="1905"/>
                <a:solidFill>
                  <a:srgbClr val="FF0000"/>
                </a:solidFill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65</a:t>
            </a:r>
            <a:endParaRPr lang="en-US" sz="2800" b="1" dirty="0" smtClean="0">
              <a:ln w="1905"/>
              <a:solidFill>
                <a:srgbClr val="FF0000"/>
              </a:solidFill>
              <a:latin typeface="Arial" panose="020B0604020202020204" pitchFamily="34" charset="0"/>
              <a:ea typeface="Malgun Gothic" panose="020B0503020000020004" pitchFamily="34" charset="-127"/>
              <a:cs typeface="Arial" panose="020B0604020202020204" pitchFamily="34" charset="0"/>
            </a:endParaRPr>
          </a:p>
          <a:p>
            <a:r>
              <a:rPr lang="ru-RU" sz="1100" dirty="0" smtClean="0">
                <a:ln w="1905"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школьников</a:t>
            </a:r>
            <a:endParaRPr lang="ru-RU" sz="1100" dirty="0">
              <a:ln w="1905"/>
              <a:latin typeface="Arial" panose="020B0604020202020204" pitchFamily="34" charset="0"/>
              <a:ea typeface="Malgun Gothic" panose="020B0503020000020004" pitchFamily="34" charset="-127"/>
              <a:cs typeface="Arial" panose="020B0604020202020204" pitchFamily="34" charset="0"/>
            </a:endParaRPr>
          </a:p>
        </p:txBody>
      </p:sp>
      <p:sp>
        <p:nvSpPr>
          <p:cNvPr id="21" name="Прямоугольник 20">
            <a:extLst>
              <a:ext uri="{FF2B5EF4-FFF2-40B4-BE49-F238E27FC236}">
                <a16:creationId xmlns="" xmlns:a16="http://schemas.microsoft.com/office/drawing/2014/main" id="{AB23ABCE-064F-4241-BC2F-5911EFC1CACA}"/>
              </a:ext>
            </a:extLst>
          </p:cNvPr>
          <p:cNvSpPr/>
          <p:nvPr/>
        </p:nvSpPr>
        <p:spPr>
          <a:xfrm>
            <a:off x="2749383" y="3597299"/>
            <a:ext cx="11020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n w="1905"/>
                <a:solidFill>
                  <a:srgbClr val="194BA1"/>
                </a:solidFill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101</a:t>
            </a:r>
            <a:endParaRPr lang="en-US" sz="2800" b="1" dirty="0" smtClean="0">
              <a:ln w="1905"/>
              <a:solidFill>
                <a:srgbClr val="194BA1"/>
              </a:solidFill>
              <a:latin typeface="Arial" panose="020B0604020202020204" pitchFamily="34" charset="0"/>
              <a:ea typeface="Malgun Gothic" panose="020B0503020000020004" pitchFamily="34" charset="-127"/>
              <a:cs typeface="Arial" panose="020B0604020202020204" pitchFamily="34" charset="0"/>
            </a:endParaRPr>
          </a:p>
          <a:p>
            <a:r>
              <a:rPr lang="ru-RU" sz="1100" dirty="0" smtClean="0">
                <a:ln w="1905"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студент</a:t>
            </a:r>
            <a:endParaRPr lang="ru-RU" sz="1100" dirty="0">
              <a:ln w="1905"/>
              <a:latin typeface="Arial" panose="020B0604020202020204" pitchFamily="34" charset="0"/>
              <a:ea typeface="Malgun Gothic" panose="020B0503020000020004" pitchFamily="34" charset="-127"/>
              <a:cs typeface="Arial" panose="020B0604020202020204" pitchFamily="34" charset="0"/>
            </a:endParaRPr>
          </a:p>
        </p:txBody>
      </p:sp>
      <p:sp>
        <p:nvSpPr>
          <p:cNvPr id="22" name="Прямоугольник 21">
            <a:extLst>
              <a:ext uri="{FF2B5EF4-FFF2-40B4-BE49-F238E27FC236}">
                <a16:creationId xmlns="" xmlns:a16="http://schemas.microsoft.com/office/drawing/2014/main" id="{AB23ABCE-064F-4241-BC2F-5911EFC1CACA}"/>
              </a:ext>
            </a:extLst>
          </p:cNvPr>
          <p:cNvSpPr/>
          <p:nvPr/>
        </p:nvSpPr>
        <p:spPr>
          <a:xfrm>
            <a:off x="3878711" y="3597299"/>
            <a:ext cx="11020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n w="1905"/>
                <a:solidFill>
                  <a:srgbClr val="00B050"/>
                </a:solidFill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41</a:t>
            </a:r>
            <a:endParaRPr lang="en-US" sz="2800" b="1" dirty="0" smtClean="0">
              <a:ln w="1905"/>
              <a:solidFill>
                <a:srgbClr val="00B050"/>
              </a:solidFill>
              <a:latin typeface="Arial" panose="020B0604020202020204" pitchFamily="34" charset="0"/>
              <a:ea typeface="Malgun Gothic" panose="020B0503020000020004" pitchFamily="34" charset="-127"/>
              <a:cs typeface="Arial" panose="020B0604020202020204" pitchFamily="34" charset="0"/>
            </a:endParaRPr>
          </a:p>
          <a:p>
            <a:r>
              <a:rPr lang="ru-RU" sz="1100" dirty="0" smtClean="0">
                <a:ln w="1905"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специалист</a:t>
            </a:r>
            <a:endParaRPr lang="ru-RU" sz="1100" dirty="0">
              <a:ln w="1905"/>
              <a:latin typeface="Arial" panose="020B0604020202020204" pitchFamily="34" charset="0"/>
              <a:ea typeface="Malgun Gothic" panose="020B0503020000020004" pitchFamily="34" charset="-127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8749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Группа 13"/>
          <p:cNvGrpSpPr/>
          <p:nvPr/>
        </p:nvGrpSpPr>
        <p:grpSpPr>
          <a:xfrm>
            <a:off x="357193" y="214823"/>
            <a:ext cx="5324708" cy="584775"/>
            <a:chOff x="357193" y="214823"/>
            <a:chExt cx="5324708" cy="584775"/>
          </a:xfrm>
        </p:grpSpPr>
        <p:pic>
          <p:nvPicPr>
            <p:cNvPr id="15" name="Рисунок 1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57193" y="242898"/>
              <a:ext cx="533633" cy="528627"/>
            </a:xfrm>
            <a:prstGeom prst="rect">
              <a:avLst/>
            </a:prstGeom>
          </p:spPr>
        </p:pic>
        <p:sp>
          <p:nvSpPr>
            <p:cNvPr id="16" name="Прямоугольник 15">
              <a:extLst>
                <a:ext uri="{FF2B5EF4-FFF2-40B4-BE49-F238E27FC236}">
                  <a16:creationId xmlns="" xmlns:a16="http://schemas.microsoft.com/office/drawing/2014/main" id="{AB23ABCE-064F-4241-BC2F-5911EFC1CACA}"/>
                </a:ext>
              </a:extLst>
            </p:cNvPr>
            <p:cNvSpPr/>
            <p:nvPr/>
          </p:nvSpPr>
          <p:spPr>
            <a:xfrm>
              <a:off x="890826" y="214823"/>
              <a:ext cx="4791075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600" dirty="0" smtClean="0">
                  <a:ln w="1905"/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Региональный чемпионат</a:t>
              </a:r>
            </a:p>
            <a:p>
              <a:r>
                <a:rPr lang="ru-RU" sz="1600" dirty="0" smtClean="0">
                  <a:ln w="1905"/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Новосибирской области</a:t>
              </a:r>
              <a:endParaRPr lang="ru-RU" sz="1600" dirty="0">
                <a:ln w="1905"/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endParaRPr>
            </a:p>
          </p:txBody>
        </p:sp>
      </p:grpSp>
      <p:sp>
        <p:nvSpPr>
          <p:cNvPr id="17" name="Прямоугольник 16">
            <a:extLst>
              <a:ext uri="{FF2B5EF4-FFF2-40B4-BE49-F238E27FC236}">
                <a16:creationId xmlns="" xmlns:a16="http://schemas.microsoft.com/office/drawing/2014/main" id="{AB23ABCE-064F-4241-BC2F-5911EFC1CACA}"/>
              </a:ext>
            </a:extLst>
          </p:cNvPr>
          <p:cNvSpPr/>
          <p:nvPr/>
        </p:nvSpPr>
        <p:spPr>
          <a:xfrm>
            <a:off x="3732010" y="322544"/>
            <a:ext cx="593836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n w="1905"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СОРЕВНОВАТЕЛЬНАЯ ПРОГРАММА</a:t>
            </a:r>
            <a:endParaRPr lang="ru-RU" dirty="0">
              <a:ln w="1905"/>
              <a:latin typeface="Arial" panose="020B0604020202020204" pitchFamily="34" charset="0"/>
              <a:ea typeface="Malgun Gothic" panose="020B0503020000020004" pitchFamily="34" charset="-127"/>
              <a:cs typeface="Arial" panose="020B0604020202020204" pitchFamily="34" charset="0"/>
            </a:endParaRP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3643316" y="242898"/>
            <a:ext cx="1" cy="528627"/>
          </a:xfrm>
          <a:prstGeom prst="line">
            <a:avLst/>
          </a:prstGeom>
          <a:ln w="381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0652076"/>
              </p:ext>
            </p:extLst>
          </p:nvPr>
        </p:nvGraphicFramePr>
        <p:xfrm>
          <a:off x="357193" y="1067031"/>
          <a:ext cx="9213524" cy="5410079"/>
        </p:xfrm>
        <a:graphic>
          <a:graphicData uri="http://schemas.openxmlformats.org/drawingml/2006/table">
            <a:tbl>
              <a:tblPr/>
              <a:tblGrid>
                <a:gridCol w="1339728"/>
                <a:gridCol w="888475"/>
                <a:gridCol w="1067703"/>
                <a:gridCol w="1522990"/>
                <a:gridCol w="319020"/>
                <a:gridCol w="313508"/>
                <a:gridCol w="328760"/>
                <a:gridCol w="1041932"/>
                <a:gridCol w="398568"/>
                <a:gridCol w="398568"/>
                <a:gridCol w="398568"/>
                <a:gridCol w="398568"/>
                <a:gridCol w="398568"/>
                <a:gridCol w="398568"/>
              </a:tblGrid>
              <a:tr h="28110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Место проведения</a:t>
                      </a:r>
                    </a:p>
                  </a:txBody>
                  <a:tcPr marL="5426" marR="5426" marT="5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Компетенция</a:t>
                      </a:r>
                    </a:p>
                  </a:txBody>
                  <a:tcPr marL="5426" marR="5426" marT="5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Соревновательный день</a:t>
                      </a:r>
                    </a:p>
                  </a:txBody>
                  <a:tcPr marL="5426" marR="5426" marT="5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8:00</a:t>
                      </a:r>
                    </a:p>
                  </a:txBody>
                  <a:tcPr marL="5426" marR="5426" marT="5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9:00</a:t>
                      </a:r>
                    </a:p>
                  </a:txBody>
                  <a:tcPr marL="5426" marR="5426" marT="5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10:00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26" marR="5426" marT="5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11:00</a:t>
                      </a:r>
                    </a:p>
                  </a:txBody>
                  <a:tcPr marL="5426" marR="5426" marT="5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12:00</a:t>
                      </a:r>
                    </a:p>
                  </a:txBody>
                  <a:tcPr marL="5426" marR="5426" marT="5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13:00</a:t>
                      </a:r>
                    </a:p>
                  </a:txBody>
                  <a:tcPr marL="5426" marR="5426" marT="5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14:00</a:t>
                      </a:r>
                    </a:p>
                  </a:txBody>
                  <a:tcPr marL="5426" marR="5426" marT="5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15:00</a:t>
                      </a:r>
                    </a:p>
                  </a:txBody>
                  <a:tcPr marL="5426" marR="5426" marT="5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16:00</a:t>
                      </a:r>
                    </a:p>
                  </a:txBody>
                  <a:tcPr marL="5426" marR="5426" marT="5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17:00</a:t>
                      </a:r>
                    </a:p>
                  </a:txBody>
                  <a:tcPr marL="5426" marR="5426" marT="5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18:00</a:t>
                      </a:r>
                    </a:p>
                  </a:txBody>
                  <a:tcPr marL="5426" marR="5426" marT="5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99817">
                <a:tc rowSpan="1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Новосибирский профессионально-педагогический колледж,</a:t>
                      </a:r>
                      <a:b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у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л. Немировича-Данченко, 121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26" marR="5426" marT="5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Изготовление прототипов</a:t>
                      </a:r>
                    </a:p>
                  </a:txBody>
                  <a:tcPr marL="5426" marR="5426" marT="5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 апреля</a:t>
                      </a:r>
                    </a:p>
                  </a:txBody>
                  <a:tcPr marL="5426" marR="5426" marT="5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Сбор и регистрация участников соревнований на площадке</a:t>
                      </a:r>
                    </a:p>
                  </a:txBody>
                  <a:tcPr marL="5426" marR="5426" marT="5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Соревнования</a:t>
                      </a:r>
                    </a:p>
                  </a:txBody>
                  <a:tcPr marL="5426" marR="5426" marT="5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Работа экспертов</a:t>
                      </a:r>
                    </a:p>
                  </a:txBody>
                  <a:tcPr marL="5426" marR="5426" marT="5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426" marR="5426" marT="5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426" marR="5426" marT="5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8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 апреля</a:t>
                      </a:r>
                    </a:p>
                  </a:txBody>
                  <a:tcPr marL="5426" marR="5426" marT="5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Сбор и регистрация участников соревнований на площадке</a:t>
                      </a:r>
                    </a:p>
                  </a:txBody>
                  <a:tcPr marL="5426" marR="5426" marT="5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Соревнования</a:t>
                      </a:r>
                    </a:p>
                  </a:txBody>
                  <a:tcPr marL="5426" marR="5426" marT="5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Работа экспертов</a:t>
                      </a:r>
                    </a:p>
                  </a:txBody>
                  <a:tcPr marL="5426" marR="5426" marT="5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426" marR="5426" marT="5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426" marR="5426" marT="5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0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Инженерный дизайн (</a:t>
                      </a:r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CAD) </a:t>
                      </a:r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САПР</a:t>
                      </a:r>
                    </a:p>
                  </a:txBody>
                  <a:tcPr marL="5426" marR="5426" marT="5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 апреля</a:t>
                      </a:r>
                      <a:b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26" marR="5426" marT="5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Сбор и регистрация участников соревнований на площадке</a:t>
                      </a:r>
                    </a:p>
                  </a:txBody>
                  <a:tcPr marL="5426" marR="5426" marT="5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Соревнования (категория Студент)</a:t>
                      </a:r>
                    </a:p>
                  </a:txBody>
                  <a:tcPr marL="5426" marR="5426" marT="5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Работа экспертов</a:t>
                      </a:r>
                    </a:p>
                  </a:txBody>
                  <a:tcPr marL="5426" marR="5426" marT="5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98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 апреля</a:t>
                      </a:r>
                      <a:b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26" marR="5426" marT="5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Сбор и регистрация участников соревнований на площадке</a:t>
                      </a:r>
                    </a:p>
                  </a:txBody>
                  <a:tcPr marL="5426" marR="5426" marT="5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Соревнования (Школьник)</a:t>
                      </a:r>
                    </a:p>
                  </a:txBody>
                  <a:tcPr marL="5426" marR="5426" marT="5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Работа экспертов</a:t>
                      </a:r>
                    </a:p>
                  </a:txBody>
                  <a:tcPr marL="5426" marR="5426" marT="5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426" marR="5426" marT="5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426" marR="5426" marT="5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8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Реверсивный инжиниринг</a:t>
                      </a:r>
                    </a:p>
                  </a:txBody>
                  <a:tcPr marL="5426" marR="5426" marT="5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 апреля </a:t>
                      </a:r>
                    </a:p>
                  </a:txBody>
                  <a:tcPr marL="5426" marR="5426" marT="5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Сбор и регистрация участников соревнований на площадке</a:t>
                      </a:r>
                    </a:p>
                  </a:txBody>
                  <a:tcPr marL="5426" marR="5426" marT="5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Соревнования</a:t>
                      </a:r>
                    </a:p>
                  </a:txBody>
                  <a:tcPr marL="5426" marR="5426" marT="5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Работа экспертов</a:t>
                      </a:r>
                    </a:p>
                  </a:txBody>
                  <a:tcPr marL="5426" marR="5426" marT="5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426" marR="5426" marT="5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8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 апреля </a:t>
                      </a:r>
                    </a:p>
                  </a:txBody>
                  <a:tcPr marL="5426" marR="5426" marT="5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Сбор и регистрация участников соревнований на площадке</a:t>
                      </a:r>
                    </a:p>
                  </a:txBody>
                  <a:tcPr marL="5426" marR="5426" marT="5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Соревнования</a:t>
                      </a:r>
                    </a:p>
                  </a:txBody>
                  <a:tcPr marL="5426" marR="5426" marT="5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Работа экспертов</a:t>
                      </a:r>
                    </a:p>
                  </a:txBody>
                  <a:tcPr marL="5426" marR="5426" marT="5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426" marR="5426" marT="5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426" marR="5426" marT="5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426" marR="5426" marT="5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8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Студийный фотограф</a:t>
                      </a:r>
                    </a:p>
                  </a:txBody>
                  <a:tcPr marL="5426" marR="5426" marT="5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 апреля </a:t>
                      </a:r>
                    </a:p>
                  </a:txBody>
                  <a:tcPr marL="5426" marR="5426" marT="5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Сбор и регистрация участников соревнований на площадке</a:t>
                      </a:r>
                    </a:p>
                  </a:txBody>
                  <a:tcPr marL="5426" marR="5426" marT="5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Соревнования (Студенты)</a:t>
                      </a:r>
                    </a:p>
                  </a:txBody>
                  <a:tcPr marL="5426" marR="5426" marT="5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Работа экспертов</a:t>
                      </a:r>
                    </a:p>
                  </a:txBody>
                  <a:tcPr marL="5426" marR="5426" marT="5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426" marR="5426" marT="5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426" marR="5426" marT="5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8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 апреля </a:t>
                      </a:r>
                    </a:p>
                  </a:txBody>
                  <a:tcPr marL="5426" marR="5426" marT="5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Сбор и регистрация участников соревнований на площадке</a:t>
                      </a:r>
                    </a:p>
                  </a:txBody>
                  <a:tcPr marL="5426" marR="5426" marT="5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Соревнования (Школьник)</a:t>
                      </a:r>
                    </a:p>
                  </a:txBody>
                  <a:tcPr marL="5426" marR="5426" marT="5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Работа экспертов</a:t>
                      </a:r>
                    </a:p>
                  </a:txBody>
                  <a:tcPr marL="5426" marR="5426" marT="5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426" marR="5426" marT="5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426" marR="5426" marT="5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7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Обратка текста</a:t>
                      </a:r>
                    </a:p>
                  </a:txBody>
                  <a:tcPr marL="5426" marR="5426" marT="5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 апреля</a:t>
                      </a:r>
                    </a:p>
                  </a:txBody>
                  <a:tcPr marL="5426" marR="5426" marT="5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Сбор и регистрация участников соревнований на площадке</a:t>
                      </a:r>
                    </a:p>
                  </a:txBody>
                  <a:tcPr marL="5426" marR="5426" marT="5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Соревнования (категория Школьник)</a:t>
                      </a:r>
                    </a:p>
                  </a:txBody>
                  <a:tcPr marL="5426" marR="5426" marT="5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Сбор и регистрация участников соревнований на площадке</a:t>
                      </a:r>
                    </a:p>
                  </a:txBody>
                  <a:tcPr marL="5426" marR="5426" marT="5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Соревнования (категория Студент)</a:t>
                      </a:r>
                    </a:p>
                  </a:txBody>
                  <a:tcPr marL="5426" marR="5426" marT="5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Работа экспертов</a:t>
                      </a:r>
                    </a:p>
                  </a:txBody>
                  <a:tcPr marL="5426" marR="5426" marT="5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426" marR="5426" marT="5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426" marR="5426" marT="5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8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Бисероплетение</a:t>
                      </a:r>
                    </a:p>
                  </a:txBody>
                  <a:tcPr marL="5426" marR="5426" marT="5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 апреля </a:t>
                      </a:r>
                    </a:p>
                  </a:txBody>
                  <a:tcPr marL="5426" marR="5426" marT="5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Сбор и регистрация участников соревнований на площадке</a:t>
                      </a:r>
                    </a:p>
                  </a:txBody>
                  <a:tcPr marL="5426" marR="5426" marT="5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Соревнования (категория Специалисты)</a:t>
                      </a:r>
                    </a:p>
                  </a:txBody>
                  <a:tcPr marL="5426" marR="5426" marT="5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Работа экспертов</a:t>
                      </a:r>
                    </a:p>
                  </a:txBody>
                  <a:tcPr marL="5426" marR="5426" marT="5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426" marR="5426" marT="5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426" marR="5426" marT="5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426" marR="5426" marT="5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8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 апреля </a:t>
                      </a:r>
                    </a:p>
                  </a:txBody>
                  <a:tcPr marL="5426" marR="5426" marT="5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Сбор и регистрация участников соревнований на площадке</a:t>
                      </a:r>
                    </a:p>
                  </a:txBody>
                  <a:tcPr marL="5426" marR="5426" marT="5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Соревнования (категория Школьник)</a:t>
                      </a:r>
                    </a:p>
                  </a:txBody>
                  <a:tcPr marL="5426" marR="5426" marT="5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Работа экспертов</a:t>
                      </a:r>
                    </a:p>
                  </a:txBody>
                  <a:tcPr marL="5426" marR="5426" marT="5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426" marR="5426" marT="5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426" marR="5426" marT="5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8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Вязание спицами</a:t>
                      </a:r>
                    </a:p>
                  </a:txBody>
                  <a:tcPr marL="5426" marR="5426" marT="5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 апреля </a:t>
                      </a:r>
                    </a:p>
                  </a:txBody>
                  <a:tcPr marL="5426" marR="5426" marT="5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Сбор и регистрация участников соревнований на площадке</a:t>
                      </a:r>
                    </a:p>
                  </a:txBody>
                  <a:tcPr marL="5426" marR="5426" marT="5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Соревнования (категория Школьник)</a:t>
                      </a:r>
                    </a:p>
                  </a:txBody>
                  <a:tcPr marL="5426" marR="5426" marT="5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Работа экспертов</a:t>
                      </a:r>
                    </a:p>
                  </a:txBody>
                  <a:tcPr marL="5426" marR="5426" marT="5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426" marR="5426" marT="5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426" marR="5426" marT="5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426" marR="5426" marT="5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8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 апреля </a:t>
                      </a:r>
                    </a:p>
                  </a:txBody>
                  <a:tcPr marL="5426" marR="5426" marT="5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Сбор и регистрация участников соревнований на площадке</a:t>
                      </a:r>
                    </a:p>
                  </a:txBody>
                  <a:tcPr marL="5426" marR="5426" marT="5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Соревнования (категория Специалист)</a:t>
                      </a:r>
                    </a:p>
                  </a:txBody>
                  <a:tcPr marL="5426" marR="5426" marT="5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Работа экспертов</a:t>
                      </a:r>
                    </a:p>
                  </a:txBody>
                  <a:tcPr marL="5426" marR="5426" marT="5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426" marR="5426" marT="5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426" marR="5426" marT="5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108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ГАПОУ НСО "Новосибирский колледж парикмахерского </a:t>
                      </a:r>
                      <a:r>
                        <a:rPr lang="ru-RU" sz="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искусстава</a:t>
                      </a: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",</a:t>
                      </a:r>
                      <a:b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ул. Степная, 57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26" marR="5426" marT="5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Ногтевой сервис</a:t>
                      </a:r>
                    </a:p>
                  </a:txBody>
                  <a:tcPr marL="5426" marR="5426" marT="5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 апреля </a:t>
                      </a:r>
                    </a:p>
                  </a:txBody>
                  <a:tcPr marL="5426" marR="5426" marT="5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Сбор и регистрация участников соревнований на площадке</a:t>
                      </a:r>
                    </a:p>
                  </a:txBody>
                  <a:tcPr marL="5426" marR="5426" marT="5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Соревнования</a:t>
                      </a:r>
                    </a:p>
                  </a:txBody>
                  <a:tcPr marL="5426" marR="5426" marT="5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Работа экспертов</a:t>
                      </a:r>
                    </a:p>
                  </a:txBody>
                  <a:tcPr marL="5426" marR="5426" marT="5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426" marR="5426" marT="5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426" marR="5426" marT="5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426" marR="5426" marT="5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9613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Группа 10"/>
          <p:cNvGrpSpPr/>
          <p:nvPr/>
        </p:nvGrpSpPr>
        <p:grpSpPr>
          <a:xfrm>
            <a:off x="357193" y="214823"/>
            <a:ext cx="5324708" cy="584775"/>
            <a:chOff x="357193" y="214823"/>
            <a:chExt cx="5324708" cy="584775"/>
          </a:xfrm>
        </p:grpSpPr>
        <p:pic>
          <p:nvPicPr>
            <p:cNvPr id="12" name="Рисунок 1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57193" y="242898"/>
              <a:ext cx="533633" cy="528627"/>
            </a:xfrm>
            <a:prstGeom prst="rect">
              <a:avLst/>
            </a:prstGeom>
          </p:spPr>
        </p:pic>
        <p:sp>
          <p:nvSpPr>
            <p:cNvPr id="13" name="Прямоугольник 12">
              <a:extLst>
                <a:ext uri="{FF2B5EF4-FFF2-40B4-BE49-F238E27FC236}">
                  <a16:creationId xmlns="" xmlns:a16="http://schemas.microsoft.com/office/drawing/2014/main" id="{AB23ABCE-064F-4241-BC2F-5911EFC1CACA}"/>
                </a:ext>
              </a:extLst>
            </p:cNvPr>
            <p:cNvSpPr/>
            <p:nvPr/>
          </p:nvSpPr>
          <p:spPr>
            <a:xfrm>
              <a:off x="890826" y="214823"/>
              <a:ext cx="4791075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600" dirty="0" smtClean="0">
                  <a:ln w="1905"/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Региональный чемпионат</a:t>
              </a:r>
            </a:p>
            <a:p>
              <a:r>
                <a:rPr lang="ru-RU" sz="1600" dirty="0" smtClean="0">
                  <a:ln w="1905"/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Новосибирской области</a:t>
              </a:r>
              <a:endParaRPr lang="ru-RU" sz="1600" dirty="0">
                <a:ln w="1905"/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endParaRPr>
            </a:p>
          </p:txBody>
        </p:sp>
      </p:grpSp>
      <p:sp>
        <p:nvSpPr>
          <p:cNvPr id="14" name="Прямоугольник 13">
            <a:extLst>
              <a:ext uri="{FF2B5EF4-FFF2-40B4-BE49-F238E27FC236}">
                <a16:creationId xmlns="" xmlns:a16="http://schemas.microsoft.com/office/drawing/2014/main" id="{AB23ABCE-064F-4241-BC2F-5911EFC1CACA}"/>
              </a:ext>
            </a:extLst>
          </p:cNvPr>
          <p:cNvSpPr/>
          <p:nvPr/>
        </p:nvSpPr>
        <p:spPr>
          <a:xfrm>
            <a:off x="3732010" y="322544"/>
            <a:ext cx="593836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n w="1905"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СОРЕВНОВАТЕЛЬНАЯ ПРОГРАММА</a:t>
            </a:r>
            <a:endParaRPr lang="ru-RU" dirty="0">
              <a:ln w="1905"/>
              <a:latin typeface="Arial" panose="020B0604020202020204" pitchFamily="34" charset="0"/>
              <a:ea typeface="Malgun Gothic" panose="020B0503020000020004" pitchFamily="34" charset="-127"/>
              <a:cs typeface="Arial" panose="020B0604020202020204" pitchFamily="34" charset="0"/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3643316" y="242898"/>
            <a:ext cx="1" cy="528627"/>
          </a:xfrm>
          <a:prstGeom prst="line">
            <a:avLst/>
          </a:prstGeom>
          <a:ln w="381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2860007"/>
              </p:ext>
            </p:extLst>
          </p:nvPr>
        </p:nvGraphicFramePr>
        <p:xfrm>
          <a:off x="357193" y="1024165"/>
          <a:ext cx="9221374" cy="5451565"/>
        </p:xfrm>
        <a:graphic>
          <a:graphicData uri="http://schemas.openxmlformats.org/drawingml/2006/table">
            <a:tbl>
              <a:tblPr/>
              <a:tblGrid>
                <a:gridCol w="1448325"/>
                <a:gridCol w="1012183"/>
                <a:gridCol w="1025382"/>
                <a:gridCol w="1400363"/>
                <a:gridCol w="436286"/>
                <a:gridCol w="349028"/>
                <a:gridCol w="314125"/>
                <a:gridCol w="820990"/>
                <a:gridCol w="401254"/>
                <a:gridCol w="401254"/>
                <a:gridCol w="401254"/>
                <a:gridCol w="401254"/>
                <a:gridCol w="401254"/>
                <a:gridCol w="408422"/>
              </a:tblGrid>
              <a:tr h="2830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Место проведения</a:t>
                      </a:r>
                    </a:p>
                  </a:txBody>
                  <a:tcPr marL="6144" marR="6144" marT="6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Компетенция</a:t>
                      </a:r>
                    </a:p>
                  </a:txBody>
                  <a:tcPr marL="6144" marR="6144" marT="6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Соревновательный день</a:t>
                      </a:r>
                    </a:p>
                  </a:txBody>
                  <a:tcPr marL="6144" marR="6144" marT="6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8:00</a:t>
                      </a:r>
                    </a:p>
                  </a:txBody>
                  <a:tcPr marL="6144" marR="6144" marT="6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9:00</a:t>
                      </a:r>
                    </a:p>
                  </a:txBody>
                  <a:tcPr marL="6144" marR="6144" marT="6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10:00</a:t>
                      </a:r>
                    </a:p>
                  </a:txBody>
                  <a:tcPr marL="6144" marR="6144" marT="6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11:00</a:t>
                      </a:r>
                    </a:p>
                  </a:txBody>
                  <a:tcPr marL="6144" marR="6144" marT="6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12:00</a:t>
                      </a:r>
                    </a:p>
                  </a:txBody>
                  <a:tcPr marL="6144" marR="6144" marT="6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13:00</a:t>
                      </a:r>
                    </a:p>
                  </a:txBody>
                  <a:tcPr marL="6144" marR="6144" marT="6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14:00</a:t>
                      </a:r>
                    </a:p>
                  </a:txBody>
                  <a:tcPr marL="6144" marR="6144" marT="6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15:00</a:t>
                      </a:r>
                    </a:p>
                  </a:txBody>
                  <a:tcPr marL="6144" marR="6144" marT="6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16:00</a:t>
                      </a:r>
                    </a:p>
                  </a:txBody>
                  <a:tcPr marL="6144" marR="6144" marT="6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17:00</a:t>
                      </a:r>
                    </a:p>
                  </a:txBody>
                  <a:tcPr marL="6144" marR="6144" marT="6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18:00</a:t>
                      </a:r>
                    </a:p>
                  </a:txBody>
                  <a:tcPr marL="6144" marR="6144" marT="6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55988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ГБПОУ НСО "Новосибирский центр профессионального обучения №1", </a:t>
                      </a:r>
                      <a:b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ул. Весенняя, 12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44" marR="6144" marT="6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Сухое строительство и штукатурные работы</a:t>
                      </a:r>
                    </a:p>
                  </a:txBody>
                  <a:tcPr marL="6144" marR="6144" marT="6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 апреля </a:t>
                      </a:r>
                    </a:p>
                  </a:txBody>
                  <a:tcPr marL="6144" marR="6144" marT="6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Сбор и регистрация участников соревнований на площадке</a:t>
                      </a:r>
                    </a:p>
                  </a:txBody>
                  <a:tcPr marL="6144" marR="6144" marT="6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Соревнования</a:t>
                      </a:r>
                    </a:p>
                  </a:txBody>
                  <a:tcPr marL="6144" marR="6144" marT="6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Работа экспертов</a:t>
                      </a:r>
                    </a:p>
                  </a:txBody>
                  <a:tcPr marL="6144" marR="6144" marT="6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144" marR="6144" marT="6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144" marR="6144" marT="6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988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Малярное дело</a:t>
                      </a:r>
                    </a:p>
                  </a:txBody>
                  <a:tcPr marL="6144" marR="6144" marT="6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 апреля </a:t>
                      </a:r>
                    </a:p>
                  </a:txBody>
                  <a:tcPr marL="6144" marR="6144" marT="6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Сбор и регистрация участников соревнований на площадке</a:t>
                      </a:r>
                    </a:p>
                  </a:txBody>
                  <a:tcPr marL="6144" marR="6144" marT="6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Соревнования</a:t>
                      </a:r>
                    </a:p>
                  </a:txBody>
                  <a:tcPr marL="6144" marR="6144" marT="6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Работа экспертов</a:t>
                      </a:r>
                    </a:p>
                  </a:txBody>
                  <a:tcPr marL="6144" marR="6144" marT="6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144" marR="6144" marT="6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144" marR="6144" marT="6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831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ГАПОУ НСО "Новосибирский колледж питания и сервиса",</a:t>
                      </a:r>
                      <a:b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ул. Зорге, 2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44" marR="6144" marT="6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Поварское дело</a:t>
                      </a:r>
                    </a:p>
                  </a:txBody>
                  <a:tcPr marL="6144" marR="6144" marT="6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 апреля </a:t>
                      </a:r>
                    </a:p>
                  </a:txBody>
                  <a:tcPr marL="6144" marR="6144" marT="6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Сбор и регистрация участников соревнований на площадке</a:t>
                      </a:r>
                    </a:p>
                  </a:txBody>
                  <a:tcPr marL="6144" marR="6144" marT="6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Соревнования</a:t>
                      </a:r>
                    </a:p>
                  </a:txBody>
                  <a:tcPr marL="6144" marR="6144" marT="6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Работа экспертов</a:t>
                      </a:r>
                    </a:p>
                  </a:txBody>
                  <a:tcPr marL="6144" marR="6144" marT="6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144" marR="6144" marT="6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144" marR="6144" marT="6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144" marR="6144" marT="6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52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ГАПОУ НСО "Новосибирский колледж легкой промышленности и сервиса",</a:t>
                      </a:r>
                      <a:b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ул. Зорге, 12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44" marR="6144" marT="6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Портной</a:t>
                      </a:r>
                    </a:p>
                  </a:txBody>
                  <a:tcPr marL="6144" marR="6144" marT="6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 апреля </a:t>
                      </a:r>
                    </a:p>
                  </a:txBody>
                  <a:tcPr marL="6144" marR="6144" marT="6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Сбор и регистрация участников соревнований на площадке        (1 смена)</a:t>
                      </a:r>
                    </a:p>
                  </a:txBody>
                  <a:tcPr marL="6144" marR="6144" marT="6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Соревнования</a:t>
                      </a:r>
                    </a:p>
                  </a:txBody>
                  <a:tcPr marL="6144" marR="6144" marT="6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Сбор и регистрация участников соревнований на площадке   (2 смена)</a:t>
                      </a:r>
                    </a:p>
                  </a:txBody>
                  <a:tcPr marL="6144" marR="6144" marT="6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Соревнования</a:t>
                      </a:r>
                    </a:p>
                  </a:txBody>
                  <a:tcPr marL="6144" marR="6144" marT="6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Работа экспертов</a:t>
                      </a:r>
                    </a:p>
                  </a:txBody>
                  <a:tcPr marL="6144" marR="6144" marT="6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2826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ГБПОУ НСО "Новосибирский колледж электроники и вычислительной техники",</a:t>
                      </a:r>
                      <a:b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ул. Красный проспект, 177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44" marR="6144" marT="6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Веб- дизайн</a:t>
                      </a:r>
                    </a:p>
                  </a:txBody>
                  <a:tcPr marL="6144" marR="6144" marT="6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 апреля </a:t>
                      </a:r>
                    </a:p>
                  </a:txBody>
                  <a:tcPr marL="6144" marR="6144" marT="6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Сбор и регистрация участников соревнований на площадке</a:t>
                      </a:r>
                    </a:p>
                  </a:txBody>
                  <a:tcPr marL="6144" marR="6144" marT="6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Соревнования</a:t>
                      </a:r>
                    </a:p>
                  </a:txBody>
                  <a:tcPr marL="6144" marR="6144" marT="6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Работа экспертов</a:t>
                      </a:r>
                    </a:p>
                  </a:txBody>
                  <a:tcPr marL="6144" marR="6144" marT="6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5332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Администрирование баз данных</a:t>
                      </a:r>
                    </a:p>
                  </a:txBody>
                  <a:tcPr marL="6144" marR="6144" marT="6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 апреля </a:t>
                      </a:r>
                    </a:p>
                  </a:txBody>
                  <a:tcPr marL="6144" marR="6144" marT="6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Сбор и регистрация участников соревнований на площадке</a:t>
                      </a:r>
                    </a:p>
                  </a:txBody>
                  <a:tcPr marL="6144" marR="6144" marT="6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Соревнования</a:t>
                      </a:r>
                    </a:p>
                  </a:txBody>
                  <a:tcPr marL="6144" marR="6144" marT="6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Работа экспертов</a:t>
                      </a:r>
                    </a:p>
                  </a:txBody>
                  <a:tcPr marL="6144" marR="6144" marT="6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1357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ГБПОУ НСО "Новосибирский центр профессионального обучения №2 им. Героя России Ю.М. Наумова",</a:t>
                      </a:r>
                      <a:b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ул. Первомайская, 206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44" marR="6144" marT="6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Кирпичная кладка</a:t>
                      </a:r>
                    </a:p>
                  </a:txBody>
                  <a:tcPr marL="6144" marR="6144" marT="6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 апреля </a:t>
                      </a:r>
                    </a:p>
                  </a:txBody>
                  <a:tcPr marL="6144" marR="6144" marT="6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Сбор и регистрация участников соревнований на площадке</a:t>
                      </a:r>
                    </a:p>
                  </a:txBody>
                  <a:tcPr marL="6144" marR="6144" marT="6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Соревнования</a:t>
                      </a:r>
                    </a:p>
                  </a:txBody>
                  <a:tcPr marL="6144" marR="6144" marT="6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Работа экспертов</a:t>
                      </a:r>
                    </a:p>
                  </a:txBody>
                  <a:tcPr marL="6144" marR="6144" marT="6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9896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па 6"/>
          <p:cNvGrpSpPr/>
          <p:nvPr/>
        </p:nvGrpSpPr>
        <p:grpSpPr>
          <a:xfrm>
            <a:off x="357193" y="214823"/>
            <a:ext cx="5324708" cy="584775"/>
            <a:chOff x="357193" y="214823"/>
            <a:chExt cx="5324708" cy="584775"/>
          </a:xfrm>
        </p:grpSpPr>
        <p:pic>
          <p:nvPicPr>
            <p:cNvPr id="8" name="Рисунок 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57193" y="242898"/>
              <a:ext cx="533633" cy="528627"/>
            </a:xfrm>
            <a:prstGeom prst="rect">
              <a:avLst/>
            </a:prstGeom>
          </p:spPr>
        </p:pic>
        <p:sp>
          <p:nvSpPr>
            <p:cNvPr id="9" name="Прямоугольник 8">
              <a:extLst>
                <a:ext uri="{FF2B5EF4-FFF2-40B4-BE49-F238E27FC236}">
                  <a16:creationId xmlns="" xmlns:a16="http://schemas.microsoft.com/office/drawing/2014/main" id="{AB23ABCE-064F-4241-BC2F-5911EFC1CACA}"/>
                </a:ext>
              </a:extLst>
            </p:cNvPr>
            <p:cNvSpPr/>
            <p:nvPr/>
          </p:nvSpPr>
          <p:spPr>
            <a:xfrm>
              <a:off x="890826" y="214823"/>
              <a:ext cx="4791075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600" dirty="0" smtClean="0">
                  <a:ln w="1905"/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Региональный чемпионат</a:t>
              </a:r>
            </a:p>
            <a:p>
              <a:r>
                <a:rPr lang="ru-RU" sz="1600" dirty="0" smtClean="0">
                  <a:ln w="1905"/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Новосибирской области</a:t>
              </a:r>
              <a:endParaRPr lang="ru-RU" sz="1600" dirty="0">
                <a:ln w="1905"/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endParaRPr>
            </a:p>
          </p:txBody>
        </p:sp>
      </p:grpSp>
      <p:sp>
        <p:nvSpPr>
          <p:cNvPr id="10" name="Прямоугольник 9">
            <a:extLst>
              <a:ext uri="{FF2B5EF4-FFF2-40B4-BE49-F238E27FC236}">
                <a16:creationId xmlns="" xmlns:a16="http://schemas.microsoft.com/office/drawing/2014/main" id="{AB23ABCE-064F-4241-BC2F-5911EFC1CACA}"/>
              </a:ext>
            </a:extLst>
          </p:cNvPr>
          <p:cNvSpPr/>
          <p:nvPr/>
        </p:nvSpPr>
        <p:spPr>
          <a:xfrm>
            <a:off x="3732010" y="322544"/>
            <a:ext cx="593836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n w="1905"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СОРЕВНОВАТЕЛЬНАЯ ПРОГРАММА</a:t>
            </a:r>
            <a:endParaRPr lang="ru-RU" dirty="0">
              <a:ln w="1905"/>
              <a:latin typeface="Arial" panose="020B0604020202020204" pitchFamily="34" charset="0"/>
              <a:ea typeface="Malgun Gothic" panose="020B0503020000020004" pitchFamily="34" charset="-127"/>
              <a:cs typeface="Arial" panose="020B0604020202020204" pitchFamily="34" charset="0"/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3643316" y="242898"/>
            <a:ext cx="1" cy="528627"/>
          </a:xfrm>
          <a:prstGeom prst="line">
            <a:avLst/>
          </a:prstGeom>
          <a:ln w="381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4371351"/>
              </p:ext>
            </p:extLst>
          </p:nvPr>
        </p:nvGraphicFramePr>
        <p:xfrm>
          <a:off x="430898" y="907319"/>
          <a:ext cx="9239479" cy="5575874"/>
        </p:xfrm>
        <a:graphic>
          <a:graphicData uri="http://schemas.openxmlformats.org/drawingml/2006/table">
            <a:tbl>
              <a:tblPr/>
              <a:tblGrid>
                <a:gridCol w="1197070"/>
                <a:gridCol w="1082128"/>
                <a:gridCol w="1152769"/>
                <a:gridCol w="707381"/>
                <a:gridCol w="913220"/>
                <a:gridCol w="373113"/>
                <a:gridCol w="373113"/>
                <a:gridCol w="530520"/>
                <a:gridCol w="373113"/>
                <a:gridCol w="373113"/>
                <a:gridCol w="373113"/>
                <a:gridCol w="373113"/>
                <a:gridCol w="373113"/>
                <a:gridCol w="1044600"/>
              </a:tblGrid>
              <a:tr h="30916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Место проведения</a:t>
                      </a:r>
                    </a:p>
                  </a:txBody>
                  <a:tcPr marL="6144" marR="6144" marT="6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Компетенция</a:t>
                      </a:r>
                    </a:p>
                  </a:txBody>
                  <a:tcPr marL="6144" marR="6144" marT="6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Соревновательный день</a:t>
                      </a:r>
                    </a:p>
                  </a:txBody>
                  <a:tcPr marL="6144" marR="6144" marT="6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8:00</a:t>
                      </a:r>
                    </a:p>
                  </a:txBody>
                  <a:tcPr marL="6144" marR="6144" marT="6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9:00</a:t>
                      </a:r>
                    </a:p>
                  </a:txBody>
                  <a:tcPr marL="6144" marR="6144" marT="6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10:00</a:t>
                      </a:r>
                    </a:p>
                  </a:txBody>
                  <a:tcPr marL="6144" marR="6144" marT="6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11:00</a:t>
                      </a:r>
                    </a:p>
                  </a:txBody>
                  <a:tcPr marL="6144" marR="6144" marT="6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12:00</a:t>
                      </a:r>
                    </a:p>
                  </a:txBody>
                  <a:tcPr marL="6144" marR="6144" marT="6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13:00</a:t>
                      </a:r>
                    </a:p>
                  </a:txBody>
                  <a:tcPr marL="6144" marR="6144" marT="6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14:00</a:t>
                      </a:r>
                    </a:p>
                  </a:txBody>
                  <a:tcPr marL="6144" marR="6144" marT="6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15:00</a:t>
                      </a:r>
                    </a:p>
                  </a:txBody>
                  <a:tcPr marL="6144" marR="6144" marT="6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16:00</a:t>
                      </a:r>
                    </a:p>
                  </a:txBody>
                  <a:tcPr marL="6144" marR="6144" marT="6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17:00</a:t>
                      </a:r>
                    </a:p>
                  </a:txBody>
                  <a:tcPr marL="6144" marR="6144" marT="6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18:00</a:t>
                      </a:r>
                    </a:p>
                  </a:txBody>
                  <a:tcPr marL="6144" marR="6144" marT="6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11531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ГАПОУ НСО "Новосибирский медицинский колледж", </a:t>
                      </a:r>
                      <a:b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ул. Залесского, 2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44" marR="6144" marT="6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Массажист</a:t>
                      </a:r>
                    </a:p>
                  </a:txBody>
                  <a:tcPr marL="6144" marR="6144" marT="6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 апреля </a:t>
                      </a:r>
                    </a:p>
                  </a:txBody>
                  <a:tcPr marL="6144" marR="6144" marT="6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Сбор и регистрация участников соревнований на площадке</a:t>
                      </a:r>
                    </a:p>
                  </a:txBody>
                  <a:tcPr marL="6144" marR="6144" marT="6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Соревнования</a:t>
                      </a:r>
                    </a:p>
                  </a:txBody>
                  <a:tcPr marL="6144" marR="6144" marT="6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144" marR="6144" marT="6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16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 апреля </a:t>
                      </a:r>
                    </a:p>
                  </a:txBody>
                  <a:tcPr marL="6144" marR="6144" marT="6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Сбор и регистрация участников соревнований на площадке</a:t>
                      </a:r>
                    </a:p>
                  </a:txBody>
                  <a:tcPr marL="6144" marR="6144" marT="6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Круглый стол</a:t>
                      </a:r>
                    </a:p>
                  </a:txBody>
                  <a:tcPr marL="6144" marR="6144" marT="6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Работа экспертов</a:t>
                      </a:r>
                    </a:p>
                  </a:txBody>
                  <a:tcPr marL="6144" marR="6144" marT="6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916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Медицинский и социальный ухож</a:t>
                      </a:r>
                    </a:p>
                  </a:txBody>
                  <a:tcPr marL="6144" marR="6144" marT="6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 апреля </a:t>
                      </a:r>
                    </a:p>
                  </a:txBody>
                  <a:tcPr marL="6144" marR="6144" marT="6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Сбор и регистрация участников соревнований на площадке</a:t>
                      </a:r>
                    </a:p>
                  </a:txBody>
                  <a:tcPr marL="6144" marR="6144" marT="6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Соревнования</a:t>
                      </a:r>
                    </a:p>
                  </a:txBody>
                  <a:tcPr marL="6144" marR="6144" marT="6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Работа экспертов</a:t>
                      </a:r>
                    </a:p>
                  </a:txBody>
                  <a:tcPr marL="6144" marR="6144" marT="6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916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 апреля </a:t>
                      </a:r>
                    </a:p>
                  </a:txBody>
                  <a:tcPr marL="6144" marR="6144" marT="6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Сбор и регистрация участников соревнований на площадке</a:t>
                      </a:r>
                    </a:p>
                  </a:txBody>
                  <a:tcPr marL="6144" marR="6144" marT="6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Соревнования</a:t>
                      </a:r>
                    </a:p>
                  </a:txBody>
                  <a:tcPr marL="6144" marR="6144" marT="6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Работа экспертов</a:t>
                      </a:r>
                    </a:p>
                  </a:txBody>
                  <a:tcPr marL="6144" marR="6144" marT="6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61522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Институт социальных технологий и реабилитации НГТУ,</a:t>
                      </a:r>
                      <a:b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пр-т К. Маркса, 20,</a:t>
                      </a:r>
                      <a:b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 корпус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44" marR="6144" marT="6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Гончарное дело</a:t>
                      </a:r>
                    </a:p>
                  </a:txBody>
                  <a:tcPr marL="6144" marR="6144" marT="6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 апреля </a:t>
                      </a:r>
                    </a:p>
                  </a:txBody>
                  <a:tcPr marL="6144" marR="6144" marT="6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144" marR="6144" marT="6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Сбор и регистрация участников соревнований на площадке</a:t>
                      </a:r>
                    </a:p>
                  </a:txBody>
                  <a:tcPr marL="6144" marR="6144" marT="6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Соревнования</a:t>
                      </a:r>
                    </a:p>
                  </a:txBody>
                  <a:tcPr marL="6144" marR="6144" marT="6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Работа экспертов</a:t>
                      </a:r>
                    </a:p>
                  </a:txBody>
                  <a:tcPr marL="6144" marR="6144" marT="6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6152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Социальная работа</a:t>
                      </a:r>
                    </a:p>
                  </a:txBody>
                  <a:tcPr marL="6144" marR="6144" marT="6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 апреля </a:t>
                      </a:r>
                    </a:p>
                  </a:txBody>
                  <a:tcPr marL="6144" marR="6144" marT="6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144" marR="6144" marT="6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Сбор и регистрация участников соревнований на площадке</a:t>
                      </a:r>
                    </a:p>
                  </a:txBody>
                  <a:tcPr marL="6144" marR="6144" marT="6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Соревнования</a:t>
                      </a:r>
                    </a:p>
                  </a:txBody>
                  <a:tcPr marL="6144" marR="6144" marT="6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Работа экспертов</a:t>
                      </a:r>
                    </a:p>
                  </a:txBody>
                  <a:tcPr marL="6144" marR="6144" marT="6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6152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Изобразительное искусство</a:t>
                      </a:r>
                    </a:p>
                  </a:txBody>
                  <a:tcPr marL="6144" marR="6144" marT="6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 апреля </a:t>
                      </a:r>
                    </a:p>
                  </a:txBody>
                  <a:tcPr marL="6144" marR="6144" marT="6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144" marR="6144" marT="6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Сбор и регистрация участников соревнований на площадке</a:t>
                      </a:r>
                    </a:p>
                  </a:txBody>
                  <a:tcPr marL="6144" marR="6144" marT="6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Соревнования</a:t>
                      </a:r>
                    </a:p>
                  </a:txBody>
                  <a:tcPr marL="6144" marR="6144" marT="6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Работа экспертов</a:t>
                      </a:r>
                    </a:p>
                  </a:txBody>
                  <a:tcPr marL="6144" marR="6144" marT="6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6152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Резьба по дереву</a:t>
                      </a:r>
                    </a:p>
                  </a:txBody>
                  <a:tcPr marL="6144" marR="6144" marT="6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 апреля</a:t>
                      </a:r>
                    </a:p>
                  </a:txBody>
                  <a:tcPr marL="6144" marR="6144" marT="6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144" marR="6144" marT="6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Сбор и регистрация участников соревнований на площадке</a:t>
                      </a:r>
                    </a:p>
                  </a:txBody>
                  <a:tcPr marL="6144" marR="6144" marT="6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Соревнования</a:t>
                      </a:r>
                    </a:p>
                  </a:txBody>
                  <a:tcPr marL="6144" marR="6144" marT="6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Работа экспертов</a:t>
                      </a:r>
                    </a:p>
                  </a:txBody>
                  <a:tcPr marL="6144" marR="6144" marT="6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815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Адаптивная физическая культура  (Дворец спорта НГТУ ул. Блюхера, 34)</a:t>
                      </a:r>
                    </a:p>
                  </a:txBody>
                  <a:tcPr marL="6144" marR="6144" marT="6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 апреля</a:t>
                      </a:r>
                    </a:p>
                  </a:txBody>
                  <a:tcPr marL="6144" marR="6144" marT="6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144" marR="6144" marT="6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Сбор и регистрация участников соревнований на площадке</a:t>
                      </a:r>
                    </a:p>
                  </a:txBody>
                  <a:tcPr marL="6144" marR="6144" marT="6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Соревнования</a:t>
                      </a:r>
                    </a:p>
                  </a:txBody>
                  <a:tcPr marL="6144" marR="6144" marT="6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Работа экспертов</a:t>
                      </a:r>
                    </a:p>
                  </a:txBody>
                  <a:tcPr marL="6144" marR="6144" marT="6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144" marR="6144" marT="6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144" marR="6144" marT="6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144" marR="6144" marT="6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144" marR="6144" marT="6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144" marR="6144" marT="6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6060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уппа 5"/>
          <p:cNvGrpSpPr/>
          <p:nvPr/>
        </p:nvGrpSpPr>
        <p:grpSpPr>
          <a:xfrm>
            <a:off x="357193" y="214823"/>
            <a:ext cx="5324708" cy="584775"/>
            <a:chOff x="357193" y="214823"/>
            <a:chExt cx="5324708" cy="584775"/>
          </a:xfrm>
        </p:grpSpPr>
        <p:pic>
          <p:nvPicPr>
            <p:cNvPr id="7" name="Рисунок 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57193" y="242898"/>
              <a:ext cx="533633" cy="528627"/>
            </a:xfrm>
            <a:prstGeom prst="rect">
              <a:avLst/>
            </a:prstGeom>
          </p:spPr>
        </p:pic>
        <p:sp>
          <p:nvSpPr>
            <p:cNvPr id="10" name="Прямоугольник 9">
              <a:extLst>
                <a:ext uri="{FF2B5EF4-FFF2-40B4-BE49-F238E27FC236}">
                  <a16:creationId xmlns="" xmlns:a16="http://schemas.microsoft.com/office/drawing/2014/main" id="{AB23ABCE-064F-4241-BC2F-5911EFC1CACA}"/>
                </a:ext>
              </a:extLst>
            </p:cNvPr>
            <p:cNvSpPr/>
            <p:nvPr/>
          </p:nvSpPr>
          <p:spPr>
            <a:xfrm>
              <a:off x="890826" y="214823"/>
              <a:ext cx="4791075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600" dirty="0" smtClean="0">
                  <a:ln w="1905"/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Региональный чемпионат</a:t>
              </a:r>
            </a:p>
            <a:p>
              <a:r>
                <a:rPr lang="ru-RU" sz="1600" dirty="0" smtClean="0">
                  <a:ln w="1905"/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ea typeface="Malgun Gothic" panose="020B0503020000020004" pitchFamily="34" charset="-127"/>
                  <a:cs typeface="Arial" panose="020B0604020202020204" pitchFamily="34" charset="0"/>
                </a:rPr>
                <a:t>Новосибирской области</a:t>
              </a:r>
              <a:endParaRPr lang="ru-RU" sz="1600" dirty="0">
                <a:ln w="1905"/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endParaRPr>
            </a:p>
          </p:txBody>
        </p:sp>
      </p:grpSp>
      <p:sp>
        <p:nvSpPr>
          <p:cNvPr id="12" name="Прямоугольник 11">
            <a:extLst>
              <a:ext uri="{FF2B5EF4-FFF2-40B4-BE49-F238E27FC236}">
                <a16:creationId xmlns="" xmlns:a16="http://schemas.microsoft.com/office/drawing/2014/main" id="{AB23ABCE-064F-4241-BC2F-5911EFC1CACA}"/>
              </a:ext>
            </a:extLst>
          </p:cNvPr>
          <p:cNvSpPr/>
          <p:nvPr/>
        </p:nvSpPr>
        <p:spPr>
          <a:xfrm>
            <a:off x="3732010" y="322544"/>
            <a:ext cx="593836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n w="1905"/>
                <a:latin typeface="Arial" panose="020B0604020202020204" pitchFamily="34" charset="0"/>
                <a:ea typeface="Malgun Gothic" panose="020B0503020000020004" pitchFamily="34" charset="-127"/>
                <a:cs typeface="Arial" panose="020B0604020202020204" pitchFamily="34" charset="0"/>
              </a:rPr>
              <a:t>ДЕЛОВАЯ ПРОГРАММА</a:t>
            </a:r>
            <a:endParaRPr lang="ru-RU" dirty="0">
              <a:ln w="1905"/>
              <a:latin typeface="Arial" panose="020B0604020202020204" pitchFamily="34" charset="0"/>
              <a:ea typeface="Malgun Gothic" panose="020B0503020000020004" pitchFamily="34" charset="-127"/>
              <a:cs typeface="Arial" panose="020B0604020202020204" pitchFamily="34" charset="0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3643316" y="242898"/>
            <a:ext cx="1" cy="528627"/>
          </a:xfrm>
          <a:prstGeom prst="line">
            <a:avLst/>
          </a:prstGeom>
          <a:ln w="381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6542369"/>
              </p:ext>
            </p:extLst>
          </p:nvPr>
        </p:nvGraphicFramePr>
        <p:xfrm>
          <a:off x="357193" y="4283562"/>
          <a:ext cx="9204817" cy="1348822"/>
        </p:xfrm>
        <a:graphic>
          <a:graphicData uri="http://schemas.openxmlformats.org/drawingml/2006/table">
            <a:tbl>
              <a:tblPr/>
              <a:tblGrid>
                <a:gridCol w="1457230"/>
                <a:gridCol w="582890"/>
                <a:gridCol w="582890"/>
                <a:gridCol w="582890"/>
                <a:gridCol w="582890"/>
                <a:gridCol w="582890"/>
                <a:gridCol w="582890"/>
                <a:gridCol w="582890"/>
                <a:gridCol w="582890"/>
                <a:gridCol w="3084467"/>
              </a:tblGrid>
              <a:tr h="3337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апреля 2019 </a:t>
                      </a:r>
                    </a:p>
                  </a:txBody>
                  <a:tcPr marL="5776" marR="5776" marT="57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6933C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ГАПОУ НСО "Новосибирский медицинский колледж</a:t>
                      </a:r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"</a:t>
                      </a:r>
                    </a:p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ул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Залесского, 2       </a:t>
                      </a:r>
                    </a:p>
                  </a:txBody>
                  <a:tcPr marL="5776" marR="5776" marT="57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6933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67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10.00 - </a:t>
                      </a:r>
                      <a:r>
                        <a:rPr lang="ru-RU" sz="9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13.00</a:t>
                      </a:r>
                    </a:p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(аудитория </a:t>
                      </a:r>
                      <a:r>
                        <a:rPr lang="ru-RU" sz="9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20)</a:t>
                      </a:r>
                    </a:p>
                  </a:txBody>
                  <a:tcPr marL="5776" marR="5776" marT="57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E4BC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Семинар «Интеграция обучающихся с ОВЗ в учебно-воспитательный процесс»</a:t>
                      </a:r>
                    </a:p>
                  </a:txBody>
                  <a:tcPr marL="5776" marR="5776" marT="57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E4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9774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Модераторы</a:t>
                      </a:r>
                    </a:p>
                  </a:txBody>
                  <a:tcPr marL="5776" marR="5776" marT="57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9">
                  <a:txBody>
                    <a:bodyPr/>
                    <a:lstStyle/>
                    <a:p>
                      <a:pPr algn="l" fontAlgn="b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М.В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Суворова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руководитель Единого центра компетенций, </a:t>
                      </a:r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А.С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Блинков,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преподаватель</a:t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76" marR="5776" marT="57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07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Участники</a:t>
                      </a:r>
                    </a:p>
                  </a:txBody>
                  <a:tcPr marL="5776" marR="5776" marT="57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9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Педагогические работники образовательных организаций</a:t>
                      </a:r>
                    </a:p>
                  </a:txBody>
                  <a:tcPr marL="5776" marR="5776" marT="57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770">
                <a:tc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76" marR="5776" marT="57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76" marR="5776" marT="57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76" marR="5776" marT="57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76" marR="5776" marT="57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76" marR="5776" marT="57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76" marR="5776" marT="57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76" marR="5776" marT="57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76" marR="5776" marT="57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76" marR="5776" marT="57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76" marR="5776" marT="57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7" name="Таблица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7833003"/>
              </p:ext>
            </p:extLst>
          </p:nvPr>
        </p:nvGraphicFramePr>
        <p:xfrm>
          <a:off x="357193" y="5578775"/>
          <a:ext cx="9204819" cy="965016"/>
        </p:xfrm>
        <a:graphic>
          <a:graphicData uri="http://schemas.openxmlformats.org/drawingml/2006/table">
            <a:tbl>
              <a:tblPr/>
              <a:tblGrid>
                <a:gridCol w="1458191"/>
                <a:gridCol w="7746628"/>
              </a:tblGrid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апреля 2019</a:t>
                      </a:r>
                    </a:p>
                  </a:txBody>
                  <a:tcPr marL="8454" marR="8454" marT="84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6933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ГАПОУ НСО «Новосибирский </a:t>
                      </a:r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колледж парикмахерского 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искусства</a:t>
                      </a:r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»</a:t>
                      </a:r>
                    </a:p>
                    <a:p>
                      <a:pPr algn="ctr" fontAlgn="t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ул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Степная, 57  </a:t>
                      </a:r>
                    </a:p>
                  </a:txBody>
                  <a:tcPr marL="8454" marR="8454" marT="845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6933C"/>
                    </a:solidFill>
                  </a:tcPr>
                </a:tc>
              </a:tr>
              <a:tr h="25552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10-00 – 13-00 </a:t>
                      </a:r>
                    </a:p>
                  </a:txBody>
                  <a:tcPr marL="8454" marR="8454" marT="84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Мастер-класс по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макияжу,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Мастер-класс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по плетению длинных волос</a:t>
                      </a:r>
                    </a:p>
                  </a:txBody>
                  <a:tcPr marL="8454" marR="8454" marT="84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E4BC"/>
                    </a:solidFill>
                  </a:tcPr>
                </a:tc>
              </a:tr>
              <a:tr h="4267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Участники</a:t>
                      </a:r>
                    </a:p>
                  </a:txBody>
                  <a:tcPr marL="8454" marR="8454" marT="84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Клиенты центра ГАУ НСО «Комплексный центр социальной адаптации инвалидов»  (ГАУ НСО «КЦСАИ»)</a:t>
                      </a:r>
                    </a:p>
                  </a:txBody>
                  <a:tcPr marL="8454" marR="8454" marT="84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5736979"/>
              </p:ext>
            </p:extLst>
          </p:nvPr>
        </p:nvGraphicFramePr>
        <p:xfrm>
          <a:off x="357193" y="1114698"/>
          <a:ext cx="9135150" cy="3049897"/>
        </p:xfrm>
        <a:graphic>
          <a:graphicData uri="http://schemas.openxmlformats.org/drawingml/2006/table">
            <a:tbl>
              <a:tblPr/>
              <a:tblGrid>
                <a:gridCol w="1447152"/>
                <a:gridCol w="7687998"/>
              </a:tblGrid>
              <a:tr h="41343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– 26 апреля 2019</a:t>
                      </a:r>
                    </a:p>
                  </a:txBody>
                  <a:tcPr marL="5666" marR="5666" marT="56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6933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ГБПОУ НСО «Новосибирский профессионально-педагогический колледж</a:t>
                      </a:r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»</a:t>
                      </a:r>
                    </a:p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ул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Немировича- Данченко, 121</a:t>
                      </a:r>
                    </a:p>
                  </a:txBody>
                  <a:tcPr marL="5666" marR="5666" marT="56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6933C"/>
                    </a:solidFill>
                  </a:tcPr>
                </a:tc>
              </a:tr>
              <a:tr h="350315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9.00-17.00</a:t>
                      </a:r>
                    </a:p>
                    <a:p>
                      <a:pPr algn="ctr" fontAlgn="t"/>
                      <a:r>
                        <a:rPr lang="ru-RU" sz="9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конференц-зал</a:t>
                      </a:r>
                      <a:endParaRPr lang="ru-RU" sz="9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6" marR="5666" marT="56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Курсы повышения квалификации для педагогических кадров профессиональных образовательных организаций Новосибирской области «Практика наставничества в инклюзивном образовании инвалидов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лиц с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ОВЗ в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профессиональных образовательных организациях» (в виде стажировки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6" marR="5666" marT="56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E4BC"/>
                    </a:solidFill>
                  </a:tcPr>
                </a:tc>
              </a:tr>
              <a:tr h="246056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Модератор</a:t>
                      </a:r>
                    </a:p>
                  </a:txBody>
                  <a:tcPr marL="5666" marR="5666" marT="566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Аллахвердян С.Р.,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к.п.н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., заведующий отделением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ГБПОУ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НСО «Новосибирский профессионально-педагогический колледж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6" marR="5666" marT="566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5260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Содержание</a:t>
                      </a:r>
                    </a:p>
                  </a:txBody>
                  <a:tcPr marL="5666" marR="5666" marT="566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Организация психолого-педагогического сопровождения учебно-воспитательного процесса инклюзивного образования инвалидов и лиц с ОВЗ в профессиональных образовательных организациях;</a:t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Правовые основы инклюзивного образования;</a:t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Этика общения и правила сопровождения инвалидов и лиц с ОВЗ в профессиональных образовательных организациях;</a:t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Организация инклюзивного образования инвалидов и лиц с ОВЗ по физической культуре в профессиональных образовательных организациях;</a:t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Социальная адаптация инвалидов и лиц 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ОВЗ в профессиональных образовательных организациях;</a:t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Применение электронного обучения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дистанционных образовательных технологий в системе инклюзивного образования в профессиональных образовательных организациях;</a:t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Разработка и реализация адаптированных образовательных программ среднего профессионального образования в профессиональных образовательных организациях. </a:t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оценка профессиональных компетенций управленческих и педагогических кадров образовательных организаций;</a:t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актуальность развития системы наставничества при внедрении инклюзивного образования;</a:t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технологии подготовки обучающихся с ОВЗ и инвалидностью к участию в конкурсах и чемпионатах</a:t>
                      </a:r>
                    </a:p>
                  </a:txBody>
                  <a:tcPr marL="5666" marR="5666" marT="566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4828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Участники</a:t>
                      </a:r>
                    </a:p>
                  </a:txBody>
                  <a:tcPr marL="5666" marR="5666" marT="566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Педагогические работники  профессиональных образовательных организаций Новосибирской области</a:t>
                      </a:r>
                    </a:p>
                  </a:txBody>
                  <a:tcPr marL="5666" marR="5666" marT="566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6636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1299</TotalTime>
  <Words>2579</Words>
  <Application>Microsoft Office PowerPoint</Application>
  <PresentationFormat>Лист A4 (210x297 мм)</PresentationFormat>
  <Paragraphs>661</Paragraphs>
  <Slides>14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0" baseType="lpstr">
      <vt:lpstr>Malgun Gothic</vt:lpstr>
      <vt:lpstr>Arial</vt:lpstr>
      <vt:lpstr>Calibri</vt:lpstr>
      <vt:lpstr>Calibri Light</vt:lpstr>
      <vt:lpstr>Tahoma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Aleksey Shishmakov</dc:creator>
  <cp:lastModifiedBy>Demanog Demanog</cp:lastModifiedBy>
  <cp:revision>153</cp:revision>
  <cp:lastPrinted>2018-10-10T08:32:43Z</cp:lastPrinted>
  <dcterms:created xsi:type="dcterms:W3CDTF">2017-10-13T07:42:24Z</dcterms:created>
  <dcterms:modified xsi:type="dcterms:W3CDTF">2019-04-09T08:59:43Z</dcterms:modified>
</cp:coreProperties>
</file>